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0" r:id="rId2"/>
    <p:sldId id="1236" r:id="rId3"/>
    <p:sldId id="5975" r:id="rId4"/>
    <p:sldId id="5979" r:id="rId5"/>
    <p:sldId id="5978" r:id="rId6"/>
    <p:sldId id="5977" r:id="rId7"/>
    <p:sldId id="5980" r:id="rId8"/>
    <p:sldId id="5981" r:id="rId9"/>
    <p:sldId id="598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2105" autoAdjust="0"/>
  </p:normalViewPr>
  <p:slideViewPr>
    <p:cSldViewPr>
      <p:cViewPr varScale="1">
        <p:scale>
          <a:sx n="83" d="100"/>
          <a:sy n="83" d="100"/>
        </p:scale>
        <p:origin x="145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802.11-25/0424r0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AMP Information Exchange and MAC SAP Interface</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2025-05-10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Assumption of AMP Reader (AP) and AMP Tag (STA)</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2119700"/>
          </a:xfrm>
        </p:spPr>
        <p:txBody>
          <a:bodyPr/>
          <a:lstStyle/>
          <a:p>
            <a:r>
              <a:rPr lang="en-US" sz="1800" dirty="0"/>
              <a:t>In AMP tag, the MAC layer and the up layer of MAC layer are tightly integrated.</a:t>
            </a:r>
          </a:p>
          <a:p>
            <a:pPr lvl="1"/>
            <a:r>
              <a:rPr lang="en-US" sz="1600" dirty="0"/>
              <a:t>In one TXOP, after the up layer of MAC layer receives MAC indication primitive as the request from the MAC layer, the up layer of MAC layer can send the request primitive as the response. </a:t>
            </a:r>
            <a:endParaRPr lang="en-US" sz="1400" dirty="0"/>
          </a:p>
          <a:p>
            <a:r>
              <a:rPr lang="en-US" sz="1800" dirty="0"/>
              <a:t>In AMP reader, the MAC layer and the up layer of MAC layer are loosely integrated.</a:t>
            </a:r>
          </a:p>
          <a:p>
            <a:pPr lvl="1"/>
            <a:r>
              <a:rPr lang="en-US" sz="1600" dirty="0"/>
              <a:t>In one TXOP, the AMP reader’s UP layer of MAC layer can’t transmit more than one request primitive.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43000"/>
            <a:ext cx="9144000" cy="4953000"/>
          </a:xfrm>
        </p:spPr>
        <p:txBody>
          <a:bodyPr/>
          <a:lstStyle/>
          <a:p>
            <a:r>
              <a:rPr lang="en-US" sz="1600" dirty="0"/>
              <a:t>AMP reader’s primitive</a:t>
            </a:r>
          </a:p>
          <a:p>
            <a:pPr lvl="1"/>
            <a:r>
              <a:rPr lang="en-US" sz="1400" dirty="0"/>
              <a:t>Request primitive option</a:t>
            </a:r>
          </a:p>
          <a:p>
            <a:pPr lvl="2"/>
            <a:r>
              <a:rPr lang="en-US" sz="1400" dirty="0"/>
              <a:t>Tag type</a:t>
            </a:r>
          </a:p>
          <a:p>
            <a:pPr lvl="3"/>
            <a:r>
              <a:rPr lang="en-US" sz="1400" dirty="0"/>
              <a:t>Backscatter tag, non-backscatter tag</a:t>
            </a:r>
          </a:p>
          <a:p>
            <a:pPr lvl="2"/>
            <a:r>
              <a:rPr lang="en-US" sz="1400" dirty="0"/>
              <a:t>RA (recipient ID)</a:t>
            </a:r>
          </a:p>
          <a:p>
            <a:pPr lvl="3"/>
            <a:r>
              <a:rPr lang="en-US" sz="1400" dirty="0"/>
              <a:t>Unicast or broadcast ID (one-bit indication may replace the broadcast ID in frame header)</a:t>
            </a:r>
          </a:p>
          <a:p>
            <a:pPr lvl="3"/>
            <a:r>
              <a:rPr lang="en-US" sz="1400" dirty="0"/>
              <a:t>It seems that TA is not required for the frame transmitted by the AMP reader.</a:t>
            </a:r>
          </a:p>
          <a:p>
            <a:pPr lvl="2"/>
            <a:r>
              <a:rPr lang="en-US" sz="1400" dirty="0"/>
              <a:t>Data</a:t>
            </a:r>
          </a:p>
          <a:p>
            <a:pPr lvl="3"/>
            <a:r>
              <a:rPr lang="en-US" sz="1400" dirty="0"/>
              <a:t>Information being exchanged from reader to tag</a:t>
            </a:r>
          </a:p>
          <a:p>
            <a:pPr lvl="2"/>
            <a:r>
              <a:rPr lang="en-US" sz="1400" dirty="0"/>
              <a:t>Responding delay</a:t>
            </a:r>
          </a:p>
          <a:p>
            <a:pPr lvl="3"/>
            <a:r>
              <a:rPr lang="en-US" sz="1400" dirty="0"/>
              <a:t>The time (starting at the end of the soliciting PPDU) required by the tag to prepare the responding frame.</a:t>
            </a:r>
          </a:p>
          <a:p>
            <a:pPr lvl="2"/>
            <a:r>
              <a:rPr lang="en-US" sz="1400" dirty="0"/>
              <a:t>Responding frame length </a:t>
            </a:r>
          </a:p>
          <a:p>
            <a:pPr lvl="2"/>
            <a:r>
              <a:rPr lang="en-US" sz="1400" dirty="0"/>
              <a:t>Random Slot number</a:t>
            </a:r>
          </a:p>
          <a:p>
            <a:pPr lvl="3"/>
            <a:r>
              <a:rPr lang="en-US" sz="1400" dirty="0"/>
              <a:t>This is required when broadcast ID is required</a:t>
            </a:r>
          </a:p>
          <a:p>
            <a:pPr lvl="2"/>
            <a:r>
              <a:rPr lang="en-US" sz="1400" dirty="0"/>
              <a:t>Threshold for random access, e.g. for accessing aloha slot</a:t>
            </a:r>
          </a:p>
          <a:p>
            <a:pPr lvl="2"/>
            <a:r>
              <a:rPr lang="en-US" sz="1400" dirty="0"/>
              <a:t>Tx data rate</a:t>
            </a:r>
          </a:p>
          <a:p>
            <a:pPr lvl="3"/>
            <a:r>
              <a:rPr lang="en-US" sz="1400" dirty="0"/>
              <a:t>Being not required if link adaptation is done in MAC layer</a:t>
            </a:r>
          </a:p>
          <a:p>
            <a:pPr lvl="2"/>
            <a:r>
              <a:rPr lang="en-US" sz="1400" dirty="0"/>
              <a:t>Rx data rate</a:t>
            </a:r>
          </a:p>
          <a:p>
            <a:pPr lvl="3"/>
            <a:r>
              <a:rPr lang="en-US" sz="1400" dirty="0"/>
              <a:t>Being not required if link adaptation is done in MAC layer</a:t>
            </a: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696913" y="544945"/>
            <a:ext cx="7772400" cy="609600"/>
          </a:xfrm>
        </p:spPr>
        <p:txBody>
          <a:bodyPr/>
          <a:lstStyle/>
          <a:p>
            <a:r>
              <a:rPr lang="en-US" dirty="0"/>
              <a:t>Primitive Definition (1)</a:t>
            </a:r>
          </a:p>
        </p:txBody>
      </p:sp>
    </p:spTree>
    <p:extLst>
      <p:ext uri="{BB962C8B-B14F-4D97-AF65-F5344CB8AC3E}">
        <p14:creationId xmlns:p14="http://schemas.microsoft.com/office/powerpoint/2010/main" val="262036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685800" y="609600"/>
            <a:ext cx="7772400" cy="534987"/>
          </a:xfrm>
        </p:spPr>
        <p:txBody>
          <a:bodyPr/>
          <a:lstStyle/>
          <a:p>
            <a:r>
              <a:rPr lang="en-US" dirty="0"/>
              <a:t>Primitive Definition (2)</a:t>
            </a:r>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0" y="1295400"/>
            <a:ext cx="9067800" cy="4800600"/>
          </a:xfrm>
        </p:spPr>
        <p:txBody>
          <a:bodyPr/>
          <a:lstStyle/>
          <a:p>
            <a:r>
              <a:rPr lang="en-US" sz="1600" dirty="0"/>
              <a:t>AMP reader’s primitive</a:t>
            </a:r>
          </a:p>
          <a:p>
            <a:pPr lvl="1"/>
            <a:r>
              <a:rPr lang="en-US" sz="1600" dirty="0"/>
              <a:t>Indication primitive</a:t>
            </a:r>
          </a:p>
          <a:p>
            <a:pPr lvl="2"/>
            <a:r>
              <a:rPr lang="en-US" sz="1600" dirty="0"/>
              <a:t>Tag type</a:t>
            </a:r>
          </a:p>
          <a:p>
            <a:pPr lvl="3"/>
            <a:r>
              <a:rPr lang="en-US" sz="1600" dirty="0"/>
              <a:t>Backscatter tag, non-backscatter tag</a:t>
            </a:r>
          </a:p>
          <a:p>
            <a:pPr lvl="2"/>
            <a:r>
              <a:rPr lang="en-US" sz="1600" dirty="0"/>
              <a:t>TA (transmitter ID)</a:t>
            </a:r>
          </a:p>
          <a:p>
            <a:pPr lvl="3"/>
            <a:r>
              <a:rPr lang="en-US" sz="1600" dirty="0"/>
              <a:t>Unicast ID</a:t>
            </a:r>
          </a:p>
          <a:p>
            <a:pPr lvl="4"/>
            <a:r>
              <a:rPr lang="en-US" dirty="0"/>
              <a:t>This one may not be needed.</a:t>
            </a:r>
            <a:endParaRPr lang="en-US" sz="1600" dirty="0"/>
          </a:p>
          <a:p>
            <a:pPr lvl="2"/>
            <a:r>
              <a:rPr lang="en-US" sz="1600" dirty="0"/>
              <a:t>Data</a:t>
            </a:r>
          </a:p>
          <a:p>
            <a:pPr lvl="3"/>
            <a:r>
              <a:rPr lang="en-US" sz="1600" dirty="0"/>
              <a:t>Information being exchanged from tag to reader</a:t>
            </a:r>
          </a:p>
          <a:p>
            <a:pPr lvl="2"/>
            <a:r>
              <a:rPr lang="en-US" sz="1800" dirty="0"/>
              <a:t>Status</a:t>
            </a:r>
          </a:p>
          <a:p>
            <a:pPr lvl="3"/>
            <a:r>
              <a:rPr lang="en-US" sz="1600" dirty="0"/>
              <a:t>Success, failure</a:t>
            </a:r>
          </a:p>
          <a:p>
            <a:pPr lvl="4"/>
            <a:r>
              <a:rPr lang="en-US" sz="1400" dirty="0"/>
              <a:t>If the status is failure, the other parameters in the primitive are not valid</a:t>
            </a:r>
          </a:p>
          <a:p>
            <a:endParaRPr lang="en-US"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84335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685800" y="609600"/>
            <a:ext cx="7772400" cy="458787"/>
          </a:xfrm>
        </p:spPr>
        <p:txBody>
          <a:bodyPr/>
          <a:lstStyle/>
          <a:p>
            <a:r>
              <a:rPr lang="en-US" dirty="0"/>
              <a:t>Primitive Definition (3)</a:t>
            </a:r>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76200" y="1143000"/>
            <a:ext cx="8991600" cy="4953000"/>
          </a:xfrm>
        </p:spPr>
        <p:txBody>
          <a:bodyPr/>
          <a:lstStyle/>
          <a:p>
            <a:r>
              <a:rPr lang="en-US" sz="1600" dirty="0"/>
              <a:t>AMP tag’s primitive</a:t>
            </a:r>
          </a:p>
          <a:p>
            <a:pPr lvl="1"/>
            <a:r>
              <a:rPr lang="en-US" sz="1600" dirty="0"/>
              <a:t>Request primitive</a:t>
            </a:r>
          </a:p>
          <a:p>
            <a:pPr lvl="2"/>
            <a:r>
              <a:rPr lang="en-US" sz="1600" dirty="0"/>
              <a:t>Tag type</a:t>
            </a:r>
          </a:p>
          <a:p>
            <a:pPr lvl="3"/>
            <a:r>
              <a:rPr lang="en-US" sz="1600" dirty="0"/>
              <a:t>Backscatter tag, non-backscatter tag</a:t>
            </a:r>
          </a:p>
          <a:p>
            <a:pPr lvl="2"/>
            <a:r>
              <a:rPr lang="en-US" sz="1600" dirty="0"/>
              <a:t>TA (transmitter ID)</a:t>
            </a:r>
          </a:p>
          <a:p>
            <a:pPr lvl="3"/>
            <a:r>
              <a:rPr lang="en-US" sz="1600" dirty="0"/>
              <a:t>Unicast ID</a:t>
            </a:r>
          </a:p>
          <a:p>
            <a:pPr lvl="4"/>
            <a:r>
              <a:rPr lang="en-US" dirty="0"/>
              <a:t>This one may not be needed.</a:t>
            </a:r>
          </a:p>
          <a:p>
            <a:pPr lvl="2"/>
            <a:r>
              <a:rPr lang="en-US" sz="1600" dirty="0"/>
              <a:t>Data</a:t>
            </a:r>
          </a:p>
          <a:p>
            <a:pPr lvl="3"/>
            <a:r>
              <a:rPr lang="en-US" sz="1600" dirty="0"/>
              <a:t>Information being exchanged from tag to reader</a:t>
            </a:r>
          </a:p>
          <a:p>
            <a:pPr lvl="2"/>
            <a:r>
              <a:rPr lang="en-US" sz="1600" dirty="0"/>
              <a:t>Responding frame length</a:t>
            </a:r>
          </a:p>
          <a:p>
            <a:pPr lvl="3"/>
            <a:r>
              <a:rPr lang="en-US" sz="1400" dirty="0"/>
              <a:t>This may not be needed if the Data parameter can provide this information.</a:t>
            </a:r>
          </a:p>
          <a:p>
            <a:pPr lvl="2"/>
            <a:r>
              <a:rPr lang="en-US" sz="1600" dirty="0"/>
              <a:t>Tx data rate</a:t>
            </a:r>
          </a:p>
          <a:p>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288701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B4BAA-2DBD-3B57-AABF-52F5B4942173}"/>
              </a:ext>
            </a:extLst>
          </p:cNvPr>
          <p:cNvSpPr>
            <a:spLocks noGrp="1"/>
          </p:cNvSpPr>
          <p:nvPr>
            <p:ph type="title"/>
          </p:nvPr>
        </p:nvSpPr>
        <p:spPr>
          <a:xfrm>
            <a:off x="0" y="685800"/>
            <a:ext cx="9144000" cy="609600"/>
          </a:xfrm>
        </p:spPr>
        <p:txBody>
          <a:bodyPr/>
          <a:lstStyle/>
          <a:p>
            <a:r>
              <a:rPr lang="en-US" dirty="0"/>
              <a:t>Primitive Definition (4)</a:t>
            </a:r>
          </a:p>
        </p:txBody>
      </p:sp>
      <p:sp>
        <p:nvSpPr>
          <p:cNvPr id="3" name="Content Placeholder 2">
            <a:extLst>
              <a:ext uri="{FF2B5EF4-FFF2-40B4-BE49-F238E27FC236}">
                <a16:creationId xmlns:a16="http://schemas.microsoft.com/office/drawing/2014/main" id="{A77F58D3-56DF-A831-2A5D-8122327A9CDB}"/>
              </a:ext>
            </a:extLst>
          </p:cNvPr>
          <p:cNvSpPr>
            <a:spLocks noGrp="1"/>
          </p:cNvSpPr>
          <p:nvPr>
            <p:ph idx="1"/>
          </p:nvPr>
        </p:nvSpPr>
        <p:spPr>
          <a:xfrm>
            <a:off x="76200" y="1447800"/>
            <a:ext cx="8991600" cy="2819400"/>
          </a:xfrm>
        </p:spPr>
        <p:txBody>
          <a:bodyPr/>
          <a:lstStyle/>
          <a:p>
            <a:r>
              <a:rPr lang="en-US" sz="1600" dirty="0"/>
              <a:t>AMP tag’s primitive</a:t>
            </a:r>
          </a:p>
          <a:p>
            <a:pPr lvl="1"/>
            <a:r>
              <a:rPr lang="en-US" sz="1600" dirty="0"/>
              <a:t>Indication primitive</a:t>
            </a:r>
          </a:p>
          <a:p>
            <a:pPr lvl="2"/>
            <a:r>
              <a:rPr lang="en-US" sz="1600" dirty="0"/>
              <a:t>Tag type</a:t>
            </a:r>
          </a:p>
          <a:p>
            <a:pPr lvl="3"/>
            <a:r>
              <a:rPr lang="en-US" sz="1600" dirty="0"/>
              <a:t>Backscatter tag, non-backscatter tag</a:t>
            </a:r>
          </a:p>
          <a:p>
            <a:pPr lvl="2"/>
            <a:r>
              <a:rPr lang="en-US" sz="1600" dirty="0"/>
              <a:t>RA (recipient ID)</a:t>
            </a:r>
          </a:p>
          <a:p>
            <a:pPr lvl="3"/>
            <a:r>
              <a:rPr lang="en-US" sz="1600" dirty="0"/>
              <a:t>Unicast ID</a:t>
            </a:r>
          </a:p>
          <a:p>
            <a:pPr lvl="2"/>
            <a:r>
              <a:rPr lang="en-US" sz="1600" dirty="0"/>
              <a:t>Transaction ending indication</a:t>
            </a:r>
          </a:p>
          <a:p>
            <a:pPr lvl="2"/>
            <a:r>
              <a:rPr lang="en-US" sz="1600" dirty="0"/>
              <a:t>Data</a:t>
            </a:r>
          </a:p>
          <a:p>
            <a:pPr lvl="3"/>
            <a:r>
              <a:rPr lang="en-US" sz="1600" dirty="0"/>
              <a:t>Information being exchanged from tag to reader</a:t>
            </a:r>
          </a:p>
          <a:p>
            <a:pPr marL="0" indent="0">
              <a:buNone/>
            </a:pPr>
            <a:endParaRPr lang="en-US" sz="2000" dirty="0"/>
          </a:p>
        </p:txBody>
      </p:sp>
      <p:sp>
        <p:nvSpPr>
          <p:cNvPr id="4" name="Slide Number Placeholder 3">
            <a:extLst>
              <a:ext uri="{FF2B5EF4-FFF2-40B4-BE49-F238E27FC236}">
                <a16:creationId xmlns:a16="http://schemas.microsoft.com/office/drawing/2014/main" id="{AC1D27FE-6A8A-662A-2BBA-FDA99F4291C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1CD5FAF3-4F3D-EDE2-15FC-2E7D5D573E6C}"/>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552E0699-5020-6A2B-D543-DBA69015E44F}"/>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124325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Primitives and MAC Frame Exchanges</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824300"/>
          </a:xfrm>
        </p:spPr>
        <p:txBody>
          <a:bodyPr/>
          <a:lstStyle/>
          <a:p>
            <a:r>
              <a:rPr lang="en-US" sz="1600" dirty="0"/>
              <a:t>Single TXOP is enough when the AP has single request.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cxnSp>
        <p:nvCxnSpPr>
          <p:cNvPr id="6" name="Straight Connector 5">
            <a:extLst>
              <a:ext uri="{FF2B5EF4-FFF2-40B4-BE49-F238E27FC236}">
                <a16:creationId xmlns:a16="http://schemas.microsoft.com/office/drawing/2014/main" id="{E557496F-A1D7-A888-953B-7647F57B3BFE}"/>
              </a:ext>
            </a:extLst>
          </p:cNvPr>
          <p:cNvCxnSpPr>
            <a:cxnSpLocks/>
          </p:cNvCxnSpPr>
          <p:nvPr/>
        </p:nvCxnSpPr>
        <p:spPr>
          <a:xfrm flipV="1">
            <a:off x="1278526" y="4066329"/>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E4C1648-7A50-909A-AD2A-5D2B0C622A31}"/>
              </a:ext>
            </a:extLst>
          </p:cNvPr>
          <p:cNvSpPr/>
          <p:nvPr/>
        </p:nvSpPr>
        <p:spPr>
          <a:xfrm>
            <a:off x="2138407" y="3823018"/>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CD0DB14B-5167-4161-0E38-F69344597617}"/>
              </a:ext>
            </a:extLst>
          </p:cNvPr>
          <p:cNvCxnSpPr>
            <a:cxnSpLocks/>
          </p:cNvCxnSpPr>
          <p:nvPr/>
        </p:nvCxnSpPr>
        <p:spPr>
          <a:xfrm>
            <a:off x="1793514" y="1976112"/>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9898303-49F8-4063-F93E-A2541FAB096A}"/>
              </a:ext>
            </a:extLst>
          </p:cNvPr>
          <p:cNvSpPr txBox="1"/>
          <p:nvPr/>
        </p:nvSpPr>
        <p:spPr>
          <a:xfrm>
            <a:off x="1440490" y="1725744"/>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1" name="TextBox 10">
            <a:extLst>
              <a:ext uri="{FF2B5EF4-FFF2-40B4-BE49-F238E27FC236}">
                <a16:creationId xmlns:a16="http://schemas.microsoft.com/office/drawing/2014/main" id="{B0F66FD4-A446-F71F-434B-47294F79C853}"/>
              </a:ext>
            </a:extLst>
          </p:cNvPr>
          <p:cNvSpPr txBox="1"/>
          <p:nvPr/>
        </p:nvSpPr>
        <p:spPr>
          <a:xfrm>
            <a:off x="2131069" y="4170892"/>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2" name="TextBox 11">
            <a:extLst>
              <a:ext uri="{FF2B5EF4-FFF2-40B4-BE49-F238E27FC236}">
                <a16:creationId xmlns:a16="http://schemas.microsoft.com/office/drawing/2014/main" id="{D5179ABA-1927-8AB9-F305-7C73BEE2E57D}"/>
              </a:ext>
            </a:extLst>
          </p:cNvPr>
          <p:cNvSpPr txBox="1"/>
          <p:nvPr/>
        </p:nvSpPr>
        <p:spPr>
          <a:xfrm>
            <a:off x="2636740" y="3826740"/>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3" name="Straight Connector 12">
            <a:extLst>
              <a:ext uri="{FF2B5EF4-FFF2-40B4-BE49-F238E27FC236}">
                <a16:creationId xmlns:a16="http://schemas.microsoft.com/office/drawing/2014/main" id="{E5ACD0A4-1B4D-9C71-9273-7569B720F7CA}"/>
              </a:ext>
            </a:extLst>
          </p:cNvPr>
          <p:cNvCxnSpPr>
            <a:cxnSpLocks/>
          </p:cNvCxnSpPr>
          <p:nvPr/>
        </p:nvCxnSpPr>
        <p:spPr>
          <a:xfrm>
            <a:off x="3379543"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F24DEC9-4756-C26A-144F-22F488121122}"/>
              </a:ext>
            </a:extLst>
          </p:cNvPr>
          <p:cNvCxnSpPr>
            <a:cxnSpLocks/>
          </p:cNvCxnSpPr>
          <p:nvPr/>
        </p:nvCxnSpPr>
        <p:spPr>
          <a:xfrm>
            <a:off x="3531943"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AD8A194-D52B-4385-D381-52B06A33AEF2}"/>
              </a:ext>
            </a:extLst>
          </p:cNvPr>
          <p:cNvCxnSpPr>
            <a:cxnSpLocks/>
          </p:cNvCxnSpPr>
          <p:nvPr/>
        </p:nvCxnSpPr>
        <p:spPr>
          <a:xfrm>
            <a:off x="3684343"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1C8CB21-9A7A-E8A4-C46A-6DCE5707A5D3}"/>
              </a:ext>
            </a:extLst>
          </p:cNvPr>
          <p:cNvCxnSpPr>
            <a:cxnSpLocks/>
          </p:cNvCxnSpPr>
          <p:nvPr/>
        </p:nvCxnSpPr>
        <p:spPr>
          <a:xfrm>
            <a:off x="3684331"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FA144A4-7952-2191-2775-9C12C65C36E5}"/>
              </a:ext>
            </a:extLst>
          </p:cNvPr>
          <p:cNvCxnSpPr>
            <a:cxnSpLocks/>
          </p:cNvCxnSpPr>
          <p:nvPr/>
        </p:nvCxnSpPr>
        <p:spPr>
          <a:xfrm>
            <a:off x="3836731"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71F3919-354C-C62D-BA40-25873D793E14}"/>
              </a:ext>
            </a:extLst>
          </p:cNvPr>
          <p:cNvCxnSpPr>
            <a:cxnSpLocks/>
          </p:cNvCxnSpPr>
          <p:nvPr/>
        </p:nvCxnSpPr>
        <p:spPr>
          <a:xfrm>
            <a:off x="4686468"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B210E-156F-D7D7-1242-30D184582D36}"/>
              </a:ext>
            </a:extLst>
          </p:cNvPr>
          <p:cNvCxnSpPr>
            <a:cxnSpLocks/>
          </p:cNvCxnSpPr>
          <p:nvPr/>
        </p:nvCxnSpPr>
        <p:spPr>
          <a:xfrm>
            <a:off x="4991268"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5FABCD3-E14D-56E9-7FA3-B75917326B3C}"/>
              </a:ext>
            </a:extLst>
          </p:cNvPr>
          <p:cNvCxnSpPr>
            <a:cxnSpLocks/>
          </p:cNvCxnSpPr>
          <p:nvPr/>
        </p:nvCxnSpPr>
        <p:spPr>
          <a:xfrm>
            <a:off x="4991256"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595065E-8963-6DEB-CCF0-35F8E93DD342}"/>
              </a:ext>
            </a:extLst>
          </p:cNvPr>
          <p:cNvCxnSpPr>
            <a:cxnSpLocks/>
          </p:cNvCxnSpPr>
          <p:nvPr/>
        </p:nvCxnSpPr>
        <p:spPr>
          <a:xfrm>
            <a:off x="5143656"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979C05B-73C0-0850-3A79-52FA526274B5}"/>
              </a:ext>
            </a:extLst>
          </p:cNvPr>
          <p:cNvCxnSpPr>
            <a:cxnSpLocks/>
          </p:cNvCxnSpPr>
          <p:nvPr/>
        </p:nvCxnSpPr>
        <p:spPr>
          <a:xfrm>
            <a:off x="5296056"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84D960-D9C7-8116-12FA-F098DB35877C}"/>
              </a:ext>
            </a:extLst>
          </p:cNvPr>
          <p:cNvCxnSpPr>
            <a:cxnSpLocks/>
          </p:cNvCxnSpPr>
          <p:nvPr/>
        </p:nvCxnSpPr>
        <p:spPr>
          <a:xfrm>
            <a:off x="5448456"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4634769-F307-EF55-3C3A-67CDCAF9B411}"/>
              </a:ext>
            </a:extLst>
          </p:cNvPr>
          <p:cNvCxnSpPr>
            <a:cxnSpLocks/>
          </p:cNvCxnSpPr>
          <p:nvPr/>
        </p:nvCxnSpPr>
        <p:spPr>
          <a:xfrm>
            <a:off x="5448479"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6EEA1CA-FFC9-8951-5395-252912FB9ECF}"/>
              </a:ext>
            </a:extLst>
          </p:cNvPr>
          <p:cNvCxnSpPr>
            <a:cxnSpLocks/>
          </p:cNvCxnSpPr>
          <p:nvPr/>
        </p:nvCxnSpPr>
        <p:spPr>
          <a:xfrm>
            <a:off x="5600879"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510FCA0-09AB-50F9-B266-7E36160233FF}"/>
              </a:ext>
            </a:extLst>
          </p:cNvPr>
          <p:cNvCxnSpPr>
            <a:cxnSpLocks/>
          </p:cNvCxnSpPr>
          <p:nvPr/>
        </p:nvCxnSpPr>
        <p:spPr>
          <a:xfrm>
            <a:off x="5753279"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997F7A5-875E-BFB4-07C1-4F3CC95CDE94}"/>
              </a:ext>
            </a:extLst>
          </p:cNvPr>
          <p:cNvCxnSpPr>
            <a:cxnSpLocks/>
          </p:cNvCxnSpPr>
          <p:nvPr/>
        </p:nvCxnSpPr>
        <p:spPr>
          <a:xfrm>
            <a:off x="5905679"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8DE0376-E54F-CEA2-7798-78D28202A1D6}"/>
              </a:ext>
            </a:extLst>
          </p:cNvPr>
          <p:cNvCxnSpPr>
            <a:cxnSpLocks/>
          </p:cNvCxnSpPr>
          <p:nvPr/>
        </p:nvCxnSpPr>
        <p:spPr>
          <a:xfrm>
            <a:off x="5905667"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32E08-69E1-027E-25F2-8474D3E5649A}"/>
              </a:ext>
            </a:extLst>
          </p:cNvPr>
          <p:cNvCxnSpPr>
            <a:cxnSpLocks/>
          </p:cNvCxnSpPr>
          <p:nvPr/>
        </p:nvCxnSpPr>
        <p:spPr>
          <a:xfrm>
            <a:off x="6058067" y="382649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5CC3FE15-AD65-181B-149F-57B19777D173}"/>
              </a:ext>
            </a:extLst>
          </p:cNvPr>
          <p:cNvSpPr txBox="1"/>
          <p:nvPr/>
        </p:nvSpPr>
        <p:spPr>
          <a:xfrm>
            <a:off x="3038062" y="3420263"/>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31" name="TextBox 30">
            <a:extLst>
              <a:ext uri="{FF2B5EF4-FFF2-40B4-BE49-F238E27FC236}">
                <a16:creationId xmlns:a16="http://schemas.microsoft.com/office/drawing/2014/main" id="{7A052B37-26EB-C00B-1B51-FE0825F92DE6}"/>
              </a:ext>
            </a:extLst>
          </p:cNvPr>
          <p:cNvSpPr txBox="1"/>
          <p:nvPr/>
        </p:nvSpPr>
        <p:spPr>
          <a:xfrm>
            <a:off x="3509233" y="4372306"/>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32" name="TextBox 31">
            <a:extLst>
              <a:ext uri="{FF2B5EF4-FFF2-40B4-BE49-F238E27FC236}">
                <a16:creationId xmlns:a16="http://schemas.microsoft.com/office/drawing/2014/main" id="{07C72DB5-1E61-4B0D-7B5B-FE2F40521225}"/>
              </a:ext>
            </a:extLst>
          </p:cNvPr>
          <p:cNvSpPr txBox="1"/>
          <p:nvPr/>
        </p:nvSpPr>
        <p:spPr>
          <a:xfrm>
            <a:off x="4614170" y="3402622"/>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33" name="TextBox 32">
            <a:extLst>
              <a:ext uri="{FF2B5EF4-FFF2-40B4-BE49-F238E27FC236}">
                <a16:creationId xmlns:a16="http://schemas.microsoft.com/office/drawing/2014/main" id="{91B6D022-EA4B-425F-C6D5-77C6797D8652}"/>
              </a:ext>
            </a:extLst>
          </p:cNvPr>
          <p:cNvSpPr txBox="1"/>
          <p:nvPr/>
        </p:nvSpPr>
        <p:spPr>
          <a:xfrm>
            <a:off x="5294966" y="4362669"/>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34" name="Straight Arrow Connector 33">
            <a:extLst>
              <a:ext uri="{FF2B5EF4-FFF2-40B4-BE49-F238E27FC236}">
                <a16:creationId xmlns:a16="http://schemas.microsoft.com/office/drawing/2014/main" id="{66B0F86B-D8AF-97F6-2A32-D845D5467D28}"/>
              </a:ext>
            </a:extLst>
          </p:cNvPr>
          <p:cNvCxnSpPr>
            <a:cxnSpLocks/>
          </p:cNvCxnSpPr>
          <p:nvPr/>
        </p:nvCxnSpPr>
        <p:spPr>
          <a:xfrm>
            <a:off x="6551996" y="196439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074D7F2F-0F0A-7C08-125E-55043A42F878}"/>
              </a:ext>
            </a:extLst>
          </p:cNvPr>
          <p:cNvSpPr txBox="1"/>
          <p:nvPr/>
        </p:nvSpPr>
        <p:spPr>
          <a:xfrm>
            <a:off x="6374468" y="1779336"/>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36" name="Straight Connector 35">
            <a:extLst>
              <a:ext uri="{FF2B5EF4-FFF2-40B4-BE49-F238E27FC236}">
                <a16:creationId xmlns:a16="http://schemas.microsoft.com/office/drawing/2014/main" id="{18C1E182-C8C7-15E1-0E85-BD8E1648099E}"/>
              </a:ext>
            </a:extLst>
          </p:cNvPr>
          <p:cNvCxnSpPr>
            <a:cxnSpLocks/>
          </p:cNvCxnSpPr>
          <p:nvPr/>
        </p:nvCxnSpPr>
        <p:spPr>
          <a:xfrm flipV="1">
            <a:off x="2433005" y="3223531"/>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09DE703-4C9D-6B6D-CF5A-E8FC0CB93124}"/>
              </a:ext>
            </a:extLst>
          </p:cNvPr>
          <p:cNvCxnSpPr>
            <a:cxnSpLocks/>
          </p:cNvCxnSpPr>
          <p:nvPr/>
        </p:nvCxnSpPr>
        <p:spPr>
          <a:xfrm>
            <a:off x="2428712" y="3237794"/>
            <a:ext cx="5975691" cy="25585"/>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01EF01B6-5436-F4EC-8FBF-8779BEA7D5E3}"/>
              </a:ext>
            </a:extLst>
          </p:cNvPr>
          <p:cNvSpPr/>
          <p:nvPr/>
        </p:nvSpPr>
        <p:spPr>
          <a:xfrm>
            <a:off x="6374468" y="3826495"/>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5584A27-C471-3384-8718-1C98226F8ACA}"/>
              </a:ext>
            </a:extLst>
          </p:cNvPr>
          <p:cNvSpPr txBox="1"/>
          <p:nvPr/>
        </p:nvSpPr>
        <p:spPr>
          <a:xfrm>
            <a:off x="6312399" y="4140518"/>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40" name="TextBox 39">
            <a:extLst>
              <a:ext uri="{FF2B5EF4-FFF2-40B4-BE49-F238E27FC236}">
                <a16:creationId xmlns:a16="http://schemas.microsoft.com/office/drawing/2014/main" id="{B8B151D7-9F32-026D-5DA1-A35DC277F80D}"/>
              </a:ext>
            </a:extLst>
          </p:cNvPr>
          <p:cNvSpPr txBox="1"/>
          <p:nvPr/>
        </p:nvSpPr>
        <p:spPr>
          <a:xfrm>
            <a:off x="927686" y="1999132"/>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sp>
        <p:nvSpPr>
          <p:cNvPr id="41" name="TextBox 40">
            <a:extLst>
              <a:ext uri="{FF2B5EF4-FFF2-40B4-BE49-F238E27FC236}">
                <a16:creationId xmlns:a16="http://schemas.microsoft.com/office/drawing/2014/main" id="{7EF3200D-F2C8-B8C0-DB07-F559488ECB07}"/>
              </a:ext>
            </a:extLst>
          </p:cNvPr>
          <p:cNvSpPr txBox="1"/>
          <p:nvPr/>
        </p:nvSpPr>
        <p:spPr>
          <a:xfrm>
            <a:off x="6564917" y="1952574"/>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cxnSp>
        <p:nvCxnSpPr>
          <p:cNvPr id="42" name="Straight Arrow Connector 41">
            <a:extLst>
              <a:ext uri="{FF2B5EF4-FFF2-40B4-BE49-F238E27FC236}">
                <a16:creationId xmlns:a16="http://schemas.microsoft.com/office/drawing/2014/main" id="{4635C3C0-12C0-201C-923B-D12D09D19503}"/>
              </a:ext>
            </a:extLst>
          </p:cNvPr>
          <p:cNvCxnSpPr>
            <a:cxnSpLocks/>
          </p:cNvCxnSpPr>
          <p:nvPr/>
        </p:nvCxnSpPr>
        <p:spPr>
          <a:xfrm>
            <a:off x="5052005" y="4778253"/>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BDD3891-921D-5596-779E-F53C4A9D4A0E}"/>
              </a:ext>
            </a:extLst>
          </p:cNvPr>
          <p:cNvCxnSpPr>
            <a:cxnSpLocks/>
          </p:cNvCxnSpPr>
          <p:nvPr/>
        </p:nvCxnSpPr>
        <p:spPr>
          <a:xfrm>
            <a:off x="5253570" y="4789574"/>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428B22CD-494F-AAE4-A9EB-882794A1E567}"/>
              </a:ext>
            </a:extLst>
          </p:cNvPr>
          <p:cNvSpPr txBox="1"/>
          <p:nvPr/>
        </p:nvSpPr>
        <p:spPr>
          <a:xfrm>
            <a:off x="5167235" y="5334316"/>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45" name="TextBox 44">
            <a:extLst>
              <a:ext uri="{FF2B5EF4-FFF2-40B4-BE49-F238E27FC236}">
                <a16:creationId xmlns:a16="http://schemas.microsoft.com/office/drawing/2014/main" id="{D729606A-64AA-0137-AAA8-826E97C9DE65}"/>
              </a:ext>
            </a:extLst>
          </p:cNvPr>
          <p:cNvSpPr txBox="1"/>
          <p:nvPr/>
        </p:nvSpPr>
        <p:spPr>
          <a:xfrm>
            <a:off x="4360337" y="4973553"/>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46" name="TextBox 45">
            <a:extLst>
              <a:ext uri="{FF2B5EF4-FFF2-40B4-BE49-F238E27FC236}">
                <a16:creationId xmlns:a16="http://schemas.microsoft.com/office/drawing/2014/main" id="{96F394AB-3914-0B25-6643-0283B1CAB421}"/>
              </a:ext>
            </a:extLst>
          </p:cNvPr>
          <p:cNvSpPr txBox="1"/>
          <p:nvPr/>
        </p:nvSpPr>
        <p:spPr>
          <a:xfrm>
            <a:off x="5240809" y="5002719"/>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47" name="Rectangle 46">
            <a:extLst>
              <a:ext uri="{FF2B5EF4-FFF2-40B4-BE49-F238E27FC236}">
                <a16:creationId xmlns:a16="http://schemas.microsoft.com/office/drawing/2014/main" id="{77E29D0A-6803-4503-3589-F0B4101C5457}"/>
              </a:ext>
            </a:extLst>
          </p:cNvPr>
          <p:cNvSpPr/>
          <p:nvPr/>
        </p:nvSpPr>
        <p:spPr>
          <a:xfrm>
            <a:off x="3038063" y="3823017"/>
            <a:ext cx="351100" cy="2506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70A5D19-E65E-8A3A-CDF9-16D79DD04A0F}"/>
              </a:ext>
            </a:extLst>
          </p:cNvPr>
          <p:cNvSpPr/>
          <p:nvPr/>
        </p:nvSpPr>
        <p:spPr>
          <a:xfrm>
            <a:off x="1405413" y="4594454"/>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6FE983B6-D5C4-C511-E633-ACD1D5928A9E}"/>
              </a:ext>
            </a:extLst>
          </p:cNvPr>
          <p:cNvSpPr txBox="1"/>
          <p:nvPr/>
        </p:nvSpPr>
        <p:spPr>
          <a:xfrm>
            <a:off x="1751331" y="4594454"/>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50" name="Rectangle 49">
            <a:extLst>
              <a:ext uri="{FF2B5EF4-FFF2-40B4-BE49-F238E27FC236}">
                <a16:creationId xmlns:a16="http://schemas.microsoft.com/office/drawing/2014/main" id="{CA4ECD41-929B-BCBD-8031-6EBCA7E044F5}"/>
              </a:ext>
            </a:extLst>
          </p:cNvPr>
          <p:cNvSpPr/>
          <p:nvPr/>
        </p:nvSpPr>
        <p:spPr>
          <a:xfrm>
            <a:off x="1429541" y="4902301"/>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CB429966-7EA1-82A4-7766-095CAB6C3E49}"/>
              </a:ext>
            </a:extLst>
          </p:cNvPr>
          <p:cNvSpPr txBox="1"/>
          <p:nvPr/>
        </p:nvSpPr>
        <p:spPr>
          <a:xfrm>
            <a:off x="1793514" y="4997058"/>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sp>
        <p:nvSpPr>
          <p:cNvPr id="52" name="Rectangle 51">
            <a:extLst>
              <a:ext uri="{FF2B5EF4-FFF2-40B4-BE49-F238E27FC236}">
                <a16:creationId xmlns:a16="http://schemas.microsoft.com/office/drawing/2014/main" id="{281A6B5E-5ABC-C754-0ED1-B486CDA2FDF7}"/>
              </a:ext>
            </a:extLst>
          </p:cNvPr>
          <p:cNvSpPr/>
          <p:nvPr/>
        </p:nvSpPr>
        <p:spPr>
          <a:xfrm>
            <a:off x="2728665" y="3785161"/>
            <a:ext cx="1278813" cy="2908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0591D1B-2B28-7374-DF8B-B3968D65900E}"/>
              </a:ext>
            </a:extLst>
          </p:cNvPr>
          <p:cNvSpPr/>
          <p:nvPr/>
        </p:nvSpPr>
        <p:spPr>
          <a:xfrm>
            <a:off x="3688356" y="4076062"/>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F0549DA2-1154-561A-AE85-35D4E78851F0}"/>
              </a:ext>
            </a:extLst>
          </p:cNvPr>
          <p:cNvSpPr/>
          <p:nvPr/>
        </p:nvSpPr>
        <p:spPr>
          <a:xfrm>
            <a:off x="4677944" y="3818272"/>
            <a:ext cx="337096" cy="26313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74AF4311-BCDF-06D0-E841-D9FE20883BA7}"/>
              </a:ext>
            </a:extLst>
          </p:cNvPr>
          <p:cNvSpPr/>
          <p:nvPr/>
        </p:nvSpPr>
        <p:spPr>
          <a:xfrm>
            <a:off x="5294965" y="4077498"/>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68BD87B3-F245-229E-1BA6-ED132D483120}"/>
              </a:ext>
            </a:extLst>
          </p:cNvPr>
          <p:cNvSpPr/>
          <p:nvPr/>
        </p:nvSpPr>
        <p:spPr>
          <a:xfrm>
            <a:off x="4315044" y="3749049"/>
            <a:ext cx="1792686" cy="3405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086EE81-ED0A-F88D-7263-EB54F63C4B79}"/>
              </a:ext>
            </a:extLst>
          </p:cNvPr>
          <p:cNvSpPr txBox="1"/>
          <p:nvPr/>
        </p:nvSpPr>
        <p:spPr>
          <a:xfrm>
            <a:off x="4267075" y="3813977"/>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58" name="Right Brace 57">
            <a:extLst>
              <a:ext uri="{FF2B5EF4-FFF2-40B4-BE49-F238E27FC236}">
                <a16:creationId xmlns:a16="http://schemas.microsoft.com/office/drawing/2014/main" id="{EF3AB52E-94E8-2458-3719-0EFA3B573A5C}"/>
              </a:ext>
            </a:extLst>
          </p:cNvPr>
          <p:cNvSpPr/>
          <p:nvPr/>
        </p:nvSpPr>
        <p:spPr>
          <a:xfrm rot="16200000">
            <a:off x="4235401" y="560575"/>
            <a:ext cx="219173" cy="467491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183D1D0A-9F9A-73A8-3825-508FA2832C6F}"/>
              </a:ext>
            </a:extLst>
          </p:cNvPr>
          <p:cNvSpPr txBox="1"/>
          <p:nvPr/>
        </p:nvSpPr>
        <p:spPr>
          <a:xfrm>
            <a:off x="4531044" y="2375287"/>
            <a:ext cx="458313" cy="315053"/>
          </a:xfrm>
          <a:prstGeom prst="rect">
            <a:avLst/>
          </a:prstGeom>
          <a:noFill/>
        </p:spPr>
        <p:txBody>
          <a:bodyPr wrap="none" lIns="91440" tIns="45720" rIns="91440" rtlCol="0" anchor="t">
            <a:noAutofit/>
          </a:bodyPr>
          <a:lstStyle/>
          <a:p>
            <a:r>
              <a:rPr lang="en-US" sz="700" dirty="0">
                <a:solidFill>
                  <a:schemeClr val="tx1"/>
                </a:solidFill>
              </a:rPr>
              <a:t>TXOP </a:t>
            </a:r>
          </a:p>
        </p:txBody>
      </p:sp>
      <p:sp>
        <p:nvSpPr>
          <p:cNvPr id="60" name="TextBox 59">
            <a:extLst>
              <a:ext uri="{FF2B5EF4-FFF2-40B4-BE49-F238E27FC236}">
                <a16:creationId xmlns:a16="http://schemas.microsoft.com/office/drawing/2014/main" id="{AE840DD3-70A5-1051-5D27-83B56C7B6137}"/>
              </a:ext>
            </a:extLst>
          </p:cNvPr>
          <p:cNvSpPr txBox="1"/>
          <p:nvPr/>
        </p:nvSpPr>
        <p:spPr>
          <a:xfrm>
            <a:off x="4825347" y="5319034"/>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cxnSp>
        <p:nvCxnSpPr>
          <p:cNvPr id="61" name="Straight Connector 60">
            <a:extLst>
              <a:ext uri="{FF2B5EF4-FFF2-40B4-BE49-F238E27FC236}">
                <a16:creationId xmlns:a16="http://schemas.microsoft.com/office/drawing/2014/main" id="{3AF17BA3-396A-A1F4-C729-452501417B4E}"/>
              </a:ext>
            </a:extLst>
          </p:cNvPr>
          <p:cNvCxnSpPr>
            <a:cxnSpLocks/>
          </p:cNvCxnSpPr>
          <p:nvPr/>
        </p:nvCxnSpPr>
        <p:spPr>
          <a:xfrm>
            <a:off x="6053432" y="382187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F304128-3982-0393-479F-340A6C4CCF55}"/>
              </a:ext>
            </a:extLst>
          </p:cNvPr>
          <p:cNvCxnSpPr>
            <a:cxnSpLocks/>
          </p:cNvCxnSpPr>
          <p:nvPr/>
        </p:nvCxnSpPr>
        <p:spPr>
          <a:xfrm>
            <a:off x="6053455" y="382187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9F8B6BC2-2E00-925E-5AF4-11B07ED68A25}"/>
              </a:ext>
            </a:extLst>
          </p:cNvPr>
          <p:cNvSpPr txBox="1"/>
          <p:nvPr/>
        </p:nvSpPr>
        <p:spPr>
          <a:xfrm>
            <a:off x="2445058" y="5393159"/>
            <a:ext cx="1838208" cy="311796"/>
          </a:xfrm>
          <a:prstGeom prst="rect">
            <a:avLst/>
          </a:prstGeom>
          <a:noFill/>
        </p:spPr>
        <p:txBody>
          <a:bodyPr wrap="none" lIns="91440" tIns="45720" rIns="91440" rtlCol="0" anchor="t">
            <a:noAutofit/>
          </a:bodyPr>
          <a:lstStyle/>
          <a:p>
            <a:r>
              <a:rPr lang="en-US" sz="700" dirty="0"/>
              <a:t>Contention through slot aloha.</a:t>
            </a:r>
            <a:endParaRPr lang="en-US" sz="700" dirty="0">
              <a:solidFill>
                <a:schemeClr val="tx1"/>
              </a:solidFill>
            </a:endParaRPr>
          </a:p>
        </p:txBody>
      </p:sp>
      <p:cxnSp>
        <p:nvCxnSpPr>
          <p:cNvPr id="68" name="Straight Arrow Connector 67">
            <a:extLst>
              <a:ext uri="{FF2B5EF4-FFF2-40B4-BE49-F238E27FC236}">
                <a16:creationId xmlns:a16="http://schemas.microsoft.com/office/drawing/2014/main" id="{3CCDED85-B020-73C2-F785-FC6893FBC030}"/>
              </a:ext>
            </a:extLst>
          </p:cNvPr>
          <p:cNvCxnSpPr>
            <a:cxnSpLocks/>
          </p:cNvCxnSpPr>
          <p:nvPr/>
        </p:nvCxnSpPr>
        <p:spPr>
          <a:xfrm flipV="1">
            <a:off x="3331912" y="4061764"/>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96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Primitives and MAC Frame Exchanges</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354733"/>
          </a:xfrm>
        </p:spPr>
        <p:txBody>
          <a:bodyPr/>
          <a:lstStyle/>
          <a:p>
            <a:r>
              <a:rPr lang="en-US" sz="1600" dirty="0"/>
              <a:t>Multiple TXOPs are required when the AP has multiple requests.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6778679"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cxnSp>
        <p:nvCxnSpPr>
          <p:cNvPr id="6" name="Straight Connector 5">
            <a:extLst>
              <a:ext uri="{FF2B5EF4-FFF2-40B4-BE49-F238E27FC236}">
                <a16:creationId xmlns:a16="http://schemas.microsoft.com/office/drawing/2014/main" id="{C0F0F494-B7C6-D8CC-5D73-BE8E6CDBA85B}"/>
              </a:ext>
            </a:extLst>
          </p:cNvPr>
          <p:cNvCxnSpPr>
            <a:cxnSpLocks/>
          </p:cNvCxnSpPr>
          <p:nvPr/>
        </p:nvCxnSpPr>
        <p:spPr>
          <a:xfrm flipV="1">
            <a:off x="-152400" y="3632299"/>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B28AE5-16D2-7272-99AC-546F400CFD58}"/>
              </a:ext>
            </a:extLst>
          </p:cNvPr>
          <p:cNvSpPr/>
          <p:nvPr/>
        </p:nvSpPr>
        <p:spPr>
          <a:xfrm>
            <a:off x="60941" y="3388988"/>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2A0934C9-514A-73BB-D204-4C91361BC88E}"/>
              </a:ext>
            </a:extLst>
          </p:cNvPr>
          <p:cNvCxnSpPr>
            <a:cxnSpLocks/>
          </p:cNvCxnSpPr>
          <p:nvPr/>
        </p:nvCxnSpPr>
        <p:spPr>
          <a:xfrm>
            <a:off x="30020" y="1714511"/>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431C875-BF17-B25C-6DEA-D85B5EDB9263}"/>
              </a:ext>
            </a:extLst>
          </p:cNvPr>
          <p:cNvSpPr txBox="1"/>
          <p:nvPr/>
        </p:nvSpPr>
        <p:spPr>
          <a:xfrm>
            <a:off x="-140848" y="1447800"/>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1" name="TextBox 10">
            <a:extLst>
              <a:ext uri="{FF2B5EF4-FFF2-40B4-BE49-F238E27FC236}">
                <a16:creationId xmlns:a16="http://schemas.microsoft.com/office/drawing/2014/main" id="{0862594C-CB8D-8ACB-CF56-08A8876766E8}"/>
              </a:ext>
            </a:extLst>
          </p:cNvPr>
          <p:cNvSpPr txBox="1"/>
          <p:nvPr/>
        </p:nvSpPr>
        <p:spPr>
          <a:xfrm>
            <a:off x="53603" y="3736862"/>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2" name="TextBox 11">
            <a:extLst>
              <a:ext uri="{FF2B5EF4-FFF2-40B4-BE49-F238E27FC236}">
                <a16:creationId xmlns:a16="http://schemas.microsoft.com/office/drawing/2014/main" id="{622D081E-3FF7-5523-651A-93D9A07C1E8E}"/>
              </a:ext>
            </a:extLst>
          </p:cNvPr>
          <p:cNvSpPr txBox="1"/>
          <p:nvPr/>
        </p:nvSpPr>
        <p:spPr>
          <a:xfrm>
            <a:off x="559275" y="3392710"/>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3" name="Straight Connector 12">
            <a:extLst>
              <a:ext uri="{FF2B5EF4-FFF2-40B4-BE49-F238E27FC236}">
                <a16:creationId xmlns:a16="http://schemas.microsoft.com/office/drawing/2014/main" id="{CB90A45E-652D-38B8-A5DD-EE32A8F9F6B0}"/>
              </a:ext>
            </a:extLst>
          </p:cNvPr>
          <p:cNvCxnSpPr>
            <a:cxnSpLocks/>
          </p:cNvCxnSpPr>
          <p:nvPr/>
        </p:nvCxnSpPr>
        <p:spPr>
          <a:xfrm>
            <a:off x="1265125"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BD42EAA-75F6-5D1C-2045-46C486EB18E4}"/>
              </a:ext>
            </a:extLst>
          </p:cNvPr>
          <p:cNvCxnSpPr>
            <a:cxnSpLocks/>
          </p:cNvCxnSpPr>
          <p:nvPr/>
        </p:nvCxnSpPr>
        <p:spPr>
          <a:xfrm>
            <a:off x="1417525"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6B705CE-0260-B9AB-F85F-2FCBD1520EBD}"/>
              </a:ext>
            </a:extLst>
          </p:cNvPr>
          <p:cNvCxnSpPr>
            <a:cxnSpLocks/>
          </p:cNvCxnSpPr>
          <p:nvPr/>
        </p:nvCxnSpPr>
        <p:spPr>
          <a:xfrm>
            <a:off x="1569925"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491AEAA-E31F-7C71-08D6-A00C62F361AA}"/>
              </a:ext>
            </a:extLst>
          </p:cNvPr>
          <p:cNvCxnSpPr>
            <a:cxnSpLocks/>
          </p:cNvCxnSpPr>
          <p:nvPr/>
        </p:nvCxnSpPr>
        <p:spPr>
          <a:xfrm>
            <a:off x="1569913"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2D0A71A-9CE0-394C-4163-690109363BA1}"/>
              </a:ext>
            </a:extLst>
          </p:cNvPr>
          <p:cNvCxnSpPr>
            <a:cxnSpLocks/>
          </p:cNvCxnSpPr>
          <p:nvPr/>
        </p:nvCxnSpPr>
        <p:spPr>
          <a:xfrm>
            <a:off x="1722313"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1A94E4-AF5D-54B2-A569-D7A432254AEA}"/>
              </a:ext>
            </a:extLst>
          </p:cNvPr>
          <p:cNvCxnSpPr>
            <a:cxnSpLocks/>
          </p:cNvCxnSpPr>
          <p:nvPr/>
        </p:nvCxnSpPr>
        <p:spPr>
          <a:xfrm>
            <a:off x="1874713"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D989072-491C-FD8D-9008-9B3E4B8E2229}"/>
              </a:ext>
            </a:extLst>
          </p:cNvPr>
          <p:cNvCxnSpPr>
            <a:cxnSpLocks/>
          </p:cNvCxnSpPr>
          <p:nvPr/>
        </p:nvCxnSpPr>
        <p:spPr>
          <a:xfrm>
            <a:off x="2821439"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2C4D937-C130-B131-CCC8-EB0FBC7F22F7}"/>
              </a:ext>
            </a:extLst>
          </p:cNvPr>
          <p:cNvCxnSpPr>
            <a:cxnSpLocks/>
          </p:cNvCxnSpPr>
          <p:nvPr/>
        </p:nvCxnSpPr>
        <p:spPr>
          <a:xfrm>
            <a:off x="3126239"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B44F8B9-5247-4A1C-E29A-5F4B30C8B938}"/>
              </a:ext>
            </a:extLst>
          </p:cNvPr>
          <p:cNvCxnSpPr>
            <a:cxnSpLocks/>
          </p:cNvCxnSpPr>
          <p:nvPr/>
        </p:nvCxnSpPr>
        <p:spPr>
          <a:xfrm>
            <a:off x="3126227"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913CB26-E32C-A48F-3173-CA343FBC9416}"/>
              </a:ext>
            </a:extLst>
          </p:cNvPr>
          <p:cNvCxnSpPr>
            <a:cxnSpLocks/>
          </p:cNvCxnSpPr>
          <p:nvPr/>
        </p:nvCxnSpPr>
        <p:spPr>
          <a:xfrm>
            <a:off x="3278627"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C0D20AA-6E1C-1AFE-7EEB-479055E602E7}"/>
              </a:ext>
            </a:extLst>
          </p:cNvPr>
          <p:cNvCxnSpPr>
            <a:cxnSpLocks/>
          </p:cNvCxnSpPr>
          <p:nvPr/>
        </p:nvCxnSpPr>
        <p:spPr>
          <a:xfrm>
            <a:off x="3431027"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A970AF7-98C2-FD44-B767-E372ADC954CB}"/>
              </a:ext>
            </a:extLst>
          </p:cNvPr>
          <p:cNvCxnSpPr>
            <a:cxnSpLocks/>
          </p:cNvCxnSpPr>
          <p:nvPr/>
        </p:nvCxnSpPr>
        <p:spPr>
          <a:xfrm>
            <a:off x="3583427"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63EB420-1C43-8D3F-4824-442044390D9A}"/>
              </a:ext>
            </a:extLst>
          </p:cNvPr>
          <p:cNvCxnSpPr>
            <a:cxnSpLocks/>
          </p:cNvCxnSpPr>
          <p:nvPr/>
        </p:nvCxnSpPr>
        <p:spPr>
          <a:xfrm>
            <a:off x="3583450"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4B6D0E4-A101-C4E2-987C-7EAFF4A954EC}"/>
              </a:ext>
            </a:extLst>
          </p:cNvPr>
          <p:cNvCxnSpPr>
            <a:cxnSpLocks/>
          </p:cNvCxnSpPr>
          <p:nvPr/>
        </p:nvCxnSpPr>
        <p:spPr>
          <a:xfrm>
            <a:off x="3735850"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6763A7A-0206-EEF0-AA16-70623DEEAAD5}"/>
              </a:ext>
            </a:extLst>
          </p:cNvPr>
          <p:cNvCxnSpPr>
            <a:cxnSpLocks/>
          </p:cNvCxnSpPr>
          <p:nvPr/>
        </p:nvCxnSpPr>
        <p:spPr>
          <a:xfrm>
            <a:off x="3888250" y="339246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FDB2E085-A121-9628-7E40-47506AE2BEFA}"/>
              </a:ext>
            </a:extLst>
          </p:cNvPr>
          <p:cNvSpPr txBox="1"/>
          <p:nvPr/>
        </p:nvSpPr>
        <p:spPr>
          <a:xfrm>
            <a:off x="877174" y="3013252"/>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29" name="TextBox 28">
            <a:extLst>
              <a:ext uri="{FF2B5EF4-FFF2-40B4-BE49-F238E27FC236}">
                <a16:creationId xmlns:a16="http://schemas.microsoft.com/office/drawing/2014/main" id="{552B9A68-BAD3-CF7A-398E-00DFFC68B701}"/>
              </a:ext>
            </a:extLst>
          </p:cNvPr>
          <p:cNvSpPr txBox="1"/>
          <p:nvPr/>
        </p:nvSpPr>
        <p:spPr>
          <a:xfrm>
            <a:off x="1394815" y="3938276"/>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30" name="TextBox 29">
            <a:extLst>
              <a:ext uri="{FF2B5EF4-FFF2-40B4-BE49-F238E27FC236}">
                <a16:creationId xmlns:a16="http://schemas.microsoft.com/office/drawing/2014/main" id="{5DF25ABF-3D77-D705-A021-BEFCED87659D}"/>
              </a:ext>
            </a:extLst>
          </p:cNvPr>
          <p:cNvSpPr txBox="1"/>
          <p:nvPr/>
        </p:nvSpPr>
        <p:spPr>
          <a:xfrm>
            <a:off x="2448957" y="2932405"/>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31" name="TextBox 30">
            <a:extLst>
              <a:ext uri="{FF2B5EF4-FFF2-40B4-BE49-F238E27FC236}">
                <a16:creationId xmlns:a16="http://schemas.microsoft.com/office/drawing/2014/main" id="{8901EAED-7FA4-8C0B-D706-0DE006043712}"/>
              </a:ext>
            </a:extLst>
          </p:cNvPr>
          <p:cNvSpPr txBox="1"/>
          <p:nvPr/>
        </p:nvSpPr>
        <p:spPr>
          <a:xfrm>
            <a:off x="3152851" y="3928639"/>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32" name="Straight Arrow Connector 31">
            <a:extLst>
              <a:ext uri="{FF2B5EF4-FFF2-40B4-BE49-F238E27FC236}">
                <a16:creationId xmlns:a16="http://schemas.microsoft.com/office/drawing/2014/main" id="{B0162AC2-B491-690C-99C7-3CA845C0FD89}"/>
              </a:ext>
            </a:extLst>
          </p:cNvPr>
          <p:cNvCxnSpPr>
            <a:cxnSpLocks/>
          </p:cNvCxnSpPr>
          <p:nvPr/>
        </p:nvCxnSpPr>
        <p:spPr>
          <a:xfrm>
            <a:off x="4193023" y="1824097"/>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86B8E63E-72F5-E29E-D8B7-A18A5EE103E0}"/>
              </a:ext>
            </a:extLst>
          </p:cNvPr>
          <p:cNvSpPr txBox="1"/>
          <p:nvPr/>
        </p:nvSpPr>
        <p:spPr>
          <a:xfrm>
            <a:off x="4015495" y="1639041"/>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34" name="Straight Connector 33">
            <a:extLst>
              <a:ext uri="{FF2B5EF4-FFF2-40B4-BE49-F238E27FC236}">
                <a16:creationId xmlns:a16="http://schemas.microsoft.com/office/drawing/2014/main" id="{59B880ED-511E-8F6A-FAE8-7E917D29BF14}"/>
              </a:ext>
            </a:extLst>
          </p:cNvPr>
          <p:cNvCxnSpPr>
            <a:cxnSpLocks/>
          </p:cNvCxnSpPr>
          <p:nvPr/>
        </p:nvCxnSpPr>
        <p:spPr>
          <a:xfrm flipV="1">
            <a:off x="355539" y="2789501"/>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3F5CA9A-8892-FBB9-EB3C-AC8135EEB344}"/>
              </a:ext>
            </a:extLst>
          </p:cNvPr>
          <p:cNvCxnSpPr>
            <a:cxnSpLocks/>
          </p:cNvCxnSpPr>
          <p:nvPr/>
        </p:nvCxnSpPr>
        <p:spPr>
          <a:xfrm>
            <a:off x="364367" y="2801699"/>
            <a:ext cx="4430642" cy="1551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04815120-C70F-3C0B-643E-4678F579ABAA}"/>
              </a:ext>
            </a:extLst>
          </p:cNvPr>
          <p:cNvSpPr/>
          <p:nvPr/>
        </p:nvSpPr>
        <p:spPr>
          <a:xfrm>
            <a:off x="4380133" y="3392465"/>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6750181C-358C-1238-DB75-A650AFCD772F}"/>
              </a:ext>
            </a:extLst>
          </p:cNvPr>
          <p:cNvSpPr txBox="1"/>
          <p:nvPr/>
        </p:nvSpPr>
        <p:spPr>
          <a:xfrm>
            <a:off x="4299592" y="3706488"/>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38" name="TextBox 37">
            <a:extLst>
              <a:ext uri="{FF2B5EF4-FFF2-40B4-BE49-F238E27FC236}">
                <a16:creationId xmlns:a16="http://schemas.microsoft.com/office/drawing/2014/main" id="{4CFFCC9F-07F6-2752-E3B6-4A94277CA545}"/>
              </a:ext>
            </a:extLst>
          </p:cNvPr>
          <p:cNvSpPr txBox="1"/>
          <p:nvPr/>
        </p:nvSpPr>
        <p:spPr>
          <a:xfrm>
            <a:off x="-25642" y="1775965"/>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cxnSp>
        <p:nvCxnSpPr>
          <p:cNvPr id="39" name="Straight Arrow Connector 38">
            <a:extLst>
              <a:ext uri="{FF2B5EF4-FFF2-40B4-BE49-F238E27FC236}">
                <a16:creationId xmlns:a16="http://schemas.microsoft.com/office/drawing/2014/main" id="{87F674E5-FE65-8A07-4AE4-E56D0F1BB5C0}"/>
              </a:ext>
            </a:extLst>
          </p:cNvPr>
          <p:cNvCxnSpPr>
            <a:cxnSpLocks/>
          </p:cNvCxnSpPr>
          <p:nvPr/>
        </p:nvCxnSpPr>
        <p:spPr>
          <a:xfrm>
            <a:off x="3186976" y="4344223"/>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BDA1A8F-BBC4-3088-8780-3E02FD56EA07}"/>
              </a:ext>
            </a:extLst>
          </p:cNvPr>
          <p:cNvCxnSpPr>
            <a:cxnSpLocks/>
          </p:cNvCxnSpPr>
          <p:nvPr/>
        </p:nvCxnSpPr>
        <p:spPr>
          <a:xfrm>
            <a:off x="3388541" y="4355544"/>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59F5566-393E-839D-5AAD-3C88571C1EEB}"/>
              </a:ext>
            </a:extLst>
          </p:cNvPr>
          <p:cNvSpPr txBox="1"/>
          <p:nvPr/>
        </p:nvSpPr>
        <p:spPr>
          <a:xfrm>
            <a:off x="3302206" y="4900286"/>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42" name="TextBox 41">
            <a:extLst>
              <a:ext uri="{FF2B5EF4-FFF2-40B4-BE49-F238E27FC236}">
                <a16:creationId xmlns:a16="http://schemas.microsoft.com/office/drawing/2014/main" id="{5E1865E9-A238-87F5-BA1C-9A3E1D06AC26}"/>
              </a:ext>
            </a:extLst>
          </p:cNvPr>
          <p:cNvSpPr txBox="1"/>
          <p:nvPr/>
        </p:nvSpPr>
        <p:spPr>
          <a:xfrm>
            <a:off x="2495308" y="4539523"/>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43" name="TextBox 42">
            <a:extLst>
              <a:ext uri="{FF2B5EF4-FFF2-40B4-BE49-F238E27FC236}">
                <a16:creationId xmlns:a16="http://schemas.microsoft.com/office/drawing/2014/main" id="{138E2AFF-02C1-7D7C-17BD-B5AFEE6A39E3}"/>
              </a:ext>
            </a:extLst>
          </p:cNvPr>
          <p:cNvSpPr txBox="1"/>
          <p:nvPr/>
        </p:nvSpPr>
        <p:spPr>
          <a:xfrm>
            <a:off x="3375780" y="4568689"/>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44" name="Right Brace 43">
            <a:extLst>
              <a:ext uri="{FF2B5EF4-FFF2-40B4-BE49-F238E27FC236}">
                <a16:creationId xmlns:a16="http://schemas.microsoft.com/office/drawing/2014/main" id="{82EC3827-AC8B-43C9-8979-99F28DE41525}"/>
              </a:ext>
            </a:extLst>
          </p:cNvPr>
          <p:cNvSpPr/>
          <p:nvPr/>
        </p:nvSpPr>
        <p:spPr>
          <a:xfrm rot="16200000" flipH="1">
            <a:off x="181586" y="3834018"/>
            <a:ext cx="119618" cy="3681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TextBox 44">
            <a:extLst>
              <a:ext uri="{FF2B5EF4-FFF2-40B4-BE49-F238E27FC236}">
                <a16:creationId xmlns:a16="http://schemas.microsoft.com/office/drawing/2014/main" id="{0454BFDB-6AD5-0C7B-D302-87D370DB6B4E}"/>
              </a:ext>
            </a:extLst>
          </p:cNvPr>
          <p:cNvSpPr txBox="1"/>
          <p:nvPr/>
        </p:nvSpPr>
        <p:spPr>
          <a:xfrm>
            <a:off x="10341" y="4109431"/>
            <a:ext cx="458313" cy="315053"/>
          </a:xfrm>
          <a:prstGeom prst="rect">
            <a:avLst/>
          </a:prstGeom>
          <a:noFill/>
        </p:spPr>
        <p:txBody>
          <a:bodyPr wrap="none" lIns="91440" tIns="45720" rIns="91440" rtlCol="0" anchor="t">
            <a:noAutofit/>
          </a:bodyPr>
          <a:lstStyle/>
          <a:p>
            <a:r>
              <a:rPr lang="en-US" sz="700" dirty="0">
                <a:solidFill>
                  <a:schemeClr val="tx1"/>
                </a:solidFill>
              </a:rPr>
              <a:t>PPDU 1</a:t>
            </a:r>
          </a:p>
        </p:txBody>
      </p:sp>
      <p:sp>
        <p:nvSpPr>
          <p:cNvPr id="46" name="Rectangle 45">
            <a:extLst>
              <a:ext uri="{FF2B5EF4-FFF2-40B4-BE49-F238E27FC236}">
                <a16:creationId xmlns:a16="http://schemas.microsoft.com/office/drawing/2014/main" id="{F8E9CFB1-6A32-44BE-B7CD-DD64F6FAA3EB}"/>
              </a:ext>
            </a:extLst>
          </p:cNvPr>
          <p:cNvSpPr/>
          <p:nvPr/>
        </p:nvSpPr>
        <p:spPr>
          <a:xfrm>
            <a:off x="5379385" y="5938631"/>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54163066-0724-0C3E-F38C-CECBB31E760E}"/>
              </a:ext>
            </a:extLst>
          </p:cNvPr>
          <p:cNvSpPr txBox="1"/>
          <p:nvPr/>
        </p:nvSpPr>
        <p:spPr>
          <a:xfrm>
            <a:off x="5725303" y="5938631"/>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48" name="Rectangle 47">
            <a:extLst>
              <a:ext uri="{FF2B5EF4-FFF2-40B4-BE49-F238E27FC236}">
                <a16:creationId xmlns:a16="http://schemas.microsoft.com/office/drawing/2014/main" id="{585CEFA9-B3FE-4B0B-0801-75FBCA250A3D}"/>
              </a:ext>
            </a:extLst>
          </p:cNvPr>
          <p:cNvSpPr/>
          <p:nvPr/>
        </p:nvSpPr>
        <p:spPr>
          <a:xfrm>
            <a:off x="3735602" y="5935423"/>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EDEC518-B982-915F-11A6-34F787086CC6}"/>
              </a:ext>
            </a:extLst>
          </p:cNvPr>
          <p:cNvSpPr txBox="1"/>
          <p:nvPr/>
        </p:nvSpPr>
        <p:spPr>
          <a:xfrm>
            <a:off x="4226410" y="6266088"/>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sp>
        <p:nvSpPr>
          <p:cNvPr id="50" name="Rectangle 49">
            <a:extLst>
              <a:ext uri="{FF2B5EF4-FFF2-40B4-BE49-F238E27FC236}">
                <a16:creationId xmlns:a16="http://schemas.microsoft.com/office/drawing/2014/main" id="{91F855BA-C819-8536-69D3-5B6C3604B128}"/>
              </a:ext>
            </a:extLst>
          </p:cNvPr>
          <p:cNvSpPr/>
          <p:nvPr/>
        </p:nvSpPr>
        <p:spPr>
          <a:xfrm>
            <a:off x="624893" y="3334782"/>
            <a:ext cx="1257253" cy="30724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F5CAFC9B-BF5D-34BB-9532-1EC91F83005F}"/>
              </a:ext>
            </a:extLst>
          </p:cNvPr>
          <p:cNvSpPr/>
          <p:nvPr/>
        </p:nvSpPr>
        <p:spPr>
          <a:xfrm>
            <a:off x="1573938" y="3642032"/>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CD8A750-3E94-6853-366E-BDBFCF136358}"/>
              </a:ext>
            </a:extLst>
          </p:cNvPr>
          <p:cNvSpPr/>
          <p:nvPr/>
        </p:nvSpPr>
        <p:spPr>
          <a:xfrm>
            <a:off x="2511873" y="3384952"/>
            <a:ext cx="314166" cy="22404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6AD67DEC-6918-63F7-5596-B7537B2CCD52}"/>
              </a:ext>
            </a:extLst>
          </p:cNvPr>
          <p:cNvSpPr/>
          <p:nvPr/>
        </p:nvSpPr>
        <p:spPr>
          <a:xfrm>
            <a:off x="3152850" y="3643468"/>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7B66F4E-D027-61E5-4976-3A49AB29A64D}"/>
              </a:ext>
            </a:extLst>
          </p:cNvPr>
          <p:cNvSpPr/>
          <p:nvPr/>
        </p:nvSpPr>
        <p:spPr>
          <a:xfrm>
            <a:off x="2209879" y="3337491"/>
            <a:ext cx="1845838" cy="3181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C42DD5CC-BE32-041C-046A-013ED39F6E94}"/>
              </a:ext>
            </a:extLst>
          </p:cNvPr>
          <p:cNvSpPr txBox="1"/>
          <p:nvPr/>
        </p:nvSpPr>
        <p:spPr>
          <a:xfrm>
            <a:off x="2115894" y="3389954"/>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56" name="Straight Connector 55">
            <a:extLst>
              <a:ext uri="{FF2B5EF4-FFF2-40B4-BE49-F238E27FC236}">
                <a16:creationId xmlns:a16="http://schemas.microsoft.com/office/drawing/2014/main" id="{D8BDC13A-F1C0-1231-46E4-ADD1454229F9}"/>
              </a:ext>
            </a:extLst>
          </p:cNvPr>
          <p:cNvCxnSpPr>
            <a:cxnSpLocks/>
          </p:cNvCxnSpPr>
          <p:nvPr/>
        </p:nvCxnSpPr>
        <p:spPr>
          <a:xfrm flipV="1">
            <a:off x="4661282" y="3617180"/>
            <a:ext cx="4537716" cy="1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DF8C4AEC-5D7F-B067-12AB-E457BB357B9D}"/>
              </a:ext>
            </a:extLst>
          </p:cNvPr>
          <p:cNvSpPr/>
          <p:nvPr/>
        </p:nvSpPr>
        <p:spPr>
          <a:xfrm>
            <a:off x="5471531" y="3366524"/>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a:extLst>
              <a:ext uri="{FF2B5EF4-FFF2-40B4-BE49-F238E27FC236}">
                <a16:creationId xmlns:a16="http://schemas.microsoft.com/office/drawing/2014/main" id="{910054B0-CF20-056D-C816-853A21EBD281}"/>
              </a:ext>
            </a:extLst>
          </p:cNvPr>
          <p:cNvCxnSpPr>
            <a:cxnSpLocks/>
          </p:cNvCxnSpPr>
          <p:nvPr/>
        </p:nvCxnSpPr>
        <p:spPr>
          <a:xfrm flipV="1">
            <a:off x="5766129" y="2767037"/>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60F2B31C-96C9-7749-E863-9B82A9D0D296}"/>
              </a:ext>
            </a:extLst>
          </p:cNvPr>
          <p:cNvCxnSpPr>
            <a:cxnSpLocks/>
          </p:cNvCxnSpPr>
          <p:nvPr/>
        </p:nvCxnSpPr>
        <p:spPr>
          <a:xfrm>
            <a:off x="5761836" y="2781300"/>
            <a:ext cx="3153564"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5BFDC6C7-C8FF-8AF4-1501-BA052F9477EE}"/>
              </a:ext>
            </a:extLst>
          </p:cNvPr>
          <p:cNvCxnSpPr>
            <a:cxnSpLocks/>
          </p:cNvCxnSpPr>
          <p:nvPr/>
        </p:nvCxnSpPr>
        <p:spPr>
          <a:xfrm>
            <a:off x="6819212"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BD478EA-5319-9AD1-EC1E-E132221DD6F9}"/>
              </a:ext>
            </a:extLst>
          </p:cNvPr>
          <p:cNvCxnSpPr>
            <a:cxnSpLocks/>
          </p:cNvCxnSpPr>
          <p:nvPr/>
        </p:nvCxnSpPr>
        <p:spPr>
          <a:xfrm>
            <a:off x="6971612"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A5A1C81-8E69-390B-3E0C-866718CD4D82}"/>
              </a:ext>
            </a:extLst>
          </p:cNvPr>
          <p:cNvCxnSpPr>
            <a:cxnSpLocks/>
          </p:cNvCxnSpPr>
          <p:nvPr/>
        </p:nvCxnSpPr>
        <p:spPr>
          <a:xfrm>
            <a:off x="7119395"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FAE7F42-81B4-C691-5D5A-984C1D047C86}"/>
              </a:ext>
            </a:extLst>
          </p:cNvPr>
          <p:cNvCxnSpPr>
            <a:cxnSpLocks/>
          </p:cNvCxnSpPr>
          <p:nvPr/>
        </p:nvCxnSpPr>
        <p:spPr>
          <a:xfrm>
            <a:off x="7271795"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27AA84F-A7F0-00F1-4DE2-EF5CA60EF2B7}"/>
              </a:ext>
            </a:extLst>
          </p:cNvPr>
          <p:cNvCxnSpPr>
            <a:cxnSpLocks/>
          </p:cNvCxnSpPr>
          <p:nvPr/>
        </p:nvCxnSpPr>
        <p:spPr>
          <a:xfrm>
            <a:off x="7424195"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89AB763-CEC9-7961-DB1D-32F34A9D2B3E}"/>
              </a:ext>
            </a:extLst>
          </p:cNvPr>
          <p:cNvCxnSpPr>
            <a:cxnSpLocks/>
          </p:cNvCxnSpPr>
          <p:nvPr/>
        </p:nvCxnSpPr>
        <p:spPr>
          <a:xfrm>
            <a:off x="7424183"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2B3B8DB-96F8-B1DF-F1F7-4448D8A6A025}"/>
              </a:ext>
            </a:extLst>
          </p:cNvPr>
          <p:cNvCxnSpPr>
            <a:cxnSpLocks/>
          </p:cNvCxnSpPr>
          <p:nvPr/>
        </p:nvCxnSpPr>
        <p:spPr>
          <a:xfrm>
            <a:off x="7576583"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5884AE5-7881-182C-440A-62007B1F7E5F}"/>
              </a:ext>
            </a:extLst>
          </p:cNvPr>
          <p:cNvCxnSpPr>
            <a:cxnSpLocks/>
          </p:cNvCxnSpPr>
          <p:nvPr/>
        </p:nvCxnSpPr>
        <p:spPr>
          <a:xfrm>
            <a:off x="7728983" y="338422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FE4B3A8B-4B9A-2427-D9A2-622D26C47FB9}"/>
              </a:ext>
            </a:extLst>
          </p:cNvPr>
          <p:cNvSpPr txBox="1"/>
          <p:nvPr/>
        </p:nvSpPr>
        <p:spPr>
          <a:xfrm>
            <a:off x="7890742" y="3866355"/>
            <a:ext cx="458313" cy="315053"/>
          </a:xfrm>
          <a:prstGeom prst="rect">
            <a:avLst/>
          </a:prstGeom>
          <a:noFill/>
        </p:spPr>
        <p:txBody>
          <a:bodyPr wrap="none" lIns="91440" tIns="45720" rIns="91440" rtlCol="0" anchor="t">
            <a:noAutofit/>
          </a:bodyPr>
          <a:lstStyle/>
          <a:p>
            <a:r>
              <a:rPr lang="en-US" sz="700" dirty="0">
                <a:solidFill>
                  <a:schemeClr val="tx1"/>
                </a:solidFill>
              </a:rPr>
              <a:t>Frame </a:t>
            </a:r>
          </a:p>
          <a:p>
            <a:r>
              <a:rPr lang="en-US" sz="700" dirty="0">
                <a:solidFill>
                  <a:schemeClr val="tx1"/>
                </a:solidFill>
              </a:rPr>
              <a:t>(</a:t>
            </a:r>
            <a:r>
              <a:rPr lang="en-US" sz="700" dirty="0"/>
              <a:t>Authentication </a:t>
            </a:r>
          </a:p>
          <a:p>
            <a:r>
              <a:rPr lang="en-US" sz="700" dirty="0"/>
              <a:t>response))</a:t>
            </a:r>
            <a:endParaRPr lang="en-US" sz="700" dirty="0">
              <a:solidFill>
                <a:schemeClr val="tx1"/>
              </a:solidFill>
            </a:endParaRPr>
          </a:p>
        </p:txBody>
      </p:sp>
      <p:sp>
        <p:nvSpPr>
          <p:cNvPr id="69" name="TextBox 68">
            <a:extLst>
              <a:ext uri="{FF2B5EF4-FFF2-40B4-BE49-F238E27FC236}">
                <a16:creationId xmlns:a16="http://schemas.microsoft.com/office/drawing/2014/main" id="{EB66731F-43FF-172C-9282-6068CB8FA1FF}"/>
              </a:ext>
            </a:extLst>
          </p:cNvPr>
          <p:cNvSpPr txBox="1"/>
          <p:nvPr/>
        </p:nvSpPr>
        <p:spPr>
          <a:xfrm>
            <a:off x="6441247" y="2929724"/>
            <a:ext cx="458313" cy="462741"/>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(Authentication)</a:t>
            </a:r>
            <a:endParaRPr lang="en-US" sz="700" dirty="0">
              <a:solidFill>
                <a:schemeClr val="tx1"/>
              </a:solidFill>
            </a:endParaRPr>
          </a:p>
        </p:txBody>
      </p:sp>
      <p:cxnSp>
        <p:nvCxnSpPr>
          <p:cNvPr id="70" name="Straight Connector 69">
            <a:extLst>
              <a:ext uri="{FF2B5EF4-FFF2-40B4-BE49-F238E27FC236}">
                <a16:creationId xmlns:a16="http://schemas.microsoft.com/office/drawing/2014/main" id="{613146F2-B821-F667-3DD7-E2880F24F53C}"/>
              </a:ext>
            </a:extLst>
          </p:cNvPr>
          <p:cNvCxnSpPr>
            <a:cxnSpLocks/>
          </p:cNvCxnSpPr>
          <p:nvPr/>
        </p:nvCxnSpPr>
        <p:spPr>
          <a:xfrm>
            <a:off x="7728990"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31129205-28D8-EA2B-968E-B5A45049DF03}"/>
              </a:ext>
            </a:extLst>
          </p:cNvPr>
          <p:cNvCxnSpPr>
            <a:cxnSpLocks/>
          </p:cNvCxnSpPr>
          <p:nvPr/>
        </p:nvCxnSpPr>
        <p:spPr>
          <a:xfrm>
            <a:off x="7881390"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FDE6367-C974-4FB2-33BA-DC63C92AFA5D}"/>
              </a:ext>
            </a:extLst>
          </p:cNvPr>
          <p:cNvCxnSpPr>
            <a:cxnSpLocks/>
          </p:cNvCxnSpPr>
          <p:nvPr/>
        </p:nvCxnSpPr>
        <p:spPr>
          <a:xfrm>
            <a:off x="8029173"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7540ABF2-6200-BDE0-78E6-DC2FC31EBBEA}"/>
              </a:ext>
            </a:extLst>
          </p:cNvPr>
          <p:cNvCxnSpPr>
            <a:cxnSpLocks/>
          </p:cNvCxnSpPr>
          <p:nvPr/>
        </p:nvCxnSpPr>
        <p:spPr>
          <a:xfrm>
            <a:off x="8181573"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AD01AB2A-5DD5-0E5F-F94B-658B09F5FBE6}"/>
              </a:ext>
            </a:extLst>
          </p:cNvPr>
          <p:cNvCxnSpPr>
            <a:cxnSpLocks/>
          </p:cNvCxnSpPr>
          <p:nvPr/>
        </p:nvCxnSpPr>
        <p:spPr>
          <a:xfrm>
            <a:off x="8333973"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39A6BCF-B8DB-0F23-5462-2902C54F5ECB}"/>
              </a:ext>
            </a:extLst>
          </p:cNvPr>
          <p:cNvCxnSpPr>
            <a:cxnSpLocks/>
          </p:cNvCxnSpPr>
          <p:nvPr/>
        </p:nvCxnSpPr>
        <p:spPr>
          <a:xfrm>
            <a:off x="8333961"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7D4F6D4-F25A-1F33-67E9-6A869119FD0E}"/>
              </a:ext>
            </a:extLst>
          </p:cNvPr>
          <p:cNvCxnSpPr>
            <a:cxnSpLocks/>
          </p:cNvCxnSpPr>
          <p:nvPr/>
        </p:nvCxnSpPr>
        <p:spPr>
          <a:xfrm>
            <a:off x="8486361"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B14B849-2CD3-0CB8-565A-866004469C9C}"/>
              </a:ext>
            </a:extLst>
          </p:cNvPr>
          <p:cNvCxnSpPr>
            <a:cxnSpLocks/>
          </p:cNvCxnSpPr>
          <p:nvPr/>
        </p:nvCxnSpPr>
        <p:spPr>
          <a:xfrm>
            <a:off x="8638761" y="337960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9099C464-CF29-0B2E-3244-67466D076B20}"/>
              </a:ext>
            </a:extLst>
          </p:cNvPr>
          <p:cNvCxnSpPr>
            <a:cxnSpLocks/>
            <a:endCxn id="82" idx="1"/>
          </p:cNvCxnSpPr>
          <p:nvPr/>
        </p:nvCxnSpPr>
        <p:spPr>
          <a:xfrm>
            <a:off x="6722886" y="3769910"/>
            <a:ext cx="1176381"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502CF2A7-0D80-BBE6-1FE3-92B8A7A42DDF}"/>
              </a:ext>
            </a:extLst>
          </p:cNvPr>
          <p:cNvSpPr txBox="1"/>
          <p:nvPr/>
        </p:nvSpPr>
        <p:spPr>
          <a:xfrm>
            <a:off x="5938643" y="3392710"/>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80" name="Rectangle 79">
            <a:extLst>
              <a:ext uri="{FF2B5EF4-FFF2-40B4-BE49-F238E27FC236}">
                <a16:creationId xmlns:a16="http://schemas.microsoft.com/office/drawing/2014/main" id="{682607C4-C8D2-B9E2-702F-383A0A2A233E}"/>
              </a:ext>
            </a:extLst>
          </p:cNvPr>
          <p:cNvSpPr/>
          <p:nvPr/>
        </p:nvSpPr>
        <p:spPr>
          <a:xfrm>
            <a:off x="6339965" y="3392710"/>
            <a:ext cx="351225" cy="24407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44F09F0-F239-01BB-FAF7-D4D4EAECA0A2}"/>
              </a:ext>
            </a:extLst>
          </p:cNvPr>
          <p:cNvSpPr/>
          <p:nvPr/>
        </p:nvSpPr>
        <p:spPr>
          <a:xfrm>
            <a:off x="6030567" y="3291502"/>
            <a:ext cx="2769883" cy="3505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9359E16-4712-35A0-58E1-B26A5E477E9D}"/>
              </a:ext>
            </a:extLst>
          </p:cNvPr>
          <p:cNvSpPr/>
          <p:nvPr/>
        </p:nvSpPr>
        <p:spPr>
          <a:xfrm>
            <a:off x="7899267" y="3643904"/>
            <a:ext cx="754565" cy="25201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Arrow Connector 84">
            <a:extLst>
              <a:ext uri="{FF2B5EF4-FFF2-40B4-BE49-F238E27FC236}">
                <a16:creationId xmlns:a16="http://schemas.microsoft.com/office/drawing/2014/main" id="{C8A0EE53-1FF1-5223-7EF9-88A29E74C9E0}"/>
              </a:ext>
            </a:extLst>
          </p:cNvPr>
          <p:cNvCxnSpPr>
            <a:cxnSpLocks/>
          </p:cNvCxnSpPr>
          <p:nvPr/>
        </p:nvCxnSpPr>
        <p:spPr>
          <a:xfrm>
            <a:off x="5341473" y="187683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7A4E8827-D3F4-D1D8-3B7D-F6256E85FFD3}"/>
              </a:ext>
            </a:extLst>
          </p:cNvPr>
          <p:cNvSpPr txBox="1"/>
          <p:nvPr/>
        </p:nvSpPr>
        <p:spPr>
          <a:xfrm>
            <a:off x="4988449" y="1626471"/>
            <a:ext cx="1073751" cy="193451"/>
          </a:xfrm>
          <a:prstGeom prst="rect">
            <a:avLst/>
          </a:prstGeom>
          <a:noFill/>
        </p:spPr>
        <p:txBody>
          <a:bodyPr wrap="none" lIns="91440" tIns="45720" rIns="91440" rtlCol="0" anchor="t">
            <a:noAutofit/>
          </a:bodyPr>
          <a:lstStyle/>
          <a:p>
            <a:r>
              <a:rPr lang="en-US" sz="700" dirty="0">
                <a:solidFill>
                  <a:schemeClr val="tx1"/>
                </a:solidFill>
              </a:rPr>
              <a:t>Authentication</a:t>
            </a:r>
          </a:p>
        </p:txBody>
      </p:sp>
      <p:sp>
        <p:nvSpPr>
          <p:cNvPr id="87" name="TextBox 86">
            <a:extLst>
              <a:ext uri="{FF2B5EF4-FFF2-40B4-BE49-F238E27FC236}">
                <a16:creationId xmlns:a16="http://schemas.microsoft.com/office/drawing/2014/main" id="{9A8B87EB-5858-569B-E2F2-A3FD4C0E90E9}"/>
              </a:ext>
            </a:extLst>
          </p:cNvPr>
          <p:cNvSpPr txBox="1"/>
          <p:nvPr/>
        </p:nvSpPr>
        <p:spPr>
          <a:xfrm>
            <a:off x="5432975" y="3739039"/>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cxnSp>
        <p:nvCxnSpPr>
          <p:cNvPr id="88" name="Straight Arrow Connector 87">
            <a:extLst>
              <a:ext uri="{FF2B5EF4-FFF2-40B4-BE49-F238E27FC236}">
                <a16:creationId xmlns:a16="http://schemas.microsoft.com/office/drawing/2014/main" id="{3811F3FA-7B59-5783-F9A7-EBC943F84CA2}"/>
              </a:ext>
            </a:extLst>
          </p:cNvPr>
          <p:cNvCxnSpPr>
            <a:cxnSpLocks/>
          </p:cNvCxnSpPr>
          <p:nvPr/>
        </p:nvCxnSpPr>
        <p:spPr>
          <a:xfrm>
            <a:off x="6863763" y="425332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0BACD0E0-5326-9A15-C8B6-15CF80DA1797}"/>
              </a:ext>
            </a:extLst>
          </p:cNvPr>
          <p:cNvCxnSpPr>
            <a:cxnSpLocks/>
          </p:cNvCxnSpPr>
          <p:nvPr/>
        </p:nvCxnSpPr>
        <p:spPr>
          <a:xfrm>
            <a:off x="7804372" y="4293871"/>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7D980475-BD2C-F2C3-02D5-ECF43A90E28C}"/>
              </a:ext>
            </a:extLst>
          </p:cNvPr>
          <p:cNvSpPr txBox="1"/>
          <p:nvPr/>
        </p:nvSpPr>
        <p:spPr>
          <a:xfrm>
            <a:off x="6677647" y="4767690"/>
            <a:ext cx="1073751" cy="273835"/>
          </a:xfrm>
          <a:prstGeom prst="rect">
            <a:avLst/>
          </a:prstGeom>
          <a:noFill/>
        </p:spPr>
        <p:txBody>
          <a:bodyPr wrap="none" lIns="91440" tIns="45720" rIns="91440" rtlCol="0" anchor="t">
            <a:noAutofit/>
          </a:bodyPr>
          <a:lstStyle/>
          <a:p>
            <a:r>
              <a:rPr lang="en-US" sz="700" dirty="0"/>
              <a:t>Authentication)</a:t>
            </a:r>
            <a:endParaRPr lang="en-US" sz="700" dirty="0">
              <a:solidFill>
                <a:schemeClr val="tx1"/>
              </a:solidFill>
            </a:endParaRPr>
          </a:p>
        </p:txBody>
      </p:sp>
      <p:sp>
        <p:nvSpPr>
          <p:cNvPr id="91" name="TextBox 90">
            <a:extLst>
              <a:ext uri="{FF2B5EF4-FFF2-40B4-BE49-F238E27FC236}">
                <a16:creationId xmlns:a16="http://schemas.microsoft.com/office/drawing/2014/main" id="{3A691E46-EADA-2321-6246-6EE37B96896F}"/>
              </a:ext>
            </a:extLst>
          </p:cNvPr>
          <p:cNvSpPr txBox="1"/>
          <p:nvPr/>
        </p:nvSpPr>
        <p:spPr>
          <a:xfrm>
            <a:off x="7595928" y="4780541"/>
            <a:ext cx="606677" cy="246970"/>
          </a:xfrm>
          <a:prstGeom prst="rect">
            <a:avLst/>
          </a:prstGeom>
          <a:noFill/>
        </p:spPr>
        <p:txBody>
          <a:bodyPr wrap="none" lIns="91440" tIns="45720" rIns="91440" rtlCol="0" anchor="t">
            <a:noAutofit/>
          </a:bodyPr>
          <a:lstStyle/>
          <a:p>
            <a:r>
              <a:rPr lang="en-US" sz="700" dirty="0"/>
              <a:t>Authentication response</a:t>
            </a:r>
            <a:endParaRPr lang="en-US" sz="700" dirty="0">
              <a:solidFill>
                <a:schemeClr val="tx1"/>
              </a:solidFill>
            </a:endParaRPr>
          </a:p>
        </p:txBody>
      </p:sp>
      <p:sp>
        <p:nvSpPr>
          <p:cNvPr id="92" name="TextBox 91">
            <a:extLst>
              <a:ext uri="{FF2B5EF4-FFF2-40B4-BE49-F238E27FC236}">
                <a16:creationId xmlns:a16="http://schemas.microsoft.com/office/drawing/2014/main" id="{106D27C4-6E03-EC1C-8D85-446406CCE88C}"/>
              </a:ext>
            </a:extLst>
          </p:cNvPr>
          <p:cNvSpPr txBox="1"/>
          <p:nvPr/>
        </p:nvSpPr>
        <p:spPr>
          <a:xfrm>
            <a:off x="5839517" y="4417647"/>
            <a:ext cx="523738" cy="311797"/>
          </a:xfrm>
          <a:prstGeom prst="rect">
            <a:avLst/>
          </a:prstGeom>
          <a:noFill/>
        </p:spPr>
        <p:txBody>
          <a:bodyPr wrap="none" lIns="91440" tIns="45720" rIns="91440" rtlCol="0" anchor="t">
            <a:noAutofit/>
          </a:bodyPr>
          <a:lstStyle/>
          <a:p>
            <a:r>
              <a:rPr lang="en-US" sz="700" dirty="0"/>
              <a:t>(Data (Authentication) )</a:t>
            </a:r>
            <a:endParaRPr lang="en-US" sz="700" dirty="0">
              <a:solidFill>
                <a:schemeClr val="tx1"/>
              </a:solidFill>
            </a:endParaRPr>
          </a:p>
        </p:txBody>
      </p:sp>
      <p:sp>
        <p:nvSpPr>
          <p:cNvPr id="93" name="TextBox 92">
            <a:extLst>
              <a:ext uri="{FF2B5EF4-FFF2-40B4-BE49-F238E27FC236}">
                <a16:creationId xmlns:a16="http://schemas.microsoft.com/office/drawing/2014/main" id="{0F7E4B3F-C071-CEE9-4742-673B55A9E17F}"/>
              </a:ext>
            </a:extLst>
          </p:cNvPr>
          <p:cNvSpPr txBox="1"/>
          <p:nvPr/>
        </p:nvSpPr>
        <p:spPr>
          <a:xfrm>
            <a:off x="7791611" y="4507016"/>
            <a:ext cx="523738" cy="311797"/>
          </a:xfrm>
          <a:prstGeom prst="rect">
            <a:avLst/>
          </a:prstGeom>
          <a:noFill/>
        </p:spPr>
        <p:txBody>
          <a:bodyPr wrap="none" lIns="91440" tIns="45720" rIns="91440" rtlCol="0" anchor="t">
            <a:noAutofit/>
          </a:bodyPr>
          <a:lstStyle/>
          <a:p>
            <a:r>
              <a:rPr lang="en-US" sz="700" dirty="0"/>
              <a:t>(Data (Authentication response))</a:t>
            </a:r>
            <a:endParaRPr lang="en-US" sz="700" dirty="0">
              <a:solidFill>
                <a:schemeClr val="tx1"/>
              </a:solidFill>
            </a:endParaRPr>
          </a:p>
        </p:txBody>
      </p:sp>
      <p:cxnSp>
        <p:nvCxnSpPr>
          <p:cNvPr id="94" name="Straight Arrow Connector 93">
            <a:extLst>
              <a:ext uri="{FF2B5EF4-FFF2-40B4-BE49-F238E27FC236}">
                <a16:creationId xmlns:a16="http://schemas.microsoft.com/office/drawing/2014/main" id="{9F2FD3CD-B916-AEE3-9123-284CF0C88D76}"/>
              </a:ext>
            </a:extLst>
          </p:cNvPr>
          <p:cNvCxnSpPr>
            <a:cxnSpLocks/>
          </p:cNvCxnSpPr>
          <p:nvPr/>
        </p:nvCxnSpPr>
        <p:spPr>
          <a:xfrm flipV="1">
            <a:off x="7297125" y="3924314"/>
            <a:ext cx="304788" cy="139567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44104938-E47D-4AC7-EB01-4749BA2832C9}"/>
              </a:ext>
            </a:extLst>
          </p:cNvPr>
          <p:cNvSpPr txBox="1"/>
          <p:nvPr/>
        </p:nvSpPr>
        <p:spPr>
          <a:xfrm>
            <a:off x="8553595" y="1536094"/>
            <a:ext cx="1073751" cy="193451"/>
          </a:xfrm>
          <a:prstGeom prst="rect">
            <a:avLst/>
          </a:prstGeom>
          <a:noFill/>
        </p:spPr>
        <p:txBody>
          <a:bodyPr wrap="none" lIns="91440" tIns="45720" rIns="91440" rtlCol="0" anchor="t">
            <a:noAutofit/>
          </a:bodyPr>
          <a:lstStyle/>
          <a:p>
            <a:r>
              <a:rPr lang="en-US" sz="700" dirty="0">
                <a:solidFill>
                  <a:schemeClr val="tx1"/>
                </a:solidFill>
              </a:rPr>
              <a:t>Authentication</a:t>
            </a:r>
          </a:p>
          <a:p>
            <a:r>
              <a:rPr lang="en-US" sz="700" dirty="0"/>
              <a:t>Response</a:t>
            </a:r>
          </a:p>
        </p:txBody>
      </p:sp>
      <p:sp>
        <p:nvSpPr>
          <p:cNvPr id="96" name="TextBox 95">
            <a:extLst>
              <a:ext uri="{FF2B5EF4-FFF2-40B4-BE49-F238E27FC236}">
                <a16:creationId xmlns:a16="http://schemas.microsoft.com/office/drawing/2014/main" id="{44F25A23-ECE9-B4F1-1F33-3C6382F792FF}"/>
              </a:ext>
            </a:extLst>
          </p:cNvPr>
          <p:cNvSpPr txBox="1"/>
          <p:nvPr/>
        </p:nvSpPr>
        <p:spPr>
          <a:xfrm>
            <a:off x="5308650" y="1964700"/>
            <a:ext cx="1519109" cy="311797"/>
          </a:xfrm>
          <a:prstGeom prst="rect">
            <a:avLst/>
          </a:prstGeom>
          <a:noFill/>
        </p:spPr>
        <p:txBody>
          <a:bodyPr wrap="none" lIns="91440" tIns="45720" rIns="91440" rtlCol="0" anchor="t">
            <a:noAutofit/>
          </a:bodyPr>
          <a:lstStyle/>
          <a:p>
            <a:r>
              <a:rPr lang="en-US" sz="700" dirty="0"/>
              <a:t>(Unicast RAIID, delay of response,</a:t>
            </a:r>
          </a:p>
          <a:p>
            <a:r>
              <a:rPr lang="en-US" sz="700" dirty="0"/>
              <a:t>Data(Authentication) )</a:t>
            </a:r>
            <a:endParaRPr lang="en-US" sz="700" dirty="0">
              <a:solidFill>
                <a:schemeClr val="tx1"/>
              </a:solidFill>
            </a:endParaRPr>
          </a:p>
        </p:txBody>
      </p:sp>
      <p:cxnSp>
        <p:nvCxnSpPr>
          <p:cNvPr id="97" name="Straight Arrow Connector 96">
            <a:extLst>
              <a:ext uri="{FF2B5EF4-FFF2-40B4-BE49-F238E27FC236}">
                <a16:creationId xmlns:a16="http://schemas.microsoft.com/office/drawing/2014/main" id="{D2F0830D-F5CA-881A-D397-0C53E0706698}"/>
              </a:ext>
            </a:extLst>
          </p:cNvPr>
          <p:cNvCxnSpPr>
            <a:cxnSpLocks/>
          </p:cNvCxnSpPr>
          <p:nvPr/>
        </p:nvCxnSpPr>
        <p:spPr>
          <a:xfrm>
            <a:off x="8891204" y="1838630"/>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EEAF16BC-DD7C-4411-3BED-F21C6A15A632}"/>
              </a:ext>
            </a:extLst>
          </p:cNvPr>
          <p:cNvSpPr txBox="1"/>
          <p:nvPr/>
        </p:nvSpPr>
        <p:spPr>
          <a:xfrm>
            <a:off x="7628873" y="1931863"/>
            <a:ext cx="523738" cy="311797"/>
          </a:xfrm>
          <a:prstGeom prst="rect">
            <a:avLst/>
          </a:prstGeom>
          <a:noFill/>
        </p:spPr>
        <p:txBody>
          <a:bodyPr wrap="none" lIns="91440" tIns="45720" rIns="91440" rtlCol="0" anchor="t">
            <a:noAutofit/>
          </a:bodyPr>
          <a:lstStyle/>
          <a:p>
            <a:r>
              <a:rPr lang="en-US" sz="700" dirty="0"/>
              <a:t>(Data (Authentication response))</a:t>
            </a:r>
            <a:endParaRPr lang="en-US" sz="700" dirty="0">
              <a:solidFill>
                <a:schemeClr val="tx1"/>
              </a:solidFill>
            </a:endParaRPr>
          </a:p>
        </p:txBody>
      </p:sp>
      <p:sp>
        <p:nvSpPr>
          <p:cNvPr id="99" name="TextBox 98">
            <a:extLst>
              <a:ext uri="{FF2B5EF4-FFF2-40B4-BE49-F238E27FC236}">
                <a16:creationId xmlns:a16="http://schemas.microsoft.com/office/drawing/2014/main" id="{858E3BC4-0466-2F04-A70A-7C01658800E6}"/>
              </a:ext>
            </a:extLst>
          </p:cNvPr>
          <p:cNvSpPr txBox="1"/>
          <p:nvPr/>
        </p:nvSpPr>
        <p:spPr>
          <a:xfrm>
            <a:off x="4201964" y="2002816"/>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100" name="TextBox 99">
            <a:extLst>
              <a:ext uri="{FF2B5EF4-FFF2-40B4-BE49-F238E27FC236}">
                <a16:creationId xmlns:a16="http://schemas.microsoft.com/office/drawing/2014/main" id="{15B578E9-8207-ABFB-A3E3-022BC3DE5321}"/>
              </a:ext>
            </a:extLst>
          </p:cNvPr>
          <p:cNvSpPr txBox="1"/>
          <p:nvPr/>
        </p:nvSpPr>
        <p:spPr>
          <a:xfrm>
            <a:off x="2960318" y="4870212"/>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sp>
        <p:nvSpPr>
          <p:cNvPr id="101" name="Right Brace 100">
            <a:extLst>
              <a:ext uri="{FF2B5EF4-FFF2-40B4-BE49-F238E27FC236}">
                <a16:creationId xmlns:a16="http://schemas.microsoft.com/office/drawing/2014/main" id="{B6A35BBD-A2E3-31EE-4AF0-AA3C98072592}"/>
              </a:ext>
            </a:extLst>
          </p:cNvPr>
          <p:cNvSpPr/>
          <p:nvPr/>
        </p:nvSpPr>
        <p:spPr>
          <a:xfrm rot="16200000">
            <a:off x="2263469" y="114065"/>
            <a:ext cx="256612" cy="46616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TextBox 101">
            <a:extLst>
              <a:ext uri="{FF2B5EF4-FFF2-40B4-BE49-F238E27FC236}">
                <a16:creationId xmlns:a16="http://schemas.microsoft.com/office/drawing/2014/main" id="{F737A1F4-41CF-859C-9033-A79559BA5258}"/>
              </a:ext>
            </a:extLst>
          </p:cNvPr>
          <p:cNvSpPr txBox="1"/>
          <p:nvPr/>
        </p:nvSpPr>
        <p:spPr>
          <a:xfrm>
            <a:off x="2531099" y="2097171"/>
            <a:ext cx="458313" cy="315053"/>
          </a:xfrm>
          <a:prstGeom prst="rect">
            <a:avLst/>
          </a:prstGeom>
          <a:noFill/>
        </p:spPr>
        <p:txBody>
          <a:bodyPr wrap="none" lIns="91440" tIns="45720" rIns="91440" rtlCol="0" anchor="t">
            <a:noAutofit/>
          </a:bodyPr>
          <a:lstStyle/>
          <a:p>
            <a:r>
              <a:rPr lang="en-US" sz="700" dirty="0">
                <a:solidFill>
                  <a:schemeClr val="tx1"/>
                </a:solidFill>
              </a:rPr>
              <a:t>TXOP 1 </a:t>
            </a:r>
          </a:p>
        </p:txBody>
      </p:sp>
      <p:sp>
        <p:nvSpPr>
          <p:cNvPr id="103" name="Right Brace 102">
            <a:extLst>
              <a:ext uri="{FF2B5EF4-FFF2-40B4-BE49-F238E27FC236}">
                <a16:creationId xmlns:a16="http://schemas.microsoft.com/office/drawing/2014/main" id="{79A20C8A-5C72-7BFF-8E12-1C1D2A3B5F8E}"/>
              </a:ext>
            </a:extLst>
          </p:cNvPr>
          <p:cNvSpPr/>
          <p:nvPr/>
        </p:nvSpPr>
        <p:spPr>
          <a:xfrm rot="16200000">
            <a:off x="7011450" y="842512"/>
            <a:ext cx="205222" cy="3549712"/>
          </a:xfrm>
          <a:prstGeom prst="rightBrace">
            <a:avLst>
              <a:gd name="adj1" fmla="val 8333"/>
              <a:gd name="adj2" fmla="val 4977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TextBox 103">
            <a:extLst>
              <a:ext uri="{FF2B5EF4-FFF2-40B4-BE49-F238E27FC236}">
                <a16:creationId xmlns:a16="http://schemas.microsoft.com/office/drawing/2014/main" id="{7A5D9D9B-71A1-BE41-45B3-93096C40231B}"/>
              </a:ext>
            </a:extLst>
          </p:cNvPr>
          <p:cNvSpPr txBox="1"/>
          <p:nvPr/>
        </p:nvSpPr>
        <p:spPr>
          <a:xfrm>
            <a:off x="7190415" y="2298907"/>
            <a:ext cx="458313" cy="315053"/>
          </a:xfrm>
          <a:prstGeom prst="rect">
            <a:avLst/>
          </a:prstGeom>
          <a:noFill/>
        </p:spPr>
        <p:txBody>
          <a:bodyPr wrap="none" lIns="91440" tIns="45720" rIns="91440" rtlCol="0" anchor="t">
            <a:noAutofit/>
          </a:bodyPr>
          <a:lstStyle/>
          <a:p>
            <a:r>
              <a:rPr lang="en-US" sz="700" dirty="0">
                <a:solidFill>
                  <a:schemeClr val="tx1"/>
                </a:solidFill>
              </a:rPr>
              <a:t>TXOP 2 </a:t>
            </a:r>
          </a:p>
        </p:txBody>
      </p:sp>
      <p:sp>
        <p:nvSpPr>
          <p:cNvPr id="105" name="Rectangle 104">
            <a:extLst>
              <a:ext uri="{FF2B5EF4-FFF2-40B4-BE49-F238E27FC236}">
                <a16:creationId xmlns:a16="http://schemas.microsoft.com/office/drawing/2014/main" id="{7903F303-A072-B4F6-7923-5A101F3943CA}"/>
              </a:ext>
            </a:extLst>
          </p:cNvPr>
          <p:cNvSpPr/>
          <p:nvPr/>
        </p:nvSpPr>
        <p:spPr>
          <a:xfrm>
            <a:off x="949444" y="3378256"/>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a:extLst>
              <a:ext uri="{FF2B5EF4-FFF2-40B4-BE49-F238E27FC236}">
                <a16:creationId xmlns:a16="http://schemas.microsoft.com/office/drawing/2014/main" id="{1F7DE3DA-A20F-4896-E189-F71F2AA19489}"/>
              </a:ext>
            </a:extLst>
          </p:cNvPr>
          <p:cNvCxnSpPr>
            <a:cxnSpLocks/>
          </p:cNvCxnSpPr>
          <p:nvPr/>
        </p:nvCxnSpPr>
        <p:spPr>
          <a:xfrm>
            <a:off x="2973842" y="3406324"/>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7AE558E-4AF8-7EB1-42DB-C18A7B0756DA}"/>
              </a:ext>
            </a:extLst>
          </p:cNvPr>
          <p:cNvCxnSpPr>
            <a:cxnSpLocks/>
          </p:cNvCxnSpPr>
          <p:nvPr/>
        </p:nvCxnSpPr>
        <p:spPr>
          <a:xfrm>
            <a:off x="2973830" y="3406324"/>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56A32312-20AB-4D1D-A3B6-C0EDAC50317C}"/>
              </a:ext>
            </a:extLst>
          </p:cNvPr>
          <p:cNvCxnSpPr>
            <a:cxnSpLocks/>
          </p:cNvCxnSpPr>
          <p:nvPr/>
        </p:nvCxnSpPr>
        <p:spPr>
          <a:xfrm>
            <a:off x="3126230" y="3406324"/>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6754E81-7CFB-72B4-52DF-4BAB58853B77}"/>
              </a:ext>
            </a:extLst>
          </p:cNvPr>
          <p:cNvCxnSpPr>
            <a:cxnSpLocks/>
          </p:cNvCxnSpPr>
          <p:nvPr/>
        </p:nvCxnSpPr>
        <p:spPr>
          <a:xfrm>
            <a:off x="3896364" y="337570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DD464D9-76B1-08AD-28C5-DDE62D2499C0}"/>
              </a:ext>
            </a:extLst>
          </p:cNvPr>
          <p:cNvCxnSpPr>
            <a:cxnSpLocks/>
          </p:cNvCxnSpPr>
          <p:nvPr/>
        </p:nvCxnSpPr>
        <p:spPr>
          <a:xfrm>
            <a:off x="3899908" y="3391657"/>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00B9579E-EDFE-9F69-BD3E-24B71F75F464}"/>
              </a:ext>
            </a:extLst>
          </p:cNvPr>
          <p:cNvCxnSpPr>
            <a:cxnSpLocks/>
          </p:cNvCxnSpPr>
          <p:nvPr/>
        </p:nvCxnSpPr>
        <p:spPr>
          <a:xfrm>
            <a:off x="3895273" y="338704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AA932306-A4E4-7980-6819-7ED50309420C}"/>
              </a:ext>
            </a:extLst>
          </p:cNvPr>
          <p:cNvCxnSpPr>
            <a:cxnSpLocks/>
          </p:cNvCxnSpPr>
          <p:nvPr/>
        </p:nvCxnSpPr>
        <p:spPr>
          <a:xfrm>
            <a:off x="3895296" y="338704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42EC0ECA-90AB-D033-8682-A2913434C6D2}"/>
              </a:ext>
            </a:extLst>
          </p:cNvPr>
          <p:cNvSpPr txBox="1"/>
          <p:nvPr/>
        </p:nvSpPr>
        <p:spPr>
          <a:xfrm>
            <a:off x="5794530" y="5413048"/>
            <a:ext cx="3564106" cy="161361"/>
          </a:xfrm>
          <a:prstGeom prst="rect">
            <a:avLst/>
          </a:prstGeom>
          <a:noFill/>
        </p:spPr>
        <p:txBody>
          <a:bodyPr wrap="none" lIns="91440" tIns="45720" rIns="91440" rtlCol="0" anchor="t">
            <a:noAutofit/>
          </a:bodyPr>
          <a:lstStyle/>
          <a:p>
            <a:r>
              <a:rPr lang="en-US" sz="700" dirty="0"/>
              <a:t>AP  assumes no error if no response is received from the STA within delay of response.</a:t>
            </a:r>
            <a:endParaRPr lang="en-US" sz="700" dirty="0">
              <a:solidFill>
                <a:schemeClr val="tx1"/>
              </a:solidFill>
            </a:endParaRPr>
          </a:p>
        </p:txBody>
      </p:sp>
      <p:sp>
        <p:nvSpPr>
          <p:cNvPr id="116" name="TextBox 115">
            <a:extLst>
              <a:ext uri="{FF2B5EF4-FFF2-40B4-BE49-F238E27FC236}">
                <a16:creationId xmlns:a16="http://schemas.microsoft.com/office/drawing/2014/main" id="{2E3F017B-1B4B-C8CF-00B7-A0909C2CFFEF}"/>
              </a:ext>
            </a:extLst>
          </p:cNvPr>
          <p:cNvSpPr txBox="1"/>
          <p:nvPr/>
        </p:nvSpPr>
        <p:spPr>
          <a:xfrm>
            <a:off x="182813" y="4866241"/>
            <a:ext cx="1838208" cy="311796"/>
          </a:xfrm>
          <a:prstGeom prst="rect">
            <a:avLst/>
          </a:prstGeom>
          <a:noFill/>
        </p:spPr>
        <p:txBody>
          <a:bodyPr wrap="none" lIns="91440" tIns="45720" rIns="91440" rtlCol="0" anchor="t">
            <a:noAutofit/>
          </a:bodyPr>
          <a:lstStyle/>
          <a:p>
            <a:r>
              <a:rPr lang="en-US" sz="700" dirty="0"/>
              <a:t>Contention through slot aloha.</a:t>
            </a:r>
            <a:endParaRPr lang="en-US" sz="700" dirty="0">
              <a:solidFill>
                <a:schemeClr val="tx1"/>
              </a:solidFill>
            </a:endParaRPr>
          </a:p>
        </p:txBody>
      </p:sp>
      <p:cxnSp>
        <p:nvCxnSpPr>
          <p:cNvPr id="117" name="Straight Arrow Connector 116">
            <a:extLst>
              <a:ext uri="{FF2B5EF4-FFF2-40B4-BE49-F238E27FC236}">
                <a16:creationId xmlns:a16="http://schemas.microsoft.com/office/drawing/2014/main" id="{40A0D283-9D83-E112-0BB8-2D8D5EE7D3E4}"/>
              </a:ext>
            </a:extLst>
          </p:cNvPr>
          <p:cNvCxnSpPr>
            <a:cxnSpLocks/>
          </p:cNvCxnSpPr>
          <p:nvPr/>
        </p:nvCxnSpPr>
        <p:spPr>
          <a:xfrm flipV="1">
            <a:off x="1069667" y="3534846"/>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12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Primitives and MAC Frame Exchanges</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354733"/>
          </a:xfrm>
        </p:spPr>
        <p:txBody>
          <a:bodyPr/>
          <a:lstStyle/>
          <a:p>
            <a:r>
              <a:rPr lang="en-US" sz="1600" dirty="0"/>
              <a:t>Multiple TXOPs are required when the AP has multiple requests.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6778679"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cxnSp>
        <p:nvCxnSpPr>
          <p:cNvPr id="83" name="Straight Connector 82">
            <a:extLst>
              <a:ext uri="{FF2B5EF4-FFF2-40B4-BE49-F238E27FC236}">
                <a16:creationId xmlns:a16="http://schemas.microsoft.com/office/drawing/2014/main" id="{439BF30A-54E8-C3D7-943A-2D5619CBF4DB}"/>
              </a:ext>
            </a:extLst>
          </p:cNvPr>
          <p:cNvCxnSpPr>
            <a:cxnSpLocks/>
          </p:cNvCxnSpPr>
          <p:nvPr/>
        </p:nvCxnSpPr>
        <p:spPr>
          <a:xfrm flipV="1">
            <a:off x="61531" y="4039299"/>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D72B9502-5A36-94D5-F9CF-21A6AFAF2D2A}"/>
              </a:ext>
            </a:extLst>
          </p:cNvPr>
          <p:cNvSpPr/>
          <p:nvPr/>
        </p:nvSpPr>
        <p:spPr>
          <a:xfrm>
            <a:off x="6953201" y="6096000"/>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3D5DC71E-BF2D-1963-D290-1CEF6653275A}"/>
              </a:ext>
            </a:extLst>
          </p:cNvPr>
          <p:cNvSpPr txBox="1"/>
          <p:nvPr/>
        </p:nvSpPr>
        <p:spPr>
          <a:xfrm>
            <a:off x="7299119" y="6096000"/>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121" name="Rectangle 120">
            <a:extLst>
              <a:ext uri="{FF2B5EF4-FFF2-40B4-BE49-F238E27FC236}">
                <a16:creationId xmlns:a16="http://schemas.microsoft.com/office/drawing/2014/main" id="{1780FE81-1269-F617-7C0C-7FE3A6547861}"/>
              </a:ext>
            </a:extLst>
          </p:cNvPr>
          <p:cNvSpPr/>
          <p:nvPr/>
        </p:nvSpPr>
        <p:spPr>
          <a:xfrm>
            <a:off x="3164999" y="6028547"/>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2AEB1E6-52C9-1C6B-B068-CDBC44574091}"/>
              </a:ext>
            </a:extLst>
          </p:cNvPr>
          <p:cNvSpPr txBox="1"/>
          <p:nvPr/>
        </p:nvSpPr>
        <p:spPr>
          <a:xfrm>
            <a:off x="3515649" y="6089003"/>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cxnSp>
        <p:nvCxnSpPr>
          <p:cNvPr id="123" name="Straight Connector 122">
            <a:extLst>
              <a:ext uri="{FF2B5EF4-FFF2-40B4-BE49-F238E27FC236}">
                <a16:creationId xmlns:a16="http://schemas.microsoft.com/office/drawing/2014/main" id="{5DBC280C-63D5-4D59-B60E-D4BC174DF30C}"/>
              </a:ext>
            </a:extLst>
          </p:cNvPr>
          <p:cNvCxnSpPr>
            <a:cxnSpLocks/>
          </p:cNvCxnSpPr>
          <p:nvPr/>
        </p:nvCxnSpPr>
        <p:spPr>
          <a:xfrm flipV="1">
            <a:off x="4875213" y="4020573"/>
            <a:ext cx="4192587" cy="159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A8E6F438-A55A-BC21-A874-0D2C29987521}"/>
              </a:ext>
            </a:extLst>
          </p:cNvPr>
          <p:cNvSpPr/>
          <p:nvPr/>
        </p:nvSpPr>
        <p:spPr>
          <a:xfrm>
            <a:off x="5911894" y="3755052"/>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a:extLst>
              <a:ext uri="{FF2B5EF4-FFF2-40B4-BE49-F238E27FC236}">
                <a16:creationId xmlns:a16="http://schemas.microsoft.com/office/drawing/2014/main" id="{93B06577-4F28-276C-F85D-9F99ABCE17AA}"/>
              </a:ext>
            </a:extLst>
          </p:cNvPr>
          <p:cNvCxnSpPr>
            <a:cxnSpLocks/>
          </p:cNvCxnSpPr>
          <p:nvPr/>
        </p:nvCxnSpPr>
        <p:spPr>
          <a:xfrm flipV="1">
            <a:off x="6206492" y="3155565"/>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4E5DF57C-9889-3131-E6B9-AD1E5C5995F3}"/>
              </a:ext>
            </a:extLst>
          </p:cNvPr>
          <p:cNvCxnSpPr>
            <a:cxnSpLocks/>
          </p:cNvCxnSpPr>
          <p:nvPr/>
        </p:nvCxnSpPr>
        <p:spPr>
          <a:xfrm>
            <a:off x="6202199" y="3169828"/>
            <a:ext cx="2475395" cy="6018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AB511DA3-6A50-F687-A51E-77ADD2D1A46B}"/>
              </a:ext>
            </a:extLst>
          </p:cNvPr>
          <p:cNvCxnSpPr>
            <a:cxnSpLocks/>
          </p:cNvCxnSpPr>
          <p:nvPr/>
        </p:nvCxnSpPr>
        <p:spPr>
          <a:xfrm>
            <a:off x="7407352"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27732ED7-B131-D84F-A08E-0AE4A2AD0F5E}"/>
              </a:ext>
            </a:extLst>
          </p:cNvPr>
          <p:cNvCxnSpPr>
            <a:cxnSpLocks/>
          </p:cNvCxnSpPr>
          <p:nvPr/>
        </p:nvCxnSpPr>
        <p:spPr>
          <a:xfrm>
            <a:off x="7559752"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49D8CBD-C280-64E5-D9F5-5662F33F7E8A}"/>
              </a:ext>
            </a:extLst>
          </p:cNvPr>
          <p:cNvCxnSpPr>
            <a:cxnSpLocks/>
          </p:cNvCxnSpPr>
          <p:nvPr/>
        </p:nvCxnSpPr>
        <p:spPr>
          <a:xfrm>
            <a:off x="77075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E57A782D-A785-33C6-4269-F47689D468B0}"/>
              </a:ext>
            </a:extLst>
          </p:cNvPr>
          <p:cNvCxnSpPr>
            <a:cxnSpLocks/>
          </p:cNvCxnSpPr>
          <p:nvPr/>
        </p:nvCxnSpPr>
        <p:spPr>
          <a:xfrm>
            <a:off x="78599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54F57078-2DCB-EF58-CA2E-8C23F0B9BBCE}"/>
              </a:ext>
            </a:extLst>
          </p:cNvPr>
          <p:cNvCxnSpPr>
            <a:cxnSpLocks/>
          </p:cNvCxnSpPr>
          <p:nvPr/>
        </p:nvCxnSpPr>
        <p:spPr>
          <a:xfrm>
            <a:off x="80123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18C0B8EC-476D-F750-D81B-A555097D6597}"/>
              </a:ext>
            </a:extLst>
          </p:cNvPr>
          <p:cNvCxnSpPr>
            <a:cxnSpLocks/>
          </p:cNvCxnSpPr>
          <p:nvPr/>
        </p:nvCxnSpPr>
        <p:spPr>
          <a:xfrm>
            <a:off x="80123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95B9E3AF-F9BF-83C8-AA65-6C0FBF12E3B0}"/>
              </a:ext>
            </a:extLst>
          </p:cNvPr>
          <p:cNvCxnSpPr>
            <a:cxnSpLocks/>
          </p:cNvCxnSpPr>
          <p:nvPr/>
        </p:nvCxnSpPr>
        <p:spPr>
          <a:xfrm>
            <a:off x="81647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F2F3E006-0E28-479F-0F7D-621E0A160E14}"/>
              </a:ext>
            </a:extLst>
          </p:cNvPr>
          <p:cNvCxnSpPr>
            <a:cxnSpLocks/>
          </p:cNvCxnSpPr>
          <p:nvPr/>
        </p:nvCxnSpPr>
        <p:spPr>
          <a:xfrm>
            <a:off x="83171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6ACF7DE1-EC27-E2F5-15F3-E6857873FE07}"/>
              </a:ext>
            </a:extLst>
          </p:cNvPr>
          <p:cNvSpPr txBox="1"/>
          <p:nvPr/>
        </p:nvSpPr>
        <p:spPr>
          <a:xfrm>
            <a:off x="7739980" y="4254883"/>
            <a:ext cx="458313" cy="315053"/>
          </a:xfrm>
          <a:prstGeom prst="rect">
            <a:avLst/>
          </a:prstGeom>
          <a:noFill/>
        </p:spPr>
        <p:txBody>
          <a:bodyPr wrap="none" lIns="91440" tIns="45720" rIns="91440" rtlCol="0" anchor="t">
            <a:noAutofit/>
          </a:bodyPr>
          <a:lstStyle/>
          <a:p>
            <a:r>
              <a:rPr lang="en-US" sz="700" dirty="0">
                <a:solidFill>
                  <a:schemeClr val="tx1"/>
                </a:solidFill>
              </a:rPr>
              <a:t>Frame </a:t>
            </a:r>
          </a:p>
          <a:p>
            <a:r>
              <a:rPr lang="en-US" sz="700" dirty="0">
                <a:solidFill>
                  <a:schemeClr val="tx1"/>
                </a:solidFill>
              </a:rPr>
              <a:t>(</a:t>
            </a:r>
            <a:r>
              <a:rPr lang="en-US" sz="700" dirty="0"/>
              <a:t>responding data))</a:t>
            </a:r>
            <a:endParaRPr lang="en-US" sz="700" dirty="0">
              <a:solidFill>
                <a:schemeClr val="tx1"/>
              </a:solidFill>
            </a:endParaRPr>
          </a:p>
        </p:txBody>
      </p:sp>
      <p:sp>
        <p:nvSpPr>
          <p:cNvPr id="136" name="TextBox 135">
            <a:extLst>
              <a:ext uri="{FF2B5EF4-FFF2-40B4-BE49-F238E27FC236}">
                <a16:creationId xmlns:a16="http://schemas.microsoft.com/office/drawing/2014/main" id="{9678FF5C-9203-4940-5A80-33034FFF2196}"/>
              </a:ext>
            </a:extLst>
          </p:cNvPr>
          <p:cNvSpPr txBox="1"/>
          <p:nvPr/>
        </p:nvSpPr>
        <p:spPr>
          <a:xfrm>
            <a:off x="6881610" y="3318252"/>
            <a:ext cx="458313" cy="462741"/>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(Read)</a:t>
            </a:r>
            <a:endParaRPr lang="en-US" sz="700" dirty="0">
              <a:solidFill>
                <a:schemeClr val="tx1"/>
              </a:solidFill>
            </a:endParaRPr>
          </a:p>
        </p:txBody>
      </p:sp>
      <p:cxnSp>
        <p:nvCxnSpPr>
          <p:cNvPr id="137" name="Straight Connector 136">
            <a:extLst>
              <a:ext uri="{FF2B5EF4-FFF2-40B4-BE49-F238E27FC236}">
                <a16:creationId xmlns:a16="http://schemas.microsoft.com/office/drawing/2014/main" id="{9A6815AC-474D-78D6-4F9F-16EA837F5AC2}"/>
              </a:ext>
            </a:extLst>
          </p:cNvPr>
          <p:cNvCxnSpPr>
            <a:cxnSpLocks/>
          </p:cNvCxnSpPr>
          <p:nvPr/>
        </p:nvCxnSpPr>
        <p:spPr>
          <a:xfrm>
            <a:off x="83171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7843F2AB-727D-71FE-7082-E6704B293574}"/>
              </a:ext>
            </a:extLst>
          </p:cNvPr>
          <p:cNvCxnSpPr>
            <a:cxnSpLocks/>
          </p:cNvCxnSpPr>
          <p:nvPr/>
        </p:nvCxnSpPr>
        <p:spPr>
          <a:xfrm>
            <a:off x="84695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4DA02EFC-E547-84BF-9ED5-43611D110E96}"/>
              </a:ext>
            </a:extLst>
          </p:cNvPr>
          <p:cNvSpPr txBox="1"/>
          <p:nvPr/>
        </p:nvSpPr>
        <p:spPr>
          <a:xfrm>
            <a:off x="63790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140" name="TextBox 139">
            <a:extLst>
              <a:ext uri="{FF2B5EF4-FFF2-40B4-BE49-F238E27FC236}">
                <a16:creationId xmlns:a16="http://schemas.microsoft.com/office/drawing/2014/main" id="{A7AEA397-B2DF-52B6-E0D3-C864B232E4AF}"/>
              </a:ext>
            </a:extLst>
          </p:cNvPr>
          <p:cNvSpPr txBox="1"/>
          <p:nvPr/>
        </p:nvSpPr>
        <p:spPr>
          <a:xfrm>
            <a:off x="6695816" y="3782762"/>
            <a:ext cx="458313" cy="315053"/>
          </a:xfrm>
          <a:prstGeom prst="rect">
            <a:avLst/>
          </a:prstGeom>
          <a:noFill/>
        </p:spPr>
        <p:txBody>
          <a:bodyPr wrap="none" lIns="91440" tIns="45720" rIns="91440" rtlCol="0" anchor="t">
            <a:noAutofit/>
          </a:bodyPr>
          <a:lstStyle/>
          <a:p>
            <a:r>
              <a:rPr lang="en-US" sz="600" dirty="0"/>
              <a:t>BP P</a:t>
            </a:r>
            <a:r>
              <a:rPr lang="en-US" sz="600" dirty="0">
                <a:solidFill>
                  <a:schemeClr val="tx1"/>
                </a:solidFill>
              </a:rPr>
              <a:t>HY</a:t>
            </a:r>
          </a:p>
          <a:p>
            <a:r>
              <a:rPr lang="en-US" sz="600" dirty="0">
                <a:solidFill>
                  <a:schemeClr val="tx1"/>
                </a:solidFill>
              </a:rPr>
              <a:t> Header</a:t>
            </a:r>
          </a:p>
        </p:txBody>
      </p:sp>
      <p:sp>
        <p:nvSpPr>
          <p:cNvPr id="141" name="Rectangle 140">
            <a:extLst>
              <a:ext uri="{FF2B5EF4-FFF2-40B4-BE49-F238E27FC236}">
                <a16:creationId xmlns:a16="http://schemas.microsoft.com/office/drawing/2014/main" id="{99A997F9-4157-EFDF-894C-F53ED48DBF4A}"/>
              </a:ext>
            </a:extLst>
          </p:cNvPr>
          <p:cNvSpPr/>
          <p:nvPr/>
        </p:nvSpPr>
        <p:spPr>
          <a:xfrm>
            <a:off x="6780328" y="3777515"/>
            <a:ext cx="613627" cy="24779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4530508D-8EE2-9CDA-CB38-F1DCFBE3E0AC}"/>
              </a:ext>
            </a:extLst>
          </p:cNvPr>
          <p:cNvSpPr/>
          <p:nvPr/>
        </p:nvSpPr>
        <p:spPr>
          <a:xfrm>
            <a:off x="6470931" y="3702930"/>
            <a:ext cx="2135925" cy="3276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073179DE-9BB5-2BE9-56B9-C9D00C0A90BF}"/>
              </a:ext>
            </a:extLst>
          </p:cNvPr>
          <p:cNvSpPr/>
          <p:nvPr/>
        </p:nvSpPr>
        <p:spPr>
          <a:xfrm>
            <a:off x="7720797" y="4032432"/>
            <a:ext cx="754565" cy="25201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6" name="Straight Arrow Connector 145">
            <a:extLst>
              <a:ext uri="{FF2B5EF4-FFF2-40B4-BE49-F238E27FC236}">
                <a16:creationId xmlns:a16="http://schemas.microsoft.com/office/drawing/2014/main" id="{EE900850-142E-D6BE-FEAE-ABDAE8CB5E56}"/>
              </a:ext>
            </a:extLst>
          </p:cNvPr>
          <p:cNvCxnSpPr>
            <a:cxnSpLocks/>
          </p:cNvCxnSpPr>
          <p:nvPr/>
        </p:nvCxnSpPr>
        <p:spPr>
          <a:xfrm>
            <a:off x="5781836" y="2265367"/>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7" name="TextBox 146">
            <a:extLst>
              <a:ext uri="{FF2B5EF4-FFF2-40B4-BE49-F238E27FC236}">
                <a16:creationId xmlns:a16="http://schemas.microsoft.com/office/drawing/2014/main" id="{99E0ACD8-9E74-ECDB-C513-6713DBB0F2FA}"/>
              </a:ext>
            </a:extLst>
          </p:cNvPr>
          <p:cNvSpPr txBox="1"/>
          <p:nvPr/>
        </p:nvSpPr>
        <p:spPr>
          <a:xfrm>
            <a:off x="5615775" y="2125495"/>
            <a:ext cx="1073751" cy="193451"/>
          </a:xfrm>
          <a:prstGeom prst="rect">
            <a:avLst/>
          </a:prstGeom>
          <a:noFill/>
        </p:spPr>
        <p:txBody>
          <a:bodyPr wrap="none" lIns="91440" tIns="45720" rIns="91440" rtlCol="0" anchor="t">
            <a:noAutofit/>
          </a:bodyPr>
          <a:lstStyle/>
          <a:p>
            <a:r>
              <a:rPr lang="en-US" sz="700" dirty="0">
                <a:solidFill>
                  <a:schemeClr val="tx1"/>
                </a:solidFill>
              </a:rPr>
              <a:t>Read</a:t>
            </a:r>
          </a:p>
        </p:txBody>
      </p:sp>
      <p:sp>
        <p:nvSpPr>
          <p:cNvPr id="148" name="TextBox 147">
            <a:extLst>
              <a:ext uri="{FF2B5EF4-FFF2-40B4-BE49-F238E27FC236}">
                <a16:creationId xmlns:a16="http://schemas.microsoft.com/office/drawing/2014/main" id="{384B7987-7B33-CBCB-3A79-AEE4377C5FE1}"/>
              </a:ext>
            </a:extLst>
          </p:cNvPr>
          <p:cNvSpPr txBox="1"/>
          <p:nvPr/>
        </p:nvSpPr>
        <p:spPr>
          <a:xfrm>
            <a:off x="5873338" y="4127567"/>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cxnSp>
        <p:nvCxnSpPr>
          <p:cNvPr id="149" name="Straight Arrow Connector 148">
            <a:extLst>
              <a:ext uri="{FF2B5EF4-FFF2-40B4-BE49-F238E27FC236}">
                <a16:creationId xmlns:a16="http://schemas.microsoft.com/office/drawing/2014/main" id="{E31D58E0-4348-F8EF-7CFF-FFC2A944A59D}"/>
              </a:ext>
            </a:extLst>
          </p:cNvPr>
          <p:cNvCxnSpPr>
            <a:cxnSpLocks/>
          </p:cNvCxnSpPr>
          <p:nvPr/>
        </p:nvCxnSpPr>
        <p:spPr>
          <a:xfrm>
            <a:off x="7451903" y="4641857"/>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6A111C00-42A7-58BE-3CD1-5437D9728272}"/>
              </a:ext>
            </a:extLst>
          </p:cNvPr>
          <p:cNvCxnSpPr>
            <a:cxnSpLocks/>
          </p:cNvCxnSpPr>
          <p:nvPr/>
        </p:nvCxnSpPr>
        <p:spPr>
          <a:xfrm>
            <a:off x="7653610" y="4682399"/>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96BF668D-DCCE-5E6C-A783-6531F30792EA}"/>
              </a:ext>
            </a:extLst>
          </p:cNvPr>
          <p:cNvSpPr txBox="1"/>
          <p:nvPr/>
        </p:nvSpPr>
        <p:spPr>
          <a:xfrm>
            <a:off x="7118010" y="5156218"/>
            <a:ext cx="1073751" cy="273835"/>
          </a:xfrm>
          <a:prstGeom prst="rect">
            <a:avLst/>
          </a:prstGeom>
          <a:noFill/>
        </p:spPr>
        <p:txBody>
          <a:bodyPr wrap="none" lIns="91440" tIns="45720" rIns="91440" rtlCol="0" anchor="t">
            <a:noAutofit/>
          </a:bodyPr>
          <a:lstStyle/>
          <a:p>
            <a:r>
              <a:rPr lang="en-US" sz="700" dirty="0"/>
              <a:t>Read</a:t>
            </a:r>
            <a:endParaRPr lang="en-US" sz="700" dirty="0">
              <a:solidFill>
                <a:schemeClr val="tx1"/>
              </a:solidFill>
            </a:endParaRPr>
          </a:p>
        </p:txBody>
      </p:sp>
      <p:sp>
        <p:nvSpPr>
          <p:cNvPr id="152" name="TextBox 151">
            <a:extLst>
              <a:ext uri="{FF2B5EF4-FFF2-40B4-BE49-F238E27FC236}">
                <a16:creationId xmlns:a16="http://schemas.microsoft.com/office/drawing/2014/main" id="{DB1C0DCE-31BD-06AC-A329-66F4CC689C20}"/>
              </a:ext>
            </a:extLst>
          </p:cNvPr>
          <p:cNvSpPr txBox="1"/>
          <p:nvPr/>
        </p:nvSpPr>
        <p:spPr>
          <a:xfrm>
            <a:off x="7567275" y="5219200"/>
            <a:ext cx="861363" cy="254911"/>
          </a:xfrm>
          <a:prstGeom prst="rect">
            <a:avLst/>
          </a:prstGeom>
          <a:noFill/>
        </p:spPr>
        <p:txBody>
          <a:bodyPr wrap="none" lIns="91440" tIns="45720" rIns="91440" rtlCol="0" anchor="t">
            <a:noAutofit/>
          </a:bodyPr>
          <a:lstStyle/>
          <a:p>
            <a:r>
              <a:rPr lang="en-US" sz="700" dirty="0"/>
              <a:t>Responding data</a:t>
            </a:r>
            <a:endParaRPr lang="en-US" sz="700" dirty="0">
              <a:solidFill>
                <a:schemeClr val="tx1"/>
              </a:solidFill>
            </a:endParaRPr>
          </a:p>
        </p:txBody>
      </p:sp>
      <p:sp>
        <p:nvSpPr>
          <p:cNvPr id="153" name="TextBox 152">
            <a:extLst>
              <a:ext uri="{FF2B5EF4-FFF2-40B4-BE49-F238E27FC236}">
                <a16:creationId xmlns:a16="http://schemas.microsoft.com/office/drawing/2014/main" id="{3B6F5788-4D60-4598-EFB0-E70E1C24B05A}"/>
              </a:ext>
            </a:extLst>
          </p:cNvPr>
          <p:cNvSpPr txBox="1"/>
          <p:nvPr/>
        </p:nvSpPr>
        <p:spPr>
          <a:xfrm>
            <a:off x="6427657" y="4806175"/>
            <a:ext cx="523738" cy="311797"/>
          </a:xfrm>
          <a:prstGeom prst="rect">
            <a:avLst/>
          </a:prstGeom>
          <a:noFill/>
        </p:spPr>
        <p:txBody>
          <a:bodyPr wrap="none" lIns="91440" tIns="45720" rIns="91440" rtlCol="0" anchor="t">
            <a:noAutofit/>
          </a:bodyPr>
          <a:lstStyle/>
          <a:p>
            <a:r>
              <a:rPr lang="en-US" sz="700" dirty="0"/>
              <a:t>(Data (Authentication) )</a:t>
            </a:r>
            <a:endParaRPr lang="en-US" sz="700" dirty="0">
              <a:solidFill>
                <a:schemeClr val="tx1"/>
              </a:solidFill>
            </a:endParaRPr>
          </a:p>
        </p:txBody>
      </p:sp>
      <p:sp>
        <p:nvSpPr>
          <p:cNvPr id="154" name="TextBox 153">
            <a:extLst>
              <a:ext uri="{FF2B5EF4-FFF2-40B4-BE49-F238E27FC236}">
                <a16:creationId xmlns:a16="http://schemas.microsoft.com/office/drawing/2014/main" id="{B0C24F98-4948-5196-769D-8BD4E23E4DC4}"/>
              </a:ext>
            </a:extLst>
          </p:cNvPr>
          <p:cNvSpPr txBox="1"/>
          <p:nvPr/>
        </p:nvSpPr>
        <p:spPr>
          <a:xfrm>
            <a:off x="7640849" y="4895544"/>
            <a:ext cx="523738" cy="311797"/>
          </a:xfrm>
          <a:prstGeom prst="rect">
            <a:avLst/>
          </a:prstGeom>
          <a:noFill/>
        </p:spPr>
        <p:txBody>
          <a:bodyPr wrap="none" lIns="91440" tIns="45720" rIns="91440" rtlCol="0" anchor="t">
            <a:noAutofit/>
          </a:bodyPr>
          <a:lstStyle/>
          <a:p>
            <a:r>
              <a:rPr lang="en-US" sz="700" dirty="0"/>
              <a:t>(Data (Responding data))</a:t>
            </a:r>
            <a:endParaRPr lang="en-US" sz="700" dirty="0">
              <a:solidFill>
                <a:schemeClr val="tx1"/>
              </a:solidFill>
            </a:endParaRPr>
          </a:p>
        </p:txBody>
      </p:sp>
      <p:sp>
        <p:nvSpPr>
          <p:cNvPr id="155" name="TextBox 154">
            <a:extLst>
              <a:ext uri="{FF2B5EF4-FFF2-40B4-BE49-F238E27FC236}">
                <a16:creationId xmlns:a16="http://schemas.microsoft.com/office/drawing/2014/main" id="{6B858FEA-C3FA-4C0F-5949-FD9BB6D83A95}"/>
              </a:ext>
            </a:extLst>
          </p:cNvPr>
          <p:cNvSpPr txBox="1"/>
          <p:nvPr/>
        </p:nvSpPr>
        <p:spPr>
          <a:xfrm>
            <a:off x="8469530" y="2044290"/>
            <a:ext cx="1073751" cy="193451"/>
          </a:xfrm>
          <a:prstGeom prst="rect">
            <a:avLst/>
          </a:prstGeom>
          <a:noFill/>
        </p:spPr>
        <p:txBody>
          <a:bodyPr wrap="none" lIns="91440" tIns="45720" rIns="91440" rtlCol="0" anchor="t">
            <a:noAutofit/>
          </a:bodyPr>
          <a:lstStyle/>
          <a:p>
            <a:r>
              <a:rPr lang="en-US" sz="700" dirty="0">
                <a:solidFill>
                  <a:schemeClr val="tx1"/>
                </a:solidFill>
              </a:rPr>
              <a:t>Responding data</a:t>
            </a:r>
            <a:endParaRPr lang="en-US" sz="700" dirty="0"/>
          </a:p>
        </p:txBody>
      </p:sp>
      <p:sp>
        <p:nvSpPr>
          <p:cNvPr id="156" name="TextBox 155">
            <a:extLst>
              <a:ext uri="{FF2B5EF4-FFF2-40B4-BE49-F238E27FC236}">
                <a16:creationId xmlns:a16="http://schemas.microsoft.com/office/drawing/2014/main" id="{F9151C6B-0F11-5019-9AFF-0451EBE4726B}"/>
              </a:ext>
            </a:extLst>
          </p:cNvPr>
          <p:cNvSpPr txBox="1"/>
          <p:nvPr/>
        </p:nvSpPr>
        <p:spPr>
          <a:xfrm>
            <a:off x="5749013" y="2353228"/>
            <a:ext cx="1519109" cy="311797"/>
          </a:xfrm>
          <a:prstGeom prst="rect">
            <a:avLst/>
          </a:prstGeom>
          <a:noFill/>
        </p:spPr>
        <p:txBody>
          <a:bodyPr wrap="none" lIns="91440" tIns="45720" rIns="91440" rtlCol="0" anchor="t">
            <a:noAutofit/>
          </a:bodyPr>
          <a:lstStyle/>
          <a:p>
            <a:r>
              <a:rPr lang="en-US" sz="700" dirty="0"/>
              <a:t>(Unicast RAIID,</a:t>
            </a:r>
          </a:p>
          <a:p>
            <a:r>
              <a:rPr lang="en-US" sz="700" dirty="0"/>
              <a:t>Data(Read) )</a:t>
            </a:r>
            <a:endParaRPr lang="en-US" sz="700" dirty="0">
              <a:solidFill>
                <a:schemeClr val="tx1"/>
              </a:solidFill>
            </a:endParaRPr>
          </a:p>
        </p:txBody>
      </p:sp>
      <p:cxnSp>
        <p:nvCxnSpPr>
          <p:cNvPr id="157" name="Straight Arrow Connector 156">
            <a:extLst>
              <a:ext uri="{FF2B5EF4-FFF2-40B4-BE49-F238E27FC236}">
                <a16:creationId xmlns:a16="http://schemas.microsoft.com/office/drawing/2014/main" id="{4D57F408-AD22-CCC8-10B4-9877E91E8569}"/>
              </a:ext>
            </a:extLst>
          </p:cNvPr>
          <p:cNvCxnSpPr>
            <a:cxnSpLocks/>
          </p:cNvCxnSpPr>
          <p:nvPr/>
        </p:nvCxnSpPr>
        <p:spPr>
          <a:xfrm>
            <a:off x="8786628" y="2227158"/>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C2A905-0AE6-E72F-C0EA-2B7F0F046800}"/>
              </a:ext>
            </a:extLst>
          </p:cNvPr>
          <p:cNvSpPr txBox="1"/>
          <p:nvPr/>
        </p:nvSpPr>
        <p:spPr>
          <a:xfrm>
            <a:off x="7749395" y="2385116"/>
            <a:ext cx="523738" cy="311797"/>
          </a:xfrm>
          <a:prstGeom prst="rect">
            <a:avLst/>
          </a:prstGeom>
          <a:noFill/>
        </p:spPr>
        <p:txBody>
          <a:bodyPr wrap="none" lIns="91440" tIns="45720" rIns="91440" rtlCol="0" anchor="t">
            <a:noAutofit/>
          </a:bodyPr>
          <a:lstStyle/>
          <a:p>
            <a:r>
              <a:rPr lang="en-US" sz="700" dirty="0"/>
              <a:t>(Data (Responding data))</a:t>
            </a:r>
            <a:endParaRPr lang="en-US" sz="700" dirty="0">
              <a:solidFill>
                <a:schemeClr val="tx1"/>
              </a:solidFill>
            </a:endParaRPr>
          </a:p>
        </p:txBody>
      </p:sp>
      <p:sp>
        <p:nvSpPr>
          <p:cNvPr id="159" name="Right Brace 158">
            <a:extLst>
              <a:ext uri="{FF2B5EF4-FFF2-40B4-BE49-F238E27FC236}">
                <a16:creationId xmlns:a16="http://schemas.microsoft.com/office/drawing/2014/main" id="{95617720-B488-6913-2C56-69AB2001BC15}"/>
              </a:ext>
            </a:extLst>
          </p:cNvPr>
          <p:cNvSpPr/>
          <p:nvPr/>
        </p:nvSpPr>
        <p:spPr>
          <a:xfrm rot="16200000">
            <a:off x="7225658" y="1571976"/>
            <a:ext cx="184212" cy="2846835"/>
          </a:xfrm>
          <a:prstGeom prst="rightBrace">
            <a:avLst>
              <a:gd name="adj1" fmla="val 8333"/>
              <a:gd name="adj2" fmla="val 4977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TextBox 159">
            <a:extLst>
              <a:ext uri="{FF2B5EF4-FFF2-40B4-BE49-F238E27FC236}">
                <a16:creationId xmlns:a16="http://schemas.microsoft.com/office/drawing/2014/main" id="{A17B322C-05ED-74AD-2CA5-E19EA454A4E4}"/>
              </a:ext>
            </a:extLst>
          </p:cNvPr>
          <p:cNvSpPr txBox="1"/>
          <p:nvPr/>
        </p:nvSpPr>
        <p:spPr>
          <a:xfrm>
            <a:off x="7630778" y="2687435"/>
            <a:ext cx="458313" cy="315053"/>
          </a:xfrm>
          <a:prstGeom prst="rect">
            <a:avLst/>
          </a:prstGeom>
          <a:noFill/>
        </p:spPr>
        <p:txBody>
          <a:bodyPr wrap="none" lIns="91440" tIns="45720" rIns="91440" rtlCol="0" anchor="t">
            <a:noAutofit/>
          </a:bodyPr>
          <a:lstStyle/>
          <a:p>
            <a:r>
              <a:rPr lang="en-US" sz="700" dirty="0">
                <a:solidFill>
                  <a:schemeClr val="tx1"/>
                </a:solidFill>
              </a:rPr>
              <a:t>TXOP 2 </a:t>
            </a:r>
          </a:p>
        </p:txBody>
      </p:sp>
      <p:sp>
        <p:nvSpPr>
          <p:cNvPr id="161" name="Rectangle 160">
            <a:extLst>
              <a:ext uri="{FF2B5EF4-FFF2-40B4-BE49-F238E27FC236}">
                <a16:creationId xmlns:a16="http://schemas.microsoft.com/office/drawing/2014/main" id="{18951295-DC54-8716-4947-48F7503EF57B}"/>
              </a:ext>
            </a:extLst>
          </p:cNvPr>
          <p:cNvSpPr/>
          <p:nvPr/>
        </p:nvSpPr>
        <p:spPr>
          <a:xfrm>
            <a:off x="274872" y="3777516"/>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Arrow Connector 161">
            <a:extLst>
              <a:ext uri="{FF2B5EF4-FFF2-40B4-BE49-F238E27FC236}">
                <a16:creationId xmlns:a16="http://schemas.microsoft.com/office/drawing/2014/main" id="{49D6E693-6740-6889-8393-AEC7E08EF935}"/>
              </a:ext>
            </a:extLst>
          </p:cNvPr>
          <p:cNvCxnSpPr>
            <a:cxnSpLocks/>
          </p:cNvCxnSpPr>
          <p:nvPr/>
        </p:nvCxnSpPr>
        <p:spPr>
          <a:xfrm>
            <a:off x="113688" y="209221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A43B7631-3080-5FAC-0502-535621EF0882}"/>
              </a:ext>
            </a:extLst>
          </p:cNvPr>
          <p:cNvSpPr txBox="1"/>
          <p:nvPr/>
        </p:nvSpPr>
        <p:spPr>
          <a:xfrm>
            <a:off x="-102691" y="1874252"/>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64" name="TextBox 163">
            <a:extLst>
              <a:ext uri="{FF2B5EF4-FFF2-40B4-BE49-F238E27FC236}">
                <a16:creationId xmlns:a16="http://schemas.microsoft.com/office/drawing/2014/main" id="{8D0DDF75-4ED8-3589-16BF-7C983C75A73F}"/>
              </a:ext>
            </a:extLst>
          </p:cNvPr>
          <p:cNvSpPr txBox="1"/>
          <p:nvPr/>
        </p:nvSpPr>
        <p:spPr>
          <a:xfrm>
            <a:off x="267534" y="4125390"/>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65" name="TextBox 164">
            <a:extLst>
              <a:ext uri="{FF2B5EF4-FFF2-40B4-BE49-F238E27FC236}">
                <a16:creationId xmlns:a16="http://schemas.microsoft.com/office/drawing/2014/main" id="{7CBC03D2-4017-4840-5968-5FFC85C1B284}"/>
              </a:ext>
            </a:extLst>
          </p:cNvPr>
          <p:cNvSpPr txBox="1"/>
          <p:nvPr/>
        </p:nvSpPr>
        <p:spPr>
          <a:xfrm>
            <a:off x="7732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66" name="Straight Connector 165">
            <a:extLst>
              <a:ext uri="{FF2B5EF4-FFF2-40B4-BE49-F238E27FC236}">
                <a16:creationId xmlns:a16="http://schemas.microsoft.com/office/drawing/2014/main" id="{79A95F8C-409D-58BF-9300-AE746251BD02}"/>
              </a:ext>
            </a:extLst>
          </p:cNvPr>
          <p:cNvCxnSpPr>
            <a:cxnSpLocks/>
          </p:cNvCxnSpPr>
          <p:nvPr/>
        </p:nvCxnSpPr>
        <p:spPr>
          <a:xfrm>
            <a:off x="14790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74769BEC-37D1-E6B2-EB7C-0002BC21DD68}"/>
              </a:ext>
            </a:extLst>
          </p:cNvPr>
          <p:cNvCxnSpPr>
            <a:cxnSpLocks/>
          </p:cNvCxnSpPr>
          <p:nvPr/>
        </p:nvCxnSpPr>
        <p:spPr>
          <a:xfrm>
            <a:off x="16314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A5A22FEC-A0B1-23CA-32C0-F72F94E2C351}"/>
              </a:ext>
            </a:extLst>
          </p:cNvPr>
          <p:cNvCxnSpPr>
            <a:cxnSpLocks/>
          </p:cNvCxnSpPr>
          <p:nvPr/>
        </p:nvCxnSpPr>
        <p:spPr>
          <a:xfrm>
            <a:off x="17838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6EA45D6A-069F-4567-F67A-94CF811AADFD}"/>
              </a:ext>
            </a:extLst>
          </p:cNvPr>
          <p:cNvCxnSpPr>
            <a:cxnSpLocks/>
          </p:cNvCxnSpPr>
          <p:nvPr/>
        </p:nvCxnSpPr>
        <p:spPr>
          <a:xfrm>
            <a:off x="17838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6DD279C9-E95F-59CD-DCFF-A62788B55CA6}"/>
              </a:ext>
            </a:extLst>
          </p:cNvPr>
          <p:cNvCxnSpPr>
            <a:cxnSpLocks/>
          </p:cNvCxnSpPr>
          <p:nvPr/>
        </p:nvCxnSpPr>
        <p:spPr>
          <a:xfrm>
            <a:off x="19362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F514AFC-8825-7110-0B12-9FF0884FE5CC}"/>
              </a:ext>
            </a:extLst>
          </p:cNvPr>
          <p:cNvCxnSpPr>
            <a:cxnSpLocks/>
          </p:cNvCxnSpPr>
          <p:nvPr/>
        </p:nvCxnSpPr>
        <p:spPr>
          <a:xfrm>
            <a:off x="20886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4692C6DE-AA05-D223-BC42-046B10167A6F}"/>
              </a:ext>
            </a:extLst>
          </p:cNvPr>
          <p:cNvCxnSpPr>
            <a:cxnSpLocks/>
          </p:cNvCxnSpPr>
          <p:nvPr/>
        </p:nvCxnSpPr>
        <p:spPr>
          <a:xfrm>
            <a:off x="30353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68551615-6E75-6B37-4805-892555FC1F36}"/>
              </a:ext>
            </a:extLst>
          </p:cNvPr>
          <p:cNvCxnSpPr>
            <a:cxnSpLocks/>
          </p:cNvCxnSpPr>
          <p:nvPr/>
        </p:nvCxnSpPr>
        <p:spPr>
          <a:xfrm>
            <a:off x="33401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92E76237-2345-8337-17A0-CA8133A75B69}"/>
              </a:ext>
            </a:extLst>
          </p:cNvPr>
          <p:cNvCxnSpPr>
            <a:cxnSpLocks/>
          </p:cNvCxnSpPr>
          <p:nvPr/>
        </p:nvCxnSpPr>
        <p:spPr>
          <a:xfrm>
            <a:off x="33401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2109705A-28C8-22EA-47D0-E0EFCEAD9D91}"/>
              </a:ext>
            </a:extLst>
          </p:cNvPr>
          <p:cNvCxnSpPr>
            <a:cxnSpLocks/>
          </p:cNvCxnSpPr>
          <p:nvPr/>
        </p:nvCxnSpPr>
        <p:spPr>
          <a:xfrm>
            <a:off x="34925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517FFF12-5384-286A-A851-46D3222DF921}"/>
              </a:ext>
            </a:extLst>
          </p:cNvPr>
          <p:cNvCxnSpPr>
            <a:cxnSpLocks/>
          </p:cNvCxnSpPr>
          <p:nvPr/>
        </p:nvCxnSpPr>
        <p:spPr>
          <a:xfrm>
            <a:off x="36449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0CACDB78-2E3F-F036-04E2-082684074856}"/>
              </a:ext>
            </a:extLst>
          </p:cNvPr>
          <p:cNvCxnSpPr>
            <a:cxnSpLocks/>
          </p:cNvCxnSpPr>
          <p:nvPr/>
        </p:nvCxnSpPr>
        <p:spPr>
          <a:xfrm>
            <a:off x="37973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AA0F8A0A-C964-2A3E-18C3-60B38374B2E5}"/>
              </a:ext>
            </a:extLst>
          </p:cNvPr>
          <p:cNvCxnSpPr>
            <a:cxnSpLocks/>
          </p:cNvCxnSpPr>
          <p:nvPr/>
        </p:nvCxnSpPr>
        <p:spPr>
          <a:xfrm>
            <a:off x="37973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EDAFBD96-C81A-399A-16C7-2CB407395AE4}"/>
              </a:ext>
            </a:extLst>
          </p:cNvPr>
          <p:cNvCxnSpPr>
            <a:cxnSpLocks/>
          </p:cNvCxnSpPr>
          <p:nvPr/>
        </p:nvCxnSpPr>
        <p:spPr>
          <a:xfrm>
            <a:off x="39497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E214B33E-E58E-C9AE-2A0A-97857E2F759C}"/>
              </a:ext>
            </a:extLst>
          </p:cNvPr>
          <p:cNvCxnSpPr>
            <a:cxnSpLocks/>
          </p:cNvCxnSpPr>
          <p:nvPr/>
        </p:nvCxnSpPr>
        <p:spPr>
          <a:xfrm>
            <a:off x="41021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TextBox 180">
            <a:extLst>
              <a:ext uri="{FF2B5EF4-FFF2-40B4-BE49-F238E27FC236}">
                <a16:creationId xmlns:a16="http://schemas.microsoft.com/office/drawing/2014/main" id="{4107AC7D-9020-9D9F-6E77-B6E82DDDC266}"/>
              </a:ext>
            </a:extLst>
          </p:cNvPr>
          <p:cNvSpPr txBox="1"/>
          <p:nvPr/>
        </p:nvSpPr>
        <p:spPr>
          <a:xfrm>
            <a:off x="1091105" y="3401780"/>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182" name="TextBox 181">
            <a:extLst>
              <a:ext uri="{FF2B5EF4-FFF2-40B4-BE49-F238E27FC236}">
                <a16:creationId xmlns:a16="http://schemas.microsoft.com/office/drawing/2014/main" id="{7023FF25-15E4-E935-E55A-2B0B97CC00CA}"/>
              </a:ext>
            </a:extLst>
          </p:cNvPr>
          <p:cNvSpPr txBox="1"/>
          <p:nvPr/>
        </p:nvSpPr>
        <p:spPr>
          <a:xfrm>
            <a:off x="1608746" y="4326804"/>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183" name="TextBox 182">
            <a:extLst>
              <a:ext uri="{FF2B5EF4-FFF2-40B4-BE49-F238E27FC236}">
                <a16:creationId xmlns:a16="http://schemas.microsoft.com/office/drawing/2014/main" id="{4AEE3C60-F0EB-26BA-68B0-A87360B37D8F}"/>
              </a:ext>
            </a:extLst>
          </p:cNvPr>
          <p:cNvSpPr txBox="1"/>
          <p:nvPr/>
        </p:nvSpPr>
        <p:spPr>
          <a:xfrm>
            <a:off x="2662888" y="3320933"/>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184" name="TextBox 183">
            <a:extLst>
              <a:ext uri="{FF2B5EF4-FFF2-40B4-BE49-F238E27FC236}">
                <a16:creationId xmlns:a16="http://schemas.microsoft.com/office/drawing/2014/main" id="{7AE5384D-8D53-E02B-D3F3-1F3F06E43CF4}"/>
              </a:ext>
            </a:extLst>
          </p:cNvPr>
          <p:cNvSpPr txBox="1"/>
          <p:nvPr/>
        </p:nvSpPr>
        <p:spPr>
          <a:xfrm>
            <a:off x="3366782" y="4317167"/>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185" name="Straight Arrow Connector 184">
            <a:extLst>
              <a:ext uri="{FF2B5EF4-FFF2-40B4-BE49-F238E27FC236}">
                <a16:creationId xmlns:a16="http://schemas.microsoft.com/office/drawing/2014/main" id="{7950FEC9-0A46-9A3A-F0B7-922F535DD9B7}"/>
              </a:ext>
            </a:extLst>
          </p:cNvPr>
          <p:cNvCxnSpPr>
            <a:cxnSpLocks/>
          </p:cNvCxnSpPr>
          <p:nvPr/>
        </p:nvCxnSpPr>
        <p:spPr>
          <a:xfrm>
            <a:off x="4905714" y="2212625"/>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86" name="TextBox 185">
            <a:extLst>
              <a:ext uri="{FF2B5EF4-FFF2-40B4-BE49-F238E27FC236}">
                <a16:creationId xmlns:a16="http://schemas.microsoft.com/office/drawing/2014/main" id="{846D60F2-D047-2CA0-6246-E423E9364912}"/>
              </a:ext>
            </a:extLst>
          </p:cNvPr>
          <p:cNvSpPr txBox="1"/>
          <p:nvPr/>
        </p:nvSpPr>
        <p:spPr>
          <a:xfrm>
            <a:off x="4728186" y="2027569"/>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187" name="Straight Connector 186">
            <a:extLst>
              <a:ext uri="{FF2B5EF4-FFF2-40B4-BE49-F238E27FC236}">
                <a16:creationId xmlns:a16="http://schemas.microsoft.com/office/drawing/2014/main" id="{547FA761-13B0-0948-A9A6-575AA6BF8E4B}"/>
              </a:ext>
            </a:extLst>
          </p:cNvPr>
          <p:cNvCxnSpPr>
            <a:cxnSpLocks/>
          </p:cNvCxnSpPr>
          <p:nvPr/>
        </p:nvCxnSpPr>
        <p:spPr>
          <a:xfrm flipV="1">
            <a:off x="569470" y="3178029"/>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Arrow Connector 187">
            <a:extLst>
              <a:ext uri="{FF2B5EF4-FFF2-40B4-BE49-F238E27FC236}">
                <a16:creationId xmlns:a16="http://schemas.microsoft.com/office/drawing/2014/main" id="{B7BDBBBC-D863-39C3-B7BD-BF632FCDB70C}"/>
              </a:ext>
            </a:extLst>
          </p:cNvPr>
          <p:cNvCxnSpPr>
            <a:cxnSpLocks/>
          </p:cNvCxnSpPr>
          <p:nvPr/>
        </p:nvCxnSpPr>
        <p:spPr>
          <a:xfrm>
            <a:off x="565177" y="3192292"/>
            <a:ext cx="4540223" cy="1229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9" name="Rectangle 188">
            <a:extLst>
              <a:ext uri="{FF2B5EF4-FFF2-40B4-BE49-F238E27FC236}">
                <a16:creationId xmlns:a16="http://schemas.microsoft.com/office/drawing/2014/main" id="{434768BD-45BD-DCE8-8179-27CFCE5F2087}"/>
              </a:ext>
            </a:extLst>
          </p:cNvPr>
          <p:cNvSpPr/>
          <p:nvPr/>
        </p:nvSpPr>
        <p:spPr>
          <a:xfrm>
            <a:off x="4566353" y="3780993"/>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TextBox 189">
            <a:extLst>
              <a:ext uri="{FF2B5EF4-FFF2-40B4-BE49-F238E27FC236}">
                <a16:creationId xmlns:a16="http://schemas.microsoft.com/office/drawing/2014/main" id="{576AD7F5-D102-8D80-8682-477CD515D1F1}"/>
              </a:ext>
            </a:extLst>
          </p:cNvPr>
          <p:cNvSpPr txBox="1"/>
          <p:nvPr/>
        </p:nvSpPr>
        <p:spPr>
          <a:xfrm>
            <a:off x="4485812" y="4095016"/>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191" name="TextBox 190">
            <a:extLst>
              <a:ext uri="{FF2B5EF4-FFF2-40B4-BE49-F238E27FC236}">
                <a16:creationId xmlns:a16="http://schemas.microsoft.com/office/drawing/2014/main" id="{98FC6E90-C9A4-8E1C-8D0F-1C5134B19F81}"/>
              </a:ext>
            </a:extLst>
          </p:cNvPr>
          <p:cNvSpPr txBox="1"/>
          <p:nvPr/>
        </p:nvSpPr>
        <p:spPr>
          <a:xfrm>
            <a:off x="129436" y="2173205"/>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cxnSp>
        <p:nvCxnSpPr>
          <p:cNvPr id="192" name="Straight Arrow Connector 191">
            <a:extLst>
              <a:ext uri="{FF2B5EF4-FFF2-40B4-BE49-F238E27FC236}">
                <a16:creationId xmlns:a16="http://schemas.microsoft.com/office/drawing/2014/main" id="{D3009AD3-64AC-98FB-080E-FD03943C33D9}"/>
              </a:ext>
            </a:extLst>
          </p:cNvPr>
          <p:cNvCxnSpPr>
            <a:cxnSpLocks/>
          </p:cNvCxnSpPr>
          <p:nvPr/>
        </p:nvCxnSpPr>
        <p:spPr>
          <a:xfrm>
            <a:off x="3400907" y="4732751"/>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0F96710E-9410-0F03-E46F-DED4152FAD89}"/>
              </a:ext>
            </a:extLst>
          </p:cNvPr>
          <p:cNvCxnSpPr>
            <a:cxnSpLocks/>
          </p:cNvCxnSpPr>
          <p:nvPr/>
        </p:nvCxnSpPr>
        <p:spPr>
          <a:xfrm>
            <a:off x="3602472" y="474407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E108AF84-7890-2525-7F93-97DDFDBD0544}"/>
              </a:ext>
            </a:extLst>
          </p:cNvPr>
          <p:cNvSpPr txBox="1"/>
          <p:nvPr/>
        </p:nvSpPr>
        <p:spPr>
          <a:xfrm>
            <a:off x="3516137" y="5242634"/>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195" name="TextBox 194">
            <a:extLst>
              <a:ext uri="{FF2B5EF4-FFF2-40B4-BE49-F238E27FC236}">
                <a16:creationId xmlns:a16="http://schemas.microsoft.com/office/drawing/2014/main" id="{EA458DAD-F719-80FC-AC03-A2D045B35178}"/>
              </a:ext>
            </a:extLst>
          </p:cNvPr>
          <p:cNvSpPr txBox="1"/>
          <p:nvPr/>
        </p:nvSpPr>
        <p:spPr>
          <a:xfrm>
            <a:off x="2709239" y="4928051"/>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196" name="TextBox 195">
            <a:extLst>
              <a:ext uri="{FF2B5EF4-FFF2-40B4-BE49-F238E27FC236}">
                <a16:creationId xmlns:a16="http://schemas.microsoft.com/office/drawing/2014/main" id="{9D61684C-D6D3-DD23-A865-BC2A16B9548A}"/>
              </a:ext>
            </a:extLst>
          </p:cNvPr>
          <p:cNvSpPr txBox="1"/>
          <p:nvPr/>
        </p:nvSpPr>
        <p:spPr>
          <a:xfrm>
            <a:off x="3589711" y="4957217"/>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197" name="Right Brace 196">
            <a:extLst>
              <a:ext uri="{FF2B5EF4-FFF2-40B4-BE49-F238E27FC236}">
                <a16:creationId xmlns:a16="http://schemas.microsoft.com/office/drawing/2014/main" id="{A357A244-6A0A-E4CE-5CA4-6DEDD8BC6186}"/>
              </a:ext>
            </a:extLst>
          </p:cNvPr>
          <p:cNvSpPr/>
          <p:nvPr/>
        </p:nvSpPr>
        <p:spPr>
          <a:xfrm rot="16200000" flipH="1">
            <a:off x="395517" y="4222546"/>
            <a:ext cx="119618" cy="3681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TextBox 197">
            <a:extLst>
              <a:ext uri="{FF2B5EF4-FFF2-40B4-BE49-F238E27FC236}">
                <a16:creationId xmlns:a16="http://schemas.microsoft.com/office/drawing/2014/main" id="{DBF4137A-8A31-34BB-1ABA-DB2BC3CFB648}"/>
              </a:ext>
            </a:extLst>
          </p:cNvPr>
          <p:cNvSpPr txBox="1"/>
          <p:nvPr/>
        </p:nvSpPr>
        <p:spPr>
          <a:xfrm>
            <a:off x="224272" y="4497959"/>
            <a:ext cx="458313" cy="315053"/>
          </a:xfrm>
          <a:prstGeom prst="rect">
            <a:avLst/>
          </a:prstGeom>
          <a:noFill/>
        </p:spPr>
        <p:txBody>
          <a:bodyPr wrap="none" lIns="91440" tIns="45720" rIns="91440" rtlCol="0" anchor="t">
            <a:noAutofit/>
          </a:bodyPr>
          <a:lstStyle/>
          <a:p>
            <a:r>
              <a:rPr lang="en-US" sz="700" dirty="0">
                <a:solidFill>
                  <a:schemeClr val="tx1"/>
                </a:solidFill>
              </a:rPr>
              <a:t>PPDU 1</a:t>
            </a:r>
          </a:p>
        </p:txBody>
      </p:sp>
      <p:sp>
        <p:nvSpPr>
          <p:cNvPr id="199" name="Rectangle 198">
            <a:extLst>
              <a:ext uri="{FF2B5EF4-FFF2-40B4-BE49-F238E27FC236}">
                <a16:creationId xmlns:a16="http://schemas.microsoft.com/office/drawing/2014/main" id="{D4A77CA6-5BB6-7393-E11F-FE5B16AC79DF}"/>
              </a:ext>
            </a:extLst>
          </p:cNvPr>
          <p:cNvSpPr/>
          <p:nvPr/>
        </p:nvSpPr>
        <p:spPr>
          <a:xfrm>
            <a:off x="838824" y="3723310"/>
            <a:ext cx="1257253" cy="30724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340C699F-17EC-4A26-8136-13186A429767}"/>
              </a:ext>
            </a:extLst>
          </p:cNvPr>
          <p:cNvSpPr/>
          <p:nvPr/>
        </p:nvSpPr>
        <p:spPr>
          <a:xfrm>
            <a:off x="1787869" y="4030560"/>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4EE171B6-9F97-C1C0-1142-C8F42EB8E553}"/>
              </a:ext>
            </a:extLst>
          </p:cNvPr>
          <p:cNvSpPr/>
          <p:nvPr/>
        </p:nvSpPr>
        <p:spPr>
          <a:xfrm>
            <a:off x="2725804" y="3773480"/>
            <a:ext cx="314166" cy="22404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DA7BB93E-C969-286A-0FEC-1C5EE13FAEF5}"/>
              </a:ext>
            </a:extLst>
          </p:cNvPr>
          <p:cNvSpPr/>
          <p:nvPr/>
        </p:nvSpPr>
        <p:spPr>
          <a:xfrm>
            <a:off x="3366781" y="4031996"/>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2DBB4548-C57F-A2B6-B931-63518B0C1830}"/>
              </a:ext>
            </a:extLst>
          </p:cNvPr>
          <p:cNvSpPr/>
          <p:nvPr/>
        </p:nvSpPr>
        <p:spPr>
          <a:xfrm>
            <a:off x="2423810" y="3726019"/>
            <a:ext cx="1826406" cy="3181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TextBox 203">
            <a:extLst>
              <a:ext uri="{FF2B5EF4-FFF2-40B4-BE49-F238E27FC236}">
                <a16:creationId xmlns:a16="http://schemas.microsoft.com/office/drawing/2014/main" id="{FD3CE361-87F7-9BA2-58F9-A1743E03CB64}"/>
              </a:ext>
            </a:extLst>
          </p:cNvPr>
          <p:cNvSpPr txBox="1"/>
          <p:nvPr/>
        </p:nvSpPr>
        <p:spPr>
          <a:xfrm>
            <a:off x="2329825" y="3778482"/>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205" name="TextBox 204">
            <a:extLst>
              <a:ext uri="{FF2B5EF4-FFF2-40B4-BE49-F238E27FC236}">
                <a16:creationId xmlns:a16="http://schemas.microsoft.com/office/drawing/2014/main" id="{D01F1471-1BCB-4AE1-420C-ACCAE63E77DD}"/>
              </a:ext>
            </a:extLst>
          </p:cNvPr>
          <p:cNvSpPr txBox="1"/>
          <p:nvPr/>
        </p:nvSpPr>
        <p:spPr>
          <a:xfrm>
            <a:off x="4914655" y="2391344"/>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206" name="TextBox 205">
            <a:extLst>
              <a:ext uri="{FF2B5EF4-FFF2-40B4-BE49-F238E27FC236}">
                <a16:creationId xmlns:a16="http://schemas.microsoft.com/office/drawing/2014/main" id="{869013A5-85AB-0698-0D4E-CFE85FA4E626}"/>
              </a:ext>
            </a:extLst>
          </p:cNvPr>
          <p:cNvSpPr txBox="1"/>
          <p:nvPr/>
        </p:nvSpPr>
        <p:spPr>
          <a:xfrm>
            <a:off x="3174249" y="5258740"/>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sp>
        <p:nvSpPr>
          <p:cNvPr id="207" name="Right Brace 206">
            <a:extLst>
              <a:ext uri="{FF2B5EF4-FFF2-40B4-BE49-F238E27FC236}">
                <a16:creationId xmlns:a16="http://schemas.microsoft.com/office/drawing/2014/main" id="{39CD0154-3C10-3A77-4D4F-ABFF81609E4D}"/>
              </a:ext>
            </a:extLst>
          </p:cNvPr>
          <p:cNvSpPr/>
          <p:nvPr/>
        </p:nvSpPr>
        <p:spPr>
          <a:xfrm rot="16200000">
            <a:off x="2534070" y="445923"/>
            <a:ext cx="212501" cy="473089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TextBox 207">
            <a:extLst>
              <a:ext uri="{FF2B5EF4-FFF2-40B4-BE49-F238E27FC236}">
                <a16:creationId xmlns:a16="http://schemas.microsoft.com/office/drawing/2014/main" id="{066CF005-270C-1B48-20A6-DC8B0A649498}"/>
              </a:ext>
            </a:extLst>
          </p:cNvPr>
          <p:cNvSpPr txBox="1"/>
          <p:nvPr/>
        </p:nvSpPr>
        <p:spPr>
          <a:xfrm>
            <a:off x="2745030" y="2485699"/>
            <a:ext cx="458313" cy="315053"/>
          </a:xfrm>
          <a:prstGeom prst="rect">
            <a:avLst/>
          </a:prstGeom>
          <a:noFill/>
        </p:spPr>
        <p:txBody>
          <a:bodyPr wrap="none" lIns="91440" tIns="45720" rIns="91440" rtlCol="0" anchor="t">
            <a:noAutofit/>
          </a:bodyPr>
          <a:lstStyle/>
          <a:p>
            <a:r>
              <a:rPr lang="en-US" sz="700" dirty="0">
                <a:solidFill>
                  <a:schemeClr val="tx1"/>
                </a:solidFill>
              </a:rPr>
              <a:t>TXOP 1 </a:t>
            </a:r>
          </a:p>
        </p:txBody>
      </p:sp>
      <p:sp>
        <p:nvSpPr>
          <p:cNvPr id="209" name="Rectangle 208">
            <a:extLst>
              <a:ext uri="{FF2B5EF4-FFF2-40B4-BE49-F238E27FC236}">
                <a16:creationId xmlns:a16="http://schemas.microsoft.com/office/drawing/2014/main" id="{6C56E5A9-537D-7D23-C5A4-F38DA735818E}"/>
              </a:ext>
            </a:extLst>
          </p:cNvPr>
          <p:cNvSpPr/>
          <p:nvPr/>
        </p:nvSpPr>
        <p:spPr>
          <a:xfrm>
            <a:off x="1163375" y="3766784"/>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0" name="Straight Connector 209">
            <a:extLst>
              <a:ext uri="{FF2B5EF4-FFF2-40B4-BE49-F238E27FC236}">
                <a16:creationId xmlns:a16="http://schemas.microsoft.com/office/drawing/2014/main" id="{843E31EB-BDAE-9CE7-9F66-77551ECB89DA}"/>
              </a:ext>
            </a:extLst>
          </p:cNvPr>
          <p:cNvCxnSpPr>
            <a:cxnSpLocks/>
          </p:cNvCxnSpPr>
          <p:nvPr/>
        </p:nvCxnSpPr>
        <p:spPr>
          <a:xfrm>
            <a:off x="3187773"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BC6F957A-BB9C-9170-D1E7-81760083A7FA}"/>
              </a:ext>
            </a:extLst>
          </p:cNvPr>
          <p:cNvCxnSpPr>
            <a:cxnSpLocks/>
          </p:cNvCxnSpPr>
          <p:nvPr/>
        </p:nvCxnSpPr>
        <p:spPr>
          <a:xfrm>
            <a:off x="31877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33773F5C-41E6-DDE9-E8AB-BF0A8F3626FA}"/>
              </a:ext>
            </a:extLst>
          </p:cNvPr>
          <p:cNvCxnSpPr>
            <a:cxnSpLocks/>
          </p:cNvCxnSpPr>
          <p:nvPr/>
        </p:nvCxnSpPr>
        <p:spPr>
          <a:xfrm>
            <a:off x="33401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B292CDD2-D0A0-C5FA-7B69-82148193B0D1}"/>
              </a:ext>
            </a:extLst>
          </p:cNvPr>
          <p:cNvCxnSpPr>
            <a:cxnSpLocks/>
          </p:cNvCxnSpPr>
          <p:nvPr/>
        </p:nvCxnSpPr>
        <p:spPr>
          <a:xfrm>
            <a:off x="4110295" y="376423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D9F34AAE-25D3-5A99-80B3-0A1998FCE68B}"/>
              </a:ext>
            </a:extLst>
          </p:cNvPr>
          <p:cNvCxnSpPr>
            <a:cxnSpLocks/>
          </p:cNvCxnSpPr>
          <p:nvPr/>
        </p:nvCxnSpPr>
        <p:spPr>
          <a:xfrm>
            <a:off x="4113839" y="378018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0ABB3F72-E1DF-631A-376D-8B654CF91566}"/>
              </a:ext>
            </a:extLst>
          </p:cNvPr>
          <p:cNvCxnSpPr>
            <a:cxnSpLocks/>
          </p:cNvCxnSpPr>
          <p:nvPr/>
        </p:nvCxnSpPr>
        <p:spPr>
          <a:xfrm>
            <a:off x="4109204"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74BA9631-4EAC-6AD0-9FE9-7DBAACBD3BE8}"/>
              </a:ext>
            </a:extLst>
          </p:cNvPr>
          <p:cNvCxnSpPr>
            <a:cxnSpLocks/>
          </p:cNvCxnSpPr>
          <p:nvPr/>
        </p:nvCxnSpPr>
        <p:spPr>
          <a:xfrm>
            <a:off x="4109227"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278F1E4-953D-F22E-0774-4C6523F13BFB}"/>
              </a:ext>
            </a:extLst>
          </p:cNvPr>
          <p:cNvSpPr txBox="1"/>
          <p:nvPr/>
        </p:nvSpPr>
        <p:spPr>
          <a:xfrm>
            <a:off x="495415" y="5419549"/>
            <a:ext cx="1838208" cy="311796"/>
          </a:xfrm>
          <a:prstGeom prst="rect">
            <a:avLst/>
          </a:prstGeom>
          <a:noFill/>
        </p:spPr>
        <p:txBody>
          <a:bodyPr wrap="none" lIns="91440" tIns="45720" rIns="91440" rtlCol="0" anchor="t">
            <a:noAutofit/>
          </a:bodyPr>
          <a:lstStyle/>
          <a:p>
            <a:r>
              <a:rPr lang="en-US" sz="700" dirty="0"/>
              <a:t>Contention through slot aloha.</a:t>
            </a:r>
            <a:endParaRPr lang="en-US" sz="700" dirty="0">
              <a:solidFill>
                <a:schemeClr val="tx1"/>
              </a:solidFill>
            </a:endParaRPr>
          </a:p>
        </p:txBody>
      </p:sp>
      <p:cxnSp>
        <p:nvCxnSpPr>
          <p:cNvPr id="7" name="Straight Arrow Connector 6">
            <a:extLst>
              <a:ext uri="{FF2B5EF4-FFF2-40B4-BE49-F238E27FC236}">
                <a16:creationId xmlns:a16="http://schemas.microsoft.com/office/drawing/2014/main" id="{3F5E27E2-2023-03FB-ACD4-6EE186F02129}"/>
              </a:ext>
            </a:extLst>
          </p:cNvPr>
          <p:cNvCxnSpPr>
            <a:cxnSpLocks/>
          </p:cNvCxnSpPr>
          <p:nvPr/>
        </p:nvCxnSpPr>
        <p:spPr>
          <a:xfrm flipV="1">
            <a:off x="1382269" y="4088154"/>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23130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858</Words>
  <Application>Microsoft Office PowerPoint</Application>
  <PresentationFormat>On-screen Show (4:3)</PresentationFormat>
  <Paragraphs>222</Paragraphs>
  <Slides>9</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AMP Information Exchange and MAC SAP Interface</vt:lpstr>
      <vt:lpstr>Assumption of AMP Reader (AP) and AMP Tag (STA)</vt:lpstr>
      <vt:lpstr>Primitive Definition (1)</vt:lpstr>
      <vt:lpstr>Primitive Definition (2)</vt:lpstr>
      <vt:lpstr>Primitive Definition (3)</vt:lpstr>
      <vt:lpstr>Primitive Definition (4)</vt:lpstr>
      <vt:lpstr>Primitives and MAC Frame Exchanges</vt:lpstr>
      <vt:lpstr>Primitives and MAC Frame Exchanges</vt:lpstr>
      <vt:lpstr>Primitives and MAC Frame Exchanges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721</cp:revision>
  <cp:lastPrinted>1998-02-10T13:28:06Z</cp:lastPrinted>
  <dcterms:created xsi:type="dcterms:W3CDTF">2007-05-21T21:00:37Z</dcterms:created>
  <dcterms:modified xsi:type="dcterms:W3CDTF">2025-05-13T05:57:38Z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