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19"/>
  </p:notesMasterIdLst>
  <p:handoutMasterIdLst>
    <p:handoutMasterId r:id="rId20"/>
  </p:handoutMasterIdLst>
  <p:sldIdLst>
    <p:sldId id="256" r:id="rId7"/>
    <p:sldId id="2147473545" r:id="rId8"/>
    <p:sldId id="2147473541" r:id="rId9"/>
    <p:sldId id="334" r:id="rId10"/>
    <p:sldId id="2147473546" r:id="rId11"/>
    <p:sldId id="2147473548" r:id="rId12"/>
    <p:sldId id="2147473537" r:id="rId13"/>
    <p:sldId id="343" r:id="rId14"/>
    <p:sldId id="2147473539" r:id="rId15"/>
    <p:sldId id="2147473550" r:id="rId16"/>
    <p:sldId id="273" r:id="rId17"/>
    <p:sldId id="2147473549"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F1FA94A-B39C-C58D-C2E7-7C1071EB4DC3}" name="Salvatore Talarico (Nokia)" initials="ST" userId="S::salvatore.talarico@nokia.com::4c555d6f-9878-479f-8b49-9dc99b856ab6" providerId="AD"/>
  <p188:author id="{445D2C6B-733B-344E-AABC-6B29234F5211}" name="Xia, Qing" initials="XQ" userId="S::Qing.Xia@sony.com::4646ff74-0457-4fca-a942-2f80c010d96a" providerId="AD"/>
  <p188:author id="{B799037E-71C1-66C0-6239-AF007DE4F1EC}" name="Mikhail Liubogoshchev (Nokia)" initials="M(" userId="S::mikhail.liubogoshchev@nokia.com::a745aa21-ad0c-428e-8825-cbaac15f34cd" providerId="AD"/>
  <p188:author id="{3BF5B2DE-9FA6-B94C-663D-03C27DC425FD}" name="Kaikai Huang (NSB)" initials="K(" userId="S::kaikai.huang@nokia-sbell.com::fb7cffcb-66d2-4944-972a-dbd47c19f72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5754" autoAdjust="0"/>
  </p:normalViewPr>
  <p:slideViewPr>
    <p:cSldViewPr snapToGrid="0">
      <p:cViewPr varScale="1">
        <p:scale>
          <a:sx n="88" d="100"/>
          <a:sy n="88" d="100"/>
        </p:scale>
        <p:origin x="605" y="288"/>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7/28/2025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DA33A-981B-7BC4-9594-5324A5C993F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14925D9-6208-5484-271D-D3D5DC72AC1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5C43576-8D1D-5DC0-A3BC-56C7F94AFB32}"/>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58B19364-1159-9E86-3993-EDD8496B8156}"/>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106BFCDD-6DA6-2436-9823-6F2129414A06}"/>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B3A5F2BA-80A1-279C-0E80-B0845893FEDC}"/>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D1F909B-1634-D1C6-68E8-2B1D5D72C3FC}"/>
              </a:ext>
            </a:extLst>
          </p:cNvPr>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41473341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661373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1C5A13-8270-5FBF-3987-1BF8C3C9B8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5ACB678-7FE6-E2CA-999A-160C5F68FE0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F13C813-DDEF-0ADB-12A2-30B50307EB64}"/>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D7EB00FC-C3CD-86E2-AFFA-826268B4B1E6}"/>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355FCFDD-4EB5-3244-93B7-6A36443BC7B1}"/>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1F86434F-5229-5227-ED3F-903E775DD865}"/>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BFE1CB8C-A106-DE2A-76DA-9FB04816C1C8}"/>
              </a:ext>
            </a:extLst>
          </p:cNvPr>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4121574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69E93D-E826-200C-6DAF-E39FF0E5D6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F6E06C-251A-C986-3008-A6D71205B3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51B54FE-BFD0-F47A-1ADC-438B11DFB7DA}"/>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474AD27A-EACC-3DA0-A9C7-92E160C338ED}"/>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10FC9044-40B5-3E3D-724B-7644A2E38608}"/>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F5128392-0BFE-CE32-411E-34255FF28375}"/>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FFCDAA71-530E-080B-D5E9-12E08431FD0E}"/>
              </a:ext>
            </a:extLst>
          </p:cNvPr>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580274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A31AD8-88FC-9B6A-1CFB-760204ABB5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757A4F-2770-6891-4FC0-2C2E06DC8B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BAF9565-E447-0956-85ED-FE9D860AD868}"/>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AFECB169-998B-AC7A-A695-4117BF2966CE}"/>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86AF5019-FB24-DFD9-AE96-419079193B66}"/>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BA0C36B8-C0D9-1588-1001-079ED3C6E642}"/>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B15E631F-C94E-0485-9C54-DDE921F8459F}"/>
              </a:ext>
            </a:extLst>
          </p:cNvPr>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637256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95004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02129F-6EAF-3C1C-F101-78FD4D2C1B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D6E40EF-4B61-809C-0B30-3966AB5137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662D983-430E-AFA7-7B3D-D6475D519951}"/>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247A13ED-69DB-AC3F-71B1-19115E07C8AC}"/>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226CB2B8-38C4-17D0-3C38-9BB0933C5B4B}"/>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A1DCEC94-206F-678A-6689-8CD2AA890D81}"/>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FC93E50B-15C7-66E2-3E6D-25E7123A990F}"/>
              </a:ext>
            </a:extLst>
          </p:cNvPr>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907943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A67F25-8093-B568-3CBE-11940025842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F29D0C2-FD79-89F1-67F7-4FFE35E117E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DBDDC0D-D407-AA1E-8D89-D51CA8F2898F}"/>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693DAAB8-76DD-9A94-DBEE-CE148969AEAE}"/>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D4AFCC29-C435-7078-905D-AE5060113C74}"/>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C5DF49BE-20DE-76AB-86FC-8290E01E3252}"/>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3EAFF275-BEC2-6F4F-4075-269545364F53}"/>
              </a:ext>
            </a:extLst>
          </p:cNvPr>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674340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764966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892055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942762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802.11-25/0419r02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29217" y="557420"/>
            <a:ext cx="10363200" cy="147002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a:t>Spatial Reuse for NPCA Capable STAs</a:t>
            </a:r>
            <a:endParaRPr lang="en-GB" kern="0"/>
          </a:p>
        </p:txBody>
      </p:sp>
      <p:sp>
        <p:nvSpPr>
          <p:cNvPr id="7" name="Footer Placeholder 4"/>
          <p:cNvSpPr>
            <a:spLocks noGrp="1"/>
          </p:cNvSpPr>
          <p:nvPr>
            <p:ph type="ftr" idx="11"/>
          </p:nvPr>
        </p:nvSpPr>
        <p:spPr/>
        <p:txBody>
          <a:bodyPr/>
          <a:lstStyle/>
          <a:p>
            <a:r>
              <a:rPr lang="en-GB"/>
              <a:t>Salvatore Talarico (Nokia), et al.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t>March 2025</a:t>
            </a:r>
            <a:endParaRPr lang="en-GB"/>
          </a:p>
        </p:txBody>
      </p:sp>
      <p:sp>
        <p:nvSpPr>
          <p:cNvPr id="2" name="Rectangle 4">
            <a:extLst>
              <a:ext uri="{FF2B5EF4-FFF2-40B4-BE49-F238E27FC236}">
                <a16:creationId xmlns:a16="http://schemas.microsoft.com/office/drawing/2014/main" id="{04F6E7E4-DBBC-5C6C-DF0A-3867A4F13451}"/>
              </a:ext>
            </a:extLst>
          </p:cNvPr>
          <p:cNvSpPr>
            <a:spLocks noChangeArrowheads="1"/>
          </p:cNvSpPr>
          <p:nvPr/>
        </p:nvSpPr>
        <p:spPr bwMode="auto">
          <a:xfrm>
            <a:off x="929217" y="216702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 name="Rectangle 2">
            <a:extLst>
              <a:ext uri="{FF2B5EF4-FFF2-40B4-BE49-F238E27FC236}">
                <a16:creationId xmlns:a16="http://schemas.microsoft.com/office/drawing/2014/main" id="{72E41343-793A-1823-7A6F-FFEDE9903669}"/>
              </a:ext>
            </a:extLst>
          </p:cNvPr>
          <p:cNvSpPr>
            <a:spLocks noGrp="1" noChangeArrowheads="1"/>
          </p:cNvSpPr>
          <p:nvPr>
            <p:ph type="subTitle" idx="1"/>
          </p:nvPr>
        </p:nvSpPr>
        <p:spPr>
          <a:xfrm>
            <a:off x="1828800" y="178932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2025-03-08</a:t>
            </a:r>
          </a:p>
        </p:txBody>
      </p:sp>
      <p:graphicFrame>
        <p:nvGraphicFramePr>
          <p:cNvPr id="9" name="Google Shape;133;p26">
            <a:extLst>
              <a:ext uri="{FF2B5EF4-FFF2-40B4-BE49-F238E27FC236}">
                <a16:creationId xmlns:a16="http://schemas.microsoft.com/office/drawing/2014/main" id="{FB642A48-5534-D6E8-E2FC-37E524E4049F}"/>
              </a:ext>
            </a:extLst>
          </p:cNvPr>
          <p:cNvGraphicFramePr/>
          <p:nvPr>
            <p:extLst>
              <p:ext uri="{D42A27DB-BD31-4B8C-83A1-F6EECF244321}">
                <p14:modId xmlns:p14="http://schemas.microsoft.com/office/powerpoint/2010/main" val="4256556978"/>
              </p:ext>
            </p:extLst>
          </p:nvPr>
        </p:nvGraphicFramePr>
        <p:xfrm>
          <a:off x="1328763" y="2551042"/>
          <a:ext cx="9633957" cy="3731560"/>
        </p:xfrm>
        <a:graphic>
          <a:graphicData uri="http://schemas.openxmlformats.org/drawingml/2006/table">
            <a:tbl>
              <a:tblPr>
                <a:noFill/>
              </a:tblPr>
              <a:tblGrid>
                <a:gridCol w="2448320">
                  <a:extLst>
                    <a:ext uri="{9D8B030D-6E8A-4147-A177-3AD203B41FA5}">
                      <a16:colId xmlns:a16="http://schemas.microsoft.com/office/drawing/2014/main" val="20000"/>
                    </a:ext>
                  </a:extLst>
                </a:gridCol>
                <a:gridCol w="1419071">
                  <a:extLst>
                    <a:ext uri="{9D8B030D-6E8A-4147-A177-3AD203B41FA5}">
                      <a16:colId xmlns:a16="http://schemas.microsoft.com/office/drawing/2014/main" val="20001"/>
                    </a:ext>
                  </a:extLst>
                </a:gridCol>
                <a:gridCol w="1623749">
                  <a:extLst>
                    <a:ext uri="{9D8B030D-6E8A-4147-A177-3AD203B41FA5}">
                      <a16:colId xmlns:a16="http://schemas.microsoft.com/office/drawing/2014/main" val="20002"/>
                    </a:ext>
                  </a:extLst>
                </a:gridCol>
                <a:gridCol w="1312420">
                  <a:extLst>
                    <a:ext uri="{9D8B030D-6E8A-4147-A177-3AD203B41FA5}">
                      <a16:colId xmlns:a16="http://schemas.microsoft.com/office/drawing/2014/main" val="20003"/>
                    </a:ext>
                  </a:extLst>
                </a:gridCol>
                <a:gridCol w="2830397">
                  <a:extLst>
                    <a:ext uri="{9D8B030D-6E8A-4147-A177-3AD203B41FA5}">
                      <a16:colId xmlns:a16="http://schemas.microsoft.com/office/drawing/2014/main" val="20004"/>
                    </a:ext>
                  </a:extLst>
                </a:gridCol>
              </a:tblGrid>
              <a:tr h="318692">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Name</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Affiliations</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Address</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Phone</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a:solidFill>
                            <a:schemeClr val="tx1"/>
                          </a:solidFill>
                          <a:latin typeface="+mn-lt"/>
                          <a:ea typeface="Times New Roman"/>
                          <a:cs typeface="Times New Roman"/>
                          <a:sym typeface="Times New Roman"/>
                        </a:rPr>
                        <a:t>Email</a:t>
                      </a:r>
                      <a:endParaRPr sz="1800" b="1" kern="120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sym typeface="Times New Roman"/>
                        </a:rPr>
                        <a:t>Salvatore Talarico</a:t>
                      </a:r>
                      <a:endParaRPr sz="1200" kern="120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16">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 sz="1200" kern="1200">
                          <a:solidFill>
                            <a:schemeClr val="tx1"/>
                          </a:solidFill>
                          <a:latin typeface="+mn-lt"/>
                          <a:ea typeface="+mn-ea"/>
                          <a:cs typeface="Times New Roman"/>
                          <a:sym typeface="Times New Roman"/>
                        </a:rPr>
                        <a:t>Nokia</a:t>
                      </a:r>
                      <a:endParaRPr sz="1200" kern="1200">
                        <a:solidFill>
                          <a:schemeClr val="tx1"/>
                        </a:solidFill>
                        <a:latin typeface="+mn-lt"/>
                        <a:ea typeface="+mn-ea"/>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err="1">
                          <a:solidFill>
                            <a:schemeClr val="tx1"/>
                          </a:solidFill>
                          <a:latin typeface="+mn-lt"/>
                          <a:ea typeface="+mn-ea"/>
                          <a:cs typeface="Times New Roman"/>
                          <a:sym typeface="Times New Roman"/>
                        </a:rPr>
                        <a:t>salvatore.talarico</a:t>
                      </a:r>
                      <a:r>
                        <a:rPr lang="en" sz="1200" kern="1200">
                          <a:solidFill>
                            <a:schemeClr val="tx1"/>
                          </a:solidFill>
                          <a:latin typeface="+mn-lt"/>
                          <a:ea typeface="+mn-ea"/>
                          <a:cs typeface="Times New Roman"/>
                          <a:sym typeface="Times New Roman"/>
                        </a:rPr>
                        <a:t>@nokia.com</a:t>
                      </a:r>
                      <a:endParaRPr sz="1200" kern="120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 sz="1200" kern="1200">
                          <a:solidFill>
                            <a:schemeClr val="tx1"/>
                          </a:solidFill>
                          <a:latin typeface="+mn-lt"/>
                          <a:ea typeface="+mn-ea"/>
                          <a:cs typeface="Times New Roman"/>
                          <a:sym typeface="Times New Roman"/>
                        </a:rPr>
                        <a:t>Klaus Doppler </a:t>
                      </a:r>
                      <a:endParaRPr sz="1200" kern="120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3786540343"/>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Mika Kasslin</a:t>
                      </a: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849856589"/>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Okan Mutgan</a:t>
                      </a: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612207918"/>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Prabodh Varshney</a:t>
                      </a: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175379164"/>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Behnam Dezfouli </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Times New Roman"/>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ea typeface="Times New Roman"/>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769511849"/>
                  </a:ext>
                </a:extLst>
              </a:tr>
              <a:tr h="178230">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Behnam Dezfouli </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386721524"/>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Mikhail Liubogoshchev</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825743769"/>
                  </a:ext>
                </a:extLst>
              </a:tr>
              <a:tr h="233712">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Mika Kasslin</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283968285"/>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Eda Genc</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973887896"/>
                  </a:ext>
                </a:extLst>
              </a:tr>
              <a:tr h="0">
                <a:tc rowSpan="2">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Juhyung Lee</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93913794"/>
                  </a:ext>
                </a:extLst>
              </a:tr>
              <a:tr h="233712">
                <a:tc vMerge="1">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cs typeface="Times New Roman"/>
                        </a:rPr>
                        <a:t>Juhyung Lee</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a:p>
                  </a:txBody>
                  <a:tcPr marL="68600" marR="68600" marT="34300" marB="34300" anchor="ctr">
                    <a:lnL w="12700" cap="flat" cmpd="sng" algn="ctr">
                      <a:solidFill>
                        <a:srgbClr val="000000"/>
                      </a:solidFill>
                      <a:prstDash val="solid"/>
                      <a:round/>
                      <a:headEnd type="none" w="sm" len="sm"/>
                      <a:tailEnd type="none" w="sm" len="sm"/>
                    </a:lnL>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68588520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sym typeface="Times New Roman"/>
                        </a:rPr>
                        <a:t>Kerstin Johnsson</a:t>
                      </a: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321804979"/>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Oleg </a:t>
                      </a:r>
                      <a:r>
                        <a:rPr lang="en-US" sz="1200"/>
                        <a:t>Chistyakov</a:t>
                      </a: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964671591"/>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Mario Costa</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sz="1400"/>
                    </a:p>
                  </a:txBody>
                  <a:tcPr marL="68600" marR="68600" marT="34300" marB="34300" anchor="ct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780737083"/>
                  </a:ext>
                </a:extLst>
              </a:tr>
              <a:tr h="233712">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200" kern="1200">
                          <a:solidFill>
                            <a:schemeClr val="tx1"/>
                          </a:solidFill>
                          <a:latin typeface="+mn-lt"/>
                          <a:ea typeface="+mn-ea"/>
                          <a:cs typeface="Times New Roman"/>
                        </a:rPr>
                        <a:t>Enrico Rantala</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200" kern="1200">
                        <a:solidFill>
                          <a:schemeClr val="tx1"/>
                        </a:solidFill>
                        <a:latin typeface="+mn-lt"/>
                        <a:ea typeface="+mn-ea"/>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201295644"/>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AA6FEF-864C-D55B-C490-D7F581750A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C0830C-B274-0698-0C3B-6BBFF3121800}"/>
              </a:ext>
            </a:extLst>
          </p:cNvPr>
          <p:cNvSpPr>
            <a:spLocks noGrp="1"/>
          </p:cNvSpPr>
          <p:nvPr>
            <p:ph type="title"/>
          </p:nvPr>
        </p:nvSpPr>
        <p:spPr/>
        <p:txBody>
          <a:bodyPr/>
          <a:lstStyle/>
          <a:p>
            <a:r>
              <a:rPr lang="en-US" dirty="0"/>
              <a:t>Straw Poll #2</a:t>
            </a:r>
          </a:p>
        </p:txBody>
      </p:sp>
      <p:sp>
        <p:nvSpPr>
          <p:cNvPr id="4" name="Slide Number Placeholder 3">
            <a:extLst>
              <a:ext uri="{FF2B5EF4-FFF2-40B4-BE49-F238E27FC236}">
                <a16:creationId xmlns:a16="http://schemas.microsoft.com/office/drawing/2014/main" id="{EB2A488D-BB27-0739-0FB0-A65EFB43EBA1}"/>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6" name="Date Placeholder 5">
            <a:extLst>
              <a:ext uri="{FF2B5EF4-FFF2-40B4-BE49-F238E27FC236}">
                <a16:creationId xmlns:a16="http://schemas.microsoft.com/office/drawing/2014/main" id="{C8F1DCAD-E1E5-C03B-9E91-21FFA807FF9A}"/>
              </a:ext>
            </a:extLst>
          </p:cNvPr>
          <p:cNvSpPr>
            <a:spLocks noGrp="1"/>
          </p:cNvSpPr>
          <p:nvPr>
            <p:ph type="dt" idx="15"/>
          </p:nvPr>
        </p:nvSpPr>
        <p:spPr/>
        <p:txBody>
          <a:bodyPr/>
          <a:lstStyle/>
          <a:p>
            <a:r>
              <a:rPr lang="en-US"/>
              <a:t>March 2025</a:t>
            </a:r>
            <a:endParaRPr lang="en-GB"/>
          </a:p>
        </p:txBody>
      </p:sp>
      <p:sp>
        <p:nvSpPr>
          <p:cNvPr id="7" name="Footer Placeholder 4">
            <a:extLst>
              <a:ext uri="{FF2B5EF4-FFF2-40B4-BE49-F238E27FC236}">
                <a16:creationId xmlns:a16="http://schemas.microsoft.com/office/drawing/2014/main" id="{6EB17DCC-31BA-8AC8-A1EE-4652F46C7D28}"/>
              </a:ext>
            </a:extLst>
          </p:cNvPr>
          <p:cNvSpPr>
            <a:spLocks noGrp="1"/>
          </p:cNvSpPr>
          <p:nvPr>
            <p:ph type="ftr" idx="14"/>
          </p:nvPr>
        </p:nvSpPr>
        <p:spPr>
          <a:xfrm>
            <a:off x="7143757" y="6475414"/>
            <a:ext cx="4246027" cy="180975"/>
          </a:xfrm>
        </p:spPr>
        <p:txBody>
          <a:bodyPr/>
          <a:lstStyle/>
          <a:p>
            <a:r>
              <a:rPr lang="en-GB"/>
              <a:t>Salvatore Talarico (Nokia), et al.</a:t>
            </a:r>
          </a:p>
        </p:txBody>
      </p:sp>
      <p:sp>
        <p:nvSpPr>
          <p:cNvPr id="9" name="Rectangle 2">
            <a:extLst>
              <a:ext uri="{FF2B5EF4-FFF2-40B4-BE49-F238E27FC236}">
                <a16:creationId xmlns:a16="http://schemas.microsoft.com/office/drawing/2014/main" id="{61BA32F0-F274-4D3F-0099-8684B38AB921}"/>
              </a:ext>
            </a:extLst>
          </p:cNvPr>
          <p:cNvSpPr>
            <a:spLocks noGrp="1" noChangeArrowheads="1"/>
          </p:cNvSpPr>
          <p:nvPr>
            <p:ph idx="1"/>
          </p:nvPr>
        </p:nvSpPr>
        <p:spPr>
          <a:xfrm>
            <a:off x="914401" y="1981201"/>
            <a:ext cx="10361084" cy="4113213"/>
          </a:xfrm>
          <a:ln/>
        </p:spPr>
        <p:txBody>
          <a:bodyPr/>
          <a:lstStyle/>
          <a:p>
            <a:pPr>
              <a:buFont typeface="Times New Roman" pitchFamily="16" charset="0"/>
              <a:buChar char="•"/>
            </a:pPr>
            <a:r>
              <a:rPr lang="en-GB" dirty="0"/>
              <a:t>SP2: Do you agree that </a:t>
            </a:r>
            <a:r>
              <a:rPr lang="en-US" dirty="0"/>
              <a:t>a UHR AP operating in NPCA mode shall disable OBSS-PD within its BSS by setting the Non-SRG OBSS PD SR Disallowed subfield of the SR Control field of the Spatial Reuse Parameter Set element transmitted by the AP to 1?</a:t>
            </a:r>
          </a:p>
          <a:p>
            <a:pPr lvl="1">
              <a:buFont typeface="Times New Roman" pitchFamily="16" charset="0"/>
              <a:buChar char="•"/>
            </a:pPr>
            <a:r>
              <a:rPr lang="en-GB" dirty="0"/>
              <a:t>Yes</a:t>
            </a:r>
          </a:p>
          <a:p>
            <a:pPr lvl="1">
              <a:buFont typeface="Times New Roman" pitchFamily="16" charset="0"/>
              <a:buChar char="•"/>
            </a:pPr>
            <a:r>
              <a:rPr lang="en-GB" dirty="0"/>
              <a:t>No</a:t>
            </a:r>
          </a:p>
          <a:p>
            <a:pPr lvl="1">
              <a:buFont typeface="Times New Roman" pitchFamily="16" charset="0"/>
              <a:buChar char="•"/>
            </a:pPr>
            <a:r>
              <a:rPr lang="en-GB" dirty="0"/>
              <a:t>Abstain</a:t>
            </a:r>
          </a:p>
        </p:txBody>
      </p:sp>
    </p:spTree>
    <p:extLst>
      <p:ext uri="{BB962C8B-B14F-4D97-AF65-F5344CB8AC3E}">
        <p14:creationId xmlns:p14="http://schemas.microsoft.com/office/powerpoint/2010/main" val="3005399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p>
        </p:txBody>
      </p:sp>
      <p:sp>
        <p:nvSpPr>
          <p:cNvPr id="3" name="Content Placeholder 2"/>
          <p:cNvSpPr>
            <a:spLocks noGrp="1"/>
          </p:cNvSpPr>
          <p:nvPr>
            <p:ph idx="1"/>
          </p:nvPr>
        </p:nvSpPr>
        <p:spPr>
          <a:xfrm>
            <a:off x="903515" y="1600200"/>
            <a:ext cx="10361084" cy="4800600"/>
          </a:xfrm>
        </p:spPr>
        <p:txBody>
          <a:bodyPr>
            <a:normAutofit/>
          </a:bodyPr>
          <a:lstStyle/>
          <a:p>
            <a:r>
              <a:rPr lang="en-US" sz="1600" b="0" dirty="0"/>
              <a:t>[1] IEEE 802.11-23/34, “Non-primary channel </a:t>
            </a:r>
            <a:r>
              <a:rPr lang="en-US" sz="1500" b="0" dirty="0"/>
              <a:t>utilization”, Sindhu Verma</a:t>
            </a:r>
          </a:p>
          <a:p>
            <a:pPr algn="l"/>
            <a:r>
              <a:rPr lang="en-US" sz="1500" b="0" dirty="0"/>
              <a:t>[2] IEEE 802.11-23/631, “Secondary channel usage and secondary 20MHz channel backoff”, Liwen Chu</a:t>
            </a:r>
          </a:p>
          <a:p>
            <a:r>
              <a:rPr lang="en-US" sz="1500" b="0" dirty="0"/>
              <a:t>[3] IEEE 802.11-23/797, “Non-primary channel access”, </a:t>
            </a:r>
            <a:r>
              <a:rPr lang="en-US" sz="1500" b="0" dirty="0" err="1"/>
              <a:t>Yongho</a:t>
            </a:r>
            <a:r>
              <a:rPr lang="en-US" sz="1500" b="0" dirty="0"/>
              <a:t> Seok</a:t>
            </a:r>
          </a:p>
          <a:p>
            <a:pPr algn="l"/>
            <a:r>
              <a:rPr lang="en-US" sz="1500" b="0" dirty="0"/>
              <a:t>[4] IEEE 802.11-23/961, “UHR secondary channel access”, Minyoung Park</a:t>
            </a:r>
          </a:p>
          <a:p>
            <a:r>
              <a:rPr lang="en-US" sz="1500" b="0" dirty="0"/>
              <a:t>[5] IEEE 802.11-23/1112, “Thoughts on secondary channel access”, </a:t>
            </a:r>
            <a:r>
              <a:rPr lang="en-US" sz="1500" b="0" dirty="0" err="1"/>
              <a:t>Insun</a:t>
            </a:r>
            <a:r>
              <a:rPr lang="en-US" sz="1500" b="0" dirty="0"/>
              <a:t> Jang</a:t>
            </a:r>
          </a:p>
          <a:p>
            <a:pPr algn="l"/>
            <a:r>
              <a:rPr lang="en-US" sz="1500" b="0" dirty="0"/>
              <a:t>[6] IEEE 802.11-23/1365, “Discussions on non-primary channel access”, </a:t>
            </a:r>
            <a:r>
              <a:rPr lang="en-US" sz="1500" b="0" dirty="0" err="1"/>
              <a:t>Sanghyun</a:t>
            </a:r>
            <a:r>
              <a:rPr lang="en-US" sz="1500" b="0" dirty="0"/>
              <a:t> Kim</a:t>
            </a:r>
          </a:p>
          <a:p>
            <a:r>
              <a:rPr lang="en-US" sz="1500" b="0" dirty="0"/>
              <a:t>[7] IEEE 802.11-23/1891, “Nonprimary Channel Access Follow-Up”, Gaurang Naik</a:t>
            </a:r>
          </a:p>
          <a:p>
            <a:pPr algn="l"/>
            <a:r>
              <a:rPr lang="en-US" sz="1500" b="0" dirty="0"/>
              <a:t>[8] IEEE 802.11-23/1911, “Secondary channel access and frame transmission”, </a:t>
            </a:r>
            <a:r>
              <a:rPr lang="en-US" sz="1500" b="0" dirty="0" err="1"/>
              <a:t>Dongju</a:t>
            </a:r>
            <a:r>
              <a:rPr lang="en-US" sz="1500" b="0" dirty="0"/>
              <a:t> Cha</a:t>
            </a:r>
          </a:p>
          <a:p>
            <a:pPr algn="l"/>
            <a:r>
              <a:rPr lang="en-US" sz="1500" b="0" dirty="0"/>
              <a:t>[9] IEEE 802.11-23/1951, “Concurrent CCA for non-primary channel access”, Leonardo Lanante</a:t>
            </a:r>
          </a:p>
          <a:p>
            <a:r>
              <a:rPr lang="en-US" sz="1500" b="0" dirty="0"/>
              <a:t>[10] IEEE 802.11-24/1762, “PDT-MAC-NPCA”, Matthew Fischer</a:t>
            </a:r>
          </a:p>
          <a:p>
            <a:r>
              <a:rPr lang="en-US" sz="1500" b="0" dirty="0"/>
              <a:t>[11] IEEE 802.11-24/0757, “CC50 CR for CID 2697 - Spatial Reuse for NPCA Capable STAs”, Salvatore Talarico</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6" name="Date Placeholder 5"/>
          <p:cNvSpPr>
            <a:spLocks noGrp="1"/>
          </p:cNvSpPr>
          <p:nvPr>
            <p:ph type="dt" idx="15"/>
          </p:nvPr>
        </p:nvSpPr>
        <p:spPr/>
        <p:txBody>
          <a:bodyPr/>
          <a:lstStyle/>
          <a:p>
            <a:r>
              <a:rPr lang="en-US"/>
              <a:t>January 2025</a:t>
            </a:r>
            <a:endParaRPr lang="en-GB"/>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1605831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922DF0-751B-398F-BCE9-5AB20FCFD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6CD6AD-EB7F-5D17-289F-9D191996B603}"/>
              </a:ext>
            </a:extLst>
          </p:cNvPr>
          <p:cNvSpPr>
            <a:spLocks noGrp="1"/>
          </p:cNvSpPr>
          <p:nvPr>
            <p:ph type="title"/>
          </p:nvPr>
        </p:nvSpPr>
        <p:spPr/>
        <p:txBody>
          <a:bodyPr/>
          <a:lstStyle/>
          <a:p>
            <a:r>
              <a:rPr lang="en-US" dirty="0"/>
              <a:t>Appendix</a:t>
            </a:r>
          </a:p>
        </p:txBody>
      </p:sp>
      <p:sp>
        <p:nvSpPr>
          <p:cNvPr id="4" name="Slide Number Placeholder 3">
            <a:extLst>
              <a:ext uri="{FF2B5EF4-FFF2-40B4-BE49-F238E27FC236}">
                <a16:creationId xmlns:a16="http://schemas.microsoft.com/office/drawing/2014/main" id="{ACEA43DE-8A26-5099-1453-9594A2BD972F}"/>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6" name="Date Placeholder 5">
            <a:extLst>
              <a:ext uri="{FF2B5EF4-FFF2-40B4-BE49-F238E27FC236}">
                <a16:creationId xmlns:a16="http://schemas.microsoft.com/office/drawing/2014/main" id="{AB321314-45C5-919F-6827-76AAADC94284}"/>
              </a:ext>
            </a:extLst>
          </p:cNvPr>
          <p:cNvSpPr>
            <a:spLocks noGrp="1"/>
          </p:cNvSpPr>
          <p:nvPr>
            <p:ph type="dt" idx="15"/>
          </p:nvPr>
        </p:nvSpPr>
        <p:spPr/>
        <p:txBody>
          <a:bodyPr/>
          <a:lstStyle/>
          <a:p>
            <a:r>
              <a:rPr lang="en-US"/>
              <a:t>January 2025</a:t>
            </a:r>
            <a:endParaRPr lang="en-GB"/>
          </a:p>
        </p:txBody>
      </p:sp>
      <p:sp>
        <p:nvSpPr>
          <p:cNvPr id="7" name="Footer Placeholder 4">
            <a:extLst>
              <a:ext uri="{FF2B5EF4-FFF2-40B4-BE49-F238E27FC236}">
                <a16:creationId xmlns:a16="http://schemas.microsoft.com/office/drawing/2014/main" id="{04BFD099-DCF7-0C5B-ACA7-D48F63E5D8AC}"/>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14" name="Picture 13">
            <a:extLst>
              <a:ext uri="{FF2B5EF4-FFF2-40B4-BE49-F238E27FC236}">
                <a16:creationId xmlns:a16="http://schemas.microsoft.com/office/drawing/2014/main" id="{47F162D1-D22A-2833-6667-D0003E2B4E94}"/>
              </a:ext>
            </a:extLst>
          </p:cNvPr>
          <p:cNvPicPr>
            <a:picLocks noChangeAspect="1"/>
          </p:cNvPicPr>
          <p:nvPr/>
        </p:nvPicPr>
        <p:blipFill>
          <a:blip r:embed="rId3"/>
          <a:stretch>
            <a:fillRect/>
          </a:stretch>
        </p:blipFill>
        <p:spPr>
          <a:xfrm>
            <a:off x="224231" y="1690653"/>
            <a:ext cx="6091510" cy="4532234"/>
          </a:xfrm>
          <a:prstGeom prst="rect">
            <a:avLst/>
          </a:prstGeom>
        </p:spPr>
      </p:pic>
      <p:pic>
        <p:nvPicPr>
          <p:cNvPr id="16" name="Picture 15">
            <a:extLst>
              <a:ext uri="{FF2B5EF4-FFF2-40B4-BE49-F238E27FC236}">
                <a16:creationId xmlns:a16="http://schemas.microsoft.com/office/drawing/2014/main" id="{D453EAA0-063F-15AF-CA82-FABA30F54681}"/>
              </a:ext>
            </a:extLst>
          </p:cNvPr>
          <p:cNvPicPr>
            <a:picLocks noChangeAspect="1"/>
          </p:cNvPicPr>
          <p:nvPr/>
        </p:nvPicPr>
        <p:blipFill>
          <a:blip r:embed="rId4"/>
          <a:stretch>
            <a:fillRect/>
          </a:stretch>
        </p:blipFill>
        <p:spPr>
          <a:xfrm>
            <a:off x="5917931" y="1725935"/>
            <a:ext cx="5755364" cy="4446264"/>
          </a:xfrm>
          <a:prstGeom prst="rect">
            <a:avLst/>
          </a:prstGeom>
        </p:spPr>
      </p:pic>
    </p:spTree>
    <p:extLst>
      <p:ext uri="{BB962C8B-B14F-4D97-AF65-F5344CB8AC3E}">
        <p14:creationId xmlns:p14="http://schemas.microsoft.com/office/powerpoint/2010/main" val="488820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056C22-CF29-0FF1-5A8C-339533DDC6F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A5E028-911A-8C67-7DC3-F5CCB622644D}"/>
              </a:ext>
            </a:extLst>
          </p:cNvPr>
          <p:cNvSpPr>
            <a:spLocks noGrp="1"/>
          </p:cNvSpPr>
          <p:nvPr>
            <p:ph idx="1"/>
          </p:nvPr>
        </p:nvSpPr>
        <p:spPr>
          <a:xfrm>
            <a:off x="636092" y="1632910"/>
            <a:ext cx="10639393" cy="3566411"/>
          </a:xfrm>
        </p:spPr>
        <p:txBody>
          <a:bodyPr/>
          <a:lstStyle/>
          <a:p>
            <a:pPr>
              <a:buFont typeface="Arial" panose="020B0604020202020204" pitchFamily="34" charset="0"/>
              <a:buChar char="•"/>
            </a:pPr>
            <a:r>
              <a:rPr lang="en-US" sz="1600" dirty="0"/>
              <a:t>During the past IEEE 802.11 Interim and Ad-Hoc meetings, NPCA has been agreed ([1-10]) and the following motion was approved: </a:t>
            </a:r>
            <a:endParaRPr lang="en-US" sz="1200" dirty="0"/>
          </a:p>
          <a:p>
            <a:pPr lvl="1">
              <a:buFont typeface="Arial" panose="020B0604020202020204" pitchFamily="34" charset="0"/>
              <a:buChar char="•"/>
            </a:pPr>
            <a:endParaRPr lang="en-US" sz="1600" dirty="0">
              <a:latin typeface="Nokia Pure Text Light" panose="020B0304040602060303" pitchFamily="34" charset="0"/>
              <a:ea typeface="Nokia Pure Text Light" panose="020B0304040602060303" pitchFamily="34" charset="0"/>
              <a:cs typeface="Times New Roman" panose="02020603050405020304" pitchFamily="18" charset="0"/>
            </a:endParaRPr>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This motion does not indicate any restrictions about the received power of the OBSS: the received power must be higher than -82 dBm for PD. However, this value may change if Spatial Reuse (SR) is used. </a:t>
            </a:r>
          </a:p>
          <a:p>
            <a:pPr>
              <a:buFont typeface="Arial" panose="020B0604020202020204" pitchFamily="34" charset="0"/>
              <a:buChar char="•"/>
            </a:pPr>
            <a:r>
              <a:rPr lang="en-US" sz="1600" dirty="0"/>
              <a:t>During the Warsaw IEEE 802.11 Interim Meeting, it was agreed to disable the parametrized SR (PSR), when NPCA is enabled [11], and to further discuss the interoperability between OBSS-PD based SR and NPCA.</a:t>
            </a:r>
          </a:p>
          <a:p>
            <a:pPr>
              <a:buFont typeface="Arial" panose="020B0604020202020204" pitchFamily="34" charset="0"/>
              <a:buChar char="•"/>
            </a:pPr>
            <a:endParaRPr lang="en-US" sz="2000"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2" name="Title 1">
            <a:extLst>
              <a:ext uri="{FF2B5EF4-FFF2-40B4-BE49-F238E27FC236}">
                <a16:creationId xmlns:a16="http://schemas.microsoft.com/office/drawing/2014/main" id="{E6CE2825-7ABD-8316-5B7B-A141B4DD404D}"/>
              </a:ext>
            </a:extLst>
          </p:cNvPr>
          <p:cNvSpPr>
            <a:spLocks noGrp="1"/>
          </p:cNvSpPr>
          <p:nvPr>
            <p:ph type="title"/>
          </p:nvPr>
        </p:nvSpPr>
        <p:spPr/>
        <p:txBody>
          <a:bodyPr/>
          <a:lstStyle/>
          <a:p>
            <a:r>
              <a:rPr lang="en-US"/>
              <a:t>Introduction</a:t>
            </a:r>
          </a:p>
        </p:txBody>
      </p:sp>
      <p:sp>
        <p:nvSpPr>
          <p:cNvPr id="4" name="Slide Number Placeholder 3">
            <a:extLst>
              <a:ext uri="{FF2B5EF4-FFF2-40B4-BE49-F238E27FC236}">
                <a16:creationId xmlns:a16="http://schemas.microsoft.com/office/drawing/2014/main" id="{9C417F79-8742-1AE8-EA73-8EFADFCEAE9D}"/>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6" name="Date Placeholder 5">
            <a:extLst>
              <a:ext uri="{FF2B5EF4-FFF2-40B4-BE49-F238E27FC236}">
                <a16:creationId xmlns:a16="http://schemas.microsoft.com/office/drawing/2014/main" id="{B7927983-AE54-F7C8-D56F-8FFF205F26BA}"/>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D82CEEA7-FB5C-A154-8559-22CB7E87AE8F}"/>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8" name="Picture 7">
            <a:extLst>
              <a:ext uri="{FF2B5EF4-FFF2-40B4-BE49-F238E27FC236}">
                <a16:creationId xmlns:a16="http://schemas.microsoft.com/office/drawing/2014/main" id="{78C00DF2-253F-1551-B1C1-945E1B131525}"/>
              </a:ext>
            </a:extLst>
          </p:cNvPr>
          <p:cNvPicPr>
            <a:picLocks noChangeAspect="1"/>
          </p:cNvPicPr>
          <p:nvPr/>
        </p:nvPicPr>
        <p:blipFill>
          <a:blip r:embed="rId3"/>
          <a:stretch>
            <a:fillRect/>
          </a:stretch>
        </p:blipFill>
        <p:spPr>
          <a:xfrm>
            <a:off x="3085929" y="2159126"/>
            <a:ext cx="6018027" cy="3040195"/>
          </a:xfrm>
          <a:prstGeom prst="rect">
            <a:avLst/>
          </a:prstGeom>
        </p:spPr>
      </p:pic>
    </p:spTree>
    <p:extLst>
      <p:ext uri="{BB962C8B-B14F-4D97-AF65-F5344CB8AC3E}">
        <p14:creationId xmlns:p14="http://schemas.microsoft.com/office/powerpoint/2010/main" val="1319564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3417C-5809-052E-3372-7567CE228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AEFFC0-3F74-47E1-E3E1-C256F25DCA0A}"/>
              </a:ext>
            </a:extLst>
          </p:cNvPr>
          <p:cNvSpPr>
            <a:spLocks noGrp="1"/>
          </p:cNvSpPr>
          <p:nvPr>
            <p:ph type="title"/>
          </p:nvPr>
        </p:nvSpPr>
        <p:spPr/>
        <p:txBody>
          <a:bodyPr/>
          <a:lstStyle/>
          <a:p>
            <a:r>
              <a:rPr lang="en-US"/>
              <a:t>Recap: 802.11ax Spatial Reuse</a:t>
            </a:r>
          </a:p>
        </p:txBody>
      </p:sp>
      <p:sp>
        <p:nvSpPr>
          <p:cNvPr id="3" name="Content Placeholder 2">
            <a:extLst>
              <a:ext uri="{FF2B5EF4-FFF2-40B4-BE49-F238E27FC236}">
                <a16:creationId xmlns:a16="http://schemas.microsoft.com/office/drawing/2014/main" id="{F6B27930-7465-896F-23D5-21CF7D8F3799}"/>
              </a:ext>
            </a:extLst>
          </p:cNvPr>
          <p:cNvSpPr>
            <a:spLocks noGrp="1"/>
          </p:cNvSpPr>
          <p:nvPr>
            <p:ph idx="1"/>
          </p:nvPr>
        </p:nvSpPr>
        <p:spPr>
          <a:xfrm>
            <a:off x="643410" y="1632910"/>
            <a:ext cx="10632075" cy="3785758"/>
          </a:xfrm>
        </p:spPr>
        <p:txBody>
          <a:bodyPr/>
          <a:lstStyle/>
          <a:p>
            <a:pPr>
              <a:buFont typeface="Arial" panose="020B0604020202020204" pitchFamily="34" charset="0"/>
              <a:buChar char="•"/>
            </a:pPr>
            <a:r>
              <a:rPr lang="en-US" sz="1600" b="0" dirty="0"/>
              <a:t>In 802.11ax, </a:t>
            </a:r>
          </a:p>
          <a:p>
            <a:pPr lvl="1">
              <a:buFont typeface="Arial" panose="020B0604020202020204" pitchFamily="34" charset="0"/>
              <a:buChar char="•"/>
            </a:pPr>
            <a:r>
              <a:rPr lang="en-US" sz="1600" dirty="0">
                <a:cs typeface="+mn-cs"/>
              </a:rPr>
              <a:t>The concept of BSS coloring was introduced which assigns a unique label to each BSS</a:t>
            </a:r>
          </a:p>
          <a:p>
            <a:pPr lvl="2">
              <a:buFont typeface="Arial" panose="020B0604020202020204" pitchFamily="34" charset="0"/>
              <a:buChar char="•"/>
            </a:pPr>
            <a:r>
              <a:rPr lang="en-US" sz="1400" dirty="0">
                <a:cs typeface="+mn-cs"/>
              </a:rPr>
              <a:t>AP randomly selects a color (1-63) and mentions it in the HE Operation element in the beacon or probe responses, which is indicated in the SIG-A field of the PHY header for any frames sent in the BSS.</a:t>
            </a:r>
          </a:p>
          <a:p>
            <a:pPr lvl="2">
              <a:buFont typeface="Arial" panose="020B0604020202020204" pitchFamily="34" charset="0"/>
              <a:buChar char="•"/>
            </a:pPr>
            <a:r>
              <a:rPr lang="en-US" sz="1400" dirty="0">
                <a:cs typeface="+mn-cs"/>
              </a:rPr>
              <a:t>If collision is detected (STAs belonging to an OBSS are using same color), a collision is reported through an Event Report Frame where an AP disables its own color (BSS Color Disabled bit in the HE Operation element) and then sends a BSS Color Change Announcement or a specific HE BSS Color Change announcement action frame.</a:t>
            </a:r>
          </a:p>
          <a:p>
            <a:pPr lvl="1">
              <a:buFont typeface="Arial" panose="020B0604020202020204" pitchFamily="34" charset="0"/>
              <a:buChar char="•"/>
            </a:pPr>
            <a:r>
              <a:rPr lang="en-US" sz="1600" dirty="0">
                <a:cs typeface="+mn-cs"/>
              </a:rPr>
              <a:t>Some interference mitigation techniques are introduced with two flavors: </a:t>
            </a:r>
          </a:p>
          <a:p>
            <a:pPr lvl="2">
              <a:buFont typeface="Arial" panose="020B0604020202020204" pitchFamily="34" charset="0"/>
              <a:buChar char="•"/>
            </a:pPr>
            <a:r>
              <a:rPr lang="en-US" sz="1400" b="1" i="1" dirty="0">
                <a:cs typeface="+mn-cs"/>
              </a:rPr>
              <a:t>OBSS Packet Detection (PD)-based SR</a:t>
            </a:r>
            <a:r>
              <a:rPr lang="en-US" sz="1400" dirty="0">
                <a:cs typeface="+mn-cs"/>
              </a:rPr>
              <a:t>: used mainly for untriggered transmissions and to allow to ignore the transmissions of the OBSS system thereby by choosing properly an OBSS PD thresholds, and consequently reducing the transmit power to minimize the disruptions to the neighboring OBSS when transmitting concurrently</a:t>
            </a:r>
          </a:p>
          <a:p>
            <a:pPr lvl="2">
              <a:buFont typeface="Arial" panose="020B0604020202020204" pitchFamily="34" charset="0"/>
              <a:buChar char="•"/>
            </a:pPr>
            <a:r>
              <a:rPr lang="en-US" sz="1400" i="1" dirty="0">
                <a:cs typeface="+mn-cs"/>
              </a:rPr>
              <a:t>Parametrized SR (PSR)</a:t>
            </a:r>
            <a:r>
              <a:rPr lang="en-US" sz="1400" dirty="0">
                <a:cs typeface="+mn-cs"/>
              </a:rPr>
              <a:t>: used for trigger-based transmissions and aims to inform STAs in the neighboring OBSSs how much they can transmit without affecting the reference AP’s ability to properly decode the uplink frames from its own associated STAs</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90D9D41D-B0B1-1AAD-98A1-4FDD0A2A907D}"/>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6" name="Date Placeholder 5">
            <a:extLst>
              <a:ext uri="{FF2B5EF4-FFF2-40B4-BE49-F238E27FC236}">
                <a16:creationId xmlns:a16="http://schemas.microsoft.com/office/drawing/2014/main" id="{025F9C0B-CD85-10F8-0198-D57BA6259239}"/>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B75FEACD-AC1B-F395-828F-40F356A6E127}"/>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3926235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Problem Statement</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636093" y="1674814"/>
            <a:ext cx="10639392" cy="4304970"/>
          </a:xfrm>
        </p:spPr>
        <p:txBody>
          <a:bodyPr/>
          <a:lstStyle/>
          <a:p>
            <a:pPr>
              <a:buFont typeface="Arial" panose="020B0604020202020204" pitchFamily="34" charset="0"/>
              <a:buChar char="•"/>
            </a:pPr>
            <a:r>
              <a:rPr lang="en-US" sz="1600" dirty="0"/>
              <a:t>When NPCA is jointly enabled with SR, based on the OBSS PD thresholds that STAs may select the ambiguity that NPCA creates when it comes to determining when to switch to the NPCA primary channel is exacerbated. </a:t>
            </a:r>
          </a:p>
          <a:p>
            <a:pPr marL="800100" lvl="1" indent="-342900">
              <a:buFont typeface="Arial" panose="020B0604020202020204" pitchFamily="34" charset="0"/>
              <a:buChar char="•"/>
            </a:pPr>
            <a:r>
              <a:rPr lang="en-US" sz="1400" dirty="0"/>
              <a:t>In the example below, SR with non-SRG OBSS PD is jointly enabled with NPCA, and within BSS1 all the STAs will accordingly select their OBSS PD values so that to reduce footprint and impact on BSS2. However, while AP1 and STA1 select their non-SRG OBSS PD so that they can ignore transmissions from AP2, STA1* cannot. So this would lead AP1 and STA1 to continue to stay on the primary channel, while STA1* will switch to NPCA primary channel.</a:t>
            </a:r>
          </a:p>
          <a:p>
            <a:pPr marL="800100" lvl="1" indent="-342900">
              <a:buFont typeface="Arial" panose="020B0604020202020204" pitchFamily="34" charset="0"/>
              <a:buChar char="•"/>
            </a:pPr>
            <a:endParaRPr lang="en-US" sz="2800" b="1" dirty="0">
              <a:cs typeface="+mn-cs"/>
            </a:endParaRPr>
          </a:p>
          <a:p>
            <a:pPr marL="800100" lvl="1" indent="-342900">
              <a:buFont typeface="Arial" panose="020B0604020202020204" pitchFamily="34" charset="0"/>
              <a:buChar char="•"/>
            </a:pPr>
            <a:endParaRPr lang="en-US" sz="28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pic>
        <p:nvPicPr>
          <p:cNvPr id="8" name="Picture 7">
            <a:extLst>
              <a:ext uri="{FF2B5EF4-FFF2-40B4-BE49-F238E27FC236}">
                <a16:creationId xmlns:a16="http://schemas.microsoft.com/office/drawing/2014/main" id="{8C0C24B1-C23C-83D3-C025-94024FF9C262}"/>
              </a:ext>
            </a:extLst>
          </p:cNvPr>
          <p:cNvPicPr>
            <a:picLocks noChangeAspect="1"/>
          </p:cNvPicPr>
          <p:nvPr/>
        </p:nvPicPr>
        <p:blipFill>
          <a:blip r:embed="rId3"/>
          <a:stretch>
            <a:fillRect/>
          </a:stretch>
        </p:blipFill>
        <p:spPr>
          <a:xfrm>
            <a:off x="2477253" y="3115340"/>
            <a:ext cx="6971548" cy="3343543"/>
          </a:xfrm>
          <a:prstGeom prst="rect">
            <a:avLst/>
          </a:prstGeom>
        </p:spPr>
      </p:pic>
    </p:spTree>
    <p:extLst>
      <p:ext uri="{BB962C8B-B14F-4D97-AF65-F5344CB8AC3E}">
        <p14:creationId xmlns:p14="http://schemas.microsoft.com/office/powerpoint/2010/main" val="551391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91E483-C096-E322-64C6-14CEE35232E1}"/>
            </a:ext>
          </a:extLst>
        </p:cNvPr>
        <p:cNvGrpSpPr/>
        <p:nvPr/>
      </p:nvGrpSpPr>
      <p:grpSpPr>
        <a:xfrm>
          <a:off x="0" y="0"/>
          <a:ext cx="0" cy="0"/>
          <a:chOff x="0" y="0"/>
          <a:chExt cx="0" cy="0"/>
        </a:xfrm>
      </p:grpSpPr>
      <p:sp>
        <p:nvSpPr>
          <p:cNvPr id="38" name="Content Placeholder 2">
            <a:extLst>
              <a:ext uri="{FF2B5EF4-FFF2-40B4-BE49-F238E27FC236}">
                <a16:creationId xmlns:a16="http://schemas.microsoft.com/office/drawing/2014/main" id="{5849DA21-F0A0-05DB-5AB6-30BD75387C1D}"/>
              </a:ext>
            </a:extLst>
          </p:cNvPr>
          <p:cNvSpPr>
            <a:spLocks noGrp="1"/>
          </p:cNvSpPr>
          <p:nvPr>
            <p:ph idx="1"/>
          </p:nvPr>
        </p:nvSpPr>
        <p:spPr>
          <a:xfrm>
            <a:off x="727121" y="2351419"/>
            <a:ext cx="5526162" cy="4304970"/>
          </a:xfrm>
        </p:spPr>
        <p:txBody>
          <a:bodyPr/>
          <a:lstStyle/>
          <a:p>
            <a:pPr marL="285750" indent="-285750">
              <a:buFont typeface="Arial" panose="020B0604020202020204" pitchFamily="34" charset="0"/>
              <a:buChar char="•"/>
            </a:pPr>
            <a:r>
              <a:rPr lang="en-US" sz="1800" dirty="0"/>
              <a:t>1 Reference AP and 1 OBSS AP with R=1</a:t>
            </a:r>
          </a:p>
          <a:p>
            <a:pPr marL="285750" indent="-285750">
              <a:buFont typeface="Arial" panose="020B0604020202020204" pitchFamily="34" charset="0"/>
              <a:buChar char="•"/>
            </a:pPr>
            <a:r>
              <a:rPr lang="en-US" sz="1800" dirty="0"/>
              <a:t>4 associated non-AP STAs per each AP</a:t>
            </a: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37" name="Rectangle: Rounded Corners 36">
            <a:extLst>
              <a:ext uri="{FF2B5EF4-FFF2-40B4-BE49-F238E27FC236}">
                <a16:creationId xmlns:a16="http://schemas.microsoft.com/office/drawing/2014/main" id="{83A5244A-F9FC-9462-64EA-092A54EE4D7E}"/>
              </a:ext>
            </a:extLst>
          </p:cNvPr>
          <p:cNvSpPr/>
          <p:nvPr/>
        </p:nvSpPr>
        <p:spPr bwMode="auto">
          <a:xfrm>
            <a:off x="1148316" y="1736984"/>
            <a:ext cx="4645002" cy="524106"/>
          </a:xfrm>
          <a:prstGeom prst="round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5FAD5CE6-3B3B-159A-3064-67ED8F11DD8B}"/>
              </a:ext>
            </a:extLst>
          </p:cNvPr>
          <p:cNvSpPr>
            <a:spLocks noGrp="1"/>
          </p:cNvSpPr>
          <p:nvPr>
            <p:ph type="title"/>
          </p:nvPr>
        </p:nvSpPr>
        <p:spPr/>
        <p:txBody>
          <a:bodyPr/>
          <a:lstStyle/>
          <a:p>
            <a:r>
              <a:rPr lang="en-US" dirty="0"/>
              <a:t>Evaluations – Simulation Parameters</a:t>
            </a:r>
          </a:p>
        </p:txBody>
      </p:sp>
      <p:sp>
        <p:nvSpPr>
          <p:cNvPr id="4" name="Slide Number Placeholder 3">
            <a:extLst>
              <a:ext uri="{FF2B5EF4-FFF2-40B4-BE49-F238E27FC236}">
                <a16:creationId xmlns:a16="http://schemas.microsoft.com/office/drawing/2014/main" id="{2CD37885-8E7D-2893-B6C3-239635790B16}"/>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6" name="Date Placeholder 5">
            <a:extLst>
              <a:ext uri="{FF2B5EF4-FFF2-40B4-BE49-F238E27FC236}">
                <a16:creationId xmlns:a16="http://schemas.microsoft.com/office/drawing/2014/main" id="{4B787D07-8DDB-0572-7F87-D17A6BF8607E}"/>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BA61B6B6-5FCD-A581-3A23-36CA5E9A6D78}"/>
              </a:ext>
            </a:extLst>
          </p:cNvPr>
          <p:cNvSpPr>
            <a:spLocks noGrp="1"/>
          </p:cNvSpPr>
          <p:nvPr>
            <p:ph type="ftr" idx="14"/>
          </p:nvPr>
        </p:nvSpPr>
        <p:spPr>
          <a:xfrm>
            <a:off x="7143757" y="6475414"/>
            <a:ext cx="4246027" cy="180975"/>
          </a:xfrm>
        </p:spPr>
        <p:txBody>
          <a:bodyPr/>
          <a:lstStyle/>
          <a:p>
            <a:r>
              <a:rPr lang="en-GB"/>
              <a:t>Salvatore Talarico (Nokia), et al.</a:t>
            </a:r>
          </a:p>
        </p:txBody>
      </p:sp>
      <p:grpSp>
        <p:nvGrpSpPr>
          <p:cNvPr id="39" name="Group 38">
            <a:extLst>
              <a:ext uri="{FF2B5EF4-FFF2-40B4-BE49-F238E27FC236}">
                <a16:creationId xmlns:a16="http://schemas.microsoft.com/office/drawing/2014/main" id="{8C96A31F-3095-E2B8-A1F5-47EB7ACB6920}"/>
              </a:ext>
            </a:extLst>
          </p:cNvPr>
          <p:cNvGrpSpPr/>
          <p:nvPr/>
        </p:nvGrpSpPr>
        <p:grpSpPr>
          <a:xfrm>
            <a:off x="482237" y="3168501"/>
            <a:ext cx="5648604" cy="3216583"/>
            <a:chOff x="604679" y="2870057"/>
            <a:chExt cx="5648604" cy="3456314"/>
          </a:xfrm>
        </p:grpSpPr>
        <p:pic>
          <p:nvPicPr>
            <p:cNvPr id="11" name="Picture 10" descr="A diagram of a red circle&#10;&#10;AI-generated content may be incorrect.">
              <a:extLst>
                <a:ext uri="{FF2B5EF4-FFF2-40B4-BE49-F238E27FC236}">
                  <a16:creationId xmlns:a16="http://schemas.microsoft.com/office/drawing/2014/main" id="{43F06AD4-5A03-C345-4E2B-49F2ED68A3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4679" y="2870057"/>
              <a:ext cx="5648604" cy="3456314"/>
            </a:xfrm>
            <a:prstGeom prst="rect">
              <a:avLst/>
            </a:prstGeom>
          </p:spPr>
        </p:pic>
        <p:sp>
          <p:nvSpPr>
            <p:cNvPr id="15" name="TextBox 14">
              <a:extLst>
                <a:ext uri="{FF2B5EF4-FFF2-40B4-BE49-F238E27FC236}">
                  <a16:creationId xmlns:a16="http://schemas.microsoft.com/office/drawing/2014/main" id="{A118B4CD-C426-76E9-E838-B823722713E0}"/>
                </a:ext>
              </a:extLst>
            </p:cNvPr>
            <p:cNvSpPr txBox="1"/>
            <p:nvPr/>
          </p:nvSpPr>
          <p:spPr>
            <a:xfrm>
              <a:off x="2232841" y="4089329"/>
              <a:ext cx="633058" cy="276999"/>
            </a:xfrm>
            <a:prstGeom prst="rect">
              <a:avLst/>
            </a:prstGeom>
            <a:noFill/>
          </p:spPr>
          <p:txBody>
            <a:bodyPr wrap="none" rtlCol="0">
              <a:spAutoFit/>
            </a:bodyPr>
            <a:lstStyle/>
            <a:p>
              <a:r>
                <a:rPr lang="en-US" sz="1200" dirty="0">
                  <a:solidFill>
                    <a:schemeClr val="tx1"/>
                  </a:solidFill>
                </a:rPr>
                <a:t>Ref AP</a:t>
              </a:r>
            </a:p>
          </p:txBody>
        </p:sp>
        <p:cxnSp>
          <p:nvCxnSpPr>
            <p:cNvPr id="17" name="Straight Arrow Connector 16">
              <a:extLst>
                <a:ext uri="{FF2B5EF4-FFF2-40B4-BE49-F238E27FC236}">
                  <a16:creationId xmlns:a16="http://schemas.microsoft.com/office/drawing/2014/main" id="{20103D4F-BD30-2EB0-5619-010B6706221B}"/>
                </a:ext>
              </a:extLst>
            </p:cNvPr>
            <p:cNvCxnSpPr/>
            <p:nvPr/>
          </p:nvCxnSpPr>
          <p:spPr bwMode="auto">
            <a:xfrm>
              <a:off x="2549370" y="4314164"/>
              <a:ext cx="233916" cy="18607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8" name="TextBox 17">
              <a:extLst>
                <a:ext uri="{FF2B5EF4-FFF2-40B4-BE49-F238E27FC236}">
                  <a16:creationId xmlns:a16="http://schemas.microsoft.com/office/drawing/2014/main" id="{44FFAABC-3961-B878-ED45-7B3855B2F28B}"/>
                </a:ext>
              </a:extLst>
            </p:cNvPr>
            <p:cNvSpPr txBox="1"/>
            <p:nvPr/>
          </p:nvSpPr>
          <p:spPr>
            <a:xfrm>
              <a:off x="4188352" y="4089329"/>
              <a:ext cx="763351" cy="276999"/>
            </a:xfrm>
            <a:prstGeom prst="rect">
              <a:avLst/>
            </a:prstGeom>
            <a:noFill/>
          </p:spPr>
          <p:txBody>
            <a:bodyPr wrap="none" rtlCol="0">
              <a:spAutoFit/>
            </a:bodyPr>
            <a:lstStyle/>
            <a:p>
              <a:r>
                <a:rPr lang="en-US" sz="1200" dirty="0">
                  <a:solidFill>
                    <a:schemeClr val="tx1"/>
                  </a:solidFill>
                </a:rPr>
                <a:t>OBSSAP</a:t>
              </a:r>
            </a:p>
          </p:txBody>
        </p:sp>
        <p:cxnSp>
          <p:nvCxnSpPr>
            <p:cNvPr id="19" name="Straight Arrow Connector 18">
              <a:extLst>
                <a:ext uri="{FF2B5EF4-FFF2-40B4-BE49-F238E27FC236}">
                  <a16:creationId xmlns:a16="http://schemas.microsoft.com/office/drawing/2014/main" id="{B153ABB6-A7D4-8B34-E9F8-8A1167D1B646}"/>
                </a:ext>
              </a:extLst>
            </p:cNvPr>
            <p:cNvCxnSpPr>
              <a:cxnSpLocks/>
            </p:cNvCxnSpPr>
            <p:nvPr/>
          </p:nvCxnSpPr>
          <p:spPr bwMode="auto">
            <a:xfrm flipH="1">
              <a:off x="4240487" y="4314163"/>
              <a:ext cx="223412" cy="183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1" name="Straight Arrow Connector 20">
              <a:extLst>
                <a:ext uri="{FF2B5EF4-FFF2-40B4-BE49-F238E27FC236}">
                  <a16:creationId xmlns:a16="http://schemas.microsoft.com/office/drawing/2014/main" id="{B8775447-F57C-B74B-F000-F4EC511EF24D}"/>
                </a:ext>
              </a:extLst>
            </p:cNvPr>
            <p:cNvCxnSpPr/>
            <p:nvPr/>
          </p:nvCxnSpPr>
          <p:spPr bwMode="auto">
            <a:xfrm>
              <a:off x="2115883" y="5160279"/>
              <a:ext cx="233916" cy="18607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TextBox 21">
              <a:extLst>
                <a:ext uri="{FF2B5EF4-FFF2-40B4-BE49-F238E27FC236}">
                  <a16:creationId xmlns:a16="http://schemas.microsoft.com/office/drawing/2014/main" id="{A7E66A7C-B1DA-1214-9E68-769BAB41BE81}"/>
                </a:ext>
              </a:extLst>
            </p:cNvPr>
            <p:cNvSpPr txBox="1"/>
            <p:nvPr/>
          </p:nvSpPr>
          <p:spPr>
            <a:xfrm>
              <a:off x="1561974" y="4910450"/>
              <a:ext cx="1234249" cy="276999"/>
            </a:xfrm>
            <a:prstGeom prst="rect">
              <a:avLst/>
            </a:prstGeom>
            <a:noFill/>
          </p:spPr>
          <p:txBody>
            <a:bodyPr wrap="none" rtlCol="0">
              <a:spAutoFit/>
            </a:bodyPr>
            <a:lstStyle/>
            <a:p>
              <a:r>
                <a:rPr lang="en-US" sz="1200" dirty="0">
                  <a:solidFill>
                    <a:schemeClr val="tx1"/>
                  </a:solidFill>
                </a:rPr>
                <a:t>Ref non-AP STA</a:t>
              </a:r>
            </a:p>
          </p:txBody>
        </p:sp>
        <p:cxnSp>
          <p:nvCxnSpPr>
            <p:cNvPr id="24" name="Straight Arrow Connector 23">
              <a:extLst>
                <a:ext uri="{FF2B5EF4-FFF2-40B4-BE49-F238E27FC236}">
                  <a16:creationId xmlns:a16="http://schemas.microsoft.com/office/drawing/2014/main" id="{E9E7DA7C-DC8C-9DF6-9062-A52DBBEB01BB}"/>
                </a:ext>
              </a:extLst>
            </p:cNvPr>
            <p:cNvCxnSpPr>
              <a:cxnSpLocks/>
            </p:cNvCxnSpPr>
            <p:nvPr/>
          </p:nvCxnSpPr>
          <p:spPr bwMode="auto">
            <a:xfrm>
              <a:off x="2796223" y="4591163"/>
              <a:ext cx="0" cy="1352436"/>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6" name="TextBox 25">
              <a:extLst>
                <a:ext uri="{FF2B5EF4-FFF2-40B4-BE49-F238E27FC236}">
                  <a16:creationId xmlns:a16="http://schemas.microsoft.com/office/drawing/2014/main" id="{971CBAFF-40D1-9125-EE89-536E71B360FD}"/>
                </a:ext>
              </a:extLst>
            </p:cNvPr>
            <p:cNvSpPr txBox="1"/>
            <p:nvPr/>
          </p:nvSpPr>
          <p:spPr>
            <a:xfrm>
              <a:off x="2722270" y="5203309"/>
              <a:ext cx="287258" cy="276999"/>
            </a:xfrm>
            <a:prstGeom prst="rect">
              <a:avLst/>
            </a:prstGeom>
            <a:noFill/>
          </p:spPr>
          <p:txBody>
            <a:bodyPr wrap="none" rtlCol="0">
              <a:spAutoFit/>
            </a:bodyPr>
            <a:lstStyle/>
            <a:p>
              <a:r>
                <a:rPr lang="en-US" sz="1200" dirty="0">
                  <a:solidFill>
                    <a:schemeClr val="tx1"/>
                  </a:solidFill>
                </a:rPr>
                <a:t>R</a:t>
              </a:r>
            </a:p>
          </p:txBody>
        </p:sp>
        <p:cxnSp>
          <p:nvCxnSpPr>
            <p:cNvPr id="27" name="Straight Arrow Connector 26">
              <a:extLst>
                <a:ext uri="{FF2B5EF4-FFF2-40B4-BE49-F238E27FC236}">
                  <a16:creationId xmlns:a16="http://schemas.microsoft.com/office/drawing/2014/main" id="{066228B7-C040-C3FD-3A58-B965013BAA6D}"/>
                </a:ext>
              </a:extLst>
            </p:cNvPr>
            <p:cNvCxnSpPr>
              <a:cxnSpLocks/>
            </p:cNvCxnSpPr>
            <p:nvPr/>
          </p:nvCxnSpPr>
          <p:spPr bwMode="auto">
            <a:xfrm>
              <a:off x="2834000" y="4540664"/>
              <a:ext cx="1406487"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0" name="TextBox 29">
              <a:extLst>
                <a:ext uri="{FF2B5EF4-FFF2-40B4-BE49-F238E27FC236}">
                  <a16:creationId xmlns:a16="http://schemas.microsoft.com/office/drawing/2014/main" id="{B795813E-81B9-B15C-DAF5-B73C54C5AA1E}"/>
                </a:ext>
              </a:extLst>
            </p:cNvPr>
            <p:cNvSpPr txBox="1"/>
            <p:nvPr/>
          </p:nvSpPr>
          <p:spPr>
            <a:xfrm>
              <a:off x="3383496" y="4321215"/>
              <a:ext cx="295274" cy="276999"/>
            </a:xfrm>
            <a:prstGeom prst="rect">
              <a:avLst/>
            </a:prstGeom>
            <a:noFill/>
          </p:spPr>
          <p:txBody>
            <a:bodyPr wrap="none" rtlCol="0">
              <a:spAutoFit/>
            </a:bodyPr>
            <a:lstStyle/>
            <a:p>
              <a:r>
                <a:rPr lang="en-US" sz="1200" dirty="0">
                  <a:solidFill>
                    <a:schemeClr val="tx1"/>
                  </a:solidFill>
                </a:rPr>
                <a:t>D</a:t>
              </a:r>
            </a:p>
          </p:txBody>
        </p:sp>
        <p:cxnSp>
          <p:nvCxnSpPr>
            <p:cNvPr id="31" name="Straight Arrow Connector 30">
              <a:extLst>
                <a:ext uri="{FF2B5EF4-FFF2-40B4-BE49-F238E27FC236}">
                  <a16:creationId xmlns:a16="http://schemas.microsoft.com/office/drawing/2014/main" id="{DB104A90-4037-735D-B2D4-78135C21A97F}"/>
                </a:ext>
              </a:extLst>
            </p:cNvPr>
            <p:cNvCxnSpPr>
              <a:cxnSpLocks/>
            </p:cNvCxnSpPr>
            <p:nvPr/>
          </p:nvCxnSpPr>
          <p:spPr bwMode="auto">
            <a:xfrm flipH="1">
              <a:off x="4851715" y="4741838"/>
              <a:ext cx="272104" cy="2146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3" name="TextBox 32">
              <a:extLst>
                <a:ext uri="{FF2B5EF4-FFF2-40B4-BE49-F238E27FC236}">
                  <a16:creationId xmlns:a16="http://schemas.microsoft.com/office/drawing/2014/main" id="{C5617DC7-AC9B-A094-EABE-385B2DAF8FC7}"/>
                </a:ext>
              </a:extLst>
            </p:cNvPr>
            <p:cNvSpPr txBox="1"/>
            <p:nvPr/>
          </p:nvSpPr>
          <p:spPr>
            <a:xfrm>
              <a:off x="4463899" y="4452663"/>
              <a:ext cx="1394549" cy="276999"/>
            </a:xfrm>
            <a:prstGeom prst="rect">
              <a:avLst/>
            </a:prstGeom>
            <a:noFill/>
          </p:spPr>
          <p:txBody>
            <a:bodyPr wrap="none" rtlCol="0">
              <a:spAutoFit/>
            </a:bodyPr>
            <a:lstStyle/>
            <a:p>
              <a:r>
                <a:rPr lang="en-US" sz="1200" dirty="0">
                  <a:solidFill>
                    <a:schemeClr val="tx1"/>
                  </a:solidFill>
                </a:rPr>
                <a:t>OBSS non-AP STA</a:t>
              </a:r>
            </a:p>
          </p:txBody>
        </p:sp>
      </p:grpSp>
      <p:sp>
        <p:nvSpPr>
          <p:cNvPr id="34" name="TextBox 33">
            <a:extLst>
              <a:ext uri="{FF2B5EF4-FFF2-40B4-BE49-F238E27FC236}">
                <a16:creationId xmlns:a16="http://schemas.microsoft.com/office/drawing/2014/main" id="{F2A238B1-25D0-5F38-36EC-68F11B2791F0}"/>
              </a:ext>
            </a:extLst>
          </p:cNvPr>
          <p:cNvSpPr txBox="1"/>
          <p:nvPr/>
        </p:nvSpPr>
        <p:spPr>
          <a:xfrm>
            <a:off x="2536174" y="1758601"/>
            <a:ext cx="1704313" cy="461665"/>
          </a:xfrm>
          <a:prstGeom prst="rect">
            <a:avLst/>
          </a:prstGeom>
          <a:noFill/>
        </p:spPr>
        <p:txBody>
          <a:bodyPr wrap="none" rtlCol="0">
            <a:spAutoFit/>
          </a:bodyPr>
          <a:lstStyle/>
          <a:p>
            <a:r>
              <a:rPr lang="en-US" dirty="0">
                <a:solidFill>
                  <a:schemeClr val="tx1"/>
                </a:solidFill>
              </a:rPr>
              <a:t>Deployment</a:t>
            </a:r>
          </a:p>
        </p:txBody>
      </p:sp>
      <p:sp>
        <p:nvSpPr>
          <p:cNvPr id="40" name="Content Placeholder 2">
            <a:extLst>
              <a:ext uri="{FF2B5EF4-FFF2-40B4-BE49-F238E27FC236}">
                <a16:creationId xmlns:a16="http://schemas.microsoft.com/office/drawing/2014/main" id="{6CCE140D-5673-DE92-A6CC-9869DC249CB7}"/>
              </a:ext>
            </a:extLst>
          </p:cNvPr>
          <p:cNvSpPr txBox="1">
            <a:spLocks/>
          </p:cNvSpPr>
          <p:nvPr/>
        </p:nvSpPr>
        <p:spPr bwMode="auto">
          <a:xfrm>
            <a:off x="6229560" y="2310538"/>
            <a:ext cx="6028349" cy="430497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buFont typeface="Arial" panose="020B0604020202020204" pitchFamily="34" charset="0"/>
              <a:buChar char="•"/>
            </a:pPr>
            <a:r>
              <a:rPr lang="en-US" sz="1800" kern="0" dirty="0" err="1"/>
              <a:t>TxOP</a:t>
            </a:r>
            <a:r>
              <a:rPr lang="en-US" sz="1800" kern="0" dirty="0"/>
              <a:t>-Based NPCA with </a:t>
            </a:r>
            <a:r>
              <a:rPr lang="en-US" sz="1800" kern="0" dirty="0" err="1"/>
              <a:t>TxOP</a:t>
            </a:r>
            <a:r>
              <a:rPr lang="en-US" sz="1800" kern="0" dirty="0"/>
              <a:t> length of 1.5 </a:t>
            </a:r>
            <a:r>
              <a:rPr lang="en-US" sz="1800" kern="0" dirty="0" err="1"/>
              <a:t>ms</a:t>
            </a:r>
            <a:endParaRPr lang="en-US" sz="1800" kern="0" dirty="0"/>
          </a:p>
          <a:p>
            <a:pPr marL="285750" indent="-285750">
              <a:buFont typeface="Arial" panose="020B0604020202020204" pitchFamily="34" charset="0"/>
              <a:buChar char="•"/>
            </a:pPr>
            <a:r>
              <a:rPr lang="en-US" sz="1800" kern="0" dirty="0"/>
              <a:t>BSS and OBSS operate on the same primary channel</a:t>
            </a:r>
          </a:p>
          <a:p>
            <a:pPr marL="285750" indent="-285750">
              <a:buFont typeface="Arial" panose="020B0604020202020204" pitchFamily="34" charset="0"/>
              <a:buChar char="•"/>
            </a:pPr>
            <a:r>
              <a:rPr lang="en-US" sz="1800" kern="0" dirty="0"/>
              <a:t>Same Tx power and noise figure across all STAs</a:t>
            </a:r>
          </a:p>
          <a:p>
            <a:pPr marL="285750" indent="-285750">
              <a:buFont typeface="Arial" panose="020B0604020202020204" pitchFamily="34" charset="0"/>
              <a:buChar char="•"/>
            </a:pPr>
            <a:r>
              <a:rPr lang="en-US" sz="1800" kern="0" dirty="0"/>
              <a:t>BSS BW of 160 MHz</a:t>
            </a:r>
          </a:p>
          <a:p>
            <a:pPr marL="685800" lvl="1">
              <a:buFont typeface="Arial" panose="020B0604020202020204" pitchFamily="34" charset="0"/>
              <a:buChar char="•"/>
            </a:pPr>
            <a:r>
              <a:rPr lang="en-US" sz="1400" kern="0" dirty="0"/>
              <a:t>Primary 80 MHz when primary is used</a:t>
            </a:r>
          </a:p>
          <a:p>
            <a:pPr marL="685800" lvl="1">
              <a:buFont typeface="Arial" panose="020B0604020202020204" pitchFamily="34" charset="0"/>
              <a:buChar char="•"/>
            </a:pPr>
            <a:r>
              <a:rPr lang="en-US" sz="1400" kern="0" dirty="0"/>
              <a:t>Secondary 80 MHz when NPCA primary is used</a:t>
            </a:r>
          </a:p>
          <a:p>
            <a:pPr marL="285750">
              <a:buFont typeface="Arial" panose="020B0604020202020204" pitchFamily="34" charset="0"/>
              <a:buChar char="•"/>
            </a:pPr>
            <a:r>
              <a:rPr lang="en-US" sz="1800" kern="0" dirty="0"/>
              <a:t>No link adaptation (for simplicity)</a:t>
            </a:r>
          </a:p>
          <a:p>
            <a:pPr marL="685800" lvl="1">
              <a:buFont typeface="Arial" panose="020B0604020202020204" pitchFamily="34" charset="0"/>
              <a:buChar char="•"/>
            </a:pPr>
            <a:r>
              <a:rPr lang="en-US" sz="1400" kern="0" dirty="0"/>
              <a:t>Tx is done with typical MCS 7 (64-QAM and 5/6 coding rate)</a:t>
            </a:r>
          </a:p>
          <a:p>
            <a:pPr marL="1085850" lvl="2">
              <a:buFont typeface="Arial" panose="020B0604020202020204" pitchFamily="34" charset="0"/>
              <a:buChar char="•"/>
            </a:pPr>
            <a:r>
              <a:rPr lang="en-US" sz="1400" kern="0" dirty="0"/>
              <a:t>MCS 5 is used when Tx power is reduced due to SR</a:t>
            </a:r>
          </a:p>
          <a:p>
            <a:pPr marL="285750">
              <a:buFont typeface="Arial" panose="020B0604020202020204" pitchFamily="34" charset="0"/>
              <a:buChar char="•"/>
            </a:pPr>
            <a:r>
              <a:rPr lang="en-US" sz="1800" kern="0" dirty="0"/>
              <a:t>STAs having full buffer</a:t>
            </a:r>
          </a:p>
          <a:p>
            <a:pPr marL="285750">
              <a:buFont typeface="Arial" panose="020B0604020202020204" pitchFamily="34" charset="0"/>
              <a:buChar char="•"/>
            </a:pPr>
            <a:r>
              <a:rPr lang="en-US" sz="1800" kern="0" dirty="0"/>
              <a:t>Omnidirectional antennas at both AP and non-AP STA</a:t>
            </a:r>
          </a:p>
          <a:p>
            <a:pPr marL="285750">
              <a:buFont typeface="Arial" panose="020B0604020202020204" pitchFamily="34" charset="0"/>
              <a:buChar char="•"/>
            </a:pPr>
            <a:r>
              <a:rPr lang="en-US" sz="1800" kern="0" dirty="0"/>
              <a:t>All STAs have same switching delay</a:t>
            </a:r>
            <a:r>
              <a:rPr lang="en-US" sz="1800" kern="0"/>
              <a:t>: [128us</a:t>
            </a:r>
            <a:r>
              <a:rPr lang="en-US" sz="1800" kern="0" dirty="0"/>
              <a:t>] </a:t>
            </a:r>
          </a:p>
          <a:p>
            <a:pPr marL="800100" lvl="1" indent="-342900">
              <a:buFont typeface="Arial" panose="020B0604020202020204" pitchFamily="34" charset="0"/>
              <a:buChar char="•"/>
            </a:pPr>
            <a:endParaRPr lang="en-US" sz="2400" b="1" kern="0" dirty="0">
              <a:cs typeface="+mn-cs"/>
            </a:endParaRPr>
          </a:p>
          <a:p>
            <a:endParaRPr lang="en-US" kern="0" dirty="0"/>
          </a:p>
          <a:p>
            <a:endParaRPr lang="en-US" kern="0" dirty="0"/>
          </a:p>
          <a:p>
            <a:pPr lvl="1"/>
            <a:endParaRPr lang="en-US" kern="0" dirty="0"/>
          </a:p>
          <a:p>
            <a:endParaRPr lang="en-US" kern="0" dirty="0"/>
          </a:p>
          <a:p>
            <a:endParaRPr lang="en-US" kern="0" dirty="0"/>
          </a:p>
          <a:p>
            <a:endParaRPr lang="en-US" kern="0" dirty="0"/>
          </a:p>
        </p:txBody>
      </p:sp>
      <p:sp>
        <p:nvSpPr>
          <p:cNvPr id="41" name="Rectangle: Rounded Corners 40">
            <a:extLst>
              <a:ext uri="{FF2B5EF4-FFF2-40B4-BE49-F238E27FC236}">
                <a16:creationId xmlns:a16="http://schemas.microsoft.com/office/drawing/2014/main" id="{366C2734-F8FD-DB95-BB0A-283A3DE3B853}"/>
              </a:ext>
            </a:extLst>
          </p:cNvPr>
          <p:cNvSpPr/>
          <p:nvPr/>
        </p:nvSpPr>
        <p:spPr bwMode="auto">
          <a:xfrm>
            <a:off x="6630483" y="1736984"/>
            <a:ext cx="4645002" cy="524106"/>
          </a:xfrm>
          <a:prstGeom prst="roundRect">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TextBox 41">
            <a:extLst>
              <a:ext uri="{FF2B5EF4-FFF2-40B4-BE49-F238E27FC236}">
                <a16:creationId xmlns:a16="http://schemas.microsoft.com/office/drawing/2014/main" id="{585F09C8-45CA-BC7F-45AE-78E5323C4115}"/>
              </a:ext>
            </a:extLst>
          </p:cNvPr>
          <p:cNvSpPr txBox="1"/>
          <p:nvPr/>
        </p:nvSpPr>
        <p:spPr>
          <a:xfrm>
            <a:off x="8018341" y="1758601"/>
            <a:ext cx="1792478" cy="461665"/>
          </a:xfrm>
          <a:prstGeom prst="rect">
            <a:avLst/>
          </a:prstGeom>
          <a:noFill/>
        </p:spPr>
        <p:txBody>
          <a:bodyPr wrap="none" rtlCol="0">
            <a:spAutoFit/>
          </a:bodyPr>
          <a:lstStyle/>
          <a:p>
            <a:r>
              <a:rPr lang="en-US" dirty="0">
                <a:solidFill>
                  <a:schemeClr val="tx1"/>
                </a:solidFill>
              </a:rPr>
              <a:t>Assumptions</a:t>
            </a:r>
          </a:p>
        </p:txBody>
      </p:sp>
    </p:spTree>
    <p:extLst>
      <p:ext uri="{BB962C8B-B14F-4D97-AF65-F5344CB8AC3E}">
        <p14:creationId xmlns:p14="http://schemas.microsoft.com/office/powerpoint/2010/main" val="487991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4F26E9-FE00-E2F5-9F00-9301CAA06F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3DB745-404E-492B-6A2A-9E7BEF9B535F}"/>
              </a:ext>
            </a:extLst>
          </p:cNvPr>
          <p:cNvSpPr>
            <a:spLocks noGrp="1"/>
          </p:cNvSpPr>
          <p:nvPr>
            <p:ph type="title"/>
          </p:nvPr>
        </p:nvSpPr>
        <p:spPr/>
        <p:txBody>
          <a:bodyPr/>
          <a:lstStyle/>
          <a:p>
            <a:r>
              <a:rPr lang="en-US" dirty="0"/>
              <a:t>Evaluations – Results</a:t>
            </a:r>
          </a:p>
        </p:txBody>
      </p:sp>
      <p:sp>
        <p:nvSpPr>
          <p:cNvPr id="4" name="Slide Number Placeholder 3">
            <a:extLst>
              <a:ext uri="{FF2B5EF4-FFF2-40B4-BE49-F238E27FC236}">
                <a16:creationId xmlns:a16="http://schemas.microsoft.com/office/drawing/2014/main" id="{3AC3EE10-BE99-3EB5-A158-07B7D534EFDB}"/>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6" name="Date Placeholder 5">
            <a:extLst>
              <a:ext uri="{FF2B5EF4-FFF2-40B4-BE49-F238E27FC236}">
                <a16:creationId xmlns:a16="http://schemas.microsoft.com/office/drawing/2014/main" id="{A1D3EBC2-70D3-1867-3F27-8F02FFB76E35}"/>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A6AF232F-6E02-EE95-E857-7AC8BCE63B44}"/>
              </a:ext>
            </a:extLst>
          </p:cNvPr>
          <p:cNvSpPr>
            <a:spLocks noGrp="1"/>
          </p:cNvSpPr>
          <p:nvPr>
            <p:ph type="ftr" idx="14"/>
          </p:nvPr>
        </p:nvSpPr>
        <p:spPr>
          <a:xfrm>
            <a:off x="7143757" y="6475414"/>
            <a:ext cx="4246027" cy="180975"/>
          </a:xfrm>
        </p:spPr>
        <p:txBody>
          <a:bodyPr/>
          <a:lstStyle/>
          <a:p>
            <a:r>
              <a:rPr lang="en-GB"/>
              <a:t>Salvatore Talarico (Nokia), et al.</a:t>
            </a:r>
          </a:p>
        </p:txBody>
      </p:sp>
      <p:sp>
        <p:nvSpPr>
          <p:cNvPr id="9" name="Content Placeholder 2">
            <a:extLst>
              <a:ext uri="{FF2B5EF4-FFF2-40B4-BE49-F238E27FC236}">
                <a16:creationId xmlns:a16="http://schemas.microsoft.com/office/drawing/2014/main" id="{900E8F85-A009-7076-29BB-46A1C0DC4EBF}"/>
              </a:ext>
            </a:extLst>
          </p:cNvPr>
          <p:cNvSpPr txBox="1">
            <a:spLocks/>
          </p:cNvSpPr>
          <p:nvPr/>
        </p:nvSpPr>
        <p:spPr bwMode="auto">
          <a:xfrm>
            <a:off x="6094943" y="1751014"/>
            <a:ext cx="6028349" cy="430497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800" kern="0" dirty="0"/>
              <a:t>Observations: </a:t>
            </a:r>
          </a:p>
          <a:p>
            <a:pPr marL="285750" indent="-285750">
              <a:buFont typeface="Arial" panose="020B0604020202020204" pitchFamily="34" charset="0"/>
              <a:buChar char="•"/>
            </a:pPr>
            <a:r>
              <a:rPr lang="en-US" sz="1600" b="0" kern="0" dirty="0"/>
              <a:t>NPCA allows to achieve higher aggregated throughput when the OBSS is closer, while OBSS-PD based SR is preferred when the distance among BSS and OBSS is larger.</a:t>
            </a:r>
          </a:p>
          <a:p>
            <a:pPr marL="285750" indent="-285750">
              <a:buFont typeface="Arial" panose="020B0604020202020204" pitchFamily="34" charset="0"/>
              <a:buChar char="•"/>
            </a:pPr>
            <a:r>
              <a:rPr lang="en-US" sz="1600" b="0" kern="0" dirty="0"/>
              <a:t>When NPCA and OBSS-PD based SR are jointly used, more STAs will end up having different perspective on whether an OBSS transmission shall or shall not trigger a switch to the NPCA primary channel, which leads to high degradation in terms of aggregated throughput especially as the distance between BSS and OBSS is smaller.</a:t>
            </a:r>
          </a:p>
          <a:p>
            <a:pPr marL="285750" indent="-285750">
              <a:buFont typeface="Arial" panose="020B0604020202020204" pitchFamily="34" charset="0"/>
              <a:buChar char="•"/>
            </a:pPr>
            <a:r>
              <a:rPr lang="en-US" sz="1600" b="0" kern="0" dirty="0"/>
              <a:t>In order to have a more homogeneous behavior across all STAs, when operating NPCA and SR jointly, SR could be enhanced by introducing a common PD threshold that is announced by the AP and used by all the non-AP STAs (</a:t>
            </a:r>
            <a:r>
              <a:rPr lang="en-US" sz="1600" b="0" kern="0" dirty="0" err="1"/>
              <a:t>eSR</a:t>
            </a:r>
            <a:r>
              <a:rPr lang="en-US" sz="1600" b="0" kern="0" dirty="0"/>
              <a:t>).</a:t>
            </a:r>
          </a:p>
          <a:p>
            <a:pPr marL="685800" lvl="1">
              <a:buFont typeface="Arial" panose="020B0604020202020204" pitchFamily="34" charset="0"/>
              <a:buChar char="•"/>
            </a:pPr>
            <a:r>
              <a:rPr lang="en-US" sz="1200" kern="0" dirty="0"/>
              <a:t>This allows to mitigate the ambiguity across STAs in terms of which primary channel to use</a:t>
            </a:r>
          </a:p>
          <a:p>
            <a:pPr marL="685800" lvl="1">
              <a:buFont typeface="Arial" panose="020B0604020202020204" pitchFamily="34" charset="0"/>
              <a:buChar char="•"/>
            </a:pPr>
            <a:r>
              <a:rPr lang="en-US" sz="1200" kern="0" dirty="0"/>
              <a:t>Allows STAs to avoid more frequently to switch to the NPCA primary channel, which leads to spectral efficiency loss due to the related switching delays.  </a:t>
            </a:r>
          </a:p>
          <a:p>
            <a:pPr marL="285750" indent="-285750">
              <a:buFont typeface="Arial" panose="020B0604020202020204" pitchFamily="34" charset="0"/>
              <a:buChar char="•"/>
            </a:pPr>
            <a:endParaRPr lang="en-US" sz="1600" b="0" kern="0" dirty="0"/>
          </a:p>
          <a:p>
            <a:pPr marL="800100" lvl="1" indent="-342900">
              <a:buFont typeface="Arial" panose="020B0604020202020204" pitchFamily="34" charset="0"/>
              <a:buChar char="•"/>
            </a:pPr>
            <a:endParaRPr lang="en-US" sz="2400" b="1" kern="0" dirty="0">
              <a:cs typeface="+mn-cs"/>
            </a:endParaRPr>
          </a:p>
          <a:p>
            <a:endParaRPr lang="en-US" kern="0" dirty="0"/>
          </a:p>
          <a:p>
            <a:endParaRPr lang="en-US" kern="0" dirty="0"/>
          </a:p>
          <a:p>
            <a:pPr lvl="1"/>
            <a:endParaRPr lang="en-US" kern="0" dirty="0"/>
          </a:p>
          <a:p>
            <a:endParaRPr lang="en-US" kern="0" dirty="0"/>
          </a:p>
          <a:p>
            <a:endParaRPr lang="en-US" kern="0" dirty="0"/>
          </a:p>
          <a:p>
            <a:endParaRPr lang="en-US" kern="0" dirty="0"/>
          </a:p>
        </p:txBody>
      </p:sp>
      <p:pic>
        <p:nvPicPr>
          <p:cNvPr id="16" name="Picture 15">
            <a:extLst>
              <a:ext uri="{FF2B5EF4-FFF2-40B4-BE49-F238E27FC236}">
                <a16:creationId xmlns:a16="http://schemas.microsoft.com/office/drawing/2014/main" id="{9322EB2F-3289-AC41-0886-103699E01E37}"/>
              </a:ext>
            </a:extLst>
          </p:cNvPr>
          <p:cNvPicPr>
            <a:picLocks noChangeAspect="1"/>
          </p:cNvPicPr>
          <p:nvPr/>
        </p:nvPicPr>
        <p:blipFill>
          <a:blip r:embed="rId3"/>
          <a:stretch>
            <a:fillRect/>
          </a:stretch>
        </p:blipFill>
        <p:spPr>
          <a:xfrm>
            <a:off x="135468" y="1736164"/>
            <a:ext cx="5959476" cy="4548162"/>
          </a:xfrm>
          <a:prstGeom prst="rect">
            <a:avLst/>
          </a:prstGeom>
        </p:spPr>
      </p:pic>
    </p:spTree>
    <p:extLst>
      <p:ext uri="{BB962C8B-B14F-4D97-AF65-F5344CB8AC3E}">
        <p14:creationId xmlns:p14="http://schemas.microsoft.com/office/powerpoint/2010/main" val="484852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Proposal</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636093" y="1751014"/>
            <a:ext cx="10639392" cy="4304970"/>
          </a:xfrm>
        </p:spPr>
        <p:txBody>
          <a:bodyPr/>
          <a:lstStyle/>
          <a:p>
            <a:pPr>
              <a:buFont typeface="Arial" panose="020B0604020202020204" pitchFamily="34" charset="0"/>
              <a:buChar char="•"/>
            </a:pPr>
            <a:r>
              <a:rPr lang="en-US" sz="1800" dirty="0"/>
              <a:t>In order to mitigate the issue highlighted in this deck of slide: </a:t>
            </a:r>
          </a:p>
          <a:p>
            <a:pPr lvl="1">
              <a:buFont typeface="Arial" panose="020B0604020202020204" pitchFamily="34" charset="0"/>
              <a:buChar char="•"/>
            </a:pPr>
            <a:endParaRPr lang="en-US" sz="1800" i="1" dirty="0"/>
          </a:p>
          <a:p>
            <a:pPr lvl="1">
              <a:buFont typeface="Arial" panose="020B0604020202020204" pitchFamily="34" charset="0"/>
              <a:buChar char="•"/>
            </a:pPr>
            <a:r>
              <a:rPr lang="en-US" sz="1800" i="1" dirty="0"/>
              <a:t>Option 1</a:t>
            </a:r>
            <a:r>
              <a:rPr lang="en-US" sz="1800" dirty="0"/>
              <a:t>:  NPCA is never used jointly with OBSS-PD based SR </a:t>
            </a:r>
          </a:p>
          <a:p>
            <a:pPr lvl="2">
              <a:buFont typeface="Arial" panose="020B0604020202020204" pitchFamily="34" charset="0"/>
              <a:buChar char="•"/>
            </a:pPr>
            <a:r>
              <a:rPr lang="en-US" sz="1600" dirty="0"/>
              <a:t>Since these two features address the same issue (i.e., overlapping of OBSS transmissions), these are used orthogonally, and when NPCA is used OBSS-PD based SR is disabled within the BSS.</a:t>
            </a:r>
          </a:p>
          <a:p>
            <a:pPr lvl="3">
              <a:buFont typeface="Arial" panose="020B0604020202020204" pitchFamily="34" charset="0"/>
              <a:buChar char="•"/>
            </a:pPr>
            <a:endParaRPr lang="en-US" sz="1400" dirty="0"/>
          </a:p>
          <a:p>
            <a:pPr lvl="1">
              <a:buFont typeface="Arial" panose="020B0604020202020204" pitchFamily="34" charset="0"/>
              <a:buChar char="•"/>
            </a:pPr>
            <a:r>
              <a:rPr lang="en-US" sz="1800" i="1" dirty="0"/>
              <a:t>Option 2 (Preferred)</a:t>
            </a:r>
            <a:r>
              <a:rPr lang="en-US" sz="1800" dirty="0"/>
              <a:t>: NPCA can be jointly used with OBSS PD-based SR</a:t>
            </a:r>
          </a:p>
          <a:p>
            <a:pPr lvl="2">
              <a:buFont typeface="Arial" panose="020B0604020202020204" pitchFamily="34" charset="0"/>
              <a:buChar char="•"/>
            </a:pPr>
            <a:r>
              <a:rPr lang="en-US" sz="1600" dirty="0"/>
              <a:t>A common OBSS PD threshold is defined to mitigate the ambiguity in switching among devices belonging to the same BSS.</a:t>
            </a:r>
          </a:p>
          <a:p>
            <a:pPr lvl="2">
              <a:buFont typeface="Arial" panose="020B0604020202020204" pitchFamily="34" charset="0"/>
              <a:buChar char="•"/>
            </a:pPr>
            <a:r>
              <a:rPr lang="en-US" sz="1600" dirty="0"/>
              <a:t>NPCA primary channel is triggered by the detection of OBSS Control frame exchange (e.g., (MU-)RTS/CTS) or OBSS HE/EHT/UHR PPDU with a power level higher than the common OBSS PD threshold.</a:t>
            </a:r>
          </a:p>
          <a:p>
            <a:pPr lvl="2">
              <a:buFont typeface="Arial" panose="020B0604020202020204" pitchFamily="34" charset="0"/>
              <a:buChar char="•"/>
            </a:pPr>
            <a:r>
              <a:rPr lang="en-US" sz="1600" dirty="0"/>
              <a:t>SR transmit power constraints are applied regardless of whether a STA operate on primary or NPCA primary channel.</a:t>
            </a:r>
            <a:endParaRPr lang="en-US" dirty="0"/>
          </a:p>
          <a:p>
            <a:pPr marL="0" indent="0"/>
            <a:endParaRPr lang="en-US" sz="1800" dirty="0"/>
          </a:p>
          <a:p>
            <a:pPr lvl="1">
              <a:buFont typeface="Arial" panose="020B0604020202020204" pitchFamily="34" charset="0"/>
              <a:buChar char="•"/>
            </a:pPr>
            <a:endParaRPr lang="en-US" sz="18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lvl="1">
              <a:buFont typeface="Arial" panose="020B0604020202020204" pitchFamily="34" charset="0"/>
              <a:buChar char="•"/>
            </a:pPr>
            <a:endParaRPr lang="en-US" sz="1400" b="1" dirty="0">
              <a:cs typeface="+mn-cs"/>
            </a:endParaRP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800100" lvl="1">
              <a:buFont typeface="Arial" panose="020B0604020202020204" pitchFamily="34" charset="0"/>
              <a:buChar char="•"/>
            </a:pPr>
            <a:endParaRPr lang="en-US" sz="1400" dirty="0"/>
          </a:p>
          <a:p>
            <a:pPr marL="800100" lvl="1">
              <a:buFont typeface="Arial" panose="020B0604020202020204" pitchFamily="34" charset="0"/>
              <a:buChar char="•"/>
            </a:pPr>
            <a:endParaRPr lang="en-US" sz="1400"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2025</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2540092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34861"/>
            <a:ext cx="10783407" cy="4528563"/>
          </a:xfrm>
        </p:spPr>
        <p:txBody>
          <a:bodyPr/>
          <a:lstStyle/>
          <a:p>
            <a:pPr>
              <a:buFont typeface="Arial" panose="020B0604020202020204" pitchFamily="34" charset="0"/>
              <a:buChar char="•"/>
            </a:pPr>
            <a:r>
              <a:rPr lang="en-US" sz="2000" dirty="0"/>
              <a:t>In this contributions, we discussed the negative impact of SR on NPCA, when these two features are used together.</a:t>
            </a:r>
          </a:p>
          <a:p>
            <a:pPr>
              <a:buFont typeface="Arial" panose="020B0604020202020204" pitchFamily="34" charset="0"/>
              <a:buChar char="•"/>
            </a:pPr>
            <a:r>
              <a:rPr lang="en-US" sz="2000" dirty="0"/>
              <a:t>To address this issue two options are provided:</a:t>
            </a:r>
          </a:p>
          <a:p>
            <a:pPr lvl="1">
              <a:buFont typeface="Arial" panose="020B0604020202020204" pitchFamily="34" charset="0"/>
              <a:buChar char="•"/>
            </a:pPr>
            <a:r>
              <a:rPr lang="en-US" b="1" dirty="0">
                <a:cs typeface="+mn-cs"/>
              </a:rPr>
              <a:t>Option 1:  NPCA is never used jointly with OBSS-PD based SR </a:t>
            </a:r>
          </a:p>
          <a:p>
            <a:pPr lvl="1">
              <a:buFont typeface="Arial" panose="020B0604020202020204" pitchFamily="34" charset="0"/>
              <a:buChar char="•"/>
            </a:pPr>
            <a:r>
              <a:rPr lang="en-US" b="1" dirty="0">
                <a:cs typeface="+mn-cs"/>
              </a:rPr>
              <a:t>Option 2 (Preferred): NPCA can be jointly used with OBSS PD-based SR</a:t>
            </a:r>
          </a:p>
          <a:p>
            <a:pPr lvl="2">
              <a:buFont typeface="Arial" panose="020B0604020202020204" pitchFamily="34" charset="0"/>
              <a:buChar char="•"/>
            </a:pPr>
            <a:r>
              <a:rPr lang="en-US" sz="2000" b="1" dirty="0">
                <a:cs typeface="+mn-cs"/>
              </a:rPr>
              <a:t>A common OBSS PD threshold is defined to mitigate the ambiguity in switching among devices belonging to the same BSS</a:t>
            </a:r>
          </a:p>
          <a:p>
            <a:pPr lvl="2">
              <a:buFont typeface="Arial" panose="020B0604020202020204" pitchFamily="34" charset="0"/>
              <a:buChar char="•"/>
            </a:pPr>
            <a:r>
              <a:rPr lang="en-US" sz="2000" b="1" dirty="0">
                <a:cs typeface="+mn-cs"/>
              </a:rPr>
              <a:t>NPCA primary channel is triggered by the detection of OBSS Control frame exchange (e.g., (MU-)RTS/CTS) or OBSS HE/EHT/UHR PPDU with a power level higher than the common OBSS PD threshold</a:t>
            </a:r>
          </a:p>
          <a:p>
            <a:pPr lvl="2">
              <a:buFont typeface="Arial" panose="020B0604020202020204" pitchFamily="34" charset="0"/>
              <a:buChar char="•"/>
            </a:pPr>
            <a:r>
              <a:rPr lang="en-US" sz="2000" b="1" dirty="0">
                <a:cs typeface="+mn-cs"/>
              </a:rPr>
              <a:t>SR transmit power constraints are applied regardless of whether a STA operate on primary or NPCA primary channel</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endParaRPr lang="en-US" dirty="0"/>
          </a:p>
          <a:p>
            <a:endParaRPr lang="en-US" dirty="0"/>
          </a:p>
          <a:p>
            <a:pPr marL="457200" lvl="1" indent="0">
              <a:buNone/>
            </a:pPr>
            <a:endParaRPr lang="en-US" dirty="0"/>
          </a:p>
          <a:p>
            <a:endParaRPr lang="en-US"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t>March 2025</a:t>
            </a:r>
            <a:endParaRPr lang="en-GB"/>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(Nokia), et al.</a:t>
            </a:r>
          </a:p>
        </p:txBody>
      </p:sp>
    </p:spTree>
    <p:extLst>
      <p:ext uri="{BB962C8B-B14F-4D97-AF65-F5344CB8AC3E}">
        <p14:creationId xmlns:p14="http://schemas.microsoft.com/office/powerpoint/2010/main" val="1315213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t>Straw Poll #1</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t>March 2025</a:t>
            </a:r>
            <a:endParaRPr lang="en-GB"/>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(Nokia), et al.</a:t>
            </a:r>
          </a:p>
        </p:txBody>
      </p:sp>
      <p:sp>
        <p:nvSpPr>
          <p:cNvPr id="9" name="Rectangle 2">
            <a:extLst>
              <a:ext uri="{FF2B5EF4-FFF2-40B4-BE49-F238E27FC236}">
                <a16:creationId xmlns:a16="http://schemas.microsoft.com/office/drawing/2014/main" id="{BD1274AC-1F29-FD8E-2FCE-CCB83277553F}"/>
              </a:ext>
            </a:extLst>
          </p:cNvPr>
          <p:cNvSpPr>
            <a:spLocks noGrp="1" noChangeArrowheads="1"/>
          </p:cNvSpPr>
          <p:nvPr>
            <p:ph idx="1"/>
          </p:nvPr>
        </p:nvSpPr>
        <p:spPr>
          <a:xfrm>
            <a:off x="914401" y="1981201"/>
            <a:ext cx="10361084" cy="4113213"/>
          </a:xfrm>
          <a:ln/>
        </p:spPr>
        <p:txBody>
          <a:bodyPr/>
          <a:lstStyle/>
          <a:p>
            <a:pPr>
              <a:buFont typeface="Times New Roman" pitchFamily="16" charset="0"/>
              <a:buChar char="•"/>
            </a:pPr>
            <a:r>
              <a:rPr lang="en-GB" dirty="0"/>
              <a:t>SP1: Do you agree that </a:t>
            </a:r>
            <a:r>
              <a:rPr lang="en-US" dirty="0"/>
              <a:t>when NPCA and OBSS PD based SR are operated jointly, an UHR AP indicates in the SR Parameter Set element a common PD threshold that all its associated UHR STAs shall use?</a:t>
            </a:r>
          </a:p>
          <a:p>
            <a:pPr lvl="1">
              <a:buFont typeface="Times New Roman" pitchFamily="16" charset="0"/>
              <a:buChar char="•"/>
            </a:pPr>
            <a:r>
              <a:rPr lang="en-GB" dirty="0"/>
              <a:t>Yes</a:t>
            </a:r>
          </a:p>
          <a:p>
            <a:pPr lvl="1">
              <a:buFont typeface="Times New Roman" pitchFamily="16" charset="0"/>
              <a:buChar char="•"/>
            </a:pPr>
            <a:r>
              <a:rPr lang="en-GB" dirty="0"/>
              <a:t>No</a:t>
            </a:r>
          </a:p>
          <a:p>
            <a:pPr lvl="1">
              <a:buFont typeface="Times New Roman" pitchFamily="16" charset="0"/>
              <a:buChar char="•"/>
            </a:pPr>
            <a:r>
              <a:rPr lang="en-GB" dirty="0"/>
              <a:t>Abstain</a:t>
            </a:r>
          </a:p>
        </p:txBody>
      </p:sp>
    </p:spTree>
    <p:extLst>
      <p:ext uri="{BB962C8B-B14F-4D97-AF65-F5344CB8AC3E}">
        <p14:creationId xmlns:p14="http://schemas.microsoft.com/office/powerpoint/2010/main" val="285921104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34c87397-5fc1-491e-85e7-d6110dbe9cbd" ContentTypeId="0x0101" PreviousValue="fals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file>

<file path=customXml/item4.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lcf76f155ced4ddcb4097134ff3c332f xmlns="2414ebc4-bdb1-4c0a-bae0-d1994832959e">
      <Terms xmlns="http://schemas.microsoft.com/office/infopath/2007/PartnerControls"/>
    </lcf76f155ced4ddcb4097134ff3c332f>
    <TaxCatchAll xmlns="96d9372c-c30d-4a13-8faf-5ed990fd219f" xsi:nil="true"/>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83B77BD6E7512047A33E10170DD9B502" ma:contentTypeVersion="17" ma:contentTypeDescription="Create a new document." ma:contentTypeScope="" ma:versionID="89a29d479739737cd65a7c5c18f1f410">
  <xsd:schema xmlns:xsd="http://www.w3.org/2001/XMLSchema" xmlns:xs="http://www.w3.org/2001/XMLSchema" xmlns:p="http://schemas.microsoft.com/office/2006/metadata/properties" xmlns:ns2="71c5aaf6-e6ce-465b-b873-5148d2a4c105" xmlns:ns3="2414ebc4-bdb1-4c0a-bae0-d1994832959e" xmlns:ns4="96d9372c-c30d-4a13-8faf-5ed990fd219f" targetNamespace="http://schemas.microsoft.com/office/2006/metadata/properties" ma:root="true" ma:fieldsID="d41b7f0e0e77ada6708baa70d2f23d4a" ns2:_="" ns3:_="" ns4:_="">
    <xsd:import namespace="71c5aaf6-e6ce-465b-b873-5148d2a4c105"/>
    <xsd:import namespace="2414ebc4-bdb1-4c0a-bae0-d1994832959e"/>
    <xsd:import namespace="96d9372c-c30d-4a13-8faf-5ed990fd219f"/>
    <xsd:element name="properties">
      <xsd:complexType>
        <xsd:sequence>
          <xsd:element name="documentManagement">
            <xsd:complexType>
              <xsd:all>
                <xsd:element ref="ns2:_dlc_DocId" minOccurs="0"/>
                <xsd:element ref="ns2:_dlc_DocIdUrl" minOccurs="0"/>
                <xsd:element ref="ns2:_dlc_DocIdPersistId" minOccurs="0"/>
                <xsd:element ref="ns2:HideFromDelve" minOccurs="0"/>
                <xsd:element ref="ns3:MediaServiceMetadata" minOccurs="0"/>
                <xsd:element ref="ns3:MediaServiceFastMetadata" minOccurs="0"/>
                <xsd:element ref="ns3:MediaServiceSearchProperties" minOccurs="0"/>
                <xsd:element ref="ns3:MediaServiceObjectDetectorVersions" minOccurs="0"/>
                <xsd:element ref="ns4:SharedWithUsers" minOccurs="0"/>
                <xsd:element ref="ns4:SharedWithDetails" minOccurs="0"/>
                <xsd:element ref="ns3:MediaServiceDateTaken" minOccurs="0"/>
                <xsd:element ref="ns3:MediaServiceGenerationTime" minOccurs="0"/>
                <xsd:element ref="ns3:MediaServiceEventHashCode" minOccurs="0"/>
                <xsd:element ref="ns3:MediaLengthInSeconds" minOccurs="0"/>
                <xsd:element ref="ns3:lcf76f155ced4ddcb4097134ff3c332f" minOccurs="0"/>
                <xsd:element ref="ns4:TaxCatchAll"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2414ebc4-bdb1-4c0a-bae0-d1994832959e"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34c87397-5fc1-491e-85e7-d6110dbe9cbd" ma:termSetId="09814cd3-568e-fe90-9814-8d621ff8fb84" ma:anchorId="fba54fb3-c3e1-fe81-a776-ca4b69148c4d" ma:open="true" ma:isKeyword="false">
      <xsd:complexType>
        <xsd:sequence>
          <xsd:element ref="pc:Terms" minOccurs="0" maxOccurs="1"/>
        </xsd:sequence>
      </xsd:complexType>
    </xsd:element>
    <xsd:element name="MediaServiceOCR" ma:index="25"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6d9372c-c30d-4a13-8faf-5ed990fd219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c4e69a3a-2229-42d5-909f-07f1ad294cfc}" ma:internalName="TaxCatchAll" ma:showField="CatchAllData" ma:web="96d9372c-c30d-4a13-8faf-5ed990fd21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8D5BFA4-3D99-41C3-92FF-EB758C25ED4B}">
  <ds:schemaRefs>
    <ds:schemaRef ds:uri="Microsoft.SharePoint.Taxonomy.ContentTypeSync"/>
  </ds:schemaRefs>
</ds:datastoreItem>
</file>

<file path=customXml/itemProps2.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3.xml><?xml version="1.0" encoding="utf-8"?>
<ds:datastoreItem xmlns:ds="http://schemas.openxmlformats.org/officeDocument/2006/customXml" ds:itemID="{82E7F1A7-8946-4ECB-BD1F-2192317FD9EB}">
  <ds:schemaRefs>
    <ds:schemaRef ds:uri="http://schemas.microsoft.com/sharepoint/events"/>
  </ds:schemaRefs>
</ds:datastoreItem>
</file>

<file path=customXml/itemProps4.xml><?xml version="1.0" encoding="utf-8"?>
<ds:datastoreItem xmlns:ds="http://schemas.openxmlformats.org/officeDocument/2006/customXml" ds:itemID="{7D33D2B5-7ABE-4F55-822A-4E7E7BC83B81}">
  <ds:schemaRefs>
    <ds:schemaRef ds:uri="http://purl.org/dc/elements/1.1/"/>
    <ds:schemaRef ds:uri="http://purl.org/dc/terms/"/>
    <ds:schemaRef ds:uri="http://schemas.microsoft.com/office/2006/metadata/properties"/>
    <ds:schemaRef ds:uri="http://schemas.microsoft.com/office/2006/documentManagement/types"/>
    <ds:schemaRef ds:uri="96d9372c-c30d-4a13-8faf-5ed990fd219f"/>
    <ds:schemaRef ds:uri="http://schemas.openxmlformats.org/package/2006/metadata/core-properties"/>
    <ds:schemaRef ds:uri="http://schemas.microsoft.com/office/infopath/2007/PartnerControls"/>
    <ds:schemaRef ds:uri="http://purl.org/dc/dcmitype/"/>
    <ds:schemaRef ds:uri="2414ebc4-bdb1-4c0a-bae0-d1994832959e"/>
    <ds:schemaRef ds:uri="71c5aaf6-e6ce-465b-b873-5148d2a4c105"/>
    <ds:schemaRef ds:uri="http://www.w3.org/XML/1998/namespace"/>
  </ds:schemaRefs>
</ds:datastoreItem>
</file>

<file path=customXml/itemProps5.xml><?xml version="1.0" encoding="utf-8"?>
<ds:datastoreItem xmlns:ds="http://schemas.openxmlformats.org/officeDocument/2006/customXml" ds:itemID="{60DE3694-B173-4B7B-B976-6B89735B9D5D}">
  <ds:schemaRefs>
    <ds:schemaRef ds:uri="2414ebc4-bdb1-4c0a-bae0-d1994832959e"/>
    <ds:schemaRef ds:uri="71c5aaf6-e6ce-465b-b873-5148d2a4c105"/>
    <ds:schemaRef ds:uri="96d9372c-c30d-4a13-8faf-5ed990fd219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5d471751-9675-428d-917b-70f44f9630b0}" enabled="0" method="" siteId="{5d471751-9675-428d-917b-70f44f9630b0}" removed="1"/>
</clbl:labelList>
</file>

<file path=docProps/app.xml><?xml version="1.0" encoding="utf-8"?>
<Properties xmlns="http://schemas.openxmlformats.org/officeDocument/2006/extended-properties" xmlns:vt="http://schemas.openxmlformats.org/officeDocument/2006/docPropsVTypes">
  <Template>802-11-submission</Template>
  <TotalTime>8046</TotalTime>
  <Words>1725</Words>
  <Application>Microsoft Office PowerPoint</Application>
  <PresentationFormat>Widescreen</PresentationFormat>
  <Paragraphs>306</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Unicode MS</vt:lpstr>
      <vt:lpstr>Nokia Pure Text Light</vt:lpstr>
      <vt:lpstr>Times New Roman</vt:lpstr>
      <vt:lpstr>Office Theme</vt:lpstr>
      <vt:lpstr>PowerPoint Presentation</vt:lpstr>
      <vt:lpstr>Introduction</vt:lpstr>
      <vt:lpstr>Recap: 802.11ax Spatial Reuse</vt:lpstr>
      <vt:lpstr>Problem Statement</vt:lpstr>
      <vt:lpstr>Evaluations – Simulation Parameters</vt:lpstr>
      <vt:lpstr>Evaluations – Results</vt:lpstr>
      <vt:lpstr>Proposal</vt:lpstr>
      <vt:lpstr>Summary </vt:lpstr>
      <vt:lpstr>Straw Poll #1</vt:lpstr>
      <vt:lpstr>Straw Poll #2</vt:lpstr>
      <vt:lpstr>References</vt:lpstr>
      <vt:lpstr>Appendix</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Qing Xia</dc:creator>
  <cp:keywords/>
  <cp:lastModifiedBy>Salvatore Talarico (Nokia)</cp:lastModifiedBy>
  <cp:revision>6</cp:revision>
  <cp:lastPrinted>1601-01-01T00:00:00Z</cp:lastPrinted>
  <dcterms:created xsi:type="dcterms:W3CDTF">2024-01-02T17:53:44Z</dcterms:created>
  <dcterms:modified xsi:type="dcterms:W3CDTF">2025-07-29T20:24:20Z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0x01010083B77BD6E7512047A33E10170DD9B502</vt:lpwstr>
  </property>
  <property fmtid="{D5CDD505-2E9C-101B-9397-08002B2CF9AE}" pid="3" name="MediaServiceImageTags">
    <vt:lpwstr/>
  </property>
</Properties>
</file>