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6"/>
  </p:sldMasterIdLst>
  <p:notesMasterIdLst>
    <p:notesMasterId r:id="rId18"/>
  </p:notesMasterIdLst>
  <p:handoutMasterIdLst>
    <p:handoutMasterId r:id="rId19"/>
  </p:handoutMasterIdLst>
  <p:sldIdLst>
    <p:sldId id="256" r:id="rId7"/>
    <p:sldId id="2147473534" r:id="rId8"/>
    <p:sldId id="334" r:id="rId9"/>
    <p:sldId id="2147473542" r:id="rId10"/>
    <p:sldId id="2147473543" r:id="rId11"/>
    <p:sldId id="2147473537" r:id="rId12"/>
    <p:sldId id="343" r:id="rId13"/>
    <p:sldId id="2147473539" r:id="rId14"/>
    <p:sldId id="2147473540" r:id="rId15"/>
    <p:sldId id="2147473541" r:id="rId16"/>
    <p:sldId id="273" r:id="rId17"/>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1FA94A-B39C-C58D-C2E7-7C1071EB4DC3}" name="Salvatore Talarico (Nokia)" initials="ST" userId="S::salvatore.talarico@nokia.com::4c555d6f-9878-479f-8b49-9dc99b856ab6" providerId="AD"/>
  <p188:author id="{445D2C6B-733B-344E-AABC-6B29234F5211}" name="Xia, Qing" initials="XQ" userId="S::Qing.Xia@sony.com::4646ff74-0457-4fca-a942-2f80c010d96a" providerId="AD"/>
  <p188:author id="{B799037E-71C1-66C0-6239-AF007DE4F1EC}" name="Mikhail Liubogoshchev (Nokia)" initials="M(" userId="S::mikhail.liubogoshchev@nokia.com::a745aa21-ad0c-428e-8825-cbaac15f34cd" providerId="AD"/>
  <p188:author id="{3BF5B2DE-9FA6-B94C-663D-03C27DC425FD}" name="Kaikai Huang (NSB)" initials="K(" userId="S::kaikai.huang@nokia-sbell.com::fb7cffcb-66d2-4944-972a-dbd47c19f72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56" autoAdjust="0"/>
    <p:restoredTop sz="96264" autoAdjust="0"/>
  </p:normalViewPr>
  <p:slideViewPr>
    <p:cSldViewPr snapToGrid="0">
      <p:cViewPr varScale="1">
        <p:scale>
          <a:sx n="88" d="100"/>
          <a:sy n="88" d="100"/>
        </p:scale>
        <p:origin x="350" y="288"/>
      </p:cViewPr>
      <p:guideLst>
        <p:guide orient="horz" pos="2160"/>
        <p:guide pos="3840"/>
      </p:guideLst>
    </p:cSldViewPr>
  </p:slideViewPr>
  <p:notesTextViewPr>
    <p:cViewPr>
      <p:scale>
        <a:sx n="1" d="1"/>
        <a:sy n="1" d="1"/>
      </p:scale>
      <p:origin x="0" y="0"/>
    </p:cViewPr>
  </p:notesTextViewPr>
  <p:notesViewPr>
    <p:cSldViewPr snapToGrid="0">
      <p:cViewPr varScale="1">
        <p:scale>
          <a:sx n="113" d="100"/>
          <a:sy n="113" d="100"/>
        </p:scale>
        <p:origin x="298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microsoft.com/office/2018/10/relationships/authors" Target="author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5/12/2025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26E17-D59E-33A7-881F-BD2C76786F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F55E76-87F2-0F8D-CD5E-569F0B8BC8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A84DCC-0E1E-BC1E-6655-165C6B3C51A8}"/>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3E2FA0D9-2AE8-D4B2-89F7-FFA6EE5B6F36}"/>
              </a:ext>
            </a:extLst>
          </p:cNvPr>
          <p:cNvSpPr>
            <a:spLocks noGrp="1"/>
          </p:cNvSpPr>
          <p:nvPr>
            <p:ph type="hdr"/>
          </p:nvPr>
        </p:nvSpPr>
        <p:spPr/>
        <p:txBody>
          <a:bodyPr/>
          <a:lstStyle/>
          <a:p>
            <a:r>
              <a:rPr lang="en-US"/>
              <a:t>doc.: IEEE 802.11-yy/xxxxr0</a:t>
            </a:r>
          </a:p>
        </p:txBody>
      </p:sp>
      <p:sp>
        <p:nvSpPr>
          <p:cNvPr id="5" name="Date Placeholder 4">
            <a:extLst>
              <a:ext uri="{FF2B5EF4-FFF2-40B4-BE49-F238E27FC236}">
                <a16:creationId xmlns:a16="http://schemas.microsoft.com/office/drawing/2014/main" id="{2E44FC0C-BFF9-601A-ABAE-215EEF53B9D2}"/>
              </a:ext>
            </a:extLst>
          </p:cNvPr>
          <p:cNvSpPr>
            <a:spLocks noGrp="1"/>
          </p:cNvSpPr>
          <p:nvPr>
            <p:ph type="dt"/>
          </p:nvPr>
        </p:nvSpPr>
        <p:spPr/>
        <p:txBody>
          <a:bodyPr/>
          <a:lstStyle/>
          <a:p>
            <a:r>
              <a:rPr lang="en-US"/>
              <a:t>Month Year</a:t>
            </a:r>
          </a:p>
        </p:txBody>
      </p:sp>
      <p:sp>
        <p:nvSpPr>
          <p:cNvPr id="6" name="Footer Placeholder 5">
            <a:extLst>
              <a:ext uri="{FF2B5EF4-FFF2-40B4-BE49-F238E27FC236}">
                <a16:creationId xmlns:a16="http://schemas.microsoft.com/office/drawing/2014/main" id="{4D508B9D-D906-405F-BC7C-F10B75EE0BD0}"/>
              </a:ext>
            </a:extLst>
          </p:cNvPr>
          <p:cNvSpPr>
            <a:spLocks noGrp="1"/>
          </p:cNvSpPr>
          <p:nvPr>
            <p:ph type="ftr"/>
          </p:nvPr>
        </p:nvSpPr>
        <p:spPr/>
        <p:txBody>
          <a:bodyPr/>
          <a:lstStyle/>
          <a:p>
            <a:r>
              <a:rPr lang="en-US"/>
              <a:t>John Doe, Some Company</a:t>
            </a:r>
          </a:p>
        </p:txBody>
      </p:sp>
      <p:sp>
        <p:nvSpPr>
          <p:cNvPr id="7" name="Slide Number Placeholder 6">
            <a:extLst>
              <a:ext uri="{FF2B5EF4-FFF2-40B4-BE49-F238E27FC236}">
                <a16:creationId xmlns:a16="http://schemas.microsoft.com/office/drawing/2014/main" id="{A6B99D1B-C794-E787-F20D-CA43E70AA122}"/>
              </a:ext>
            </a:extLst>
          </p:cNvPr>
          <p:cNvSpPr>
            <a:spLocks noGrp="1"/>
          </p:cNvSpPr>
          <p:nvPr>
            <p:ph type="sldNum"/>
          </p:nvPr>
        </p:nvSpPr>
        <p:spPr/>
        <p:txBody>
          <a:bodyPr/>
          <a:lstStyle/>
          <a:p>
            <a:r>
              <a:rPr lang="en-US"/>
              <a:t>Page </a:t>
            </a:r>
            <a:fld id="{47A7FEEB-9CD2-43FE-843C-C5350BEACB45}" type="slidenum">
              <a:rPr lang="en-US" smtClean="0"/>
              <a:pPr/>
              <a:t>10</a:t>
            </a:fld>
            <a:endParaRPr lang="en-US"/>
          </a:p>
        </p:txBody>
      </p:sp>
    </p:spTree>
    <p:extLst>
      <p:ext uri="{BB962C8B-B14F-4D97-AF65-F5344CB8AC3E}">
        <p14:creationId xmlns:p14="http://schemas.microsoft.com/office/powerpoint/2010/main" val="3374145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11</a:t>
            </a:fld>
            <a:endParaRPr lang="en-US"/>
          </a:p>
        </p:txBody>
      </p:sp>
    </p:spTree>
    <p:extLst>
      <p:ext uri="{BB962C8B-B14F-4D97-AF65-F5344CB8AC3E}">
        <p14:creationId xmlns:p14="http://schemas.microsoft.com/office/powerpoint/2010/main" val="661373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a:t>
            </a:fld>
            <a:endParaRPr lang="en-US"/>
          </a:p>
        </p:txBody>
      </p:sp>
    </p:spTree>
    <p:extLst>
      <p:ext uri="{BB962C8B-B14F-4D97-AF65-F5344CB8AC3E}">
        <p14:creationId xmlns:p14="http://schemas.microsoft.com/office/powerpoint/2010/main" val="3633340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a:t>
            </a:fld>
            <a:endParaRPr lang="en-US"/>
          </a:p>
        </p:txBody>
      </p:sp>
    </p:spTree>
    <p:extLst>
      <p:ext uri="{BB962C8B-B14F-4D97-AF65-F5344CB8AC3E}">
        <p14:creationId xmlns:p14="http://schemas.microsoft.com/office/powerpoint/2010/main" val="1395004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46253-FC29-C053-7A57-43EE672CF9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1B0258-020D-6C39-5DDE-5F7D604D9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66B0B8-A410-27EE-D790-D97071DE8A38}"/>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E14114FB-CE38-3A90-4443-8098523C5FCA}"/>
              </a:ext>
            </a:extLst>
          </p:cNvPr>
          <p:cNvSpPr>
            <a:spLocks noGrp="1"/>
          </p:cNvSpPr>
          <p:nvPr>
            <p:ph type="hdr"/>
          </p:nvPr>
        </p:nvSpPr>
        <p:spPr/>
        <p:txBody>
          <a:bodyPr/>
          <a:lstStyle/>
          <a:p>
            <a:r>
              <a:rPr lang="en-US"/>
              <a:t>doc.: IEEE 802.11-yy/xxxxr0</a:t>
            </a:r>
          </a:p>
        </p:txBody>
      </p:sp>
      <p:sp>
        <p:nvSpPr>
          <p:cNvPr id="5" name="Date Placeholder 4">
            <a:extLst>
              <a:ext uri="{FF2B5EF4-FFF2-40B4-BE49-F238E27FC236}">
                <a16:creationId xmlns:a16="http://schemas.microsoft.com/office/drawing/2014/main" id="{BB4A5066-F8A8-C294-5984-67C0727D171D}"/>
              </a:ext>
            </a:extLst>
          </p:cNvPr>
          <p:cNvSpPr>
            <a:spLocks noGrp="1"/>
          </p:cNvSpPr>
          <p:nvPr>
            <p:ph type="dt"/>
          </p:nvPr>
        </p:nvSpPr>
        <p:spPr/>
        <p:txBody>
          <a:bodyPr/>
          <a:lstStyle/>
          <a:p>
            <a:r>
              <a:rPr lang="en-US"/>
              <a:t>Month Year</a:t>
            </a:r>
          </a:p>
        </p:txBody>
      </p:sp>
      <p:sp>
        <p:nvSpPr>
          <p:cNvPr id="6" name="Footer Placeholder 5">
            <a:extLst>
              <a:ext uri="{FF2B5EF4-FFF2-40B4-BE49-F238E27FC236}">
                <a16:creationId xmlns:a16="http://schemas.microsoft.com/office/drawing/2014/main" id="{B82948FF-37E7-75EA-0E5A-F9FD7D14A689}"/>
              </a:ext>
            </a:extLst>
          </p:cNvPr>
          <p:cNvSpPr>
            <a:spLocks noGrp="1"/>
          </p:cNvSpPr>
          <p:nvPr>
            <p:ph type="ftr"/>
          </p:nvPr>
        </p:nvSpPr>
        <p:spPr/>
        <p:txBody>
          <a:bodyPr/>
          <a:lstStyle/>
          <a:p>
            <a:r>
              <a:rPr lang="en-US"/>
              <a:t>John Doe, Some Company</a:t>
            </a:r>
          </a:p>
        </p:txBody>
      </p:sp>
      <p:sp>
        <p:nvSpPr>
          <p:cNvPr id="7" name="Slide Number Placeholder 6">
            <a:extLst>
              <a:ext uri="{FF2B5EF4-FFF2-40B4-BE49-F238E27FC236}">
                <a16:creationId xmlns:a16="http://schemas.microsoft.com/office/drawing/2014/main" id="{9BBB910E-656A-2CB4-55EC-855436B6D093}"/>
              </a:ext>
            </a:extLst>
          </p:cNvPr>
          <p:cNvSpPr>
            <a:spLocks noGrp="1"/>
          </p:cNvSpPr>
          <p:nvPr>
            <p:ph type="sldNum"/>
          </p:nvPr>
        </p:nvSpPr>
        <p:spPr/>
        <p:txBody>
          <a:bodyPr/>
          <a:lstStyle/>
          <a:p>
            <a:r>
              <a:rPr lang="en-US"/>
              <a:t>Page </a:t>
            </a:r>
            <a:fld id="{47A7FEEB-9CD2-43FE-843C-C5350BEACB45}" type="slidenum">
              <a:rPr lang="en-US" smtClean="0"/>
              <a:pPr/>
              <a:t>4</a:t>
            </a:fld>
            <a:endParaRPr lang="en-US"/>
          </a:p>
        </p:txBody>
      </p:sp>
    </p:spTree>
    <p:extLst>
      <p:ext uri="{BB962C8B-B14F-4D97-AF65-F5344CB8AC3E}">
        <p14:creationId xmlns:p14="http://schemas.microsoft.com/office/powerpoint/2010/main" val="4057606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B1E83-9490-1D68-9D69-2D464A65AD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6AAC52-8F52-7285-75D9-924A7B947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26B908-7C2B-CA07-966A-8E48AB58E762}"/>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169B211D-1E68-EB58-C19B-D1D4E670C0BD}"/>
              </a:ext>
            </a:extLst>
          </p:cNvPr>
          <p:cNvSpPr>
            <a:spLocks noGrp="1"/>
          </p:cNvSpPr>
          <p:nvPr>
            <p:ph type="hdr"/>
          </p:nvPr>
        </p:nvSpPr>
        <p:spPr/>
        <p:txBody>
          <a:bodyPr/>
          <a:lstStyle/>
          <a:p>
            <a:r>
              <a:rPr lang="en-US"/>
              <a:t>doc.: IEEE 802.11-yy/xxxxr0</a:t>
            </a:r>
          </a:p>
        </p:txBody>
      </p:sp>
      <p:sp>
        <p:nvSpPr>
          <p:cNvPr id="5" name="Date Placeholder 4">
            <a:extLst>
              <a:ext uri="{FF2B5EF4-FFF2-40B4-BE49-F238E27FC236}">
                <a16:creationId xmlns:a16="http://schemas.microsoft.com/office/drawing/2014/main" id="{BE9F76A3-A185-FA29-C50A-5A6048743B9B}"/>
              </a:ext>
            </a:extLst>
          </p:cNvPr>
          <p:cNvSpPr>
            <a:spLocks noGrp="1"/>
          </p:cNvSpPr>
          <p:nvPr>
            <p:ph type="dt"/>
          </p:nvPr>
        </p:nvSpPr>
        <p:spPr/>
        <p:txBody>
          <a:bodyPr/>
          <a:lstStyle/>
          <a:p>
            <a:r>
              <a:rPr lang="en-US"/>
              <a:t>Month Year</a:t>
            </a:r>
          </a:p>
        </p:txBody>
      </p:sp>
      <p:sp>
        <p:nvSpPr>
          <p:cNvPr id="6" name="Footer Placeholder 5">
            <a:extLst>
              <a:ext uri="{FF2B5EF4-FFF2-40B4-BE49-F238E27FC236}">
                <a16:creationId xmlns:a16="http://schemas.microsoft.com/office/drawing/2014/main" id="{A8DF5D13-269E-B404-5C86-7A53667D5C3C}"/>
              </a:ext>
            </a:extLst>
          </p:cNvPr>
          <p:cNvSpPr>
            <a:spLocks noGrp="1"/>
          </p:cNvSpPr>
          <p:nvPr>
            <p:ph type="ftr"/>
          </p:nvPr>
        </p:nvSpPr>
        <p:spPr/>
        <p:txBody>
          <a:bodyPr/>
          <a:lstStyle/>
          <a:p>
            <a:r>
              <a:rPr lang="en-US"/>
              <a:t>John Doe, Some Company</a:t>
            </a:r>
          </a:p>
        </p:txBody>
      </p:sp>
      <p:sp>
        <p:nvSpPr>
          <p:cNvPr id="7" name="Slide Number Placeholder 6">
            <a:extLst>
              <a:ext uri="{FF2B5EF4-FFF2-40B4-BE49-F238E27FC236}">
                <a16:creationId xmlns:a16="http://schemas.microsoft.com/office/drawing/2014/main" id="{CC5E4D27-CB54-D503-15C3-8C9589234B88}"/>
              </a:ext>
            </a:extLst>
          </p:cNvPr>
          <p:cNvSpPr>
            <a:spLocks noGrp="1"/>
          </p:cNvSpPr>
          <p:nvPr>
            <p:ph type="sldNum"/>
          </p:nvPr>
        </p:nvSpPr>
        <p:spPr/>
        <p:txBody>
          <a:bodyPr/>
          <a:lstStyle/>
          <a:p>
            <a:r>
              <a:rPr lang="en-US"/>
              <a:t>Page </a:t>
            </a:r>
            <a:fld id="{47A7FEEB-9CD2-43FE-843C-C5350BEACB45}" type="slidenum">
              <a:rPr lang="en-US" smtClean="0"/>
              <a:pPr/>
              <a:t>5</a:t>
            </a:fld>
            <a:endParaRPr lang="en-US"/>
          </a:p>
        </p:txBody>
      </p:sp>
    </p:spTree>
    <p:extLst>
      <p:ext uri="{BB962C8B-B14F-4D97-AF65-F5344CB8AC3E}">
        <p14:creationId xmlns:p14="http://schemas.microsoft.com/office/powerpoint/2010/main" val="2224203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6</a:t>
            </a:fld>
            <a:endParaRPr lang="en-US"/>
          </a:p>
        </p:txBody>
      </p:sp>
    </p:spTree>
    <p:extLst>
      <p:ext uri="{BB962C8B-B14F-4D97-AF65-F5344CB8AC3E}">
        <p14:creationId xmlns:p14="http://schemas.microsoft.com/office/powerpoint/2010/main" val="2764966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7</a:t>
            </a:fld>
            <a:endParaRPr lang="en-US"/>
          </a:p>
        </p:txBody>
      </p:sp>
    </p:spTree>
    <p:extLst>
      <p:ext uri="{BB962C8B-B14F-4D97-AF65-F5344CB8AC3E}">
        <p14:creationId xmlns:p14="http://schemas.microsoft.com/office/powerpoint/2010/main" val="1892055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8</a:t>
            </a:fld>
            <a:endParaRPr lang="en-US"/>
          </a:p>
        </p:txBody>
      </p:sp>
    </p:spTree>
    <p:extLst>
      <p:ext uri="{BB962C8B-B14F-4D97-AF65-F5344CB8AC3E}">
        <p14:creationId xmlns:p14="http://schemas.microsoft.com/office/powerpoint/2010/main" val="2942762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9</a:t>
            </a:fld>
            <a:endParaRPr lang="en-US"/>
          </a:p>
        </p:txBody>
      </p:sp>
    </p:spTree>
    <p:extLst>
      <p:ext uri="{BB962C8B-B14F-4D97-AF65-F5344CB8AC3E}">
        <p14:creationId xmlns:p14="http://schemas.microsoft.com/office/powerpoint/2010/main" val="134159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Month Year</a:t>
            </a:r>
            <a:endParaRPr lang="en-GB" dirty="0"/>
          </a:p>
        </p:txBody>
      </p:sp>
      <p:sp>
        <p:nvSpPr>
          <p:cNvPr id="5" name="Footer Placeholder 4"/>
          <p:cNvSpPr>
            <a:spLocks noGrp="1"/>
          </p:cNvSpPr>
          <p:nvPr>
            <p:ph type="ftr" idx="11"/>
          </p:nvPr>
        </p:nvSpPr>
        <p:spPr/>
        <p:txBody>
          <a:bodyPr/>
          <a:lstStyle>
            <a:lvl1pPr>
              <a:defRPr/>
            </a:lvl1pPr>
          </a:lstStyle>
          <a:p>
            <a:r>
              <a:rPr lang="en-GB"/>
              <a:t>Name, Affiliation</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440F5867-744E-4AA6-B0ED-4C44D2DFBB7B}" type="slidenum">
              <a:rPr lang="en-GB"/>
              <a:pPr/>
              <a:t>‹#›</a:t>
            </a:fld>
            <a:endParaRPr lang="en-GB"/>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Name, Affiliation</a:t>
            </a:r>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Month Year</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idx="10"/>
          </p:nvPr>
        </p:nvSpPr>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a:t>Name, Affiliation</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Month Year</a:t>
            </a:r>
            <a:endParaRPr lang="en-GB"/>
          </a:p>
        </p:txBody>
      </p:sp>
      <p:sp>
        <p:nvSpPr>
          <p:cNvPr id="6" name="Footer Placeholder 5"/>
          <p:cNvSpPr>
            <a:spLocks noGrp="1"/>
          </p:cNvSpPr>
          <p:nvPr>
            <p:ph type="ftr" idx="11"/>
          </p:nvPr>
        </p:nvSpPr>
        <p:spPr/>
        <p:txBody>
          <a:bodyPr/>
          <a:lstStyle>
            <a:lvl1pPr>
              <a:defRPr/>
            </a:lvl1pPr>
          </a:lstStyle>
          <a:p>
            <a:r>
              <a:rPr lang="en-GB"/>
              <a:t>Name, Affiliation</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Month Year</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Name, Affiliation</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Month Year</a:t>
            </a:r>
            <a:endParaRPr lang="en-GB"/>
          </a:p>
        </p:txBody>
      </p:sp>
      <p:sp>
        <p:nvSpPr>
          <p:cNvPr id="4" name="Footer Placeholder 3"/>
          <p:cNvSpPr>
            <a:spLocks noGrp="1"/>
          </p:cNvSpPr>
          <p:nvPr>
            <p:ph type="ftr" idx="11"/>
          </p:nvPr>
        </p:nvSpPr>
        <p:spPr/>
        <p:txBody>
          <a:bodyPr/>
          <a:lstStyle>
            <a:lvl1pPr>
              <a:defRPr/>
            </a:lvl1pPr>
          </a:lstStyle>
          <a:p>
            <a:r>
              <a:rPr lang="en-GB"/>
              <a:t>Name, Affiliation</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Month Year</a:t>
            </a:r>
            <a:endParaRPr lang="en-GB"/>
          </a:p>
        </p:txBody>
      </p:sp>
      <p:sp>
        <p:nvSpPr>
          <p:cNvPr id="3" name="Footer Placeholder 2"/>
          <p:cNvSpPr>
            <a:spLocks noGrp="1"/>
          </p:cNvSpPr>
          <p:nvPr>
            <p:ph type="ftr" idx="11"/>
          </p:nvPr>
        </p:nvSpPr>
        <p:spPr/>
        <p:txBody>
          <a:bodyPr/>
          <a:lstStyle>
            <a:lvl1pPr>
              <a:defRPr/>
            </a:lvl1pPr>
          </a:lstStyle>
          <a:p>
            <a:r>
              <a:rPr lang="en-GB"/>
              <a:t>Name, Affiliation</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a:t>Name, Affiliation</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a:t>Name, Affiliation</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Month Year</a:t>
            </a:r>
            <a:endParaRPr lang="en-GB"/>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Name, Affiliation</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a:t>
            </a:r>
            <a:r>
              <a:rPr kumimoji="0" lang="en-US" sz="1800" b="1" i="0" u="none" strike="noStrike" kern="1200" cap="none" spc="0" normalizeH="0" baseline="0" dirty="0">
                <a:ln>
                  <a:noFill/>
                </a:ln>
                <a:solidFill>
                  <a:srgbClr val="000000"/>
                </a:solidFill>
                <a:effectLst/>
                <a:uLnTx/>
                <a:uFillTx/>
                <a:latin typeface="Times New Roman" pitchFamily="16" charset="0"/>
                <a:ea typeface="MS Gothic" charset="-128"/>
              </a:rPr>
              <a:t>0418</a:t>
            </a: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r00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0F88BBFA-7354-6131-639E-A6B94149F8E5}"/>
              </a:ext>
            </a:extLst>
          </p:cNvPr>
          <p:cNvSpPr txBox="1">
            <a:spLocks noChangeArrowheads="1"/>
          </p:cNvSpPr>
          <p:nvPr/>
        </p:nvSpPr>
        <p:spPr bwMode="auto">
          <a:xfrm>
            <a:off x="929217" y="557420"/>
            <a:ext cx="10363200" cy="1470025"/>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kern="0" dirty="0"/>
              <a:t>NPCA Operation with TxOP based MAPC Schemes</a:t>
            </a:r>
            <a:endParaRPr lang="en-GB" kern="0" dirty="0"/>
          </a:p>
        </p:txBody>
      </p:sp>
      <p:sp>
        <p:nvSpPr>
          <p:cNvPr id="7" name="Footer Placeholder 4"/>
          <p:cNvSpPr>
            <a:spLocks noGrp="1"/>
          </p:cNvSpPr>
          <p:nvPr>
            <p:ph type="ftr" idx="11"/>
          </p:nvPr>
        </p:nvSpPr>
        <p:spPr/>
        <p:txBody>
          <a:bodyPr/>
          <a:lstStyle/>
          <a:p>
            <a:r>
              <a:rPr lang="en-GB"/>
              <a:t>Salvatore Talarico (Nokia), et al.</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a:pPr/>
              <a:t>1</a:t>
            </a:fld>
            <a:endParaRPr lang="en-GB"/>
          </a:p>
        </p:txBody>
      </p:sp>
      <p:sp>
        <p:nvSpPr>
          <p:cNvPr id="5" name="Date Placeholder 3">
            <a:extLst>
              <a:ext uri="{FF2B5EF4-FFF2-40B4-BE49-F238E27FC236}">
                <a16:creationId xmlns:a16="http://schemas.microsoft.com/office/drawing/2014/main" id="{A506EC37-AF25-D226-8530-859C03595855}"/>
              </a:ext>
            </a:extLst>
          </p:cNvPr>
          <p:cNvSpPr>
            <a:spLocks noGrp="1"/>
          </p:cNvSpPr>
          <p:nvPr>
            <p:ph type="dt" idx="10"/>
          </p:nvPr>
        </p:nvSpPr>
        <p:spPr>
          <a:xfrm>
            <a:off x="929217" y="333375"/>
            <a:ext cx="2499764" cy="273050"/>
          </a:xfrm>
        </p:spPr>
        <p:txBody>
          <a:bodyPr/>
          <a:lstStyle/>
          <a:p>
            <a:r>
              <a:rPr lang="en-US" dirty="0"/>
              <a:t>March 2025</a:t>
            </a:r>
            <a:endParaRPr lang="en-GB" dirty="0"/>
          </a:p>
        </p:txBody>
      </p:sp>
      <p:sp>
        <p:nvSpPr>
          <p:cNvPr id="2" name="Rectangle 4">
            <a:extLst>
              <a:ext uri="{FF2B5EF4-FFF2-40B4-BE49-F238E27FC236}">
                <a16:creationId xmlns:a16="http://schemas.microsoft.com/office/drawing/2014/main" id="{04F6E7E4-DBBC-5C6C-DF0A-3867A4F13451}"/>
              </a:ext>
            </a:extLst>
          </p:cNvPr>
          <p:cNvSpPr>
            <a:spLocks noChangeArrowheads="1"/>
          </p:cNvSpPr>
          <p:nvPr/>
        </p:nvSpPr>
        <p:spPr bwMode="auto">
          <a:xfrm>
            <a:off x="929217" y="216702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10" name="Rectangle 2">
            <a:extLst>
              <a:ext uri="{FF2B5EF4-FFF2-40B4-BE49-F238E27FC236}">
                <a16:creationId xmlns:a16="http://schemas.microsoft.com/office/drawing/2014/main" id="{72E41343-793A-1823-7A6F-FFEDE9903669}"/>
              </a:ext>
            </a:extLst>
          </p:cNvPr>
          <p:cNvSpPr>
            <a:spLocks noGrp="1" noChangeArrowheads="1"/>
          </p:cNvSpPr>
          <p:nvPr>
            <p:ph type="subTitle" idx="1"/>
          </p:nvPr>
        </p:nvSpPr>
        <p:spPr>
          <a:xfrm>
            <a:off x="1828800" y="1789320"/>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2025-03-05</a:t>
            </a:r>
          </a:p>
        </p:txBody>
      </p:sp>
      <p:graphicFrame>
        <p:nvGraphicFramePr>
          <p:cNvPr id="9" name="Google Shape;133;p26">
            <a:extLst>
              <a:ext uri="{FF2B5EF4-FFF2-40B4-BE49-F238E27FC236}">
                <a16:creationId xmlns:a16="http://schemas.microsoft.com/office/drawing/2014/main" id="{FB642A48-5534-D6E8-E2FC-37E524E4049F}"/>
              </a:ext>
            </a:extLst>
          </p:cNvPr>
          <p:cNvGraphicFramePr/>
          <p:nvPr>
            <p:extLst>
              <p:ext uri="{D42A27DB-BD31-4B8C-83A1-F6EECF244321}">
                <p14:modId xmlns:p14="http://schemas.microsoft.com/office/powerpoint/2010/main" val="445782527"/>
              </p:ext>
            </p:extLst>
          </p:nvPr>
        </p:nvGraphicFramePr>
        <p:xfrm>
          <a:off x="1328763" y="2551042"/>
          <a:ext cx="9633957" cy="3731560"/>
        </p:xfrm>
        <a:graphic>
          <a:graphicData uri="http://schemas.openxmlformats.org/drawingml/2006/table">
            <a:tbl>
              <a:tblPr>
                <a:noFill/>
              </a:tblPr>
              <a:tblGrid>
                <a:gridCol w="2448320">
                  <a:extLst>
                    <a:ext uri="{9D8B030D-6E8A-4147-A177-3AD203B41FA5}">
                      <a16:colId xmlns:a16="http://schemas.microsoft.com/office/drawing/2014/main" val="20000"/>
                    </a:ext>
                  </a:extLst>
                </a:gridCol>
                <a:gridCol w="1419071">
                  <a:extLst>
                    <a:ext uri="{9D8B030D-6E8A-4147-A177-3AD203B41FA5}">
                      <a16:colId xmlns:a16="http://schemas.microsoft.com/office/drawing/2014/main" val="20001"/>
                    </a:ext>
                  </a:extLst>
                </a:gridCol>
                <a:gridCol w="1623749">
                  <a:extLst>
                    <a:ext uri="{9D8B030D-6E8A-4147-A177-3AD203B41FA5}">
                      <a16:colId xmlns:a16="http://schemas.microsoft.com/office/drawing/2014/main" val="20002"/>
                    </a:ext>
                  </a:extLst>
                </a:gridCol>
                <a:gridCol w="1312420">
                  <a:extLst>
                    <a:ext uri="{9D8B030D-6E8A-4147-A177-3AD203B41FA5}">
                      <a16:colId xmlns:a16="http://schemas.microsoft.com/office/drawing/2014/main" val="20003"/>
                    </a:ext>
                  </a:extLst>
                </a:gridCol>
                <a:gridCol w="2830397">
                  <a:extLst>
                    <a:ext uri="{9D8B030D-6E8A-4147-A177-3AD203B41FA5}">
                      <a16:colId xmlns:a16="http://schemas.microsoft.com/office/drawing/2014/main" val="20004"/>
                    </a:ext>
                  </a:extLst>
                </a:gridCol>
              </a:tblGrid>
              <a:tr h="318692">
                <a:tc>
                  <a:txBody>
                    <a:bodyPr/>
                    <a:lstStyle/>
                    <a:p>
                      <a:pPr marL="0" marR="0" lvl="0" indent="0" algn="ctr" rtl="0">
                        <a:lnSpc>
                          <a:spcPct val="100000"/>
                        </a:lnSpc>
                        <a:spcBef>
                          <a:spcPts val="0"/>
                        </a:spcBef>
                        <a:spcAft>
                          <a:spcPts val="0"/>
                        </a:spcAft>
                        <a:buNone/>
                      </a:pPr>
                      <a:r>
                        <a:rPr lang="en" sz="1800" b="1" kern="1200">
                          <a:solidFill>
                            <a:schemeClr val="tx1"/>
                          </a:solidFill>
                          <a:latin typeface="+mn-lt"/>
                          <a:ea typeface="Times New Roman"/>
                          <a:cs typeface="Times New Roman"/>
                          <a:sym typeface="Times New Roman"/>
                        </a:rPr>
                        <a:t>Name</a:t>
                      </a:r>
                      <a:endParaRPr sz="1800" b="1" kern="1200">
                        <a:solidFill>
                          <a:schemeClr val="tx1"/>
                        </a:solidFill>
                        <a:latin typeface="+mn-lt"/>
                        <a:cs typeface="Times New Roman"/>
                      </a:endParaRPr>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800" b="1" kern="1200">
                          <a:solidFill>
                            <a:schemeClr val="tx1"/>
                          </a:solidFill>
                          <a:latin typeface="+mn-lt"/>
                          <a:ea typeface="Times New Roman"/>
                          <a:cs typeface="Times New Roman"/>
                          <a:sym typeface="Times New Roman"/>
                        </a:rPr>
                        <a:t>Affiliations</a:t>
                      </a:r>
                      <a:endParaRPr sz="1800" b="1" kern="1200">
                        <a:solidFill>
                          <a:schemeClr val="tx1"/>
                        </a:solidFill>
                        <a:latin typeface="+mn-lt"/>
                        <a:cs typeface="Times New Roman"/>
                      </a:endParaRPr>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800" b="1" kern="1200">
                          <a:solidFill>
                            <a:schemeClr val="tx1"/>
                          </a:solidFill>
                          <a:latin typeface="+mn-lt"/>
                          <a:ea typeface="Times New Roman"/>
                          <a:cs typeface="Times New Roman"/>
                          <a:sym typeface="Times New Roman"/>
                        </a:rPr>
                        <a:t>Address</a:t>
                      </a:r>
                      <a:endParaRPr sz="1800" b="1" kern="1200">
                        <a:solidFill>
                          <a:schemeClr val="tx1"/>
                        </a:solidFill>
                        <a:latin typeface="+mn-lt"/>
                        <a:cs typeface="Times New Roman"/>
                      </a:endParaRPr>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800" b="1" kern="1200">
                          <a:solidFill>
                            <a:schemeClr val="tx1"/>
                          </a:solidFill>
                          <a:latin typeface="+mn-lt"/>
                          <a:ea typeface="Times New Roman"/>
                          <a:cs typeface="Times New Roman"/>
                          <a:sym typeface="Times New Roman"/>
                        </a:rPr>
                        <a:t>Phone</a:t>
                      </a:r>
                      <a:endParaRPr sz="1800" b="1" kern="1200">
                        <a:solidFill>
                          <a:schemeClr val="tx1"/>
                        </a:solidFill>
                        <a:latin typeface="+mn-lt"/>
                        <a:cs typeface="Times New Roman"/>
                      </a:endParaRPr>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800" b="1" kern="1200">
                          <a:solidFill>
                            <a:schemeClr val="tx1"/>
                          </a:solidFill>
                          <a:latin typeface="+mn-lt"/>
                          <a:ea typeface="Times New Roman"/>
                          <a:cs typeface="Times New Roman"/>
                          <a:sym typeface="Times New Roman"/>
                        </a:rPr>
                        <a:t>Email</a:t>
                      </a:r>
                      <a:endParaRPr sz="1800" b="1" kern="1200">
                        <a:solidFill>
                          <a:schemeClr val="tx1"/>
                        </a:solidFill>
                        <a:latin typeface="+mn-lt"/>
                        <a:cs typeface="Times New Roman"/>
                      </a:endParaRPr>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33712">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kern="1200" dirty="0">
                          <a:solidFill>
                            <a:schemeClr val="tx1"/>
                          </a:solidFill>
                          <a:latin typeface="+mn-lt"/>
                          <a:ea typeface="+mn-ea"/>
                          <a:cs typeface="Times New Roman"/>
                          <a:sym typeface="Times New Roman"/>
                        </a:rPr>
                        <a:t>Salvatore Talarico</a:t>
                      </a:r>
                      <a:endParaRPr sz="1200" kern="1200" dirty="0">
                        <a:solidFill>
                          <a:schemeClr val="tx1"/>
                        </a:solidFill>
                        <a:latin typeface="+mn-lt"/>
                        <a:ea typeface="+mn-ea"/>
                        <a:cs typeface="Times New Roman"/>
                      </a:endParaRPr>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16">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 sz="1200" kern="1200" dirty="0">
                          <a:solidFill>
                            <a:schemeClr val="tx1"/>
                          </a:solidFill>
                          <a:latin typeface="+mn-lt"/>
                          <a:ea typeface="+mn-ea"/>
                          <a:cs typeface="Times New Roman"/>
                          <a:sym typeface="Times New Roman"/>
                        </a:rPr>
                        <a:t>Nokia</a:t>
                      </a:r>
                      <a:endParaRPr sz="1200" kern="1200" dirty="0">
                        <a:solidFill>
                          <a:schemeClr val="tx1"/>
                        </a:solidFill>
                        <a:latin typeface="+mn-lt"/>
                        <a:ea typeface="+mn-ea"/>
                        <a:cs typeface="Times New Roman"/>
                        <a:sym typeface="Times New Roman"/>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sz="1200" kern="1200" dirty="0">
                        <a:solidFill>
                          <a:schemeClr val="tx1"/>
                        </a:solidFill>
                        <a:latin typeface="+mn-lt"/>
                        <a:ea typeface="+mn-ea"/>
                        <a:cs typeface="Times New Roman"/>
                        <a:sym typeface="Times New Roman"/>
                      </a:endParaRPr>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sz="1200" kern="1200">
                        <a:solidFill>
                          <a:schemeClr val="tx1"/>
                        </a:solidFill>
                        <a:latin typeface="+mn-lt"/>
                        <a:ea typeface="+mn-ea"/>
                        <a:cs typeface="Times New Roman"/>
                        <a:sym typeface="Times New Roman"/>
                      </a:endParaRPr>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kern="1200" dirty="0" err="1">
                          <a:solidFill>
                            <a:schemeClr val="tx1"/>
                          </a:solidFill>
                          <a:latin typeface="+mn-lt"/>
                          <a:ea typeface="+mn-ea"/>
                          <a:cs typeface="Times New Roman"/>
                          <a:sym typeface="Times New Roman"/>
                        </a:rPr>
                        <a:t>salvatore.talarico</a:t>
                      </a:r>
                      <a:r>
                        <a:rPr lang="en" sz="1200" kern="1200" dirty="0">
                          <a:solidFill>
                            <a:schemeClr val="tx1"/>
                          </a:solidFill>
                          <a:latin typeface="+mn-lt"/>
                          <a:ea typeface="+mn-ea"/>
                          <a:cs typeface="Times New Roman"/>
                          <a:sym typeface="Times New Roman"/>
                        </a:rPr>
                        <a:t>@nokia.com</a:t>
                      </a:r>
                      <a:endParaRPr sz="1200" kern="1200" dirty="0">
                        <a:solidFill>
                          <a:schemeClr val="tx1"/>
                        </a:solidFill>
                        <a:latin typeface="+mn-lt"/>
                        <a:ea typeface="+mn-ea"/>
                        <a:cs typeface="Times New Roman"/>
                      </a:endParaRPr>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33712">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 sz="1200" kern="1200" dirty="0">
                          <a:solidFill>
                            <a:schemeClr val="tx1"/>
                          </a:solidFill>
                          <a:latin typeface="+mn-lt"/>
                          <a:ea typeface="+mn-ea"/>
                          <a:cs typeface="Times New Roman"/>
                          <a:sym typeface="Times New Roman"/>
                        </a:rPr>
                        <a:t>Klaus Doppler </a:t>
                      </a:r>
                      <a:endParaRPr sz="1200" kern="1200" dirty="0">
                        <a:solidFill>
                          <a:schemeClr val="tx1"/>
                        </a:solidFill>
                        <a:latin typeface="+mn-lt"/>
                        <a:ea typeface="+mn-ea"/>
                        <a:cs typeface="Times New Roman"/>
                      </a:endParaRPr>
                    </a:p>
                  </a:txBody>
                  <a:tcPr marL="68600" marR="68600" marT="34300" marB="3430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lnL w="12700" cap="flat" cmpd="sng" algn="ctr">
                      <a:solidFill>
                        <a:srgbClr val="000000"/>
                      </a:solidFill>
                      <a:prstDash val="solid"/>
                      <a:round/>
                      <a:headEnd type="none" w="sm" len="sm"/>
                      <a:tailEnd type="none" w="sm" len="sm"/>
                    </a:lnL>
                    <a:lnT w="12700" cap="flat" cmpd="sng" algn="ctr">
                      <a:solidFill>
                        <a:srgbClr val="000000"/>
                      </a:solidFill>
                      <a:prstDash val="solid"/>
                      <a:round/>
                      <a:headEnd type="none" w="sm" len="sm"/>
                      <a:tailEnd type="none" w="sm" len="sm"/>
                    </a:lnT>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sz="1200" kern="1200" dirty="0">
                        <a:solidFill>
                          <a:schemeClr val="tx1"/>
                        </a:solidFill>
                        <a:latin typeface="+mn-lt"/>
                        <a:ea typeface="+mn-ea"/>
                        <a:cs typeface="Times New Roman"/>
                        <a:sym typeface="Times New Roman"/>
                      </a:endParaRPr>
                    </a:p>
                  </a:txBody>
                  <a:tcPr marL="68600" marR="68600" marT="34300" marB="34300">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sz="1200" kern="1200" dirty="0">
                        <a:solidFill>
                          <a:schemeClr val="tx1"/>
                        </a:solidFill>
                        <a:latin typeface="+mn-lt"/>
                        <a:ea typeface="+mn-ea"/>
                        <a:cs typeface="Times New Roman"/>
                        <a:sym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sz="1200" kern="1200">
                        <a:solidFill>
                          <a:schemeClr val="tx1"/>
                        </a:solidFill>
                        <a:latin typeface="+mn-lt"/>
                        <a:ea typeface="+mn-ea"/>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3786540343"/>
                  </a:ext>
                </a:extLst>
              </a:tr>
              <a:tr h="233712">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kern="1200" dirty="0">
                          <a:solidFill>
                            <a:schemeClr val="tx1"/>
                          </a:solidFill>
                          <a:latin typeface="+mn-lt"/>
                          <a:ea typeface="+mn-ea"/>
                          <a:cs typeface="Times New Roman"/>
                          <a:sym typeface="Times New Roman"/>
                        </a:rPr>
                        <a:t>Kerstin Johnsson</a:t>
                      </a:r>
                      <a:endParaRPr lang="en-US" sz="1200" kern="1200" dirty="0">
                        <a:solidFill>
                          <a:schemeClr val="tx1"/>
                        </a:solidFill>
                        <a:latin typeface="+mn-lt"/>
                        <a:ea typeface="+mn-ea"/>
                        <a:cs typeface="Times New Roman"/>
                      </a:endParaRPr>
                    </a:p>
                  </a:txBody>
                  <a:tcPr marL="68600" marR="68600" marT="34300" marB="3430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lnL w="12700" cap="flat" cmpd="sng" algn="ctr">
                      <a:solidFill>
                        <a:srgbClr val="000000"/>
                      </a:solidFill>
                      <a:prstDash val="solid"/>
                      <a:round/>
                      <a:headEnd type="none" w="sm" len="sm"/>
                      <a:tailEnd type="none" w="sm" len="sm"/>
                    </a:ln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sz="1200" kern="1200" dirty="0">
                        <a:solidFill>
                          <a:schemeClr val="tx1"/>
                        </a:solidFill>
                        <a:latin typeface="+mn-lt"/>
                        <a:ea typeface="+mn-ea"/>
                        <a:cs typeface="Times New Roman"/>
                        <a:sym typeface="Times New Roman"/>
                      </a:endParaRPr>
                    </a:p>
                  </a:txBody>
                  <a:tcPr marL="68600" marR="68600" marT="34300" marB="34300">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sz="1200" kern="1200" dirty="0">
                        <a:solidFill>
                          <a:schemeClr val="tx1"/>
                        </a:solidFill>
                        <a:latin typeface="+mn-lt"/>
                        <a:ea typeface="+mn-ea"/>
                        <a:cs typeface="Times New Roman"/>
                        <a:sym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sz="1200" kern="1200">
                        <a:solidFill>
                          <a:schemeClr val="tx1"/>
                        </a:solidFill>
                        <a:latin typeface="+mn-lt"/>
                        <a:ea typeface="+mn-ea"/>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849856589"/>
                  </a:ext>
                </a:extLst>
              </a:tr>
              <a:tr h="233712">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kern="1200">
                          <a:solidFill>
                            <a:schemeClr val="tx1"/>
                          </a:solidFill>
                          <a:latin typeface="+mn-lt"/>
                          <a:ea typeface="+mn-ea"/>
                          <a:cs typeface="Times New Roman"/>
                        </a:rPr>
                        <a:t>Okan Mutgan</a:t>
                      </a:r>
                    </a:p>
                  </a:txBody>
                  <a:tcPr marL="68600" marR="68600" marT="34300" marB="3430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lnL w="12700" cap="flat" cmpd="sng" algn="ctr">
                      <a:solidFill>
                        <a:srgbClr val="000000"/>
                      </a:solidFill>
                      <a:prstDash val="solid"/>
                      <a:round/>
                      <a:headEnd type="none" w="sm" len="sm"/>
                      <a:tailEnd type="none" w="sm" len="sm"/>
                    </a:ln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sz="1200" kern="1200" dirty="0">
                        <a:solidFill>
                          <a:schemeClr val="tx1"/>
                        </a:solidFill>
                        <a:latin typeface="+mn-lt"/>
                        <a:ea typeface="+mn-ea"/>
                        <a:cs typeface="Times New Roman"/>
                        <a:sym typeface="Times New Roman"/>
                      </a:endParaRPr>
                    </a:p>
                  </a:txBody>
                  <a:tcPr marL="68600" marR="68600" marT="34300" marB="34300">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sz="1200" kern="1200" dirty="0">
                        <a:solidFill>
                          <a:schemeClr val="tx1"/>
                        </a:solidFill>
                        <a:latin typeface="+mn-lt"/>
                        <a:ea typeface="+mn-ea"/>
                        <a:cs typeface="Times New Roman"/>
                        <a:sym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sz="1200" kern="1200" dirty="0">
                        <a:solidFill>
                          <a:schemeClr val="tx1"/>
                        </a:solidFill>
                        <a:latin typeface="+mn-lt"/>
                        <a:ea typeface="+mn-ea"/>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612207918"/>
                  </a:ext>
                </a:extLst>
              </a:tr>
              <a:tr h="233712">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kern="1200" dirty="0">
                          <a:solidFill>
                            <a:schemeClr val="tx1"/>
                          </a:solidFill>
                          <a:latin typeface="+mn-lt"/>
                          <a:ea typeface="+mn-ea"/>
                          <a:cs typeface="Times New Roman"/>
                        </a:rPr>
                        <a:t>Prabodh Varshney</a:t>
                      </a:r>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endParaRPr lang="en-US"/>
                    </a:p>
                  </a:txBody>
                  <a:tcPr/>
                </a:tc>
                <a:tc rowSpan="2">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sz="1200" kern="1200" dirty="0">
                        <a:solidFill>
                          <a:schemeClr val="tx1"/>
                        </a:solidFill>
                        <a:latin typeface="+mn-lt"/>
                        <a:ea typeface="+mn-ea"/>
                        <a:cs typeface="Times New Roman"/>
                        <a:sym typeface="Times New Roman"/>
                      </a:endParaRPr>
                    </a:p>
                  </a:txBody>
                  <a:tcPr marL="68600" marR="68600" marT="34300" marB="34300">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rowSpan="2">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sz="1200" kern="1200" dirty="0">
                        <a:solidFill>
                          <a:schemeClr val="tx1"/>
                        </a:solidFill>
                        <a:latin typeface="+mn-lt"/>
                        <a:ea typeface="+mn-ea"/>
                        <a:cs typeface="Times New Roman"/>
                        <a:sym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rowSpan="2">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sz="1200" kern="1200" dirty="0">
                        <a:solidFill>
                          <a:schemeClr val="tx1"/>
                        </a:solidFill>
                        <a:latin typeface="+mn-lt"/>
                        <a:ea typeface="+mn-ea"/>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2175379164"/>
                  </a:ext>
                </a:extLst>
              </a:tr>
              <a:tr h="0">
                <a:tc rowSpan="2">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kern="1200" dirty="0">
                          <a:solidFill>
                            <a:schemeClr val="tx1"/>
                          </a:solidFill>
                          <a:latin typeface="+mn-lt"/>
                          <a:ea typeface="+mn-ea"/>
                          <a:cs typeface="Times New Roman"/>
                        </a:rPr>
                        <a:t>Behnam Dezfouli </a:t>
                      </a: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endParaRPr lang="en-US"/>
                    </a:p>
                  </a:txBody>
                  <a:tcPr/>
                </a:tc>
                <a:tc vMerge="1">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sz="1200" kern="1200">
                        <a:solidFill>
                          <a:schemeClr val="tx1"/>
                        </a:solidFill>
                        <a:latin typeface="+mn-lt"/>
                        <a:ea typeface="Times New Roman"/>
                        <a:cs typeface="Times New Roman"/>
                        <a:sym typeface="Times New Roman"/>
                      </a:endParaRPr>
                    </a:p>
                  </a:txBody>
                  <a:tcPr marL="68600" marR="68600" marT="34300" marB="34300">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sz="1200" kern="1200" dirty="0">
                        <a:solidFill>
                          <a:schemeClr val="tx1"/>
                        </a:solidFill>
                        <a:latin typeface="+mn-lt"/>
                        <a:ea typeface="Times New Roman"/>
                        <a:cs typeface="Times New Roman"/>
                        <a:sym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sz="1200" kern="1200" dirty="0">
                        <a:solidFill>
                          <a:schemeClr val="tx1"/>
                        </a:solidFill>
                        <a:latin typeface="+mn-lt"/>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769511849"/>
                  </a:ext>
                </a:extLst>
              </a:tr>
              <a:tr h="178230">
                <a:tc vMerge="1">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kern="1200" dirty="0">
                          <a:solidFill>
                            <a:schemeClr val="tx1"/>
                          </a:solidFill>
                          <a:latin typeface="+mn-lt"/>
                          <a:ea typeface="+mn-ea"/>
                          <a:cs typeface="Times New Roman"/>
                        </a:rPr>
                        <a:t>Behnam Dezfouli </a:t>
                      </a: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endParaRPr lang="en-US"/>
                    </a:p>
                  </a:txBody>
                  <a:tcPr>
                    <a:lnL w="12700" cap="flat" cmpd="sng" algn="ctr">
                      <a:solidFill>
                        <a:srgbClr val="000000"/>
                      </a:solidFill>
                      <a:prstDash val="solid"/>
                      <a:round/>
                      <a:headEnd type="none" w="sm" len="sm"/>
                      <a:tailEnd type="none" w="sm" len="sm"/>
                    </a:lnL>
                  </a:tcPr>
                </a:tc>
                <a:tc rowSpan="2">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a:solidFill>
                          <a:schemeClr val="tx1"/>
                        </a:solidFill>
                        <a:latin typeface="+mn-lt"/>
                        <a:ea typeface="+mn-ea"/>
                        <a:cs typeface="Times New Roman"/>
                      </a:endParaRPr>
                    </a:p>
                  </a:txBody>
                  <a:tcPr marL="68600" marR="68600" marT="34300" marB="34300">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rowSpan="2">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rowSpan="2">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2386721524"/>
                  </a:ext>
                </a:extLst>
              </a:tr>
              <a:tr h="0">
                <a:tc rowSpan="2">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kern="1200" dirty="0">
                          <a:solidFill>
                            <a:schemeClr val="tx1"/>
                          </a:solidFill>
                          <a:latin typeface="+mn-lt"/>
                          <a:ea typeface="+mn-ea"/>
                          <a:cs typeface="Times New Roman"/>
                        </a:rPr>
                        <a:t>Mika Kasslin</a:t>
                      </a: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endParaRPr lang="en-US"/>
                    </a:p>
                  </a:txBody>
                  <a:tcPr/>
                </a:tc>
                <a:tc vMerge="1">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a:solidFill>
                          <a:schemeClr val="tx1"/>
                        </a:solidFill>
                        <a:latin typeface="+mn-lt"/>
                        <a:cs typeface="Times New Roman"/>
                      </a:endParaRPr>
                    </a:p>
                  </a:txBody>
                  <a:tcPr marL="68600" marR="68600" marT="34300" marB="34300">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825743769"/>
                  </a:ext>
                </a:extLst>
              </a:tr>
              <a:tr h="233712">
                <a:tc vMerge="1">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kern="1200" dirty="0">
                          <a:solidFill>
                            <a:schemeClr val="tx1"/>
                          </a:solidFill>
                          <a:latin typeface="+mn-lt"/>
                          <a:ea typeface="+mn-ea"/>
                          <a:cs typeface="Times New Roman"/>
                        </a:rPr>
                        <a:t>Mika Kasslin</a:t>
                      </a: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endParaRPr lang="en-US"/>
                    </a:p>
                  </a:txBody>
                  <a:tcPr>
                    <a:lnL w="12700" cap="flat" cmpd="sng" algn="ctr">
                      <a:solidFill>
                        <a:srgbClr val="000000"/>
                      </a:solidFill>
                      <a:prstDash val="solid"/>
                      <a:round/>
                      <a:headEnd type="none" w="sm" len="sm"/>
                      <a:tailEnd type="none" w="sm" len="sm"/>
                    </a:ln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a:solidFill>
                          <a:schemeClr val="tx1"/>
                        </a:solidFill>
                        <a:latin typeface="+mn-lt"/>
                        <a:ea typeface="+mn-ea"/>
                        <a:cs typeface="Times New Roman"/>
                      </a:endParaRPr>
                    </a:p>
                  </a:txBody>
                  <a:tcPr marL="68600" marR="68600" marT="34300" marB="34300">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3283968285"/>
                  </a:ext>
                </a:extLst>
              </a:tr>
              <a:tr h="233712">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kern="1200" dirty="0">
                          <a:solidFill>
                            <a:schemeClr val="tx1"/>
                          </a:solidFill>
                          <a:latin typeface="+mn-lt"/>
                          <a:ea typeface="+mn-ea"/>
                          <a:cs typeface="Times New Roman"/>
                        </a:rPr>
                        <a:t>Eda Genc</a:t>
                      </a: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endParaRPr lang="en-US"/>
                    </a:p>
                  </a:txBody>
                  <a:tcPr/>
                </a:tc>
                <a:tc rowSpan="2">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rowSpan="2">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rowSpan="2">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973887896"/>
                  </a:ext>
                </a:extLst>
              </a:tr>
              <a:tr h="0">
                <a:tc rowSpan="2">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kern="1200" dirty="0">
                          <a:solidFill>
                            <a:schemeClr val="tx1"/>
                          </a:solidFill>
                          <a:latin typeface="+mn-lt"/>
                          <a:ea typeface="+mn-ea"/>
                          <a:cs typeface="Times New Roman"/>
                        </a:rPr>
                        <a:t>Juhyung Lee</a:t>
                      </a: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endParaRPr lang="en-US"/>
                    </a:p>
                  </a:txBody>
                  <a:tcPr>
                    <a:lnL w="12700" cap="flat" cmpd="sng" algn="ctr">
                      <a:solidFill>
                        <a:srgbClr val="000000"/>
                      </a:solidFill>
                      <a:prstDash val="solid"/>
                      <a:round/>
                      <a:headEnd type="none" w="sm" len="sm"/>
                      <a:tailEnd type="none" w="sm" len="sm"/>
                    </a:lnL>
                  </a:tcPr>
                </a:tc>
                <a:tc vMerge="1">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a:solidFill>
                          <a:schemeClr val="tx1"/>
                        </a:solidFill>
                        <a:latin typeface="+mn-lt"/>
                        <a:cs typeface="Times New Roman"/>
                      </a:endParaRPr>
                    </a:p>
                  </a:txBody>
                  <a:tcPr marL="68600" marR="68600" marT="34300" marB="34300">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93913794"/>
                  </a:ext>
                </a:extLst>
              </a:tr>
              <a:tr h="233712">
                <a:tc vMerge="1">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kern="1200" dirty="0">
                          <a:solidFill>
                            <a:schemeClr val="tx1"/>
                          </a:solidFill>
                          <a:latin typeface="+mn-lt"/>
                          <a:cs typeface="Times New Roman"/>
                        </a:rPr>
                        <a:t>Juhyung Lee</a:t>
                      </a: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endParaRPr lang="en-US" sz="1400" dirty="0"/>
                    </a:p>
                  </a:txBody>
                  <a:tcPr marL="68600" marR="68600" marT="34300" marB="34300" anchor="ctr">
                    <a:lnL w="12700" cap="flat" cmpd="sng" algn="ctr">
                      <a:solidFill>
                        <a:srgbClr val="000000"/>
                      </a:solidFill>
                      <a:prstDash val="solid"/>
                      <a:round/>
                      <a:headEnd type="none" w="sm" len="sm"/>
                      <a:tailEnd type="none" w="sm" len="sm"/>
                    </a:lnL>
                    <a:lnB w="12700" cap="flat" cmpd="sng" algn="ctr">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685885201"/>
                  </a:ext>
                </a:extLst>
              </a:tr>
              <a:tr h="233712">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kern="1200" dirty="0">
                          <a:solidFill>
                            <a:schemeClr val="tx1"/>
                          </a:solidFill>
                          <a:latin typeface="+mn-lt"/>
                          <a:ea typeface="+mn-ea"/>
                          <a:cs typeface="Times New Roman"/>
                        </a:rPr>
                        <a:t>Mikhail Liubogoshchev</a:t>
                      </a: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endParaRPr lang="en-US" sz="1400" dirty="0"/>
                    </a:p>
                  </a:txBody>
                  <a:tcPr marL="68600" marR="68600" marT="34300" marB="34300" anchor="ctr">
                    <a:lnL w="12700" cap="flat" cmpd="sng" algn="ctr">
                      <a:solidFill>
                        <a:srgbClr val="000000"/>
                      </a:solidFill>
                      <a:prstDash val="solid"/>
                      <a:round/>
                      <a:headEnd type="none" w="sm" len="sm"/>
                      <a:tailEnd type="none" w="sm" len="sm"/>
                    </a:lnL>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3321804979"/>
                  </a:ext>
                </a:extLst>
              </a:tr>
              <a:tr h="233712">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kern="1200">
                          <a:solidFill>
                            <a:schemeClr val="tx1"/>
                          </a:solidFill>
                          <a:latin typeface="+mn-lt"/>
                          <a:ea typeface="+mn-ea"/>
                          <a:cs typeface="Times New Roman"/>
                        </a:rPr>
                        <a:t>Oleg </a:t>
                      </a:r>
                      <a:r>
                        <a:rPr lang="en-US" sz="1200"/>
                        <a:t>Chistyakov</a:t>
                      </a:r>
                      <a:endParaRPr lang="en-US" sz="1200" kern="1200" dirty="0">
                        <a:solidFill>
                          <a:schemeClr val="tx1"/>
                        </a:solidFill>
                        <a:latin typeface="+mn-lt"/>
                        <a:ea typeface="+mn-ea"/>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endParaRPr lang="en-US" sz="1400" dirty="0"/>
                    </a:p>
                  </a:txBody>
                  <a:tcPr marL="68600" marR="68600" marT="34300" marB="34300" anchor="ctr">
                    <a:lnL w="12700" cap="flat" cmpd="sng" algn="ctr">
                      <a:solidFill>
                        <a:srgbClr val="000000"/>
                      </a:solidFill>
                      <a:prstDash val="solid"/>
                      <a:round/>
                      <a:headEnd type="none" w="sm" len="sm"/>
                      <a:tailEnd type="none" w="sm" len="sm"/>
                    </a:lnL>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3964671591"/>
                  </a:ext>
                </a:extLst>
              </a:tr>
              <a:tr h="233712">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kern="1200" dirty="0">
                          <a:solidFill>
                            <a:schemeClr val="tx1"/>
                          </a:solidFill>
                          <a:latin typeface="+mn-lt"/>
                          <a:ea typeface="+mn-ea"/>
                          <a:cs typeface="Times New Roman"/>
                        </a:rPr>
                        <a:t>Mario Costa</a:t>
                      </a: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endParaRPr lang="en-US" sz="1400" dirty="0"/>
                    </a:p>
                  </a:txBody>
                  <a:tcPr marL="68600" marR="68600" marT="34300" marB="34300" anchor="ctr">
                    <a:lnL w="12700" cap="flat" cmpd="sng" algn="ctr">
                      <a:solidFill>
                        <a:srgbClr val="000000"/>
                      </a:solidFill>
                      <a:prstDash val="solid"/>
                      <a:round/>
                      <a:headEnd type="none" w="sm" len="sm"/>
                      <a:tailEnd type="none" w="sm" len="sm"/>
                    </a:lnL>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2780737083"/>
                  </a:ext>
                </a:extLst>
              </a:tr>
              <a:tr h="233712">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kern="1200" dirty="0">
                          <a:solidFill>
                            <a:schemeClr val="tx1"/>
                          </a:solidFill>
                          <a:latin typeface="+mn-lt"/>
                          <a:ea typeface="+mn-ea"/>
                          <a:cs typeface="Times New Roman"/>
                        </a:rPr>
                        <a:t>Enrico Rantala</a:t>
                      </a: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lnL w="12700" cap="flat" cmpd="sng" algn="ctr">
                      <a:solidFill>
                        <a:srgbClr val="000000"/>
                      </a:solidFill>
                      <a:prstDash val="solid"/>
                      <a:round/>
                      <a:headEnd type="none" w="sm" len="sm"/>
                      <a:tailEnd type="none" w="sm" len="sm"/>
                    </a:lnL>
                    <a:lnT w="12700" cap="flat" cmpd="sng" algn="ctr">
                      <a:solidFill>
                        <a:srgbClr val="000000"/>
                      </a:solidFill>
                      <a:prstDash val="solid"/>
                      <a:round/>
                      <a:headEnd type="none" w="sm" len="sm"/>
                      <a:tailEnd type="none" w="sm" len="sm"/>
                    </a:lnT>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201295644"/>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2F7FF-8117-E4A3-5F47-35418CA4FB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2E2883-5275-9853-2842-B8EB34621AE0}"/>
              </a:ext>
            </a:extLst>
          </p:cNvPr>
          <p:cNvSpPr>
            <a:spLocks noGrp="1"/>
          </p:cNvSpPr>
          <p:nvPr>
            <p:ph type="title"/>
          </p:nvPr>
        </p:nvSpPr>
        <p:spPr/>
        <p:txBody>
          <a:bodyPr/>
          <a:lstStyle/>
          <a:p>
            <a:r>
              <a:rPr lang="en-US" dirty="0"/>
              <a:t>Straw Poll #3</a:t>
            </a:r>
          </a:p>
        </p:txBody>
      </p:sp>
      <p:sp>
        <p:nvSpPr>
          <p:cNvPr id="4" name="Slide Number Placeholder 3">
            <a:extLst>
              <a:ext uri="{FF2B5EF4-FFF2-40B4-BE49-F238E27FC236}">
                <a16:creationId xmlns:a16="http://schemas.microsoft.com/office/drawing/2014/main" id="{EF9C7680-12C0-49B2-F7A8-21C10E273DAF}"/>
              </a:ext>
            </a:extLst>
          </p:cNvPr>
          <p:cNvSpPr>
            <a:spLocks noGrp="1"/>
          </p:cNvSpPr>
          <p:nvPr>
            <p:ph type="sldNum" idx="12"/>
          </p:nvPr>
        </p:nvSpPr>
        <p:spPr/>
        <p:txBody>
          <a:bodyPr/>
          <a:lstStyle/>
          <a:p>
            <a:r>
              <a:rPr lang="en-GB"/>
              <a:t>Slide </a:t>
            </a:r>
            <a:fld id="{440F5867-744E-4AA6-B0ED-4C44D2DFBB7B}" type="slidenum">
              <a:rPr lang="en-GB" smtClean="0"/>
              <a:pPr/>
              <a:t>10</a:t>
            </a:fld>
            <a:endParaRPr lang="en-GB"/>
          </a:p>
        </p:txBody>
      </p:sp>
      <p:sp>
        <p:nvSpPr>
          <p:cNvPr id="6" name="Date Placeholder 5">
            <a:extLst>
              <a:ext uri="{FF2B5EF4-FFF2-40B4-BE49-F238E27FC236}">
                <a16:creationId xmlns:a16="http://schemas.microsoft.com/office/drawing/2014/main" id="{C05F8948-CEE7-AF78-5579-64DDC711C672}"/>
              </a:ext>
            </a:extLst>
          </p:cNvPr>
          <p:cNvSpPr>
            <a:spLocks noGrp="1"/>
          </p:cNvSpPr>
          <p:nvPr>
            <p:ph type="dt" idx="15"/>
          </p:nvPr>
        </p:nvSpPr>
        <p:spPr/>
        <p:txBody>
          <a:bodyPr/>
          <a:lstStyle/>
          <a:p>
            <a:r>
              <a:rPr lang="en-US" dirty="0"/>
              <a:t>March 2025</a:t>
            </a:r>
            <a:endParaRPr lang="en-GB" dirty="0"/>
          </a:p>
        </p:txBody>
      </p:sp>
      <p:sp>
        <p:nvSpPr>
          <p:cNvPr id="7" name="Footer Placeholder 4">
            <a:extLst>
              <a:ext uri="{FF2B5EF4-FFF2-40B4-BE49-F238E27FC236}">
                <a16:creationId xmlns:a16="http://schemas.microsoft.com/office/drawing/2014/main" id="{31712BDB-A982-29E0-D034-8D58EDE9D5A0}"/>
              </a:ext>
            </a:extLst>
          </p:cNvPr>
          <p:cNvSpPr>
            <a:spLocks noGrp="1"/>
          </p:cNvSpPr>
          <p:nvPr>
            <p:ph type="ftr" idx="14"/>
          </p:nvPr>
        </p:nvSpPr>
        <p:spPr>
          <a:xfrm>
            <a:off x="7143757" y="6475414"/>
            <a:ext cx="4246027" cy="180975"/>
          </a:xfrm>
        </p:spPr>
        <p:txBody>
          <a:bodyPr/>
          <a:lstStyle/>
          <a:p>
            <a:r>
              <a:rPr lang="en-GB"/>
              <a:t>Salvatore Talarico (Nokia), et al.</a:t>
            </a:r>
          </a:p>
        </p:txBody>
      </p:sp>
      <p:sp>
        <p:nvSpPr>
          <p:cNvPr id="5" name="Rectangle 2">
            <a:extLst>
              <a:ext uri="{FF2B5EF4-FFF2-40B4-BE49-F238E27FC236}">
                <a16:creationId xmlns:a16="http://schemas.microsoft.com/office/drawing/2014/main" id="{77158BF6-3857-60B1-DD2A-2821B1D300F6}"/>
              </a:ext>
            </a:extLst>
          </p:cNvPr>
          <p:cNvSpPr txBox="1">
            <a:spLocks noChangeArrowheads="1"/>
          </p:cNvSpPr>
          <p:nvPr/>
        </p:nvSpPr>
        <p:spPr bwMode="auto">
          <a:xfrm>
            <a:off x="914401" y="1981202"/>
            <a:ext cx="10361084" cy="246017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Times New Roman" pitchFamily="16" charset="0"/>
              <a:buChar char="•"/>
            </a:pPr>
            <a:r>
              <a:rPr lang="en-GB" kern="0" dirty="0"/>
              <a:t>Do you agree that </a:t>
            </a:r>
            <a:r>
              <a:rPr lang="en-US" sz="2400" dirty="0">
                <a:cs typeface="+mn-cs"/>
              </a:rPr>
              <a:t>APs shal</a:t>
            </a:r>
            <a:r>
              <a:rPr lang="en-US" dirty="0"/>
              <a:t>l</a:t>
            </a:r>
            <a:r>
              <a:rPr lang="en-US" sz="2400" dirty="0">
                <a:cs typeface="+mn-cs"/>
              </a:rPr>
              <a:t> announce their BSS colors, and within a shared TxOP a shared (and sharing) AP and its associated STAs shall switch to the NPCA primary channel only when receiving the OBSS packets from BSS(s) whose BSS color is different that that of the sharing (and shared) AP</a:t>
            </a:r>
            <a:r>
              <a:rPr lang="en-US" kern="0" dirty="0"/>
              <a:t>?</a:t>
            </a:r>
            <a:endParaRPr lang="en-GB" kern="0" dirty="0"/>
          </a:p>
          <a:p>
            <a:pPr lvl="1">
              <a:buFont typeface="Times New Roman" pitchFamily="16" charset="0"/>
              <a:buChar char="•"/>
            </a:pPr>
            <a:r>
              <a:rPr lang="en-GB" kern="0" dirty="0"/>
              <a:t>Yes</a:t>
            </a:r>
          </a:p>
          <a:p>
            <a:pPr lvl="1">
              <a:buFont typeface="Times New Roman" pitchFamily="16" charset="0"/>
              <a:buChar char="•"/>
            </a:pPr>
            <a:r>
              <a:rPr lang="en-GB" kern="0" dirty="0"/>
              <a:t>No</a:t>
            </a:r>
          </a:p>
          <a:p>
            <a:pPr lvl="1">
              <a:buFont typeface="Times New Roman" pitchFamily="16" charset="0"/>
              <a:buChar char="•"/>
            </a:pPr>
            <a:r>
              <a:rPr lang="en-GB" kern="0" dirty="0"/>
              <a:t>Abstain</a:t>
            </a:r>
          </a:p>
        </p:txBody>
      </p:sp>
    </p:spTree>
    <p:extLst>
      <p:ext uri="{BB962C8B-B14F-4D97-AF65-F5344CB8AC3E}">
        <p14:creationId xmlns:p14="http://schemas.microsoft.com/office/powerpoint/2010/main" val="3804183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a:xfrm>
            <a:off x="903515" y="1600200"/>
            <a:ext cx="10361084" cy="4800600"/>
          </a:xfrm>
        </p:spPr>
        <p:txBody>
          <a:bodyPr>
            <a:normAutofit/>
          </a:bodyPr>
          <a:lstStyle/>
          <a:p>
            <a:r>
              <a:rPr lang="en-US" sz="1600" b="0" dirty="0"/>
              <a:t>[1] IEEE 802.11-23/34, “Non-primary channel utilization”, Sindhu Verma</a:t>
            </a:r>
          </a:p>
          <a:p>
            <a:pPr algn="l"/>
            <a:r>
              <a:rPr lang="en-US" sz="1600" b="0" dirty="0"/>
              <a:t>[2] IEEE 802.11-23/631, “Secondary channel usage and secondary 20MHz channel backoff”, </a:t>
            </a:r>
            <a:r>
              <a:rPr lang="en-US" sz="1600" b="0" dirty="0" err="1"/>
              <a:t>Liwen</a:t>
            </a:r>
            <a:r>
              <a:rPr lang="en-US" sz="1600" b="0" dirty="0"/>
              <a:t> Chu</a:t>
            </a:r>
          </a:p>
          <a:p>
            <a:r>
              <a:rPr lang="en-US" sz="1600" b="0" dirty="0"/>
              <a:t>[3] IEEE 802.11-23/797, “Non-primary channel access”, </a:t>
            </a:r>
            <a:r>
              <a:rPr lang="en-US" sz="1600" b="0" dirty="0" err="1"/>
              <a:t>Yongho</a:t>
            </a:r>
            <a:r>
              <a:rPr lang="en-US" sz="1600" b="0" dirty="0"/>
              <a:t> Seok</a:t>
            </a:r>
          </a:p>
          <a:p>
            <a:pPr algn="l"/>
            <a:r>
              <a:rPr lang="en-US" sz="1600" b="0" dirty="0"/>
              <a:t>[4] IEEE 802.11-23/961, “UHR secondary channel access”, </a:t>
            </a:r>
            <a:r>
              <a:rPr lang="en-US" sz="1600" b="0" dirty="0" err="1"/>
              <a:t>Minyoung</a:t>
            </a:r>
            <a:r>
              <a:rPr lang="en-US" sz="1600" b="0" dirty="0"/>
              <a:t> Park</a:t>
            </a:r>
          </a:p>
          <a:p>
            <a:r>
              <a:rPr lang="en-US" sz="1600" b="0" dirty="0"/>
              <a:t>[5] IEEE 802.11-23/1112, “Thoughts on secondary channel access”, </a:t>
            </a:r>
            <a:r>
              <a:rPr lang="en-US" sz="1600" b="0" dirty="0" err="1"/>
              <a:t>Insun</a:t>
            </a:r>
            <a:r>
              <a:rPr lang="en-US" sz="1600" b="0" dirty="0"/>
              <a:t> Jang</a:t>
            </a:r>
          </a:p>
          <a:p>
            <a:pPr algn="l"/>
            <a:r>
              <a:rPr lang="en-US" sz="1600" b="0" dirty="0"/>
              <a:t>[6] IEEE 802.11-23/1365, “Discussions on non-primary channel access”, </a:t>
            </a:r>
            <a:r>
              <a:rPr lang="en-US" sz="1600" b="0" dirty="0" err="1"/>
              <a:t>Sanghyun</a:t>
            </a:r>
            <a:r>
              <a:rPr lang="en-US" sz="1600" b="0" dirty="0"/>
              <a:t> Kim</a:t>
            </a:r>
          </a:p>
          <a:p>
            <a:r>
              <a:rPr lang="en-US" sz="1600" b="0" dirty="0"/>
              <a:t>[7] IEEE 802.11-23/1891, “Nonprimary Channel Access Follow-Up”, Gaurang Naik</a:t>
            </a:r>
          </a:p>
          <a:p>
            <a:pPr algn="l"/>
            <a:r>
              <a:rPr lang="en-US" sz="1600" b="0" dirty="0"/>
              <a:t>[8] IEEE 802.11-23/1911, “Secondary channel access and frame transmission”, </a:t>
            </a:r>
            <a:r>
              <a:rPr lang="en-US" sz="1600" b="0" dirty="0" err="1"/>
              <a:t>Dongju</a:t>
            </a:r>
            <a:r>
              <a:rPr lang="en-US" sz="1600" b="0" dirty="0"/>
              <a:t> Cha</a:t>
            </a:r>
          </a:p>
          <a:p>
            <a:pPr algn="l"/>
            <a:r>
              <a:rPr lang="en-US" sz="1600" b="0" dirty="0"/>
              <a:t>[9] IEEE 802.11-23/1951, “Concurrent CCA for non-primary channel access”, Leonardo </a:t>
            </a:r>
            <a:r>
              <a:rPr lang="en-US" sz="1600" b="0" dirty="0" err="1"/>
              <a:t>Lanante</a:t>
            </a:r>
            <a:endParaRPr lang="en-US" sz="1600" b="0" dirty="0"/>
          </a:p>
          <a:p>
            <a:r>
              <a:rPr lang="en-US" sz="1600" b="0" dirty="0"/>
              <a:t>[10] IEEE 802.11-24/1762, “PDT-MAC-NPCA”, Matthew Fischer</a:t>
            </a:r>
          </a:p>
          <a:p>
            <a:pPr algn="l"/>
            <a:r>
              <a:rPr lang="en-US" sz="1600" b="0" dirty="0"/>
              <a:t>[11] IEEE 802.11-24/2031, “PDT MAC Coordinated-Spatial-Reuse”, Jason Yuchen Guo</a:t>
            </a:r>
          </a:p>
          <a:p>
            <a:r>
              <a:rPr lang="en-US" sz="1600" b="0" dirty="0"/>
              <a:t>[12] IEEE 802.11-24/86, “PDT MAC C-TDMA”, </a:t>
            </a:r>
            <a:r>
              <a:rPr lang="en-US" sz="1600" b="0" dirty="0" err="1"/>
              <a:t>Sanket</a:t>
            </a:r>
            <a:r>
              <a:rPr lang="en-US" sz="1600" b="0" dirty="0"/>
              <a:t> </a:t>
            </a:r>
            <a:r>
              <a:rPr lang="en-US" sz="1600" b="0" dirty="0" err="1"/>
              <a:t>Kalamkar</a:t>
            </a:r>
            <a:endParaRPr lang="en-US" sz="1600" b="0" dirty="0"/>
          </a:p>
          <a:p>
            <a:r>
              <a:rPr lang="en-US" sz="1600" b="0" dirty="0"/>
              <a:t>[13] IEEE 802.11-24/8, “PDT MAC Coordinated-Beamforming”, Jason Yuchen Guo</a:t>
            </a:r>
          </a:p>
          <a:p>
            <a:endParaRPr lang="en-US" sz="1500" b="0" dirty="0"/>
          </a:p>
          <a:p>
            <a:pPr algn="l"/>
            <a:endParaRPr lang="en-US" sz="1500" b="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11</a:t>
            </a:fld>
            <a:endParaRPr lang="en-GB"/>
          </a:p>
        </p:txBody>
      </p:sp>
      <p:sp>
        <p:nvSpPr>
          <p:cNvPr id="6" name="Date Placeholder 5"/>
          <p:cNvSpPr>
            <a:spLocks noGrp="1"/>
          </p:cNvSpPr>
          <p:nvPr>
            <p:ph type="dt" idx="15"/>
          </p:nvPr>
        </p:nvSpPr>
        <p:spPr/>
        <p:txBody>
          <a:bodyPr/>
          <a:lstStyle/>
          <a:p>
            <a:r>
              <a:rPr lang="en-US" dirty="0"/>
              <a:t>March 2025</a:t>
            </a:r>
            <a:endParaRPr lang="en-GB" dirty="0"/>
          </a:p>
        </p:txBody>
      </p:sp>
      <p:sp>
        <p:nvSpPr>
          <p:cNvPr id="7" name="Footer Placeholder 4">
            <a:extLst>
              <a:ext uri="{FF2B5EF4-FFF2-40B4-BE49-F238E27FC236}">
                <a16:creationId xmlns:a16="http://schemas.microsoft.com/office/drawing/2014/main" id="{3E8F6F9F-92E6-3A85-6D02-182836A0A1BC}"/>
              </a:ext>
            </a:extLst>
          </p:cNvPr>
          <p:cNvSpPr>
            <a:spLocks noGrp="1"/>
          </p:cNvSpPr>
          <p:nvPr>
            <p:ph type="ftr" idx="14"/>
          </p:nvPr>
        </p:nvSpPr>
        <p:spPr>
          <a:xfrm>
            <a:off x="7143757" y="6475414"/>
            <a:ext cx="4246027" cy="180975"/>
          </a:xfrm>
        </p:spPr>
        <p:txBody>
          <a:bodyPr/>
          <a:lstStyle/>
          <a:p>
            <a:r>
              <a:rPr lang="en-GB"/>
              <a:t>Salvatore Talarico (Nokia), et al.</a:t>
            </a:r>
          </a:p>
        </p:txBody>
      </p:sp>
    </p:spTree>
    <p:extLst>
      <p:ext uri="{BB962C8B-B14F-4D97-AF65-F5344CB8AC3E}">
        <p14:creationId xmlns:p14="http://schemas.microsoft.com/office/powerpoint/2010/main" val="1605831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5D561-9CA3-E984-2BBC-75BDDBF09AB0}"/>
              </a:ext>
            </a:extLst>
          </p:cNvPr>
          <p:cNvSpPr>
            <a:spLocks noGrp="1"/>
          </p:cNvSpPr>
          <p:nvPr>
            <p:ph type="title"/>
          </p:nvPr>
        </p:nvSpPr>
        <p:spPr/>
        <p:txBody>
          <a:bodyPr/>
          <a:lstStyle/>
          <a:p>
            <a:r>
              <a:rPr lang="en-US"/>
              <a:t>Introduction</a:t>
            </a:r>
          </a:p>
        </p:txBody>
      </p:sp>
      <p:sp>
        <p:nvSpPr>
          <p:cNvPr id="3" name="Content Placeholder 2">
            <a:extLst>
              <a:ext uri="{FF2B5EF4-FFF2-40B4-BE49-F238E27FC236}">
                <a16:creationId xmlns:a16="http://schemas.microsoft.com/office/drawing/2014/main" id="{6022ABF0-32CA-B3DC-4DE9-DC9319F214B3}"/>
              </a:ext>
            </a:extLst>
          </p:cNvPr>
          <p:cNvSpPr>
            <a:spLocks noGrp="1"/>
          </p:cNvSpPr>
          <p:nvPr>
            <p:ph idx="1"/>
          </p:nvPr>
        </p:nvSpPr>
        <p:spPr>
          <a:xfrm>
            <a:off x="872010" y="1632909"/>
            <a:ext cx="10639392" cy="4960611"/>
          </a:xfrm>
        </p:spPr>
        <p:txBody>
          <a:bodyPr/>
          <a:lstStyle/>
          <a:p>
            <a:pPr>
              <a:buFont typeface="Arial" panose="020B0604020202020204" pitchFamily="34" charset="0"/>
              <a:buChar char="•"/>
            </a:pPr>
            <a:r>
              <a:rPr lang="en-US" sz="1800" dirty="0"/>
              <a:t>During the past IEEE 802.11 Interim and Ad-Hoc meetings, the following features have been agreed, and their design has been individually discussed ([1-13]) leading to several motions and their related PDT ([10-13]): </a:t>
            </a:r>
          </a:p>
          <a:p>
            <a:pPr lvl="1">
              <a:buFont typeface="Arial" panose="020B0604020202020204" pitchFamily="34" charset="0"/>
              <a:buChar char="•"/>
            </a:pPr>
            <a:r>
              <a:rPr lang="en-US" sz="1400" dirty="0"/>
              <a:t>Non-primary channel access (NPCA) [1-10]: The basic concept is to temporarily utilize an idle alternative channel as a primary channel, called here NPCA primary channel, when the BSS’s primary channel is occupied by OBSS or other conditions (bottom left figure). </a:t>
            </a:r>
          </a:p>
          <a:p>
            <a:pPr lvl="1">
              <a:buFont typeface="Arial" panose="020B0604020202020204" pitchFamily="34" charset="0"/>
              <a:buChar char="•"/>
            </a:pPr>
            <a:r>
              <a:rPr lang="en-US" sz="1400" dirty="0"/>
              <a:t>Multiple AP schemes that are based upon TxOP sharing such as for example coordinated Spatial Reuse (Co-SR), where the basic concept is by means of coordination among multiple APs and by leveraging a coordinated power control management, it is possible to protect each other schedules within a shared portion of the TxOP that is hold by one of the coordinated APs and to avoid that overlapping transmissions may negatively impact each other reception.</a:t>
            </a:r>
            <a:endParaRPr lang="en-US" sz="18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marL="800100" lvl="1" indent="-342900">
              <a:buFont typeface="Arial" panose="020B0604020202020204" pitchFamily="34" charset="0"/>
              <a:buChar char="•"/>
            </a:pPr>
            <a:endParaRPr lang="en-US" sz="2400" b="1" dirty="0">
              <a:cs typeface="+mn-cs"/>
            </a:endParaRPr>
          </a:p>
          <a:p>
            <a:pPr marL="800100" lvl="1" indent="-342900">
              <a:buFont typeface="Arial" panose="020B0604020202020204" pitchFamily="34" charset="0"/>
              <a:buChar char="•"/>
            </a:pPr>
            <a:endParaRPr lang="en-US" sz="2400" b="1" dirty="0">
              <a:cs typeface="+mn-cs"/>
            </a:endParaRPr>
          </a:p>
          <a:p>
            <a:pPr marL="800100" lvl="1" indent="-342900">
              <a:buFont typeface="Arial" panose="020B0604020202020204" pitchFamily="34" charset="0"/>
              <a:buChar char="•"/>
            </a:pPr>
            <a:endParaRPr lang="en-US" sz="2400" b="1" dirty="0">
              <a:cs typeface="+mn-cs"/>
            </a:endParaRPr>
          </a:p>
          <a:p>
            <a:pPr marL="800100" lvl="1" indent="-342900">
              <a:buFont typeface="Arial" panose="020B0604020202020204" pitchFamily="34" charset="0"/>
              <a:buChar char="•"/>
            </a:pPr>
            <a:endParaRPr lang="en-US" sz="2400" b="1" dirty="0">
              <a:cs typeface="+mn-cs"/>
            </a:endParaRPr>
          </a:p>
          <a:p>
            <a:pPr marL="800100" lvl="1" indent="-342900">
              <a:buFont typeface="Arial" panose="020B0604020202020204" pitchFamily="34" charset="0"/>
              <a:buChar char="•"/>
            </a:pPr>
            <a:endParaRPr lang="en-US" sz="2400" b="1" dirty="0">
              <a:cs typeface="+mn-cs"/>
            </a:endParaRPr>
          </a:p>
          <a:p>
            <a:pPr marL="800100" lvl="1" indent="-342900">
              <a:buFont typeface="Arial" panose="020B0604020202020204" pitchFamily="34" charset="0"/>
              <a:buChar char="•"/>
            </a:pPr>
            <a:endParaRPr lang="en-US" sz="2400" b="1" dirty="0">
              <a:cs typeface="+mn-cs"/>
            </a:endParaRPr>
          </a:p>
          <a:p>
            <a:pPr marL="800100" lvl="1" indent="-342900">
              <a:buFont typeface="Arial" panose="020B0604020202020204" pitchFamily="34" charset="0"/>
              <a:buChar char="•"/>
            </a:pPr>
            <a:endParaRPr lang="en-US" sz="2400" b="1" dirty="0">
              <a:cs typeface="+mn-cs"/>
            </a:endParaRPr>
          </a:p>
          <a:p>
            <a:endParaRPr lang="en-US" dirty="0"/>
          </a:p>
          <a:p>
            <a:endParaRPr lang="en-US" dirty="0"/>
          </a:p>
          <a:p>
            <a:pPr lvl="1"/>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C3BACBF-80FA-6B1E-102D-DA7A911970AF}"/>
              </a:ext>
            </a:extLst>
          </p:cNvPr>
          <p:cNvSpPr>
            <a:spLocks noGrp="1"/>
          </p:cNvSpPr>
          <p:nvPr>
            <p:ph type="sldNum" idx="12"/>
          </p:nvPr>
        </p:nvSpPr>
        <p:spPr/>
        <p:txBody>
          <a:bodyPr/>
          <a:lstStyle/>
          <a:p>
            <a:r>
              <a:rPr lang="en-GB"/>
              <a:t>Slide </a:t>
            </a:r>
            <a:fld id="{440F5867-744E-4AA6-B0ED-4C44D2DFBB7B}" type="slidenum">
              <a:rPr lang="en-GB" smtClean="0"/>
              <a:pPr/>
              <a:t>2</a:t>
            </a:fld>
            <a:endParaRPr lang="en-GB"/>
          </a:p>
        </p:txBody>
      </p:sp>
      <p:sp>
        <p:nvSpPr>
          <p:cNvPr id="6" name="Date Placeholder 5">
            <a:extLst>
              <a:ext uri="{FF2B5EF4-FFF2-40B4-BE49-F238E27FC236}">
                <a16:creationId xmlns:a16="http://schemas.microsoft.com/office/drawing/2014/main" id="{5487AD25-0BF3-0B3B-5FCA-EFFB700E1CE4}"/>
              </a:ext>
            </a:extLst>
          </p:cNvPr>
          <p:cNvSpPr>
            <a:spLocks noGrp="1"/>
          </p:cNvSpPr>
          <p:nvPr>
            <p:ph type="dt" idx="15"/>
          </p:nvPr>
        </p:nvSpPr>
        <p:spPr/>
        <p:txBody>
          <a:bodyPr/>
          <a:lstStyle/>
          <a:p>
            <a:r>
              <a:rPr lang="en-US" dirty="0"/>
              <a:t>March 2025</a:t>
            </a:r>
            <a:endParaRPr lang="en-GB" dirty="0"/>
          </a:p>
        </p:txBody>
      </p:sp>
      <p:sp>
        <p:nvSpPr>
          <p:cNvPr id="12" name="Footer Placeholder 4">
            <a:extLst>
              <a:ext uri="{FF2B5EF4-FFF2-40B4-BE49-F238E27FC236}">
                <a16:creationId xmlns:a16="http://schemas.microsoft.com/office/drawing/2014/main" id="{DF19B4AF-2F8F-A8CB-70C9-943BAE80A52E}"/>
              </a:ext>
            </a:extLst>
          </p:cNvPr>
          <p:cNvSpPr>
            <a:spLocks noGrp="1"/>
          </p:cNvSpPr>
          <p:nvPr>
            <p:ph type="ftr" idx="14"/>
          </p:nvPr>
        </p:nvSpPr>
        <p:spPr>
          <a:xfrm>
            <a:off x="7143757" y="6475414"/>
            <a:ext cx="4246027" cy="180975"/>
          </a:xfrm>
        </p:spPr>
        <p:txBody>
          <a:bodyPr/>
          <a:lstStyle/>
          <a:p>
            <a:r>
              <a:rPr lang="en-GB"/>
              <a:t>Salvatore Talarico (Nokia), et al.</a:t>
            </a:r>
          </a:p>
        </p:txBody>
      </p:sp>
      <p:pic>
        <p:nvPicPr>
          <p:cNvPr id="14" name="Picture 13">
            <a:extLst>
              <a:ext uri="{FF2B5EF4-FFF2-40B4-BE49-F238E27FC236}">
                <a16:creationId xmlns:a16="http://schemas.microsoft.com/office/drawing/2014/main" id="{C6105DF6-B319-0E56-990B-87EE67CA2D3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4245" y="4127404"/>
            <a:ext cx="3583999" cy="2348010"/>
          </a:xfrm>
          <a:prstGeom prst="rect">
            <a:avLst/>
          </a:prstGeom>
          <a:noFill/>
          <a:ln>
            <a:noFill/>
          </a:ln>
        </p:spPr>
      </p:pic>
      <p:pic>
        <p:nvPicPr>
          <p:cNvPr id="9" name="Picture 8">
            <a:extLst>
              <a:ext uri="{FF2B5EF4-FFF2-40B4-BE49-F238E27FC236}">
                <a16:creationId xmlns:a16="http://schemas.microsoft.com/office/drawing/2014/main" id="{3C5BEF5F-8CB0-C62C-207B-C3F80B78384B}"/>
              </a:ext>
            </a:extLst>
          </p:cNvPr>
          <p:cNvPicPr>
            <a:picLocks noChangeAspect="1"/>
          </p:cNvPicPr>
          <p:nvPr/>
        </p:nvPicPr>
        <p:blipFill>
          <a:blip r:embed="rId4"/>
          <a:stretch>
            <a:fillRect/>
          </a:stretch>
        </p:blipFill>
        <p:spPr>
          <a:xfrm>
            <a:off x="6584130" y="4127404"/>
            <a:ext cx="4367895" cy="2348010"/>
          </a:xfrm>
          <a:prstGeom prst="rect">
            <a:avLst/>
          </a:prstGeom>
        </p:spPr>
      </p:pic>
    </p:spTree>
    <p:extLst>
      <p:ext uri="{BB962C8B-B14F-4D97-AF65-F5344CB8AC3E}">
        <p14:creationId xmlns:p14="http://schemas.microsoft.com/office/powerpoint/2010/main" val="2633870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5D561-9CA3-E984-2BBC-75BDDBF09AB0}"/>
              </a:ext>
            </a:extLst>
          </p:cNvPr>
          <p:cNvSpPr>
            <a:spLocks noGrp="1"/>
          </p:cNvSpPr>
          <p:nvPr>
            <p:ph type="title"/>
          </p:nvPr>
        </p:nvSpPr>
        <p:spPr/>
        <p:txBody>
          <a:bodyPr/>
          <a:lstStyle/>
          <a:p>
            <a:r>
              <a:rPr lang="en-US" dirty="0"/>
              <a:t>Problem Statement (1/3)</a:t>
            </a:r>
          </a:p>
        </p:txBody>
      </p:sp>
      <p:sp>
        <p:nvSpPr>
          <p:cNvPr id="3" name="Content Placeholder 2">
            <a:extLst>
              <a:ext uri="{FF2B5EF4-FFF2-40B4-BE49-F238E27FC236}">
                <a16:creationId xmlns:a16="http://schemas.microsoft.com/office/drawing/2014/main" id="{6022ABF0-32CA-B3DC-4DE9-DC9319F214B3}"/>
              </a:ext>
            </a:extLst>
          </p:cNvPr>
          <p:cNvSpPr>
            <a:spLocks noGrp="1"/>
          </p:cNvSpPr>
          <p:nvPr>
            <p:ph idx="1"/>
          </p:nvPr>
        </p:nvSpPr>
        <p:spPr>
          <a:xfrm>
            <a:off x="826046" y="1564829"/>
            <a:ext cx="10639392" cy="4304970"/>
          </a:xfrm>
        </p:spPr>
        <p:txBody>
          <a:bodyPr/>
          <a:lstStyle/>
          <a:p>
            <a:pPr>
              <a:buFont typeface="Arial" panose="020B0604020202020204" pitchFamily="34" charset="0"/>
              <a:buChar char="•"/>
            </a:pPr>
            <a:r>
              <a:rPr lang="en-US" sz="1800" dirty="0"/>
              <a:t>While it is important to focus on the individual design of these features, it is also important to focus on the interoperability between them: </a:t>
            </a:r>
          </a:p>
          <a:p>
            <a:pPr lvl="1">
              <a:buFont typeface="Arial" panose="020B0604020202020204" pitchFamily="34" charset="0"/>
              <a:buChar char="•"/>
            </a:pPr>
            <a:r>
              <a:rPr lang="en-US" sz="1400" dirty="0"/>
              <a:t>When NPCA and co-SR are operated jointly, after ICF/ICR exchange between AP1 and AP2, where it is announced and negotiated the power to use during a shared amount of time so that they can both transmit without interfering with each other, STA2 may switch to an NPCA primary channel since it sees a transmission overlapping with its primary. However, in this case, switching should not have happened since the overlapping transmission comes from the coordinating AP. Notice this same issue arise in other coordinated schemes that are based upon TxOP sharing (e.g., co-TDMA, or co-BF)</a:t>
            </a:r>
          </a:p>
          <a:p>
            <a:pPr lvl="1">
              <a:buFont typeface="Arial" panose="020B0604020202020204" pitchFamily="34" charset="0"/>
              <a:buChar char="•"/>
            </a:pPr>
            <a:endParaRPr lang="en-US" sz="1400" dirty="0"/>
          </a:p>
          <a:p>
            <a:pPr marL="457200" lvl="1" indent="0"/>
            <a:r>
              <a:rPr lang="en-US" sz="1400" dirty="0"/>
              <a:t>. </a:t>
            </a:r>
          </a:p>
          <a:p>
            <a:pPr marL="800100" lvl="1" indent="-342900">
              <a:buFont typeface="Arial" panose="020B0604020202020204" pitchFamily="34" charset="0"/>
              <a:buChar char="•"/>
            </a:pPr>
            <a:endParaRPr lang="en-US" sz="2400" b="1" dirty="0">
              <a:cs typeface="+mn-cs"/>
            </a:endParaRPr>
          </a:p>
          <a:p>
            <a:pPr marL="800100" lvl="1" indent="-342900">
              <a:buFont typeface="Arial" panose="020B0604020202020204" pitchFamily="34" charset="0"/>
              <a:buChar char="•"/>
            </a:pPr>
            <a:endParaRPr lang="en-US" sz="2400" b="1" dirty="0">
              <a:cs typeface="+mn-cs"/>
            </a:endParaRPr>
          </a:p>
          <a:p>
            <a:pPr marL="800100" lvl="1" indent="-342900">
              <a:buFont typeface="Arial" panose="020B0604020202020204" pitchFamily="34" charset="0"/>
              <a:buChar char="•"/>
            </a:pPr>
            <a:endParaRPr lang="en-US" sz="2400" b="1" dirty="0">
              <a:cs typeface="+mn-cs"/>
            </a:endParaRPr>
          </a:p>
          <a:p>
            <a:pPr marL="800100" lvl="1" indent="-342900">
              <a:buFont typeface="Arial" panose="020B0604020202020204" pitchFamily="34" charset="0"/>
              <a:buChar char="•"/>
            </a:pPr>
            <a:endParaRPr lang="en-US" sz="2400" b="1" dirty="0">
              <a:cs typeface="+mn-cs"/>
            </a:endParaRPr>
          </a:p>
          <a:p>
            <a:pPr marL="800100" lvl="1" indent="-342900">
              <a:buFont typeface="Arial" panose="020B0604020202020204" pitchFamily="34" charset="0"/>
              <a:buChar char="•"/>
            </a:pPr>
            <a:endParaRPr lang="en-US" sz="2400" b="1" dirty="0">
              <a:cs typeface="+mn-cs"/>
            </a:endParaRPr>
          </a:p>
          <a:p>
            <a:endParaRPr lang="en-US" dirty="0"/>
          </a:p>
          <a:p>
            <a:endParaRPr lang="en-US" dirty="0"/>
          </a:p>
          <a:p>
            <a:pPr lvl="1"/>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C3BACBF-80FA-6B1E-102D-DA7A911970AF}"/>
              </a:ext>
            </a:extLst>
          </p:cNvPr>
          <p:cNvSpPr>
            <a:spLocks noGrp="1"/>
          </p:cNvSpPr>
          <p:nvPr>
            <p:ph type="sldNum" idx="12"/>
          </p:nvPr>
        </p:nvSpPr>
        <p:spPr/>
        <p:txBody>
          <a:bodyPr/>
          <a:lstStyle/>
          <a:p>
            <a:r>
              <a:rPr lang="en-GB"/>
              <a:t>Slide </a:t>
            </a:r>
            <a:fld id="{440F5867-744E-4AA6-B0ED-4C44D2DFBB7B}" type="slidenum">
              <a:rPr lang="en-GB" smtClean="0"/>
              <a:pPr/>
              <a:t>3</a:t>
            </a:fld>
            <a:endParaRPr lang="en-GB"/>
          </a:p>
        </p:txBody>
      </p:sp>
      <p:sp>
        <p:nvSpPr>
          <p:cNvPr id="6" name="Date Placeholder 5">
            <a:extLst>
              <a:ext uri="{FF2B5EF4-FFF2-40B4-BE49-F238E27FC236}">
                <a16:creationId xmlns:a16="http://schemas.microsoft.com/office/drawing/2014/main" id="{5487AD25-0BF3-0B3B-5FCA-EFFB700E1CE4}"/>
              </a:ext>
            </a:extLst>
          </p:cNvPr>
          <p:cNvSpPr>
            <a:spLocks noGrp="1"/>
          </p:cNvSpPr>
          <p:nvPr>
            <p:ph type="dt" idx="15"/>
          </p:nvPr>
        </p:nvSpPr>
        <p:spPr/>
        <p:txBody>
          <a:bodyPr/>
          <a:lstStyle/>
          <a:p>
            <a:r>
              <a:rPr lang="en-US" dirty="0"/>
              <a:t>March 2025</a:t>
            </a:r>
            <a:endParaRPr lang="en-GB" dirty="0"/>
          </a:p>
        </p:txBody>
      </p:sp>
      <p:sp>
        <p:nvSpPr>
          <p:cNvPr id="12" name="Footer Placeholder 4">
            <a:extLst>
              <a:ext uri="{FF2B5EF4-FFF2-40B4-BE49-F238E27FC236}">
                <a16:creationId xmlns:a16="http://schemas.microsoft.com/office/drawing/2014/main" id="{DF19B4AF-2F8F-A8CB-70C9-943BAE80A52E}"/>
              </a:ext>
            </a:extLst>
          </p:cNvPr>
          <p:cNvSpPr>
            <a:spLocks noGrp="1"/>
          </p:cNvSpPr>
          <p:nvPr>
            <p:ph type="ftr" idx="14"/>
          </p:nvPr>
        </p:nvSpPr>
        <p:spPr>
          <a:xfrm>
            <a:off x="7143757" y="6475414"/>
            <a:ext cx="4246027" cy="180975"/>
          </a:xfrm>
        </p:spPr>
        <p:txBody>
          <a:bodyPr/>
          <a:lstStyle/>
          <a:p>
            <a:r>
              <a:rPr lang="en-GB"/>
              <a:t>Salvatore Talarico (Nokia), et al.</a:t>
            </a:r>
          </a:p>
        </p:txBody>
      </p:sp>
      <p:pic>
        <p:nvPicPr>
          <p:cNvPr id="10" name="Picture 9">
            <a:extLst>
              <a:ext uri="{FF2B5EF4-FFF2-40B4-BE49-F238E27FC236}">
                <a16:creationId xmlns:a16="http://schemas.microsoft.com/office/drawing/2014/main" id="{9BC40C19-9CC1-35DE-56DB-BECCB0C43B48}"/>
              </a:ext>
            </a:extLst>
          </p:cNvPr>
          <p:cNvPicPr>
            <a:picLocks noChangeAspect="1"/>
          </p:cNvPicPr>
          <p:nvPr/>
        </p:nvPicPr>
        <p:blipFill>
          <a:blip r:embed="rId3"/>
          <a:stretch>
            <a:fillRect/>
          </a:stretch>
        </p:blipFill>
        <p:spPr>
          <a:xfrm>
            <a:off x="3328131" y="3352798"/>
            <a:ext cx="6826521" cy="3035665"/>
          </a:xfrm>
          <a:prstGeom prst="rect">
            <a:avLst/>
          </a:prstGeom>
        </p:spPr>
      </p:pic>
    </p:spTree>
    <p:extLst>
      <p:ext uri="{BB962C8B-B14F-4D97-AF65-F5344CB8AC3E}">
        <p14:creationId xmlns:p14="http://schemas.microsoft.com/office/powerpoint/2010/main" val="551391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F98D1-6DF0-C9AA-8A1F-A2BD6A9550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8E48C1-EA22-03EB-84B8-7CAA5EC778CE}"/>
              </a:ext>
            </a:extLst>
          </p:cNvPr>
          <p:cNvSpPr>
            <a:spLocks noGrp="1"/>
          </p:cNvSpPr>
          <p:nvPr>
            <p:ph type="title"/>
          </p:nvPr>
        </p:nvSpPr>
        <p:spPr/>
        <p:txBody>
          <a:bodyPr/>
          <a:lstStyle/>
          <a:p>
            <a:r>
              <a:rPr lang="en-US" dirty="0"/>
              <a:t>Problem Statement (2/3)</a:t>
            </a:r>
          </a:p>
        </p:txBody>
      </p:sp>
      <p:sp>
        <p:nvSpPr>
          <p:cNvPr id="4" name="Slide Number Placeholder 3">
            <a:extLst>
              <a:ext uri="{FF2B5EF4-FFF2-40B4-BE49-F238E27FC236}">
                <a16:creationId xmlns:a16="http://schemas.microsoft.com/office/drawing/2014/main" id="{E7863496-45EB-66B8-3CFD-C9BD402AA019}"/>
              </a:ext>
            </a:extLst>
          </p:cNvPr>
          <p:cNvSpPr>
            <a:spLocks noGrp="1"/>
          </p:cNvSpPr>
          <p:nvPr>
            <p:ph type="sldNum" idx="12"/>
          </p:nvPr>
        </p:nvSpPr>
        <p:spPr/>
        <p:txBody>
          <a:bodyPr/>
          <a:lstStyle/>
          <a:p>
            <a:r>
              <a:rPr lang="en-GB"/>
              <a:t>Slide </a:t>
            </a:r>
            <a:fld id="{440F5867-744E-4AA6-B0ED-4C44D2DFBB7B}" type="slidenum">
              <a:rPr lang="en-GB" smtClean="0"/>
              <a:pPr/>
              <a:t>4</a:t>
            </a:fld>
            <a:endParaRPr lang="en-GB"/>
          </a:p>
        </p:txBody>
      </p:sp>
      <p:sp>
        <p:nvSpPr>
          <p:cNvPr id="6" name="Date Placeholder 5">
            <a:extLst>
              <a:ext uri="{FF2B5EF4-FFF2-40B4-BE49-F238E27FC236}">
                <a16:creationId xmlns:a16="http://schemas.microsoft.com/office/drawing/2014/main" id="{00C61564-537B-3FE2-257D-B9F0F750DB6D}"/>
              </a:ext>
            </a:extLst>
          </p:cNvPr>
          <p:cNvSpPr>
            <a:spLocks noGrp="1"/>
          </p:cNvSpPr>
          <p:nvPr>
            <p:ph type="dt" idx="15"/>
          </p:nvPr>
        </p:nvSpPr>
        <p:spPr/>
        <p:txBody>
          <a:bodyPr/>
          <a:lstStyle/>
          <a:p>
            <a:r>
              <a:rPr lang="en-US" dirty="0"/>
              <a:t>March 2025</a:t>
            </a:r>
            <a:endParaRPr lang="en-GB" dirty="0"/>
          </a:p>
        </p:txBody>
      </p:sp>
      <p:sp>
        <p:nvSpPr>
          <p:cNvPr id="12" name="Footer Placeholder 4">
            <a:extLst>
              <a:ext uri="{FF2B5EF4-FFF2-40B4-BE49-F238E27FC236}">
                <a16:creationId xmlns:a16="http://schemas.microsoft.com/office/drawing/2014/main" id="{9AF15FD3-FD3B-0FE2-7B37-1A59F29F4D65}"/>
              </a:ext>
            </a:extLst>
          </p:cNvPr>
          <p:cNvSpPr>
            <a:spLocks noGrp="1"/>
          </p:cNvSpPr>
          <p:nvPr>
            <p:ph type="ftr" idx="14"/>
          </p:nvPr>
        </p:nvSpPr>
        <p:spPr>
          <a:xfrm>
            <a:off x="7143757" y="6475414"/>
            <a:ext cx="4246027" cy="180975"/>
          </a:xfrm>
        </p:spPr>
        <p:txBody>
          <a:bodyPr/>
          <a:lstStyle/>
          <a:p>
            <a:r>
              <a:rPr lang="en-GB"/>
              <a:t>Salvatore Talarico (Nokia), et al.</a:t>
            </a:r>
          </a:p>
        </p:txBody>
      </p:sp>
      <p:pic>
        <p:nvPicPr>
          <p:cNvPr id="8" name="Picture 7" descr="A document with text on it&#10;&#10;AI-generated content may be incorrect.">
            <a:extLst>
              <a:ext uri="{FF2B5EF4-FFF2-40B4-BE49-F238E27FC236}">
                <a16:creationId xmlns:a16="http://schemas.microsoft.com/office/drawing/2014/main" id="{512FFDC3-DA0F-2C68-B534-2BE39486C899}"/>
              </a:ext>
            </a:extLst>
          </p:cNvPr>
          <p:cNvPicPr>
            <a:picLocks noChangeAspect="1"/>
          </p:cNvPicPr>
          <p:nvPr/>
        </p:nvPicPr>
        <p:blipFill>
          <a:blip r:embed="rId3"/>
          <a:stretch>
            <a:fillRect/>
          </a:stretch>
        </p:blipFill>
        <p:spPr>
          <a:xfrm>
            <a:off x="1502712" y="2868280"/>
            <a:ext cx="3558609" cy="3530764"/>
          </a:xfrm>
          <a:prstGeom prst="rect">
            <a:avLst/>
          </a:prstGeom>
        </p:spPr>
      </p:pic>
      <p:pic>
        <p:nvPicPr>
          <p:cNvPr id="9" name="Picture 8" descr="A black text on a white background&#10;&#10;AI-generated content may be incorrect.">
            <a:extLst>
              <a:ext uri="{FF2B5EF4-FFF2-40B4-BE49-F238E27FC236}">
                <a16:creationId xmlns:a16="http://schemas.microsoft.com/office/drawing/2014/main" id="{E67CE8F6-F026-A949-3824-AE57230E2907}"/>
              </a:ext>
            </a:extLst>
          </p:cNvPr>
          <p:cNvPicPr>
            <a:picLocks noChangeAspect="1"/>
          </p:cNvPicPr>
          <p:nvPr/>
        </p:nvPicPr>
        <p:blipFill>
          <a:blip r:embed="rId4"/>
          <a:stretch>
            <a:fillRect/>
          </a:stretch>
        </p:blipFill>
        <p:spPr>
          <a:xfrm>
            <a:off x="1400185" y="1870078"/>
            <a:ext cx="3763662" cy="998202"/>
          </a:xfrm>
          <a:prstGeom prst="rect">
            <a:avLst/>
          </a:prstGeom>
        </p:spPr>
      </p:pic>
      <p:sp>
        <p:nvSpPr>
          <p:cNvPr id="14" name="Content Placeholder 2">
            <a:extLst>
              <a:ext uri="{FF2B5EF4-FFF2-40B4-BE49-F238E27FC236}">
                <a16:creationId xmlns:a16="http://schemas.microsoft.com/office/drawing/2014/main" id="{856C3848-1AB9-4001-C875-8D48F4E3AFC6}"/>
              </a:ext>
            </a:extLst>
          </p:cNvPr>
          <p:cNvSpPr txBox="1">
            <a:spLocks/>
          </p:cNvSpPr>
          <p:nvPr/>
        </p:nvSpPr>
        <p:spPr bwMode="auto">
          <a:xfrm>
            <a:off x="684743" y="1529439"/>
            <a:ext cx="5932162" cy="601901"/>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lvl="1" indent="0"/>
            <a:r>
              <a:rPr lang="en-US" sz="1600" b="1" kern="0" dirty="0">
                <a:cs typeface="+mn-cs"/>
              </a:rPr>
              <a:t>NPCA switching Conditions from Section 37.11</a:t>
            </a:r>
          </a:p>
          <a:p>
            <a:pPr marL="800100" lvl="1" indent="-342900">
              <a:buFont typeface="Arial" panose="020B0604020202020204" pitchFamily="34" charset="0"/>
              <a:buChar char="•"/>
            </a:pPr>
            <a:endParaRPr lang="en-US" sz="1600" b="1" kern="0" dirty="0">
              <a:cs typeface="+mn-cs"/>
            </a:endParaRPr>
          </a:p>
          <a:p>
            <a:endParaRPr lang="en-US" sz="1600" kern="0" dirty="0"/>
          </a:p>
          <a:p>
            <a:endParaRPr lang="en-US" sz="1600" kern="0" dirty="0"/>
          </a:p>
          <a:p>
            <a:pPr lvl="1"/>
            <a:endParaRPr lang="en-US" sz="1400" kern="0" dirty="0"/>
          </a:p>
          <a:p>
            <a:endParaRPr lang="en-US" sz="1600" kern="0" dirty="0"/>
          </a:p>
          <a:p>
            <a:endParaRPr lang="en-US" sz="1600" kern="0" dirty="0"/>
          </a:p>
          <a:p>
            <a:endParaRPr lang="en-US" sz="1600" kern="0" dirty="0"/>
          </a:p>
        </p:txBody>
      </p:sp>
      <p:sp>
        <p:nvSpPr>
          <p:cNvPr id="15" name="Rectangle 14">
            <a:extLst>
              <a:ext uri="{FF2B5EF4-FFF2-40B4-BE49-F238E27FC236}">
                <a16:creationId xmlns:a16="http://schemas.microsoft.com/office/drawing/2014/main" id="{B82410CB-07F0-0C38-9510-A0D3A54E1119}"/>
              </a:ext>
            </a:extLst>
          </p:cNvPr>
          <p:cNvSpPr/>
          <p:nvPr/>
        </p:nvSpPr>
        <p:spPr bwMode="auto">
          <a:xfrm>
            <a:off x="3277851" y="2131340"/>
            <a:ext cx="655982" cy="116058"/>
          </a:xfrm>
          <a:prstGeom prst="rect">
            <a:avLst/>
          </a:prstGeom>
          <a:no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6" name="Rectangle 15">
            <a:extLst>
              <a:ext uri="{FF2B5EF4-FFF2-40B4-BE49-F238E27FC236}">
                <a16:creationId xmlns:a16="http://schemas.microsoft.com/office/drawing/2014/main" id="{DD6A4263-FA84-4C2B-D7FE-8B2C2EC73331}"/>
              </a:ext>
            </a:extLst>
          </p:cNvPr>
          <p:cNvSpPr/>
          <p:nvPr/>
        </p:nvSpPr>
        <p:spPr bwMode="auto">
          <a:xfrm>
            <a:off x="3786817" y="4259263"/>
            <a:ext cx="749576" cy="119897"/>
          </a:xfrm>
          <a:prstGeom prst="rect">
            <a:avLst/>
          </a:prstGeom>
          <a:no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pic>
        <p:nvPicPr>
          <p:cNvPr id="19" name="Picture 18">
            <a:extLst>
              <a:ext uri="{FF2B5EF4-FFF2-40B4-BE49-F238E27FC236}">
                <a16:creationId xmlns:a16="http://schemas.microsoft.com/office/drawing/2014/main" id="{D6FEED5E-C471-B5A3-5557-902E1B000B18}"/>
              </a:ext>
            </a:extLst>
          </p:cNvPr>
          <p:cNvPicPr>
            <a:picLocks noChangeAspect="1"/>
          </p:cNvPicPr>
          <p:nvPr/>
        </p:nvPicPr>
        <p:blipFill>
          <a:blip r:embed="rId5"/>
          <a:stretch>
            <a:fillRect/>
          </a:stretch>
        </p:blipFill>
        <p:spPr>
          <a:xfrm>
            <a:off x="6498167" y="1870078"/>
            <a:ext cx="4710297" cy="3195917"/>
          </a:xfrm>
          <a:prstGeom prst="rect">
            <a:avLst/>
          </a:prstGeom>
        </p:spPr>
      </p:pic>
      <p:sp>
        <p:nvSpPr>
          <p:cNvPr id="20" name="Content Placeholder 2">
            <a:extLst>
              <a:ext uri="{FF2B5EF4-FFF2-40B4-BE49-F238E27FC236}">
                <a16:creationId xmlns:a16="http://schemas.microsoft.com/office/drawing/2014/main" id="{160C8933-CB5F-A187-7175-A900BC83F1A9}"/>
              </a:ext>
            </a:extLst>
          </p:cNvPr>
          <p:cNvSpPr>
            <a:spLocks noGrp="1"/>
          </p:cNvSpPr>
          <p:nvPr>
            <p:ph idx="1"/>
          </p:nvPr>
        </p:nvSpPr>
        <p:spPr>
          <a:xfrm>
            <a:off x="6189276" y="1528789"/>
            <a:ext cx="5932162" cy="601901"/>
          </a:xfrm>
        </p:spPr>
        <p:txBody>
          <a:bodyPr/>
          <a:lstStyle/>
          <a:p>
            <a:pPr marL="457200" lvl="1" indent="0"/>
            <a:r>
              <a:rPr lang="en-US" sz="1600" b="1" dirty="0">
                <a:cs typeface="+mn-cs"/>
              </a:rPr>
              <a:t>Definition of inter-BSS PPDU from Section 26.2.2</a:t>
            </a:r>
          </a:p>
          <a:p>
            <a:pPr marL="800100" lvl="1" indent="-342900">
              <a:buFont typeface="Arial" panose="020B0604020202020204" pitchFamily="34" charset="0"/>
              <a:buChar char="•"/>
            </a:pPr>
            <a:endParaRPr lang="en-US" sz="1600" b="1" dirty="0">
              <a:cs typeface="+mn-cs"/>
            </a:endParaRPr>
          </a:p>
          <a:p>
            <a:endParaRPr lang="en-US" sz="1600" dirty="0"/>
          </a:p>
          <a:p>
            <a:endParaRPr lang="en-US" sz="1600" dirty="0"/>
          </a:p>
          <a:p>
            <a:pPr lvl="1"/>
            <a:endParaRPr lang="en-US" sz="1400" dirty="0"/>
          </a:p>
          <a:p>
            <a:endParaRPr lang="en-US" sz="1600" dirty="0"/>
          </a:p>
          <a:p>
            <a:endParaRPr lang="en-US" sz="1600" dirty="0"/>
          </a:p>
          <a:p>
            <a:endParaRPr lang="en-US" sz="1600" dirty="0"/>
          </a:p>
        </p:txBody>
      </p:sp>
      <p:cxnSp>
        <p:nvCxnSpPr>
          <p:cNvPr id="22" name="Straight Arrow Connector 21">
            <a:extLst>
              <a:ext uri="{FF2B5EF4-FFF2-40B4-BE49-F238E27FC236}">
                <a16:creationId xmlns:a16="http://schemas.microsoft.com/office/drawing/2014/main" id="{CD687512-504F-7F51-3189-5C618FFF6EF6}"/>
              </a:ext>
            </a:extLst>
          </p:cNvPr>
          <p:cNvCxnSpPr/>
          <p:nvPr/>
        </p:nvCxnSpPr>
        <p:spPr bwMode="auto">
          <a:xfrm flipV="1">
            <a:off x="3933833" y="1751014"/>
            <a:ext cx="2564334" cy="379676"/>
          </a:xfrm>
          <a:prstGeom prst="straightConnector1">
            <a:avLst/>
          </a:prstGeom>
          <a:solidFill>
            <a:srgbClr val="00B8FF"/>
          </a:solidFill>
          <a:ln w="15875" cap="flat" cmpd="sng" algn="ctr">
            <a:solidFill>
              <a:srgbClr val="FF0000"/>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2C5AC73A-7C16-29D8-0DE8-E707E070B3A6}"/>
              </a:ext>
            </a:extLst>
          </p:cNvPr>
          <p:cNvCxnSpPr>
            <a:cxnSpLocks/>
            <a:stCxn id="16" idx="3"/>
          </p:cNvCxnSpPr>
          <p:nvPr/>
        </p:nvCxnSpPr>
        <p:spPr bwMode="auto">
          <a:xfrm flipV="1">
            <a:off x="4536393" y="1870078"/>
            <a:ext cx="1961774" cy="2449134"/>
          </a:xfrm>
          <a:prstGeom prst="straightConnector1">
            <a:avLst/>
          </a:prstGeom>
          <a:solidFill>
            <a:srgbClr val="00B8FF"/>
          </a:solidFill>
          <a:ln w="158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939107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861F6-A962-F206-A908-CCE8EA9F26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6F455C-4E0F-F9FA-F752-D8DB5B4F271F}"/>
              </a:ext>
            </a:extLst>
          </p:cNvPr>
          <p:cNvSpPr>
            <a:spLocks noGrp="1"/>
          </p:cNvSpPr>
          <p:nvPr>
            <p:ph type="title"/>
          </p:nvPr>
        </p:nvSpPr>
        <p:spPr/>
        <p:txBody>
          <a:bodyPr/>
          <a:lstStyle/>
          <a:p>
            <a:r>
              <a:rPr lang="en-US" dirty="0"/>
              <a:t>Problem Statement (3/3)</a:t>
            </a:r>
          </a:p>
        </p:txBody>
      </p:sp>
      <p:sp>
        <p:nvSpPr>
          <p:cNvPr id="4" name="Slide Number Placeholder 3">
            <a:extLst>
              <a:ext uri="{FF2B5EF4-FFF2-40B4-BE49-F238E27FC236}">
                <a16:creationId xmlns:a16="http://schemas.microsoft.com/office/drawing/2014/main" id="{3EE2622B-8F34-C475-8F83-2F20AFA11032}"/>
              </a:ext>
            </a:extLst>
          </p:cNvPr>
          <p:cNvSpPr>
            <a:spLocks noGrp="1"/>
          </p:cNvSpPr>
          <p:nvPr>
            <p:ph type="sldNum" idx="12"/>
          </p:nvPr>
        </p:nvSpPr>
        <p:spPr/>
        <p:txBody>
          <a:bodyPr/>
          <a:lstStyle/>
          <a:p>
            <a:r>
              <a:rPr lang="en-GB"/>
              <a:t>Slide </a:t>
            </a:r>
            <a:fld id="{440F5867-744E-4AA6-B0ED-4C44D2DFBB7B}" type="slidenum">
              <a:rPr lang="en-GB" smtClean="0"/>
              <a:pPr/>
              <a:t>5</a:t>
            </a:fld>
            <a:endParaRPr lang="en-GB"/>
          </a:p>
        </p:txBody>
      </p:sp>
      <p:sp>
        <p:nvSpPr>
          <p:cNvPr id="6" name="Date Placeholder 5">
            <a:extLst>
              <a:ext uri="{FF2B5EF4-FFF2-40B4-BE49-F238E27FC236}">
                <a16:creationId xmlns:a16="http://schemas.microsoft.com/office/drawing/2014/main" id="{576D872F-6107-D216-AF77-2915A3F6B2C2}"/>
              </a:ext>
            </a:extLst>
          </p:cNvPr>
          <p:cNvSpPr>
            <a:spLocks noGrp="1"/>
          </p:cNvSpPr>
          <p:nvPr>
            <p:ph type="dt" idx="15"/>
          </p:nvPr>
        </p:nvSpPr>
        <p:spPr/>
        <p:txBody>
          <a:bodyPr/>
          <a:lstStyle/>
          <a:p>
            <a:r>
              <a:rPr lang="en-US" dirty="0"/>
              <a:t>March 2025</a:t>
            </a:r>
            <a:endParaRPr lang="en-GB" dirty="0"/>
          </a:p>
        </p:txBody>
      </p:sp>
      <p:sp>
        <p:nvSpPr>
          <p:cNvPr id="12" name="Footer Placeholder 4">
            <a:extLst>
              <a:ext uri="{FF2B5EF4-FFF2-40B4-BE49-F238E27FC236}">
                <a16:creationId xmlns:a16="http://schemas.microsoft.com/office/drawing/2014/main" id="{E874997C-3928-0C7F-692E-4A7899F43F33}"/>
              </a:ext>
            </a:extLst>
          </p:cNvPr>
          <p:cNvSpPr>
            <a:spLocks noGrp="1"/>
          </p:cNvSpPr>
          <p:nvPr>
            <p:ph type="ftr" idx="14"/>
          </p:nvPr>
        </p:nvSpPr>
        <p:spPr>
          <a:xfrm>
            <a:off x="7143757" y="6475414"/>
            <a:ext cx="4246027" cy="180975"/>
          </a:xfrm>
        </p:spPr>
        <p:txBody>
          <a:bodyPr/>
          <a:lstStyle/>
          <a:p>
            <a:r>
              <a:rPr lang="en-GB"/>
              <a:t>Salvatore Talarico (Nokia), et al.</a:t>
            </a:r>
          </a:p>
        </p:txBody>
      </p:sp>
      <p:sp>
        <p:nvSpPr>
          <p:cNvPr id="13" name="Content Placeholder 2">
            <a:extLst>
              <a:ext uri="{FF2B5EF4-FFF2-40B4-BE49-F238E27FC236}">
                <a16:creationId xmlns:a16="http://schemas.microsoft.com/office/drawing/2014/main" id="{1F487DE1-3707-FC6C-36D4-1331EBA1D8F5}"/>
              </a:ext>
            </a:extLst>
          </p:cNvPr>
          <p:cNvSpPr>
            <a:spLocks noGrp="1"/>
          </p:cNvSpPr>
          <p:nvPr>
            <p:ph idx="1"/>
          </p:nvPr>
        </p:nvSpPr>
        <p:spPr>
          <a:xfrm>
            <a:off x="620325" y="1489752"/>
            <a:ext cx="10914450" cy="4015698"/>
          </a:xfrm>
        </p:spPr>
        <p:txBody>
          <a:bodyPr/>
          <a:lstStyle/>
          <a:p>
            <a:pPr marL="457200" lvl="1" indent="0"/>
            <a:r>
              <a:rPr lang="en-US" sz="1600" b="1" dirty="0">
                <a:cs typeface="+mn-cs"/>
              </a:rPr>
              <a:t>802.11bn introduced the “BSS Color 2” field in the U-SIG for UHR MU PPDU to carry an identifier of the coordinated BSS</a:t>
            </a:r>
          </a:p>
          <a:p>
            <a:pPr lvl="1">
              <a:buFont typeface="Arial" panose="020B0604020202020204" pitchFamily="34" charset="0"/>
              <a:buChar char="•"/>
            </a:pPr>
            <a:r>
              <a:rPr lang="en-US" sz="1600" b="1" dirty="0">
                <a:cs typeface="+mn-cs"/>
              </a:rPr>
              <a:t>No field is introduced for UHR TB PPDU</a:t>
            </a:r>
          </a:p>
          <a:p>
            <a:pPr lvl="1">
              <a:buFont typeface="Arial" panose="020B0604020202020204" pitchFamily="34" charset="0"/>
              <a:buChar char="•"/>
            </a:pPr>
            <a:r>
              <a:rPr lang="en-US" sz="1600" b="1" dirty="0">
                <a:cs typeface="+mn-cs"/>
              </a:rPr>
              <a:t>No mechanism is introduced in 37.11 to identify transmissions from a coordinating BSS occurring in a shared </a:t>
            </a:r>
            <a:r>
              <a:rPr lang="en-US" sz="1600" b="1" dirty="0" err="1">
                <a:cs typeface="+mn-cs"/>
              </a:rPr>
              <a:t>TxOP</a:t>
            </a:r>
            <a:r>
              <a:rPr lang="en-US" sz="1600" b="1" dirty="0">
                <a:cs typeface="+mn-cs"/>
              </a:rPr>
              <a:t> as inter-BSS transmissions. </a:t>
            </a:r>
          </a:p>
          <a:p>
            <a:endParaRPr lang="en-US" sz="1600" dirty="0"/>
          </a:p>
          <a:p>
            <a:endParaRPr lang="en-US" sz="1600" dirty="0"/>
          </a:p>
          <a:p>
            <a:pPr lvl="1"/>
            <a:endParaRPr lang="en-US" sz="1400" dirty="0"/>
          </a:p>
          <a:p>
            <a:endParaRPr lang="en-US" sz="1600" dirty="0"/>
          </a:p>
          <a:p>
            <a:endParaRPr lang="en-US" sz="1600" dirty="0"/>
          </a:p>
          <a:p>
            <a:endParaRPr lang="en-US" sz="1600" dirty="0"/>
          </a:p>
        </p:txBody>
      </p:sp>
      <p:pic>
        <p:nvPicPr>
          <p:cNvPr id="17" name="Picture 16">
            <a:extLst>
              <a:ext uri="{FF2B5EF4-FFF2-40B4-BE49-F238E27FC236}">
                <a16:creationId xmlns:a16="http://schemas.microsoft.com/office/drawing/2014/main" id="{1E1FE80A-C3BE-011A-A5B3-9E41C9B131F9}"/>
              </a:ext>
            </a:extLst>
          </p:cNvPr>
          <p:cNvPicPr>
            <a:picLocks noChangeAspect="1"/>
          </p:cNvPicPr>
          <p:nvPr/>
        </p:nvPicPr>
        <p:blipFill>
          <a:blip r:embed="rId3"/>
          <a:stretch>
            <a:fillRect/>
          </a:stretch>
        </p:blipFill>
        <p:spPr>
          <a:xfrm>
            <a:off x="3620900" y="3832901"/>
            <a:ext cx="4686300" cy="2457450"/>
          </a:xfrm>
          <a:prstGeom prst="rect">
            <a:avLst/>
          </a:prstGeom>
        </p:spPr>
      </p:pic>
      <p:pic>
        <p:nvPicPr>
          <p:cNvPr id="19" name="Picture 18">
            <a:extLst>
              <a:ext uri="{FF2B5EF4-FFF2-40B4-BE49-F238E27FC236}">
                <a16:creationId xmlns:a16="http://schemas.microsoft.com/office/drawing/2014/main" id="{A22A4386-473C-E534-7E1F-0DCDFB83AAD2}"/>
              </a:ext>
            </a:extLst>
          </p:cNvPr>
          <p:cNvPicPr>
            <a:picLocks noChangeAspect="1"/>
          </p:cNvPicPr>
          <p:nvPr/>
        </p:nvPicPr>
        <p:blipFill>
          <a:blip r:embed="rId4"/>
          <a:stretch>
            <a:fillRect/>
          </a:stretch>
        </p:blipFill>
        <p:spPr>
          <a:xfrm>
            <a:off x="2982725" y="3009663"/>
            <a:ext cx="5324475" cy="638175"/>
          </a:xfrm>
          <a:prstGeom prst="rect">
            <a:avLst/>
          </a:prstGeom>
        </p:spPr>
      </p:pic>
      <p:sp>
        <p:nvSpPr>
          <p:cNvPr id="7" name="Rectangle 6">
            <a:extLst>
              <a:ext uri="{FF2B5EF4-FFF2-40B4-BE49-F238E27FC236}">
                <a16:creationId xmlns:a16="http://schemas.microsoft.com/office/drawing/2014/main" id="{B9CCE1DA-B1D4-4822-579B-920EBB6121CB}"/>
              </a:ext>
            </a:extLst>
          </p:cNvPr>
          <p:cNvSpPr/>
          <p:nvPr/>
        </p:nvSpPr>
        <p:spPr bwMode="auto">
          <a:xfrm>
            <a:off x="3495674" y="3733800"/>
            <a:ext cx="4811525" cy="2575601"/>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676804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5D561-9CA3-E984-2BBC-75BDDBF09AB0}"/>
              </a:ext>
            </a:extLst>
          </p:cNvPr>
          <p:cNvSpPr>
            <a:spLocks noGrp="1"/>
          </p:cNvSpPr>
          <p:nvPr>
            <p:ph type="title"/>
          </p:nvPr>
        </p:nvSpPr>
        <p:spPr/>
        <p:txBody>
          <a:bodyPr/>
          <a:lstStyle/>
          <a:p>
            <a:r>
              <a:rPr lang="en-US" dirty="0"/>
              <a:t>Proposals</a:t>
            </a:r>
          </a:p>
        </p:txBody>
      </p:sp>
      <p:sp>
        <p:nvSpPr>
          <p:cNvPr id="3" name="Content Placeholder 2">
            <a:extLst>
              <a:ext uri="{FF2B5EF4-FFF2-40B4-BE49-F238E27FC236}">
                <a16:creationId xmlns:a16="http://schemas.microsoft.com/office/drawing/2014/main" id="{6022ABF0-32CA-B3DC-4DE9-DC9319F214B3}"/>
              </a:ext>
            </a:extLst>
          </p:cNvPr>
          <p:cNvSpPr>
            <a:spLocks noGrp="1"/>
          </p:cNvSpPr>
          <p:nvPr>
            <p:ph idx="1"/>
          </p:nvPr>
        </p:nvSpPr>
        <p:spPr>
          <a:xfrm>
            <a:off x="914401" y="1830390"/>
            <a:ext cx="10639392" cy="2405592"/>
          </a:xfrm>
        </p:spPr>
        <p:txBody>
          <a:bodyPr/>
          <a:lstStyle/>
          <a:p>
            <a:pPr>
              <a:buFont typeface="Arial" panose="020B0604020202020204" pitchFamily="34" charset="0"/>
              <a:buChar char="•"/>
            </a:pPr>
            <a:r>
              <a:rPr lang="en-US" sz="1800" dirty="0"/>
              <a:t>For coordinated schemes, that are based upon TxOP sharing, such as co-SR, co-TDMA and co-BF, NPCA may be jointly enabled.</a:t>
            </a:r>
          </a:p>
          <a:p>
            <a:pPr>
              <a:buFont typeface="Arial" panose="020B0604020202020204" pitchFamily="34" charset="0"/>
              <a:buChar char="•"/>
            </a:pPr>
            <a:r>
              <a:rPr lang="en-US" sz="1800" dirty="0"/>
              <a:t>When NPCA is jointly enabled with a coordinate scheme that is based upon TxOP sharing, such as co-SR or co-TDMA, a shared or sharing AP and its associated non-AP STAs shall not switch to NPCA primary channel if the OBSS transmission overlapping with the primary channel that triggered the switch belongs to the shared or sharing AP or any of its associated STAs.</a:t>
            </a:r>
          </a:p>
          <a:p>
            <a:pPr lvl="1">
              <a:buFont typeface="Arial" panose="020B0604020202020204" pitchFamily="34" charset="0"/>
              <a:buChar char="•"/>
            </a:pPr>
            <a:r>
              <a:rPr lang="en-US" sz="1800" dirty="0">
                <a:cs typeface="+mn-cs"/>
              </a:rPr>
              <a:t>APs can announce the BSS color of the coordinating APs, and within a shared TxOP a shared (and sharing) AP and its associated STAs shall switch to the NPCA primary channel only when receiving the OBSS packets from BSS(s) whose BSS color is different than that of the sharing (and shared) AP.</a:t>
            </a:r>
            <a:endParaRPr lang="en-US" sz="2400" b="1" dirty="0">
              <a:cs typeface="+mn-cs"/>
            </a:endParaRPr>
          </a:p>
          <a:p>
            <a:pPr marL="800100" lvl="1" indent="-342900">
              <a:buFont typeface="Arial" panose="020B0604020202020204" pitchFamily="34" charset="0"/>
              <a:buChar char="•"/>
            </a:pPr>
            <a:endParaRPr lang="en-US" sz="2400" b="1" dirty="0">
              <a:cs typeface="+mn-cs"/>
            </a:endParaRPr>
          </a:p>
          <a:p>
            <a:pPr marL="800100" lvl="1" indent="-342900">
              <a:buFont typeface="Arial" panose="020B0604020202020204" pitchFamily="34" charset="0"/>
              <a:buChar char="•"/>
            </a:pPr>
            <a:endParaRPr lang="en-US" sz="2400" b="1" dirty="0">
              <a:cs typeface="+mn-cs"/>
            </a:endParaRPr>
          </a:p>
          <a:p>
            <a:endParaRPr lang="en-US" dirty="0"/>
          </a:p>
          <a:p>
            <a:endParaRPr lang="en-US" dirty="0"/>
          </a:p>
          <a:p>
            <a:pPr lvl="1"/>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C3BACBF-80FA-6B1E-102D-DA7A911970AF}"/>
              </a:ext>
            </a:extLst>
          </p:cNvPr>
          <p:cNvSpPr>
            <a:spLocks noGrp="1"/>
          </p:cNvSpPr>
          <p:nvPr>
            <p:ph type="sldNum" idx="12"/>
          </p:nvPr>
        </p:nvSpPr>
        <p:spPr/>
        <p:txBody>
          <a:bodyPr/>
          <a:lstStyle/>
          <a:p>
            <a:r>
              <a:rPr lang="en-GB"/>
              <a:t>Slide </a:t>
            </a:r>
            <a:fld id="{440F5867-744E-4AA6-B0ED-4C44D2DFBB7B}" type="slidenum">
              <a:rPr lang="en-GB" smtClean="0"/>
              <a:pPr/>
              <a:t>6</a:t>
            </a:fld>
            <a:endParaRPr lang="en-GB"/>
          </a:p>
        </p:txBody>
      </p:sp>
      <p:sp>
        <p:nvSpPr>
          <p:cNvPr id="6" name="Date Placeholder 5">
            <a:extLst>
              <a:ext uri="{FF2B5EF4-FFF2-40B4-BE49-F238E27FC236}">
                <a16:creationId xmlns:a16="http://schemas.microsoft.com/office/drawing/2014/main" id="{5487AD25-0BF3-0B3B-5FCA-EFFB700E1CE4}"/>
              </a:ext>
            </a:extLst>
          </p:cNvPr>
          <p:cNvSpPr>
            <a:spLocks noGrp="1"/>
          </p:cNvSpPr>
          <p:nvPr>
            <p:ph type="dt" idx="15"/>
          </p:nvPr>
        </p:nvSpPr>
        <p:spPr/>
        <p:txBody>
          <a:bodyPr/>
          <a:lstStyle/>
          <a:p>
            <a:r>
              <a:rPr lang="en-US" dirty="0"/>
              <a:t>March 2025</a:t>
            </a:r>
            <a:endParaRPr lang="en-GB" dirty="0"/>
          </a:p>
        </p:txBody>
      </p:sp>
      <p:sp>
        <p:nvSpPr>
          <p:cNvPr id="12" name="Footer Placeholder 4">
            <a:extLst>
              <a:ext uri="{FF2B5EF4-FFF2-40B4-BE49-F238E27FC236}">
                <a16:creationId xmlns:a16="http://schemas.microsoft.com/office/drawing/2014/main" id="{DF19B4AF-2F8F-A8CB-70C9-943BAE80A52E}"/>
              </a:ext>
            </a:extLst>
          </p:cNvPr>
          <p:cNvSpPr>
            <a:spLocks noGrp="1"/>
          </p:cNvSpPr>
          <p:nvPr>
            <p:ph type="ftr" idx="14"/>
          </p:nvPr>
        </p:nvSpPr>
        <p:spPr>
          <a:xfrm>
            <a:off x="7143757" y="6475414"/>
            <a:ext cx="4246027" cy="180975"/>
          </a:xfrm>
        </p:spPr>
        <p:txBody>
          <a:bodyPr/>
          <a:lstStyle/>
          <a:p>
            <a:r>
              <a:rPr lang="en-GB"/>
              <a:t>Salvatore Talarico (Nokia), et al.</a:t>
            </a:r>
          </a:p>
        </p:txBody>
      </p:sp>
    </p:spTree>
    <p:extLst>
      <p:ext uri="{BB962C8B-B14F-4D97-AF65-F5344CB8AC3E}">
        <p14:creationId xmlns:p14="http://schemas.microsoft.com/office/powerpoint/2010/main" val="2540092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8DD5E-AA28-8342-8C5F-E821EAB436AC}"/>
              </a:ext>
            </a:extLst>
          </p:cNvPr>
          <p:cNvSpPr>
            <a:spLocks noGrp="1"/>
          </p:cNvSpPr>
          <p:nvPr>
            <p:ph type="title"/>
          </p:nvPr>
        </p:nvSpPr>
        <p:spPr/>
        <p:txBody>
          <a:bodyPr/>
          <a:lstStyle/>
          <a:p>
            <a:r>
              <a:rPr lang="en-US"/>
              <a:t>Summary </a:t>
            </a:r>
          </a:p>
        </p:txBody>
      </p:sp>
      <p:sp>
        <p:nvSpPr>
          <p:cNvPr id="3" name="Content Placeholder 2">
            <a:extLst>
              <a:ext uri="{FF2B5EF4-FFF2-40B4-BE49-F238E27FC236}">
                <a16:creationId xmlns:a16="http://schemas.microsoft.com/office/drawing/2014/main" id="{68E63551-2142-AFEF-621D-BCD9B8AB6207}"/>
              </a:ext>
            </a:extLst>
          </p:cNvPr>
          <p:cNvSpPr>
            <a:spLocks noGrp="1"/>
          </p:cNvSpPr>
          <p:nvPr>
            <p:ph idx="1"/>
          </p:nvPr>
        </p:nvSpPr>
        <p:spPr>
          <a:xfrm>
            <a:off x="929217" y="1634861"/>
            <a:ext cx="10783407" cy="4528563"/>
          </a:xfrm>
        </p:spPr>
        <p:txBody>
          <a:bodyPr/>
          <a:lstStyle/>
          <a:p>
            <a:pPr>
              <a:buFont typeface="Arial" panose="020B0604020202020204" pitchFamily="34" charset="0"/>
              <a:buChar char="•"/>
            </a:pPr>
            <a:r>
              <a:rPr lang="en-US" sz="2000" dirty="0"/>
              <a:t>In this contributions we discussed a fundamental issue that arise when operating NPCA with one of the multiple AP schemes that are based upon TxOP sharing (e.g., co-SR, co-TDMA and co-BF) as a coordinating STA may switch during a TxOP due to OBSS transmissions from other coordinating STA belonging to a different BSS.</a:t>
            </a:r>
          </a:p>
          <a:p>
            <a:pPr>
              <a:buFont typeface="Arial" panose="020B0604020202020204" pitchFamily="34" charset="0"/>
              <a:buChar char="•"/>
            </a:pPr>
            <a:r>
              <a:rPr lang="en-US" sz="2000" dirty="0"/>
              <a:t>In order to properly operate these features jointly, it is necessary that a shared or sharing AP and its associated non-AP STAs shall not switch to NPCA primary channel if the OBSS transmission overlapping with the primary channel that triggered the switch belongs to the shared or sharing AP or any of its associated STAs.</a:t>
            </a:r>
          </a:p>
          <a:p>
            <a:pPr>
              <a:buFont typeface="Arial" panose="020B0604020202020204" pitchFamily="34" charset="0"/>
              <a:buChar char="•"/>
            </a:pPr>
            <a:endParaRPr lang="en-US" b="1" dirty="0">
              <a:cs typeface="+mn-cs"/>
            </a:endParaRPr>
          </a:p>
          <a:p>
            <a:pPr lvl="1">
              <a:buFont typeface="Arial" panose="020B0604020202020204" pitchFamily="34" charset="0"/>
              <a:buChar char="•"/>
            </a:pPr>
            <a:endParaRPr lang="en-US" sz="1600" dirty="0"/>
          </a:p>
          <a:p>
            <a:pPr lvl="1">
              <a:buFont typeface="Arial" panose="020B0604020202020204" pitchFamily="34" charset="0"/>
              <a:buChar char="•"/>
            </a:pPr>
            <a:endParaRPr lang="en-US" sz="16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lvl="1">
              <a:buFont typeface="Arial" panose="020B0604020202020204" pitchFamily="34" charset="0"/>
              <a:buChar char="•"/>
            </a:pPr>
            <a:endParaRPr lang="en-US" sz="16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a:buFont typeface="Arial" panose="020B0604020202020204" pitchFamily="34" charset="0"/>
              <a:buChar char="•"/>
            </a:pPr>
            <a:endParaRPr lang="en-US" dirty="0"/>
          </a:p>
          <a:p>
            <a:pPr lvl="1"/>
            <a:endParaRPr lang="en-US" dirty="0"/>
          </a:p>
          <a:p>
            <a:endParaRPr lang="en-US" dirty="0"/>
          </a:p>
          <a:p>
            <a:endParaRPr lang="en-US" dirty="0"/>
          </a:p>
          <a:p>
            <a:pPr marL="457200" lvl="1" indent="0">
              <a:buNone/>
            </a:pPr>
            <a:endParaRPr lang="en-US" dirty="0"/>
          </a:p>
          <a:p>
            <a:endParaRPr lang="en-US" dirty="0"/>
          </a:p>
        </p:txBody>
      </p:sp>
      <p:sp>
        <p:nvSpPr>
          <p:cNvPr id="4" name="Slide Number Placeholder 3">
            <a:extLst>
              <a:ext uri="{FF2B5EF4-FFF2-40B4-BE49-F238E27FC236}">
                <a16:creationId xmlns:a16="http://schemas.microsoft.com/office/drawing/2014/main" id="{6341DD79-A43F-5BD1-E188-2E769E931BF0}"/>
              </a:ext>
            </a:extLst>
          </p:cNvPr>
          <p:cNvSpPr>
            <a:spLocks noGrp="1"/>
          </p:cNvSpPr>
          <p:nvPr>
            <p:ph type="sldNum" idx="12"/>
          </p:nvPr>
        </p:nvSpPr>
        <p:spPr/>
        <p:txBody>
          <a:bodyPr/>
          <a:lstStyle/>
          <a:p>
            <a:r>
              <a:rPr lang="en-GB"/>
              <a:t>Slide </a:t>
            </a:r>
            <a:fld id="{440F5867-744E-4AA6-B0ED-4C44D2DFBB7B}" type="slidenum">
              <a:rPr lang="en-GB" smtClean="0"/>
              <a:pPr/>
              <a:t>7</a:t>
            </a:fld>
            <a:endParaRPr lang="en-GB"/>
          </a:p>
        </p:txBody>
      </p:sp>
      <p:sp>
        <p:nvSpPr>
          <p:cNvPr id="6" name="Date Placeholder 5">
            <a:extLst>
              <a:ext uri="{FF2B5EF4-FFF2-40B4-BE49-F238E27FC236}">
                <a16:creationId xmlns:a16="http://schemas.microsoft.com/office/drawing/2014/main" id="{BDB88ABC-E7B1-0F92-6A1A-7C9A74483E8E}"/>
              </a:ext>
            </a:extLst>
          </p:cNvPr>
          <p:cNvSpPr>
            <a:spLocks noGrp="1"/>
          </p:cNvSpPr>
          <p:nvPr>
            <p:ph type="dt" idx="15"/>
          </p:nvPr>
        </p:nvSpPr>
        <p:spPr/>
        <p:txBody>
          <a:bodyPr/>
          <a:lstStyle/>
          <a:p>
            <a:r>
              <a:rPr lang="en-US" dirty="0"/>
              <a:t>March 2025</a:t>
            </a:r>
            <a:endParaRPr lang="en-GB" dirty="0"/>
          </a:p>
        </p:txBody>
      </p:sp>
      <p:sp>
        <p:nvSpPr>
          <p:cNvPr id="7" name="Footer Placeholder 4">
            <a:extLst>
              <a:ext uri="{FF2B5EF4-FFF2-40B4-BE49-F238E27FC236}">
                <a16:creationId xmlns:a16="http://schemas.microsoft.com/office/drawing/2014/main" id="{300D0B82-2A56-2EB5-F23A-993F89DD5E29}"/>
              </a:ext>
            </a:extLst>
          </p:cNvPr>
          <p:cNvSpPr>
            <a:spLocks noGrp="1"/>
          </p:cNvSpPr>
          <p:nvPr>
            <p:ph type="ftr" idx="14"/>
          </p:nvPr>
        </p:nvSpPr>
        <p:spPr>
          <a:xfrm>
            <a:off x="7143757" y="6475414"/>
            <a:ext cx="4246027" cy="180975"/>
          </a:xfrm>
        </p:spPr>
        <p:txBody>
          <a:bodyPr/>
          <a:lstStyle/>
          <a:p>
            <a:r>
              <a:rPr lang="en-GB"/>
              <a:t>Salvatore Talarico (Nokia), et al.</a:t>
            </a:r>
          </a:p>
        </p:txBody>
      </p:sp>
    </p:spTree>
    <p:extLst>
      <p:ext uri="{BB962C8B-B14F-4D97-AF65-F5344CB8AC3E}">
        <p14:creationId xmlns:p14="http://schemas.microsoft.com/office/powerpoint/2010/main" val="1315213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8DD5E-AA28-8342-8C5F-E821EAB436AC}"/>
              </a:ext>
            </a:extLst>
          </p:cNvPr>
          <p:cNvSpPr>
            <a:spLocks noGrp="1"/>
          </p:cNvSpPr>
          <p:nvPr>
            <p:ph type="title"/>
          </p:nvPr>
        </p:nvSpPr>
        <p:spPr/>
        <p:txBody>
          <a:bodyPr/>
          <a:lstStyle/>
          <a:p>
            <a:r>
              <a:rPr lang="en-US" dirty="0"/>
              <a:t>Straw Poll #1</a:t>
            </a:r>
          </a:p>
        </p:txBody>
      </p:sp>
      <p:sp>
        <p:nvSpPr>
          <p:cNvPr id="4" name="Slide Number Placeholder 3">
            <a:extLst>
              <a:ext uri="{FF2B5EF4-FFF2-40B4-BE49-F238E27FC236}">
                <a16:creationId xmlns:a16="http://schemas.microsoft.com/office/drawing/2014/main" id="{6341DD79-A43F-5BD1-E188-2E769E931BF0}"/>
              </a:ext>
            </a:extLst>
          </p:cNvPr>
          <p:cNvSpPr>
            <a:spLocks noGrp="1"/>
          </p:cNvSpPr>
          <p:nvPr>
            <p:ph type="sldNum" idx="12"/>
          </p:nvPr>
        </p:nvSpPr>
        <p:spPr/>
        <p:txBody>
          <a:bodyPr/>
          <a:lstStyle/>
          <a:p>
            <a:r>
              <a:rPr lang="en-GB"/>
              <a:t>Slide </a:t>
            </a:r>
            <a:fld id="{440F5867-744E-4AA6-B0ED-4C44D2DFBB7B}" type="slidenum">
              <a:rPr lang="en-GB" smtClean="0"/>
              <a:pPr/>
              <a:t>8</a:t>
            </a:fld>
            <a:endParaRPr lang="en-GB"/>
          </a:p>
        </p:txBody>
      </p:sp>
      <p:sp>
        <p:nvSpPr>
          <p:cNvPr id="6" name="Date Placeholder 5">
            <a:extLst>
              <a:ext uri="{FF2B5EF4-FFF2-40B4-BE49-F238E27FC236}">
                <a16:creationId xmlns:a16="http://schemas.microsoft.com/office/drawing/2014/main" id="{BDB88ABC-E7B1-0F92-6A1A-7C9A74483E8E}"/>
              </a:ext>
            </a:extLst>
          </p:cNvPr>
          <p:cNvSpPr>
            <a:spLocks noGrp="1"/>
          </p:cNvSpPr>
          <p:nvPr>
            <p:ph type="dt" idx="15"/>
          </p:nvPr>
        </p:nvSpPr>
        <p:spPr/>
        <p:txBody>
          <a:bodyPr/>
          <a:lstStyle/>
          <a:p>
            <a:r>
              <a:rPr lang="en-US" dirty="0"/>
              <a:t>March 2025</a:t>
            </a:r>
            <a:endParaRPr lang="en-GB" dirty="0"/>
          </a:p>
        </p:txBody>
      </p:sp>
      <p:sp>
        <p:nvSpPr>
          <p:cNvPr id="7" name="Footer Placeholder 4">
            <a:extLst>
              <a:ext uri="{FF2B5EF4-FFF2-40B4-BE49-F238E27FC236}">
                <a16:creationId xmlns:a16="http://schemas.microsoft.com/office/drawing/2014/main" id="{300D0B82-2A56-2EB5-F23A-993F89DD5E29}"/>
              </a:ext>
            </a:extLst>
          </p:cNvPr>
          <p:cNvSpPr>
            <a:spLocks noGrp="1"/>
          </p:cNvSpPr>
          <p:nvPr>
            <p:ph type="ftr" idx="14"/>
          </p:nvPr>
        </p:nvSpPr>
        <p:spPr>
          <a:xfrm>
            <a:off x="7143757" y="6475414"/>
            <a:ext cx="4246027" cy="180975"/>
          </a:xfrm>
        </p:spPr>
        <p:txBody>
          <a:bodyPr/>
          <a:lstStyle/>
          <a:p>
            <a:r>
              <a:rPr lang="en-GB"/>
              <a:t>Salvatore Talarico (Nokia), et al.</a:t>
            </a:r>
          </a:p>
        </p:txBody>
      </p:sp>
      <p:sp>
        <p:nvSpPr>
          <p:cNvPr id="9" name="Rectangle 2">
            <a:extLst>
              <a:ext uri="{FF2B5EF4-FFF2-40B4-BE49-F238E27FC236}">
                <a16:creationId xmlns:a16="http://schemas.microsoft.com/office/drawing/2014/main" id="{BD1274AC-1F29-FD8E-2FCE-CCB83277553F}"/>
              </a:ext>
            </a:extLst>
          </p:cNvPr>
          <p:cNvSpPr>
            <a:spLocks noGrp="1" noChangeArrowheads="1"/>
          </p:cNvSpPr>
          <p:nvPr>
            <p:ph idx="1"/>
          </p:nvPr>
        </p:nvSpPr>
        <p:spPr>
          <a:xfrm>
            <a:off x="914401" y="1981201"/>
            <a:ext cx="10361084" cy="4113213"/>
          </a:xfrm>
          <a:ln/>
        </p:spPr>
        <p:txBody>
          <a:bodyPr/>
          <a:lstStyle/>
          <a:p>
            <a:pPr>
              <a:buFont typeface="Times New Roman" pitchFamily="16" charset="0"/>
              <a:buChar char="•"/>
            </a:pPr>
            <a:r>
              <a:rPr lang="en-GB" dirty="0"/>
              <a:t>Do you agree that </a:t>
            </a:r>
            <a:r>
              <a:rPr lang="en-US" sz="2400" dirty="0"/>
              <a:t>NPCA and any TxOP Based MAPC scheme (i.e., Co-TDMA, Co-SR, and co-BF) may be operated jointly</a:t>
            </a:r>
            <a:r>
              <a:rPr lang="en-US" dirty="0"/>
              <a:t> </a:t>
            </a:r>
            <a:r>
              <a:rPr lang="en-US" sz="2400" dirty="0"/>
              <a:t>? </a:t>
            </a:r>
          </a:p>
          <a:p>
            <a:pPr lvl="1">
              <a:buFont typeface="Times New Roman" pitchFamily="16" charset="0"/>
              <a:buChar char="•"/>
            </a:pPr>
            <a:r>
              <a:rPr lang="en-GB" dirty="0"/>
              <a:t>Yes</a:t>
            </a:r>
          </a:p>
          <a:p>
            <a:pPr lvl="1">
              <a:buFont typeface="Times New Roman" pitchFamily="16" charset="0"/>
              <a:buChar char="•"/>
            </a:pPr>
            <a:r>
              <a:rPr lang="en-GB" dirty="0"/>
              <a:t>No</a:t>
            </a:r>
          </a:p>
          <a:p>
            <a:pPr lvl="1">
              <a:buFont typeface="Times New Roman" pitchFamily="16" charset="0"/>
              <a:buChar char="•"/>
            </a:pPr>
            <a:r>
              <a:rPr lang="en-GB" dirty="0"/>
              <a:t>Abstain</a:t>
            </a:r>
          </a:p>
        </p:txBody>
      </p:sp>
    </p:spTree>
    <p:extLst>
      <p:ext uri="{BB962C8B-B14F-4D97-AF65-F5344CB8AC3E}">
        <p14:creationId xmlns:p14="http://schemas.microsoft.com/office/powerpoint/2010/main" val="2859211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8DD5E-AA28-8342-8C5F-E821EAB436AC}"/>
              </a:ext>
            </a:extLst>
          </p:cNvPr>
          <p:cNvSpPr>
            <a:spLocks noGrp="1"/>
          </p:cNvSpPr>
          <p:nvPr>
            <p:ph type="title"/>
          </p:nvPr>
        </p:nvSpPr>
        <p:spPr/>
        <p:txBody>
          <a:bodyPr/>
          <a:lstStyle/>
          <a:p>
            <a:r>
              <a:rPr lang="en-US" dirty="0"/>
              <a:t>Straw Poll #2</a:t>
            </a:r>
          </a:p>
        </p:txBody>
      </p:sp>
      <p:sp>
        <p:nvSpPr>
          <p:cNvPr id="4" name="Slide Number Placeholder 3">
            <a:extLst>
              <a:ext uri="{FF2B5EF4-FFF2-40B4-BE49-F238E27FC236}">
                <a16:creationId xmlns:a16="http://schemas.microsoft.com/office/drawing/2014/main" id="{6341DD79-A43F-5BD1-E188-2E769E931BF0}"/>
              </a:ext>
            </a:extLst>
          </p:cNvPr>
          <p:cNvSpPr>
            <a:spLocks noGrp="1"/>
          </p:cNvSpPr>
          <p:nvPr>
            <p:ph type="sldNum" idx="12"/>
          </p:nvPr>
        </p:nvSpPr>
        <p:spPr/>
        <p:txBody>
          <a:bodyPr/>
          <a:lstStyle/>
          <a:p>
            <a:r>
              <a:rPr lang="en-GB"/>
              <a:t>Slide </a:t>
            </a:r>
            <a:fld id="{440F5867-744E-4AA6-B0ED-4C44D2DFBB7B}" type="slidenum">
              <a:rPr lang="en-GB" smtClean="0"/>
              <a:pPr/>
              <a:t>9</a:t>
            </a:fld>
            <a:endParaRPr lang="en-GB"/>
          </a:p>
        </p:txBody>
      </p:sp>
      <p:sp>
        <p:nvSpPr>
          <p:cNvPr id="6" name="Date Placeholder 5">
            <a:extLst>
              <a:ext uri="{FF2B5EF4-FFF2-40B4-BE49-F238E27FC236}">
                <a16:creationId xmlns:a16="http://schemas.microsoft.com/office/drawing/2014/main" id="{BDB88ABC-E7B1-0F92-6A1A-7C9A74483E8E}"/>
              </a:ext>
            </a:extLst>
          </p:cNvPr>
          <p:cNvSpPr>
            <a:spLocks noGrp="1"/>
          </p:cNvSpPr>
          <p:nvPr>
            <p:ph type="dt" idx="15"/>
          </p:nvPr>
        </p:nvSpPr>
        <p:spPr/>
        <p:txBody>
          <a:bodyPr/>
          <a:lstStyle/>
          <a:p>
            <a:r>
              <a:rPr lang="en-US" dirty="0"/>
              <a:t>March 2025</a:t>
            </a:r>
            <a:endParaRPr lang="en-GB" dirty="0"/>
          </a:p>
        </p:txBody>
      </p:sp>
      <p:sp>
        <p:nvSpPr>
          <p:cNvPr id="7" name="Footer Placeholder 4">
            <a:extLst>
              <a:ext uri="{FF2B5EF4-FFF2-40B4-BE49-F238E27FC236}">
                <a16:creationId xmlns:a16="http://schemas.microsoft.com/office/drawing/2014/main" id="{300D0B82-2A56-2EB5-F23A-993F89DD5E29}"/>
              </a:ext>
            </a:extLst>
          </p:cNvPr>
          <p:cNvSpPr>
            <a:spLocks noGrp="1"/>
          </p:cNvSpPr>
          <p:nvPr>
            <p:ph type="ftr" idx="14"/>
          </p:nvPr>
        </p:nvSpPr>
        <p:spPr>
          <a:xfrm>
            <a:off x="7143757" y="6475414"/>
            <a:ext cx="4246027" cy="180975"/>
          </a:xfrm>
        </p:spPr>
        <p:txBody>
          <a:bodyPr/>
          <a:lstStyle/>
          <a:p>
            <a:r>
              <a:rPr lang="en-GB"/>
              <a:t>Salvatore Talarico (Nokia), et al.</a:t>
            </a:r>
          </a:p>
        </p:txBody>
      </p:sp>
      <p:sp>
        <p:nvSpPr>
          <p:cNvPr id="5" name="Rectangle 2">
            <a:extLst>
              <a:ext uri="{FF2B5EF4-FFF2-40B4-BE49-F238E27FC236}">
                <a16:creationId xmlns:a16="http://schemas.microsoft.com/office/drawing/2014/main" id="{B7A38920-E3EA-93DC-1A73-150A1C359011}"/>
              </a:ext>
            </a:extLst>
          </p:cNvPr>
          <p:cNvSpPr txBox="1">
            <a:spLocks noChangeArrowheads="1"/>
          </p:cNvSpPr>
          <p:nvPr/>
        </p:nvSpPr>
        <p:spPr bwMode="auto">
          <a:xfrm>
            <a:off x="914401" y="1981202"/>
            <a:ext cx="10361084" cy="246017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Times New Roman" pitchFamily="16" charset="0"/>
              <a:buChar char="•"/>
            </a:pPr>
            <a:r>
              <a:rPr lang="en-GB" kern="0" dirty="0"/>
              <a:t>Do you agree that </a:t>
            </a:r>
            <a:r>
              <a:rPr lang="en-US" sz="2400" dirty="0"/>
              <a:t>when NPCA is jointly enabled with either co-SR, co-TDMA</a:t>
            </a:r>
            <a:r>
              <a:rPr lang="en-US" dirty="0"/>
              <a:t> or co-BF,</a:t>
            </a:r>
            <a:r>
              <a:rPr lang="en-US" sz="2400" dirty="0"/>
              <a:t> a shared or sharing AP and its associated non-AP STAs shall not switch to NPCA primary channel if the OBSS transmission overlapping with the primary channel that triggered the switch belongs to the shared or sharing AP or any of its associated STAs</a:t>
            </a:r>
            <a:r>
              <a:rPr lang="en-US" kern="0" dirty="0"/>
              <a:t>?</a:t>
            </a:r>
            <a:endParaRPr lang="en-GB" kern="0" dirty="0"/>
          </a:p>
          <a:p>
            <a:pPr lvl="1">
              <a:buFont typeface="Times New Roman" pitchFamily="16" charset="0"/>
              <a:buChar char="•"/>
            </a:pPr>
            <a:r>
              <a:rPr lang="en-GB" kern="0" dirty="0"/>
              <a:t>Yes</a:t>
            </a:r>
          </a:p>
          <a:p>
            <a:pPr lvl="1">
              <a:buFont typeface="Times New Roman" pitchFamily="16" charset="0"/>
              <a:buChar char="•"/>
            </a:pPr>
            <a:r>
              <a:rPr lang="en-GB" kern="0" dirty="0"/>
              <a:t>No</a:t>
            </a:r>
          </a:p>
          <a:p>
            <a:pPr lvl="1">
              <a:buFont typeface="Times New Roman" pitchFamily="16" charset="0"/>
              <a:buChar char="•"/>
            </a:pPr>
            <a:r>
              <a:rPr lang="en-GB" kern="0" dirty="0"/>
              <a:t>Abstain</a:t>
            </a:r>
          </a:p>
        </p:txBody>
      </p:sp>
    </p:spTree>
    <p:extLst>
      <p:ext uri="{BB962C8B-B14F-4D97-AF65-F5344CB8AC3E}">
        <p14:creationId xmlns:p14="http://schemas.microsoft.com/office/powerpoint/2010/main" val="2500140442"/>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34c87397-5fc1-491e-85e7-d6110dbe9cbd" ContentTypeId="0x01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83B77BD6E7512047A33E10170DD9B502" ma:contentTypeVersion="17" ma:contentTypeDescription="Create a new document." ma:contentTypeScope="" ma:versionID="89a29d479739737cd65a7c5c18f1f410">
  <xsd:schema xmlns:xsd="http://www.w3.org/2001/XMLSchema" xmlns:xs="http://www.w3.org/2001/XMLSchema" xmlns:p="http://schemas.microsoft.com/office/2006/metadata/properties" xmlns:ns2="71c5aaf6-e6ce-465b-b873-5148d2a4c105" xmlns:ns3="2414ebc4-bdb1-4c0a-bae0-d1994832959e" xmlns:ns4="96d9372c-c30d-4a13-8faf-5ed990fd219f" targetNamespace="http://schemas.microsoft.com/office/2006/metadata/properties" ma:root="true" ma:fieldsID="d41b7f0e0e77ada6708baa70d2f23d4a" ns2:_="" ns3:_="" ns4:_="">
    <xsd:import namespace="71c5aaf6-e6ce-465b-b873-5148d2a4c105"/>
    <xsd:import namespace="2414ebc4-bdb1-4c0a-bae0-d1994832959e"/>
    <xsd:import namespace="96d9372c-c30d-4a13-8faf-5ed990fd219f"/>
    <xsd:element name="properties">
      <xsd:complexType>
        <xsd:sequence>
          <xsd:element name="documentManagement">
            <xsd:complexType>
              <xsd:all>
                <xsd:element ref="ns2:_dlc_DocId" minOccurs="0"/>
                <xsd:element ref="ns2:_dlc_DocIdUrl" minOccurs="0"/>
                <xsd:element ref="ns2:_dlc_DocIdPersistId" minOccurs="0"/>
                <xsd:element ref="ns2:HideFromDelve" minOccurs="0"/>
                <xsd:element ref="ns3:MediaServiceMetadata" minOccurs="0"/>
                <xsd:element ref="ns3:MediaServiceFastMetadata" minOccurs="0"/>
                <xsd:element ref="ns3:MediaServiceSearchProperties" minOccurs="0"/>
                <xsd:element ref="ns3:MediaServiceObjectDetectorVersions" minOccurs="0"/>
                <xsd:element ref="ns4:SharedWithUsers" minOccurs="0"/>
                <xsd:element ref="ns4:SharedWithDetail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4: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af6-e6ce-465b-b873-5148d2a4c10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ideFromDelve" ma:index="11" nillable="true" ma:displayName="HideFromDelve" ma:default="0" ma:internalName="HideFromDel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414ebc4-bdb1-4c0a-bae0-d1994832959e"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4c87397-5fc1-491e-85e7-d6110dbe9cbd"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6d9372c-c30d-4a13-8faf-5ed990fd219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c4e69a3a-2229-42d5-909f-07f1ad294cfc}" ma:internalName="TaxCatchAll" ma:showField="CatchAllData" ma:web="96d9372c-c30d-4a13-8faf-5ed990fd21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HideFromDelve xmlns="71c5aaf6-e6ce-465b-b873-5148d2a4c105">false</HideFromDelve>
    <lcf76f155ced4ddcb4097134ff3c332f xmlns="2414ebc4-bdb1-4c0a-bae0-d1994832959e">
      <Terms xmlns="http://schemas.microsoft.com/office/infopath/2007/PartnerControls"/>
    </lcf76f155ced4ddcb4097134ff3c332f>
    <TaxCatchAll xmlns="96d9372c-c30d-4a13-8faf-5ed990fd219f" xsi:nil="true"/>
  </documentManagement>
</p:properties>
</file>

<file path=customXml/item4.xml><?xml version="1.0" encoding="utf-8"?>
<?mso-contentType ?>
<spe:Receivers xmlns:spe="http://schemas.microsoft.com/sharepoint/event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D5BFA4-3D99-41C3-92FF-EB758C25ED4B}">
  <ds:schemaRefs>
    <ds:schemaRef ds:uri="Microsoft.SharePoint.Taxonomy.ContentTypeSync"/>
  </ds:schemaRefs>
</ds:datastoreItem>
</file>

<file path=customXml/itemProps2.xml><?xml version="1.0" encoding="utf-8"?>
<ds:datastoreItem xmlns:ds="http://schemas.openxmlformats.org/officeDocument/2006/customXml" ds:itemID="{60DE3694-B173-4B7B-B976-6B89735B9D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5aaf6-e6ce-465b-b873-5148d2a4c105"/>
    <ds:schemaRef ds:uri="2414ebc4-bdb1-4c0a-bae0-d1994832959e"/>
    <ds:schemaRef ds:uri="96d9372c-c30d-4a13-8faf-5ed990fd21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33D2B5-7ABE-4F55-822A-4E7E7BC83B81}">
  <ds:schemaRefs>
    <ds:schemaRef ds:uri="http://schemas.microsoft.com/office/2006/documentManagement/types"/>
    <ds:schemaRef ds:uri="http://schemas.openxmlformats.org/package/2006/metadata/core-properties"/>
    <ds:schemaRef ds:uri="71c5aaf6-e6ce-465b-b873-5148d2a4c105"/>
    <ds:schemaRef ds:uri="http://purl.org/dc/elements/1.1/"/>
    <ds:schemaRef ds:uri="http://schemas.microsoft.com/office/2006/metadata/properties"/>
    <ds:schemaRef ds:uri="http://purl.org/dc/terms/"/>
    <ds:schemaRef ds:uri="http://schemas.microsoft.com/office/infopath/2007/PartnerControls"/>
    <ds:schemaRef ds:uri="96d9372c-c30d-4a13-8faf-5ed990fd219f"/>
    <ds:schemaRef ds:uri="2414ebc4-bdb1-4c0a-bae0-d1994832959e"/>
    <ds:schemaRef ds:uri="http://www.w3.org/XML/1998/namespace"/>
    <ds:schemaRef ds:uri="http://purl.org/dc/dcmitype/"/>
  </ds:schemaRefs>
</ds:datastoreItem>
</file>

<file path=customXml/itemProps4.xml><?xml version="1.0" encoding="utf-8"?>
<ds:datastoreItem xmlns:ds="http://schemas.openxmlformats.org/officeDocument/2006/customXml" ds:itemID="{82E7F1A7-8946-4ECB-BD1F-2192317FD9EB}">
  <ds:schemaRefs>
    <ds:schemaRef ds:uri="http://schemas.microsoft.com/sharepoint/events"/>
  </ds:schemaRefs>
</ds:datastoreItem>
</file>

<file path=customXml/itemProps5.xml><?xml version="1.0" encoding="utf-8"?>
<ds:datastoreItem xmlns:ds="http://schemas.openxmlformats.org/officeDocument/2006/customXml" ds:itemID="{A8B27957-ED63-40A1-8CAB-763F6AD0E31C}">
  <ds:schemaRefs>
    <ds:schemaRef ds:uri="http://schemas.microsoft.com/sharepoint/v3/contenttype/forms"/>
  </ds:schemaRefs>
</ds:datastoreItem>
</file>

<file path=docMetadata/LabelInfo.xml><?xml version="1.0" encoding="utf-8"?>
<clbl:labelList xmlns:clbl="http://schemas.microsoft.com/office/2020/mipLabelMetadata">
  <clbl:label id="{5d471751-9675-428d-917b-70f44f9630b0}" enabled="0" method="" siteId="{5d471751-9675-428d-917b-70f44f9630b0}" removed="1"/>
</clbl:labelList>
</file>

<file path=docProps/app.xml><?xml version="1.0" encoding="utf-8"?>
<Properties xmlns="http://schemas.openxmlformats.org/officeDocument/2006/extended-properties" xmlns:vt="http://schemas.openxmlformats.org/officeDocument/2006/docPropsVTypes">
  <Template>802-11-submission</Template>
  <TotalTime>7858</TotalTime>
  <Words>1360</Words>
  <Application>Microsoft Office PowerPoint</Application>
  <PresentationFormat>Widescreen</PresentationFormat>
  <Paragraphs>222</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Arial Unicode MS</vt:lpstr>
      <vt:lpstr>Times New Roman</vt:lpstr>
      <vt:lpstr>Office Theme</vt:lpstr>
      <vt:lpstr>PowerPoint Presentation</vt:lpstr>
      <vt:lpstr>Introduction</vt:lpstr>
      <vt:lpstr>Problem Statement (1/3)</vt:lpstr>
      <vt:lpstr>Problem Statement (2/3)</vt:lpstr>
      <vt:lpstr>Problem Statement (3/3)</vt:lpstr>
      <vt:lpstr>Proposals</vt:lpstr>
      <vt:lpstr>Summary </vt:lpstr>
      <vt:lpstr>Straw Poll #1</vt:lpstr>
      <vt:lpstr>Straw Poll #2</vt:lpstr>
      <vt:lpstr>Straw Poll #3</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Qing Xia</dc:creator>
  <cp:keywords/>
  <cp:lastModifiedBy>Salvatore Talarico (Nokia)</cp:lastModifiedBy>
  <cp:revision>12</cp:revision>
  <cp:lastPrinted>1601-01-01T00:00:00Z</cp:lastPrinted>
  <dcterms:created xsi:type="dcterms:W3CDTF">2024-01-02T17:53:44Z</dcterms:created>
  <dcterms:modified xsi:type="dcterms:W3CDTF">2025-05-12T18:49:29Z</dcterms:modified>
  <cp:category>Name, Affiliation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0x01010083B77BD6E7512047A33E10170DD9B502</vt:lpwstr>
  </property>
  <property fmtid="{D5CDD505-2E9C-101B-9397-08002B2CF9AE}" pid="3" name="MediaServiceImageTags">
    <vt:lpwstr/>
  </property>
</Properties>
</file>