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4"/>
  </p:notesMasterIdLst>
  <p:handoutMasterIdLst>
    <p:handoutMasterId r:id="rId15"/>
  </p:handoutMasterIdLst>
  <p:sldIdLst>
    <p:sldId id="720" r:id="rId2"/>
    <p:sldId id="257" r:id="rId3"/>
    <p:sldId id="766" r:id="rId4"/>
    <p:sldId id="767" r:id="rId5"/>
    <p:sldId id="769" r:id="rId6"/>
    <p:sldId id="760" r:id="rId7"/>
    <p:sldId id="773" r:id="rId8"/>
    <p:sldId id="774" r:id="rId9"/>
    <p:sldId id="775" r:id="rId10"/>
    <p:sldId id="763" r:id="rId11"/>
    <p:sldId id="768" r:id="rId12"/>
    <p:sldId id="761" r:id="rId13"/>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4" userDrawn="1">
          <p15:clr>
            <a:srgbClr val="A4A3A4"/>
          </p15:clr>
        </p15:guide>
        <p15:guide id="2" pos="284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shnu Vardhan Ratnam" initials="VVR" lastIdx="3" clrIdx="0">
    <p:extLst>
      <p:ext uri="{19B8F6BF-5375-455C-9EA6-DF929625EA0E}">
        <p15:presenceInfo xmlns:p15="http://schemas.microsoft.com/office/powerpoint/2012/main" userId="S-1-5-21-1569490900-2152479555-3239727262-587062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3300"/>
    <a:srgbClr val="FFE38B"/>
    <a:srgbClr val="F66F0A"/>
    <a:srgbClr val="FF6600"/>
    <a:srgbClr val="8BE1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73" autoAdjust="0"/>
    <p:restoredTop sz="94033" autoAdjust="0"/>
  </p:normalViewPr>
  <p:slideViewPr>
    <p:cSldViewPr>
      <p:cViewPr>
        <p:scale>
          <a:sx n="104" d="100"/>
          <a:sy n="104" d="100"/>
        </p:scale>
        <p:origin x="1164" y="204"/>
      </p:cViewPr>
      <p:guideLst>
        <p:guide orient="horz" pos="2160"/>
        <p:guide pos="2853"/>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376" y="-2069"/>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7684" y="175750"/>
            <a:ext cx="727763" cy="215444"/>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75FF9872-BB9C-4656-86EE-80A78B9C07AE}" type="datetime1">
              <a:rPr lang="en-US" smtClean="0"/>
              <a:t>5/28/2025</a:t>
            </a:fld>
            <a:endParaRPr lang="en-US" dirty="0"/>
          </a:p>
        </p:txBody>
      </p:sp>
      <p:sp>
        <p:nvSpPr>
          <p:cNvPr id="3076" name="Rectangle 4"/>
          <p:cNvSpPr>
            <a:spLocks noGrp="1" noChangeArrowheads="1"/>
          </p:cNvSpPr>
          <p:nvPr>
            <p:ph type="ftr" sz="quarter" idx="2"/>
          </p:nvPr>
        </p:nvSpPr>
        <p:spPr bwMode="auto">
          <a:xfrm>
            <a:off x="4855424" y="8997440"/>
            <a:ext cx="1393395" cy="184666"/>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dirty="0"/>
              <a:t>Vishnu Ratnam (SRA)</a:t>
            </a:r>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dirty="0"/>
              <a:t>Page </a:t>
            </a:r>
            <a:fld id="{33E08E1E-6EC7-4C1A-A5A7-331760B4307E}" type="slidenum">
              <a:rPr lang="en-US" altLang="en-US"/>
              <a:t>‹#›</a:t>
            </a:fld>
            <a:endParaRPr lang="en-US" altLang="en-US" dirty="0"/>
          </a:p>
        </p:txBody>
      </p:sp>
      <p:sp>
        <p:nvSpPr>
          <p:cNvPr id="100357"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0358" name="Rectangle 7"/>
          <p:cNvSpPr>
            <a:spLocks noChangeArrowheads="1"/>
          </p:cNvSpPr>
          <p:nvPr/>
        </p:nvSpPr>
        <p:spPr bwMode="auto">
          <a:xfrm>
            <a:off x="686114" y="8997440"/>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0359"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49" y="96238"/>
            <a:ext cx="2195859" cy="215444"/>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dirty="0"/>
              <a:t>doc.: IEEE 802.11-xx/xxxxr0</a:t>
            </a:r>
          </a:p>
        </p:txBody>
      </p:sp>
      <p:sp>
        <p:nvSpPr>
          <p:cNvPr id="2051" name="Rectangle 3"/>
          <p:cNvSpPr>
            <a:spLocks noGrp="1" noChangeArrowheads="1"/>
          </p:cNvSpPr>
          <p:nvPr>
            <p:ph type="dt" idx="1"/>
          </p:nvPr>
        </p:nvSpPr>
        <p:spPr bwMode="auto">
          <a:xfrm>
            <a:off x="646863" y="96239"/>
            <a:ext cx="727763" cy="215444"/>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0E993158-FF21-4BB0-B87F-C47A4E4BFBE2}" type="datetime1">
              <a:rPr lang="en-US" smtClean="0"/>
              <a:t>5/28/2025</a:t>
            </a:fld>
            <a:endParaRPr lang="en-US" dirty="0"/>
          </a:p>
        </p:txBody>
      </p:sp>
      <p:sp>
        <p:nvSpPr>
          <p:cNvPr id="57348"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dirty="0"/>
              <a:t>Page </a:t>
            </a:r>
            <a:fld id="{A4C469B6-0354-4D64-BCEB-6541BE9EF06F}" type="slidenum">
              <a:rPr lang="en-US" altLang="en-US"/>
              <a:t>‹#›</a:t>
            </a:fld>
            <a:endParaRPr lang="en-US" altLang="en-US" dirty="0"/>
          </a:p>
        </p:txBody>
      </p:sp>
      <p:sp>
        <p:nvSpPr>
          <p:cNvPr id="57352" name="Rectangle 8"/>
          <p:cNvSpPr>
            <a:spLocks noChangeArrowheads="1"/>
          </p:cNvSpPr>
          <p:nvPr/>
        </p:nvSpPr>
        <p:spPr bwMode="auto">
          <a:xfrm>
            <a:off x="715945" y="9000621"/>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57353"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57354"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Footer Placeholder 4">
            <a:extLst>
              <a:ext uri="{FF2B5EF4-FFF2-40B4-BE49-F238E27FC236}">
                <a16:creationId xmlns:a16="http://schemas.microsoft.com/office/drawing/2014/main" id="{6ECA3E1C-7FB7-4102-B0D0-3C7A4D2F7A35}"/>
              </a:ext>
            </a:extLst>
          </p:cNvPr>
          <p:cNvSpPr>
            <a:spLocks noGrp="1"/>
          </p:cNvSpPr>
          <p:nvPr>
            <p:ph type="ftr" sz="quarter" idx="4"/>
          </p:nvPr>
        </p:nvSpPr>
        <p:spPr>
          <a:xfrm>
            <a:off x="3881176" y="8984720"/>
            <a:ext cx="2722475" cy="183193"/>
          </a:xfrm>
          <a:prstGeom prst="rect">
            <a:avLst/>
          </a:prstGeom>
        </p:spPr>
        <p:txBody>
          <a:bodyPr/>
          <a:lstStyle/>
          <a:p>
            <a:pPr>
              <a:defRPr/>
            </a:pPr>
            <a:r>
              <a:rPr lang="en-US" altLang="ko-KR" dirty="0">
                <a:sym typeface="+mn-ea"/>
              </a:rPr>
              <a:t>Yue Qi, Samsung Research America</a:t>
            </a: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a:t>doc.: IEEE 802.11-xx/xxxxr0</a:t>
            </a:r>
          </a:p>
        </p:txBody>
      </p:sp>
      <p:sp>
        <p:nvSpPr>
          <p:cNvPr id="5837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fld id="{D8EBBEF0-5E6F-4FCB-B57D-AD661FBE03D6}" type="datetime1">
              <a:rPr lang="en-US" altLang="en-US" sz="1400" smtClean="0"/>
              <a:t>5/28/2025</a:t>
            </a:fld>
            <a:endParaRPr lang="en-US" altLang="en-US" sz="1400" dirty="0"/>
          </a:p>
        </p:txBody>
      </p:sp>
      <p:sp>
        <p:nvSpPr>
          <p:cNvPr id="58372" name="Rectangle 6"/>
          <p:cNvSpPr>
            <a:spLocks noGrp="1" noChangeArrowheads="1"/>
          </p:cNvSpPr>
          <p:nvPr>
            <p:ph type="ftr" sz="quarter" idx="4"/>
          </p:nvPr>
        </p:nvSpPr>
        <p:spPr>
          <a:xfrm>
            <a:off x="5298936" y="9000621"/>
            <a:ext cx="913772" cy="182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a:t>Vishnu Ratnam (SRA)</a:t>
            </a:r>
          </a:p>
        </p:txBody>
      </p:sp>
      <p:sp>
        <p:nvSpPr>
          <p:cNvPr id="58373" name="Rectangle 7"/>
          <p:cNvSpPr>
            <a:spLocks noGrp="1" noChangeArrowheads="1"/>
          </p:cNvSpPr>
          <p:nvPr>
            <p:ph type="sldNum" sz="quarter" idx="5"/>
          </p:nvPr>
        </p:nvSpPr>
        <p:spPr>
          <a:xfrm>
            <a:off x="3279163" y="9000621"/>
            <a:ext cx="415177" cy="18466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25A8AF81-4441-4602-A932-2E89D75D88E0}" type="slidenum">
              <a:rPr lang="en-US" altLang="en-US"/>
              <a:t>1</a:t>
            </a:fld>
            <a:endParaRPr lang="en-US" altLang="en-US" dirty="0"/>
          </a:p>
        </p:txBody>
      </p:sp>
      <p:sp>
        <p:nvSpPr>
          <p:cNvPr id="58374" name="Rectangle 2"/>
          <p:cNvSpPr>
            <a:spLocks noGrp="1" noRot="1" noChangeAspect="1" noChangeArrowheads="1" noTextEdit="1"/>
          </p:cNvSpPr>
          <p:nvPr>
            <p:ph type="sldImg"/>
          </p:nvPr>
        </p:nvSpPr>
        <p:spPr>
          <a:xfrm>
            <a:off x="1114425" y="703263"/>
            <a:ext cx="4629150" cy="3473450"/>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42314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a:t>Page </a:t>
            </a:r>
            <a:fld id="{A4C469B6-0354-4D64-BCEB-6541BE9EF06F}" type="slidenum">
              <a:rPr lang="en-US" altLang="en-US" smtClean="0"/>
              <a:t>10</a:t>
            </a:fld>
            <a:endParaRPr lang="en-US" altLang="en-US"/>
          </a:p>
        </p:txBody>
      </p:sp>
      <p:sp>
        <p:nvSpPr>
          <p:cNvPr id="7" name="Footer Placeholder 6"/>
          <p:cNvSpPr>
            <a:spLocks noGrp="1"/>
          </p:cNvSpPr>
          <p:nvPr>
            <p:ph type="ftr" sz="quarter" idx="4"/>
          </p:nvPr>
        </p:nvSpPr>
        <p:spPr/>
        <p:txBody>
          <a:bodyPr/>
          <a:lstStyle/>
          <a:p>
            <a:pPr>
              <a:defRPr/>
            </a:pPr>
            <a:r>
              <a:rPr lang="en-US" altLang="ko-KR">
                <a:sym typeface="+mn-ea"/>
              </a:rPr>
              <a:t>Yue Qi, Samsung Research America</a:t>
            </a:r>
            <a:endParaRPr lang="en-US" dirty="0"/>
          </a:p>
        </p:txBody>
      </p:sp>
    </p:spTree>
    <p:extLst>
      <p:ext uri="{BB962C8B-B14F-4D97-AF65-F5344CB8AC3E}">
        <p14:creationId xmlns:p14="http://schemas.microsoft.com/office/powerpoint/2010/main" val="1487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11</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2738314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07925" y="9000621"/>
            <a:ext cx="486415" cy="184666"/>
          </a:xfrm>
        </p:spPr>
        <p:txBody>
          <a:bodyPr/>
          <a:lstStyle/>
          <a:p>
            <a:r>
              <a:rPr lang="en-US" altLang="en-US" dirty="0"/>
              <a:t>Page </a:t>
            </a:r>
            <a:fld id="{A4C469B6-0354-4D64-BCEB-6541BE9EF06F}" type="slidenum">
              <a:rPr lang="en-US" altLang="en-US" smtClean="0"/>
              <a:t>12</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4218479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xfrm>
            <a:off x="646863" y="96239"/>
            <a:ext cx="916020" cy="215444"/>
          </a:xfrm>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xfrm>
            <a:off x="3279163" y="9000621"/>
            <a:ext cx="415177" cy="184666"/>
          </a:xfrm>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41431" y="702875"/>
            <a:ext cx="4575140" cy="3474621"/>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13772" y="4416029"/>
            <a:ext cx="5030456" cy="4277680"/>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3</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2603111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4</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3208463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5</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1451388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6</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23727846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7</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58493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8</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15034162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pPr marL="0" indent="0">
              <a:buNone/>
            </a:pPr>
            <a:endParaRPr lang="en-US" dirty="0"/>
          </a:p>
        </p:txBody>
      </p:sp>
      <p:sp>
        <p:nvSpPr>
          <p:cNvPr id="4" name="Header Placeholder 3"/>
          <p:cNvSpPr>
            <a:spLocks noGrp="1"/>
          </p:cNvSpPr>
          <p:nvPr>
            <p:ph type="hdr" sz="quarter"/>
          </p:nvPr>
        </p:nvSpPr>
        <p:spPr/>
        <p:txBody>
          <a:bodyPr/>
          <a:lstStyle/>
          <a:p>
            <a:pPr>
              <a:defRPr/>
            </a:pPr>
            <a:r>
              <a:rPr lang="en-US" dirty="0"/>
              <a:t>doc.: IEEE 802.11-xx/xxxxr0</a:t>
            </a:r>
          </a:p>
        </p:txBody>
      </p:sp>
      <p:sp>
        <p:nvSpPr>
          <p:cNvPr id="5" name="Date Placeholder 4"/>
          <p:cNvSpPr>
            <a:spLocks noGrp="1"/>
          </p:cNvSpPr>
          <p:nvPr>
            <p:ph type="dt" idx="1"/>
          </p:nvPr>
        </p:nvSpPr>
        <p:spPr/>
        <p:txBody>
          <a:bodyPr/>
          <a:lstStyle/>
          <a:p>
            <a:pPr>
              <a:defRPr/>
            </a:pPr>
            <a:fld id="{0E993158-FF21-4BB0-B87F-C47A4E4BFBE2}" type="datetime1">
              <a:rPr lang="en-US" smtClean="0"/>
              <a:t>5/28/2025</a:t>
            </a:fld>
            <a:endParaRPr lang="en-US" dirty="0"/>
          </a:p>
        </p:txBody>
      </p:sp>
      <p:sp>
        <p:nvSpPr>
          <p:cNvPr id="6" name="Slide Number Placeholder 5"/>
          <p:cNvSpPr>
            <a:spLocks noGrp="1"/>
          </p:cNvSpPr>
          <p:nvPr>
            <p:ph type="sldNum" sz="quarter" idx="5"/>
          </p:nvPr>
        </p:nvSpPr>
        <p:spPr>
          <a:xfrm>
            <a:off x="3279163" y="9000621"/>
            <a:ext cx="415177" cy="184666"/>
          </a:xfrm>
        </p:spPr>
        <p:txBody>
          <a:bodyPr/>
          <a:lstStyle/>
          <a:p>
            <a:r>
              <a:rPr lang="en-US" altLang="en-US" dirty="0"/>
              <a:t>Page </a:t>
            </a:r>
            <a:fld id="{A4C469B6-0354-4D64-BCEB-6541BE9EF06F}" type="slidenum">
              <a:rPr lang="en-US" altLang="en-US" smtClean="0"/>
              <a:t>9</a:t>
            </a:fld>
            <a:endParaRPr lang="en-US" altLang="en-US" dirty="0"/>
          </a:p>
        </p:txBody>
      </p:sp>
      <p:sp>
        <p:nvSpPr>
          <p:cNvPr id="7" name="Footer Placeholder 6"/>
          <p:cNvSpPr>
            <a:spLocks noGrp="1"/>
          </p:cNvSpPr>
          <p:nvPr>
            <p:ph type="ftr" sz="quarter" idx="4"/>
          </p:nvPr>
        </p:nvSpPr>
        <p:spPr/>
        <p:txBody>
          <a:bodyPr/>
          <a:lstStyle/>
          <a:p>
            <a:pPr>
              <a:defRPr/>
            </a:pPr>
            <a:r>
              <a:rPr lang="en-US" altLang="ko-KR" dirty="0">
                <a:sym typeface="+mn-ea"/>
              </a:rPr>
              <a:t>Yue Qi, Samsung Research America</a:t>
            </a:r>
            <a:endParaRPr lang="en-US" dirty="0"/>
          </a:p>
        </p:txBody>
      </p:sp>
    </p:spTree>
    <p:extLst>
      <p:ext uri="{BB962C8B-B14F-4D97-AF65-F5344CB8AC3E}">
        <p14:creationId xmlns:p14="http://schemas.microsoft.com/office/powerpoint/2010/main" val="796611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B92B35B7-A9DF-4AE0-90F3-BD9FCD6361E6}" type="slidenum">
              <a:rPr lang="en-US" altLang="en-US"/>
              <a:t>‹#›</a:t>
            </a:fld>
            <a:endParaRPr lang="en-US" altLang="en-US" dirty="0"/>
          </a:p>
        </p:txBody>
      </p:sp>
      <p:sp>
        <p:nvSpPr>
          <p:cNvPr id="7" name="Rectangle 5">
            <a:extLst>
              <a:ext uri="{FF2B5EF4-FFF2-40B4-BE49-F238E27FC236}">
                <a16:creationId xmlns:a16="http://schemas.microsoft.com/office/drawing/2014/main" id="{62DB373E-5F38-4C2A-BEB8-E2BA8BBFAADE}"/>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54A696A0-C84D-41CA-B897-D54EDAEB7A46}" type="slidenum">
              <a:rPr lang="en-US" altLang="en-US"/>
              <a:t>‹#›</a:t>
            </a:fld>
            <a:endParaRPr lang="en-US" altLang="en-US" dirty="0"/>
          </a:p>
        </p:txBody>
      </p:sp>
      <p:sp>
        <p:nvSpPr>
          <p:cNvPr id="7" name="Rectangle 5">
            <a:extLst>
              <a:ext uri="{FF2B5EF4-FFF2-40B4-BE49-F238E27FC236}">
                <a16:creationId xmlns:a16="http://schemas.microsoft.com/office/drawing/2014/main" id="{BABD6C7E-4DCE-45E8-9B69-636B76AA7627}"/>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0FF88134-36A3-492E-B6B5-2F4703E76746}" type="slidenum">
              <a:rPr lang="en-US" altLang="en-US"/>
              <a:t>‹#›</a:t>
            </a:fld>
            <a:endParaRPr lang="en-US" altLang="en-US" dirty="0"/>
          </a:p>
        </p:txBody>
      </p:sp>
      <p:sp>
        <p:nvSpPr>
          <p:cNvPr id="7" name="Rectangle 5">
            <a:extLst>
              <a:ext uri="{FF2B5EF4-FFF2-40B4-BE49-F238E27FC236}">
                <a16:creationId xmlns:a16="http://schemas.microsoft.com/office/drawing/2014/main" id="{6ABCAD01-94F9-4311-A585-0BAEEFAFBCDC}"/>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EA943724-5DA9-4183-9894-2B800CB49223}" type="slidenum">
              <a:rPr lang="en-US" altLang="en-US"/>
              <a:t>‹#›</a:t>
            </a:fld>
            <a:endParaRPr lang="en-US" altLang="en-US" dirty="0"/>
          </a:p>
        </p:txBody>
      </p:sp>
      <p:sp>
        <p:nvSpPr>
          <p:cNvPr id="7" name="Rectangle 5">
            <a:extLst>
              <a:ext uri="{FF2B5EF4-FFF2-40B4-BE49-F238E27FC236}">
                <a16:creationId xmlns:a16="http://schemas.microsoft.com/office/drawing/2014/main" id="{2FAA912D-62E4-4E05-8453-604BD5FE9829}"/>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68E78D52-B4C3-4C54-8879-630EF7253A65}" type="slidenum">
              <a:rPr lang="en-US" altLang="en-US"/>
              <a:t>‹#›</a:t>
            </a:fld>
            <a:endParaRPr lang="en-US" altLang="en-US" dirty="0"/>
          </a:p>
        </p:txBody>
      </p:sp>
      <p:sp>
        <p:nvSpPr>
          <p:cNvPr id="8" name="Rectangle 5">
            <a:extLst>
              <a:ext uri="{FF2B5EF4-FFF2-40B4-BE49-F238E27FC236}">
                <a16:creationId xmlns:a16="http://schemas.microsoft.com/office/drawing/2014/main" id="{CF6CEB26-C756-4205-9366-EAE83269080D}"/>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p:txBody>
          <a:bodyPr/>
          <a:lstStyle>
            <a:lvl1pPr>
              <a:defRPr/>
            </a:lvl1pPr>
          </a:lstStyle>
          <a:p>
            <a:r>
              <a:rPr lang="en-US" altLang="en-US" dirty="0"/>
              <a:t>Slide </a:t>
            </a:r>
            <a:fld id="{D311B223-DD3A-4F48-9311-03A92196BF2B}" type="slidenum">
              <a:rPr lang="en-US" altLang="en-US"/>
              <a:t>‹#›</a:t>
            </a:fld>
            <a:endParaRPr lang="en-US" altLang="en-US" dirty="0"/>
          </a:p>
        </p:txBody>
      </p:sp>
      <p:sp>
        <p:nvSpPr>
          <p:cNvPr id="10" name="Rectangle 5">
            <a:extLst>
              <a:ext uri="{FF2B5EF4-FFF2-40B4-BE49-F238E27FC236}">
                <a16:creationId xmlns:a16="http://schemas.microsoft.com/office/drawing/2014/main" id="{40D369C5-F0B7-4E19-BFE1-97967E6D7710}"/>
              </a:ext>
            </a:extLst>
          </p:cNvPr>
          <p:cNvSpPr>
            <a:spLocks noGrp="1" noChangeArrowheads="1"/>
          </p:cNvSpPr>
          <p:nvPr>
            <p:ph type="ftr" sz="quarter" idx="1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p:txBody>
          <a:bodyPr/>
          <a:lstStyle>
            <a:lvl1pPr>
              <a:defRPr/>
            </a:lvl1pPr>
          </a:lstStyle>
          <a:p>
            <a:r>
              <a:rPr lang="en-US" altLang="en-US" dirty="0"/>
              <a:t>Slide </a:t>
            </a:r>
            <a:fld id="{BAA79A68-64D1-4CCC-816B-FF3FB7B89AE4}" type="slidenum">
              <a:rPr lang="en-US" altLang="en-US"/>
              <a:t>‹#›</a:t>
            </a:fld>
            <a:endParaRPr lang="en-US" altLang="en-US" dirty="0"/>
          </a:p>
        </p:txBody>
      </p:sp>
      <p:sp>
        <p:nvSpPr>
          <p:cNvPr id="7" name="Rectangle 5">
            <a:extLst>
              <a:ext uri="{FF2B5EF4-FFF2-40B4-BE49-F238E27FC236}">
                <a16:creationId xmlns:a16="http://schemas.microsoft.com/office/drawing/2014/main" id="{284B77E1-DF87-4C77-AEDE-44D196A9B249}"/>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r>
              <a:rPr lang="en-US" altLang="en-US" dirty="0"/>
              <a:t>Slide </a:t>
            </a:r>
            <a:fld id="{CF617D86-5CEF-4A7A-8BBC-1BE5E3A2734F}" type="slidenum">
              <a:rPr lang="en-US" altLang="en-US"/>
              <a:t>‹#›</a:t>
            </a:fld>
            <a:endParaRPr lang="en-US" altLang="en-US" dirty="0"/>
          </a:p>
        </p:txBody>
      </p:sp>
      <p:sp>
        <p:nvSpPr>
          <p:cNvPr id="5" name="Rectangle 5">
            <a:extLst>
              <a:ext uri="{FF2B5EF4-FFF2-40B4-BE49-F238E27FC236}">
                <a16:creationId xmlns:a16="http://schemas.microsoft.com/office/drawing/2014/main" id="{67F52F36-9A26-4D06-8391-FADA2C98A012}"/>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p:txBody>
          <a:bodyPr/>
          <a:lstStyle>
            <a:lvl1pPr>
              <a:defRPr/>
            </a:lvl1pPr>
          </a:lstStyle>
          <a:p>
            <a:r>
              <a:rPr lang="en-US" altLang="en-US" dirty="0"/>
              <a:t>Slide </a:t>
            </a:r>
            <a:fld id="{5C5EEBB6-A40D-4F9D-A461-8A01C53D589C}" type="slidenum">
              <a:rPr lang="en-US" altLang="en-US"/>
              <a:t>‹#›</a:t>
            </a:fld>
            <a:endParaRPr lang="en-US" altLang="en-US" dirty="0"/>
          </a:p>
        </p:txBody>
      </p:sp>
      <p:sp>
        <p:nvSpPr>
          <p:cNvPr id="8" name="Rectangle 5">
            <a:extLst>
              <a:ext uri="{FF2B5EF4-FFF2-40B4-BE49-F238E27FC236}">
                <a16:creationId xmlns:a16="http://schemas.microsoft.com/office/drawing/2014/main" id="{15B9D262-7493-48E6-8CF2-3275BD1FE533}"/>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p:txBody>
          <a:bodyPr/>
          <a:lstStyle>
            <a:lvl1pPr>
              <a:defRPr/>
            </a:lvl1pPr>
          </a:lstStyle>
          <a:p>
            <a:r>
              <a:rPr lang="en-US" altLang="en-US" dirty="0"/>
              <a:t>Slide </a:t>
            </a:r>
            <a:fld id="{A8312614-8984-45B0-BDA0-077279777C94}" type="slidenum">
              <a:rPr lang="en-US" altLang="en-US"/>
              <a:t>‹#›</a:t>
            </a:fld>
            <a:endParaRPr lang="en-US" altLang="en-US" dirty="0"/>
          </a:p>
        </p:txBody>
      </p:sp>
      <p:sp>
        <p:nvSpPr>
          <p:cNvPr id="8" name="Rectangle 5">
            <a:extLst>
              <a:ext uri="{FF2B5EF4-FFF2-40B4-BE49-F238E27FC236}">
                <a16:creationId xmlns:a16="http://schemas.microsoft.com/office/drawing/2014/main" id="{599ED7ED-F70F-47F6-AC4D-433003F95DB1}"/>
              </a:ext>
            </a:extLst>
          </p:cNvPr>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dirty="0"/>
              <a:t>Yue Qi (Samsung Research America)</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dirty="0"/>
              <a:t>Slide </a:t>
            </a:r>
            <a:fld id="{6F1F6262-6948-42CD-BF7B-D2CB9D8BADE4}" type="slidenum">
              <a:rPr lang="en-US" altLang="en-US"/>
              <a:t>‹#›</a:t>
            </a:fld>
            <a:endParaRPr lang="en-US" altLang="en-US" dirty="0"/>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1"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802.11-25/0380r0</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zh-CN" sz="1800" b="1" kern="1200" dirty="0">
                <a:solidFill>
                  <a:schemeClr val="tx1"/>
                </a:solidFill>
                <a:latin typeface="Times New Roman" panose="02020603050405020304" pitchFamily="18" charset="0"/>
                <a:ea typeface="MS PGothic" panose="020B0600070205080204" pitchFamily="34" charset="-128"/>
                <a:cs typeface="+mn-cs"/>
              </a:rPr>
              <a:t>Oct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title"/>
          </p:nvPr>
        </p:nvSpPr>
        <p:spPr>
          <a:xfrm>
            <a:off x="685800" y="609600"/>
            <a:ext cx="7772400" cy="1066800"/>
          </a:xfrm>
        </p:spPr>
        <p:txBody>
          <a:bodyPr/>
          <a:lstStyle/>
          <a:p>
            <a:r>
              <a:rPr lang="en-US" altLang="zh-CN" sz="2800" dirty="0">
                <a:cs typeface="Arial" panose="020B0604020202020204" pitchFamily="34" charset="0"/>
              </a:rPr>
              <a:t>EDCA Enhancement with AP support</a:t>
            </a:r>
          </a:p>
        </p:txBody>
      </p:sp>
      <p:sp>
        <p:nvSpPr>
          <p:cNvPr id="13318" name="Rectangle 6"/>
          <p:cNvSpPr>
            <a:spLocks noGrp="1" noChangeArrowheads="1"/>
          </p:cNvSpPr>
          <p:nvPr>
            <p:ph idx="1"/>
          </p:nvPr>
        </p:nvSpPr>
        <p:spPr>
          <a:xfrm>
            <a:off x="685800" y="1951038"/>
            <a:ext cx="7772400" cy="381000"/>
          </a:xfrm>
        </p:spPr>
        <p:txBody>
          <a:bodyPr/>
          <a:lstStyle/>
          <a:p>
            <a:pPr algn="ctr">
              <a:buFontTx/>
              <a:buNone/>
            </a:pPr>
            <a:r>
              <a:rPr lang="en-US" altLang="en-US" sz="2000" dirty="0">
                <a:cs typeface="Arial" panose="020B0604020202020204" pitchFamily="34" charset="0"/>
              </a:rPr>
              <a:t>Date:</a:t>
            </a:r>
            <a:r>
              <a:rPr lang="en-US" altLang="en-US" sz="2000" b="0" dirty="0">
                <a:cs typeface="Arial" panose="020B0604020202020204" pitchFamily="34" charset="0"/>
              </a:rPr>
              <a:t> 2024-10-7</a:t>
            </a:r>
          </a:p>
        </p:txBody>
      </p:sp>
      <p:sp>
        <p:nvSpPr>
          <p:cNvPr id="5" name="Footer Placeholder 4"/>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latin typeface="Arial" panose="020B0604020202020204" pitchFamily="34" charset="0"/>
                <a:cs typeface="Arial" panose="020B0604020202020204" pitchFamily="34" charset="0"/>
              </a:rPr>
              <a:t> Authors:</a:t>
            </a:r>
            <a:endParaRPr lang="en-US" altLang="en-US" sz="2000" b="0" dirty="0">
              <a:latin typeface="Arial" panose="020B0604020202020204" pitchFamily="34" charset="0"/>
              <a:cs typeface="Arial" panose="020B0604020202020204" pitchFamily="34" charset="0"/>
            </a:endParaRPr>
          </a:p>
        </p:txBody>
      </p:sp>
      <p:graphicFrame>
        <p:nvGraphicFramePr>
          <p:cNvPr id="7" name="Object 3">
            <a:extLst>
              <a:ext uri="{FF2B5EF4-FFF2-40B4-BE49-F238E27FC236}">
                <a16:creationId xmlns:a16="http://schemas.microsoft.com/office/drawing/2014/main" id="{BC61D398-725E-48C4-9B26-794A108E3661}"/>
              </a:ext>
            </a:extLst>
          </p:cNvPr>
          <p:cNvGraphicFramePr>
            <a:graphicFrameLocks noChangeAspect="1"/>
          </p:cNvGraphicFramePr>
          <p:nvPr>
            <p:extLst>
              <p:ext uri="{D42A27DB-BD31-4B8C-83A1-F6EECF244321}">
                <p14:modId xmlns:p14="http://schemas.microsoft.com/office/powerpoint/2010/main" val="1300297375"/>
              </p:ext>
            </p:extLst>
          </p:nvPr>
        </p:nvGraphicFramePr>
        <p:xfrm>
          <a:off x="1069975" y="3240088"/>
          <a:ext cx="7539038" cy="2382837"/>
        </p:xfrm>
        <a:graphic>
          <a:graphicData uri="http://schemas.openxmlformats.org/presentationml/2006/ole">
            <mc:AlternateContent xmlns:mc="http://schemas.openxmlformats.org/markup-compatibility/2006">
              <mc:Choice xmlns:v="urn:schemas-microsoft-com:vml" Requires="v">
                <p:oleObj spid="_x0000_s1336" name="Document" r:id="rId4" imgW="10852324" imgH="3425822" progId="Word.Document.8">
                  <p:embed/>
                </p:oleObj>
              </mc:Choice>
              <mc:Fallback>
                <p:oleObj name="Document" r:id="rId4" imgW="10852324" imgH="3425822" progId="Word.Document.8">
                  <p:embed/>
                  <p:pic>
                    <p:nvPicPr>
                      <p:cNvPr id="3075" name="Object 3"/>
                      <p:cNvPicPr>
                        <a:picLocks noChangeAspect="1" noChangeArrowheads="1"/>
                      </p:cNvPicPr>
                      <p:nvPr/>
                    </p:nvPicPr>
                    <p:blipFill>
                      <a:blip r:embed="rId5"/>
                      <a:srcRect/>
                      <a:stretch>
                        <a:fillRect/>
                      </a:stretch>
                    </p:blipFill>
                    <p:spPr bwMode="auto">
                      <a:xfrm>
                        <a:off x="1069975" y="3240088"/>
                        <a:ext cx="7539038" cy="2382837"/>
                      </a:xfrm>
                      <a:prstGeom prst="rect">
                        <a:avLst/>
                      </a:prstGeom>
                      <a:noFill/>
                    </p:spPr>
                  </p:pic>
                </p:oleObj>
              </mc:Fallback>
            </mc:AlternateContent>
          </a:graphicData>
        </a:graphic>
      </p:graphicFrame>
    </p:spTree>
    <p:extLst>
      <p:ext uri="{BB962C8B-B14F-4D97-AF65-F5344CB8AC3E}">
        <p14:creationId xmlns:p14="http://schemas.microsoft.com/office/powerpoint/2010/main" val="31814610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Analyses and considerations</a:t>
            </a:r>
          </a:p>
        </p:txBody>
      </p:sp>
      <p:sp>
        <p:nvSpPr>
          <p:cNvPr id="30" name="Rectangle 29">
            <a:extLst>
              <a:ext uri="{FF2B5EF4-FFF2-40B4-BE49-F238E27FC236}">
                <a16:creationId xmlns:a16="http://schemas.microsoft.com/office/drawing/2014/main" id="{37C3C11E-5679-47F6-9A74-CA27AD1C4554}"/>
              </a:ext>
            </a:extLst>
          </p:cNvPr>
          <p:cNvSpPr/>
          <p:nvPr/>
        </p:nvSpPr>
        <p:spPr>
          <a:xfrm>
            <a:off x="228600" y="1426678"/>
            <a:ext cx="8391525" cy="4917628"/>
          </a:xfrm>
          <a:prstGeom prst="rect">
            <a:avLst/>
          </a:prstGeom>
        </p:spPr>
        <p:txBody>
          <a:bodyPr wrap="square">
            <a:spAutoFit/>
          </a:bodyPr>
          <a:lstStyle/>
          <a:p>
            <a:pPr lvl="1" algn="just">
              <a:lnSpc>
                <a:spcPct val="107000"/>
              </a:lnSpc>
              <a:spcBef>
                <a:spcPts val="0"/>
              </a:spcBef>
              <a:spcAft>
                <a:spcPts val="0"/>
              </a:spcAft>
            </a:pPr>
            <a:r>
              <a:rPr lang="en-US" sz="1400" b="1" dirty="0"/>
              <a:t>Benefits: </a:t>
            </a:r>
          </a:p>
          <a:p>
            <a:pPr marL="742950" lvl="1" indent="-285750" algn="just">
              <a:lnSpc>
                <a:spcPct val="107000"/>
              </a:lnSpc>
              <a:spcBef>
                <a:spcPts val="0"/>
              </a:spcBef>
              <a:spcAft>
                <a:spcPts val="0"/>
              </a:spcAft>
              <a:buFont typeface="Arial" panose="020B0604020202020204" pitchFamily="34" charset="0"/>
              <a:buChar char="•"/>
            </a:pPr>
            <a:r>
              <a:rPr lang="en-US" sz="1400" b="1" dirty="0"/>
              <a:t>AP intervention provides an effective solution to reduce prolonged contention and ensure timely access for critical traffic, especially for those STAs approaching their delay bounds but lose the contention in Hip EDCA. </a:t>
            </a:r>
          </a:p>
          <a:p>
            <a:pPr marL="742950" lvl="1" indent="-285750" algn="just">
              <a:lnSpc>
                <a:spcPct val="107000"/>
              </a:lnSpc>
              <a:spcBef>
                <a:spcPts val="0"/>
              </a:spcBef>
              <a:spcAft>
                <a:spcPts val="0"/>
              </a:spcAft>
              <a:buFont typeface="Arial" panose="020B0604020202020204" pitchFamily="34" charset="0"/>
              <a:buChar char="•"/>
            </a:pPr>
            <a:r>
              <a:rPr lang="en-US" sz="1400" b="1" dirty="0"/>
              <a:t>The higher control level from AP, the shorter channel acquisition time. </a:t>
            </a:r>
          </a:p>
          <a:p>
            <a:pPr marL="742950" lvl="1" indent="-285750" algn="just">
              <a:lnSpc>
                <a:spcPct val="107000"/>
              </a:lnSpc>
              <a:spcBef>
                <a:spcPts val="0"/>
              </a:spcBef>
              <a:spcAft>
                <a:spcPts val="0"/>
              </a:spcAft>
              <a:buFont typeface="Arial" panose="020B0604020202020204" pitchFamily="34" charset="0"/>
              <a:buChar char="•"/>
            </a:pPr>
            <a:r>
              <a:rPr lang="en-US" sz="1400" b="1" dirty="0"/>
              <a:t>There is a need in low latency enhancement to complement the Hip EDCA with AP’s intervention.  </a:t>
            </a:r>
          </a:p>
          <a:p>
            <a:pPr lvl="1" algn="just">
              <a:lnSpc>
                <a:spcPct val="107000"/>
              </a:lnSpc>
              <a:spcBef>
                <a:spcPts val="0"/>
              </a:spcBef>
              <a:spcAft>
                <a:spcPts val="0"/>
              </a:spcAft>
            </a:pPr>
            <a:r>
              <a:rPr lang="en-US" sz="1400" b="1" dirty="0"/>
              <a:t>AP behavior: </a:t>
            </a:r>
          </a:p>
          <a:p>
            <a:pPr marL="742950" lvl="1" indent="-285750" algn="just">
              <a:lnSpc>
                <a:spcPct val="107000"/>
              </a:lnSpc>
              <a:spcBef>
                <a:spcPts val="0"/>
              </a:spcBef>
              <a:spcAft>
                <a:spcPts val="0"/>
              </a:spcAft>
              <a:buFont typeface="Arial" panose="020B0604020202020204" pitchFamily="34" charset="0"/>
              <a:buChar char="•"/>
            </a:pPr>
            <a:r>
              <a:rPr lang="en-US" sz="1400" dirty="0"/>
              <a:t>In Option 1 and Option 2, AP may also have its own LLT, and AP may send the DS, and </a:t>
            </a:r>
            <a:r>
              <a:rPr lang="en-US" sz="1400" dirty="0" err="1"/>
              <a:t>backoff</a:t>
            </a:r>
            <a:r>
              <a:rPr lang="en-US" sz="1400" dirty="0"/>
              <a:t> as Hip EDCA mode A. While AP has won the channel multiple times in a TBD duration, AP could offer scheduling, e.g., delay bounds are approaching, or one or more of the previous conditions are met. </a:t>
            </a:r>
          </a:p>
          <a:p>
            <a:pPr marL="742950" lvl="1" indent="-285750" algn="just">
              <a:lnSpc>
                <a:spcPct val="107000"/>
              </a:lnSpc>
              <a:spcBef>
                <a:spcPts val="0"/>
              </a:spcBef>
              <a:spcAft>
                <a:spcPts val="0"/>
              </a:spcAft>
              <a:buFont typeface="Arial" panose="020B0604020202020204" pitchFamily="34" charset="0"/>
              <a:buChar char="•"/>
            </a:pPr>
            <a:r>
              <a:rPr lang="en-US" sz="1400" dirty="0"/>
              <a:t>Option 3 can be considered as a variant of preemption solution by TXOP holder. The indication of the LLT is needed using existing QoS or from the previous TXOP. </a:t>
            </a:r>
            <a:endParaRPr lang="en-US" sz="1400" b="1" dirty="0"/>
          </a:p>
          <a:p>
            <a:pPr lvl="1" algn="just">
              <a:lnSpc>
                <a:spcPct val="107000"/>
              </a:lnSpc>
              <a:spcBef>
                <a:spcPts val="0"/>
              </a:spcBef>
              <a:spcAft>
                <a:spcPts val="0"/>
              </a:spcAft>
            </a:pPr>
            <a:r>
              <a:rPr lang="en-US" sz="1400" b="1" dirty="0"/>
              <a:t>Regulations: </a:t>
            </a:r>
          </a:p>
          <a:p>
            <a:pPr lvl="1" algn="just">
              <a:lnSpc>
                <a:spcPct val="107000"/>
              </a:lnSpc>
              <a:spcBef>
                <a:spcPts val="0"/>
              </a:spcBef>
              <a:spcAft>
                <a:spcPts val="0"/>
              </a:spcAft>
            </a:pPr>
            <a:r>
              <a:rPr lang="en-US" sz="1400" dirty="0"/>
              <a:t>The LLT from the registered UHR LL STAs may send the </a:t>
            </a:r>
            <a:r>
              <a:rPr lang="en-US" sz="1400" dirty="0" err="1"/>
              <a:t>DSes</a:t>
            </a:r>
            <a:r>
              <a:rPr lang="en-US" sz="1400" dirty="0"/>
              <a:t>. </a:t>
            </a:r>
          </a:p>
          <a:p>
            <a:pPr marL="742950" lvl="1" indent="-285750" algn="just">
              <a:lnSpc>
                <a:spcPct val="107000"/>
              </a:lnSpc>
              <a:spcBef>
                <a:spcPts val="0"/>
              </a:spcBef>
              <a:spcAft>
                <a:spcPts val="0"/>
              </a:spcAft>
              <a:buFont typeface="Arial" panose="020B0604020202020204" pitchFamily="34" charset="0"/>
              <a:buChar char="•"/>
            </a:pPr>
            <a:r>
              <a:rPr lang="en-US" sz="1400" dirty="0"/>
              <a:t>Those registered UHR LL STAs may report their buffers or contend the RARU if they have the LLT and should be scheduled sooner, e.g., their delay bounds are within the Hip TXOP limit. </a:t>
            </a:r>
          </a:p>
          <a:p>
            <a:pPr marL="742950" lvl="1" indent="-285750" algn="just">
              <a:lnSpc>
                <a:spcPct val="107000"/>
              </a:lnSpc>
              <a:spcBef>
                <a:spcPts val="0"/>
              </a:spcBef>
              <a:spcAft>
                <a:spcPts val="0"/>
              </a:spcAft>
              <a:buFont typeface="Arial" panose="020B0604020202020204" pitchFamily="34" charset="0"/>
              <a:buChar char="•"/>
            </a:pPr>
            <a:r>
              <a:rPr lang="en-US" sz="1400" dirty="0"/>
              <a:t>Those registered STAs, who may have pending LL frames but not sending DS, may not need to contend for an eligible RARU. </a:t>
            </a:r>
            <a:endParaRPr lang="en-US" sz="1400" b="1" dirty="0"/>
          </a:p>
          <a:p>
            <a:pPr lvl="1" algn="just">
              <a:lnSpc>
                <a:spcPct val="107000"/>
              </a:lnSpc>
              <a:spcBef>
                <a:spcPts val="0"/>
              </a:spcBef>
              <a:spcAft>
                <a:spcPts val="0"/>
              </a:spcAft>
            </a:pPr>
            <a:r>
              <a:rPr lang="en-US" sz="1400" b="1" dirty="0"/>
              <a:t>Collision among APs: </a:t>
            </a:r>
          </a:p>
          <a:p>
            <a:pPr marL="742950" lvl="1" indent="-285750" algn="just">
              <a:lnSpc>
                <a:spcPct val="107000"/>
              </a:lnSpc>
              <a:spcBef>
                <a:spcPts val="0"/>
              </a:spcBef>
              <a:spcAft>
                <a:spcPts val="0"/>
              </a:spcAft>
              <a:buFont typeface="Arial" panose="020B0604020202020204" pitchFamily="34" charset="0"/>
              <a:buChar char="•"/>
            </a:pPr>
            <a:r>
              <a:rPr lang="en-US" sz="1400" dirty="0"/>
              <a:t>Reusing Hip EDCA among APs. </a:t>
            </a:r>
          </a:p>
          <a:p>
            <a:pPr marL="742950" lvl="1" indent="-285750" algn="just">
              <a:lnSpc>
                <a:spcPct val="107000"/>
              </a:lnSpc>
              <a:spcBef>
                <a:spcPts val="0"/>
              </a:spcBef>
              <a:spcAft>
                <a:spcPts val="0"/>
              </a:spcAft>
              <a:buFont typeface="Arial" panose="020B0604020202020204" pitchFamily="34" charset="0"/>
              <a:buChar char="•"/>
            </a:pPr>
            <a:r>
              <a:rPr lang="en-US" sz="1400" dirty="0"/>
              <a:t>Coordination among APs for low latency traffic. </a:t>
            </a:r>
          </a:p>
        </p:txBody>
      </p:sp>
    </p:spTree>
    <p:extLst>
      <p:ext uri="{BB962C8B-B14F-4D97-AF65-F5344CB8AC3E}">
        <p14:creationId xmlns:p14="http://schemas.microsoft.com/office/powerpoint/2010/main" val="1858282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Conclusions</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6" name="Rectangle 5">
            <a:extLst>
              <a:ext uri="{FF2B5EF4-FFF2-40B4-BE49-F238E27FC236}">
                <a16:creationId xmlns:a16="http://schemas.microsoft.com/office/drawing/2014/main" id="{809F2416-4BBD-4D15-BF0F-0BEF0D18E695}"/>
              </a:ext>
            </a:extLst>
          </p:cNvPr>
          <p:cNvSpPr/>
          <p:nvPr/>
        </p:nvSpPr>
        <p:spPr>
          <a:xfrm>
            <a:off x="381000" y="1752600"/>
            <a:ext cx="8001000" cy="2972737"/>
          </a:xfrm>
          <a:prstGeom prst="rect">
            <a:avLst/>
          </a:prstGeom>
        </p:spPr>
        <p:txBody>
          <a:bodyPr wrap="square">
            <a:spAutoFit/>
          </a:bodyPr>
          <a:lstStyle/>
          <a:p>
            <a:pPr marL="742950" lvl="1" indent="-285750" algn="just">
              <a:lnSpc>
                <a:spcPct val="107000"/>
              </a:lnSpc>
              <a:spcBef>
                <a:spcPts val="0"/>
              </a:spcBef>
              <a:spcAft>
                <a:spcPts val="0"/>
              </a:spcAft>
              <a:buFont typeface="Arial" panose="020B0604020202020204" pitchFamily="34" charset="0"/>
              <a:buChar char="•"/>
            </a:pPr>
            <a:r>
              <a:rPr lang="en-US" sz="1600" b="1" dirty="0"/>
              <a:t>We proposed an Hip EDCA modes for enhancement of channel access delay, such that AP managed deployment may improve latency and complement the P-EDCA in 11bn. </a:t>
            </a:r>
          </a:p>
          <a:p>
            <a:pPr marL="742950" lvl="1" indent="-285750" algn="just">
              <a:lnSpc>
                <a:spcPct val="107000"/>
              </a:lnSpc>
              <a:spcBef>
                <a:spcPts val="0"/>
              </a:spcBef>
              <a:spcAft>
                <a:spcPts val="0"/>
              </a:spcAft>
              <a:buFont typeface="Arial" panose="020B0604020202020204" pitchFamily="34" charset="0"/>
              <a:buChar char="•"/>
            </a:pPr>
            <a:endParaRPr lang="en-US" sz="1600" b="1" dirty="0"/>
          </a:p>
          <a:p>
            <a:pPr marL="742950" lvl="1" indent="-285750" algn="just">
              <a:lnSpc>
                <a:spcPct val="107000"/>
              </a:lnSpc>
              <a:spcBef>
                <a:spcPts val="0"/>
              </a:spcBef>
              <a:spcAft>
                <a:spcPts val="0"/>
              </a:spcAft>
              <a:buFont typeface="Arial" panose="020B0604020202020204" pitchFamily="34" charset="0"/>
              <a:buChar char="•"/>
            </a:pPr>
            <a:r>
              <a:rPr lang="en-US" sz="1600" b="1" dirty="0"/>
              <a:t>Options are proposed to accommodate congested scenarios, in which AP may obtain an “immediate following TXOP” such that multiple STAs with prioritized access and different types of traffic can be scheduled and arranged before latency worse-case bounds. </a:t>
            </a:r>
          </a:p>
          <a:p>
            <a:pPr marL="742950" lvl="1" indent="-285750" algn="just">
              <a:lnSpc>
                <a:spcPct val="107000"/>
              </a:lnSpc>
              <a:spcBef>
                <a:spcPts val="0"/>
              </a:spcBef>
              <a:spcAft>
                <a:spcPts val="0"/>
              </a:spcAft>
              <a:buFont typeface="Arial" panose="020B0604020202020204" pitchFamily="34" charset="0"/>
              <a:buChar char="•"/>
            </a:pPr>
            <a:endParaRPr lang="en-US" sz="1600" b="1" dirty="0"/>
          </a:p>
          <a:p>
            <a:pPr marL="742950" lvl="1" indent="-285750" algn="just">
              <a:lnSpc>
                <a:spcPct val="107000"/>
              </a:lnSpc>
              <a:spcBef>
                <a:spcPts val="0"/>
              </a:spcBef>
              <a:spcAft>
                <a:spcPts val="0"/>
              </a:spcAft>
              <a:buFont typeface="Arial" panose="020B0604020202020204" pitchFamily="34" charset="0"/>
              <a:buChar char="•"/>
            </a:pPr>
            <a:endParaRPr lang="en-US" sz="1600" b="1" dirty="0"/>
          </a:p>
          <a:p>
            <a:pPr marL="742950" lvl="1" indent="-285750" algn="just">
              <a:lnSpc>
                <a:spcPct val="107000"/>
              </a:lnSpc>
              <a:spcBef>
                <a:spcPts val="0"/>
              </a:spcBef>
              <a:spcAft>
                <a:spcPts val="0"/>
              </a:spcAft>
              <a:buFont typeface="Arial" panose="020B0604020202020204" pitchFamily="34" charset="0"/>
              <a:buChar char="•"/>
            </a:pPr>
            <a:endParaRPr lang="en-US" sz="1600" b="1" dirty="0"/>
          </a:p>
        </p:txBody>
      </p:sp>
    </p:spTree>
    <p:extLst>
      <p:ext uri="{BB962C8B-B14F-4D97-AF65-F5344CB8AC3E}">
        <p14:creationId xmlns:p14="http://schemas.microsoft.com/office/powerpoint/2010/main" val="36098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7" name="Rectangle 1">
            <a:extLst>
              <a:ext uri="{FF2B5EF4-FFF2-40B4-BE49-F238E27FC236}">
                <a16:creationId xmlns:a16="http://schemas.microsoft.com/office/drawing/2014/main" id="{A53E55D0-E978-4428-B120-4036739CFAE7}"/>
              </a:ext>
            </a:extLst>
          </p:cNvPr>
          <p:cNvSpPr>
            <a:spLocks noGrp="1" noChangeArrowheads="1"/>
          </p:cNvSpPr>
          <p:nvPr>
            <p:ph type="title"/>
          </p:nvPr>
        </p:nvSpPr>
        <p:spPr>
          <a:xfrm>
            <a:off x="1371600" y="734550"/>
            <a:ext cx="6017685"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8" name="Rectangle 7">
            <a:extLst>
              <a:ext uri="{FF2B5EF4-FFF2-40B4-BE49-F238E27FC236}">
                <a16:creationId xmlns:a16="http://schemas.microsoft.com/office/drawing/2014/main" id="{00162A11-F1D9-45BD-9992-E313D090A829}"/>
              </a:ext>
            </a:extLst>
          </p:cNvPr>
          <p:cNvSpPr/>
          <p:nvPr/>
        </p:nvSpPr>
        <p:spPr>
          <a:xfrm>
            <a:off x="889687" y="2151727"/>
            <a:ext cx="7162800" cy="830997"/>
          </a:xfrm>
          <a:prstGeom prst="rect">
            <a:avLst/>
          </a:prstGeom>
        </p:spPr>
        <p:txBody>
          <a:bodyPr wrap="square">
            <a:spAutoFit/>
          </a:bodyPr>
          <a:lstStyle/>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[1] </a:t>
            </a:r>
            <a:r>
              <a:rPr lang="en-US" altLang="zh-CN" sz="1600" dirty="0">
                <a:solidFill>
                  <a:srgbClr val="000000"/>
                </a:solidFill>
                <a:latin typeface="Times New Roman" panose="02020603050405020304" pitchFamily="18" charset="0"/>
                <a:ea typeface="MS PGothic" panose="020B0600070205080204" pitchFamily="34" charset="-128"/>
              </a:rPr>
              <a:t>11-23/480r3, UHR Proposed PAR</a:t>
            </a:r>
            <a:endParaRPr lang="en-GB" sz="1600" dirty="0">
              <a:solidFill>
                <a:srgbClr val="000000"/>
              </a:solidFill>
              <a:latin typeface="Times New Roman" panose="02020603050405020304" pitchFamily="18" charset="0"/>
              <a:ea typeface="MS PGothic" panose="020B0600070205080204" pitchFamily="34" charset="-128"/>
            </a:endParaRPr>
          </a:p>
          <a:p>
            <a:pPr defTabSz="914400" eaLnBrk="1" hangingPunct="1">
              <a:buClrTx/>
              <a:buSzTx/>
              <a:buFontTx/>
              <a:buNone/>
            </a:pPr>
            <a:r>
              <a:rPr lang="en-GB" sz="1600" dirty="0">
                <a:solidFill>
                  <a:srgbClr val="000000"/>
                </a:solidFill>
                <a:latin typeface="Times New Roman" panose="02020603050405020304" pitchFamily="18" charset="0"/>
                <a:ea typeface="MS PGothic" panose="020B0600070205080204" pitchFamily="34" charset="-128"/>
              </a:rPr>
              <a:t>[2] </a:t>
            </a:r>
            <a:r>
              <a:rPr lang="en-GB" sz="1600" dirty="0">
                <a:solidFill>
                  <a:srgbClr val="000000"/>
                </a:solidFill>
              </a:rPr>
              <a:t>11-24-0840-00-00bn-hip-edca-proposal</a:t>
            </a:r>
          </a:p>
          <a:p>
            <a:pPr defTabSz="914400" eaLnBrk="1" hangingPunct="1">
              <a:buClrTx/>
              <a:buSzTx/>
              <a:buFontTx/>
              <a:buNone/>
            </a:pPr>
            <a:r>
              <a:rPr lang="en-GB" sz="1600" dirty="0">
                <a:solidFill>
                  <a:srgbClr val="000000"/>
                </a:solidFill>
              </a:rPr>
              <a:t>[3] 11-23-1065-00-0uhr-low-latency-channel-access</a:t>
            </a:r>
            <a:endParaRPr lang="en-US" sz="1600" dirty="0">
              <a:solidFill>
                <a:srgbClr val="000000"/>
              </a:solidFill>
              <a:latin typeface="Times New Roman" panose="02020603050405020304" pitchFamily="18" charset="0"/>
              <a:ea typeface="MS PGothic" panose="020B0600070205080204" pitchFamily="34" charset="-128"/>
            </a:endParaRPr>
          </a:p>
        </p:txBody>
      </p:sp>
    </p:spTree>
    <p:extLst>
      <p:ext uri="{BB962C8B-B14F-4D97-AF65-F5344CB8AC3E}">
        <p14:creationId xmlns:p14="http://schemas.microsoft.com/office/powerpoint/2010/main" val="1266354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Introduction</a:t>
            </a:r>
          </a:p>
        </p:txBody>
      </p:sp>
      <p:sp>
        <p:nvSpPr>
          <p:cNvPr id="4098" name="Rectangle 2"/>
          <p:cNvSpPr>
            <a:spLocks noGrp="1" noChangeArrowheads="1"/>
          </p:cNvSpPr>
          <p:nvPr>
            <p:ph idx="1"/>
          </p:nvPr>
        </p:nvSpPr>
        <p:spPr>
          <a:xfrm>
            <a:off x="685801" y="2114551"/>
            <a:ext cx="7770813" cy="3313511"/>
          </a:xfrm>
          <a:ln/>
        </p:spPr>
        <p:txBody>
          <a:bodyPr/>
          <a:lstStyle/>
          <a:p>
            <a:pPr marL="214313" indent="-214313" algn="just">
              <a:buFont typeface="Arial" panose="020B0604020202020204" pitchFamily="34" charset="0"/>
              <a:buChar char="•"/>
            </a:pPr>
            <a:r>
              <a:rPr lang="en-US" sz="2000" dirty="0"/>
              <a:t>The approved PAR aims to reduce the tail of the latency distribution and jitter compared to EHT MAC/PHY operation </a:t>
            </a:r>
            <a:r>
              <a:rPr lang="en-US" altLang="zh-CN" sz="2000" dirty="0"/>
              <a:t>[1]. </a:t>
            </a:r>
          </a:p>
          <a:p>
            <a:pPr marL="214313" indent="-214313" algn="just">
              <a:buFont typeface="Arial" panose="020B0604020202020204" pitchFamily="34" charset="0"/>
              <a:buChar char="•"/>
            </a:pPr>
            <a:r>
              <a:rPr lang="en-US" altLang="zh-CN" sz="2000" dirty="0"/>
              <a:t>Hip EDCA was proposed to enhance the channel access for latency sensitive traffic [2]. </a:t>
            </a:r>
          </a:p>
          <a:p>
            <a:pPr marL="214313" indent="-214313" algn="just">
              <a:buFont typeface="Arial" panose="020B0604020202020204" pitchFamily="34" charset="0"/>
              <a:buChar char="•"/>
            </a:pPr>
            <a:r>
              <a:rPr lang="en-US" altLang="zh-CN" sz="2000" dirty="0"/>
              <a:t>In this proposal, we share some thoughts on an enhancement on Hip EDCA </a:t>
            </a:r>
            <a:r>
              <a:rPr lang="en-US" sz="2000" dirty="0"/>
              <a:t>to help reduce delay when multiple retry or worse-case latency bounds may approach. </a:t>
            </a:r>
            <a:endParaRPr lang="en-US" altLang="zh-CN" sz="2000" dirty="0"/>
          </a:p>
          <a:p>
            <a:pPr lvl="1" algn="just">
              <a:buFont typeface="Arial" panose="020B0604020202020204" pitchFamily="34" charset="0"/>
              <a:buChar char="•"/>
            </a:pPr>
            <a:endParaRPr lang="en-US" altLang="zh-CN" sz="1600" dirty="0"/>
          </a:p>
          <a:p>
            <a:pPr algn="just"/>
            <a:endParaRPr lang="zh-CN" altLang="en-US" sz="2000" dirty="0"/>
          </a:p>
        </p:txBody>
      </p:sp>
      <p:sp>
        <p:nvSpPr>
          <p:cNvPr id="6" name="Slide Number Placeholder 5"/>
          <p:cNvSpPr>
            <a:spLocks noGrp="1"/>
          </p:cNvSpPr>
          <p:nvPr>
            <p:ph type="sldNum" idx="12"/>
          </p:nvPr>
        </p:nvSpPr>
        <p:spPr>
          <a:xfrm>
            <a:off x="4393695" y="6475413"/>
            <a:ext cx="432811" cy="184666"/>
          </a:xfrm>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pPr>
              <a:defRPr/>
            </a:pPr>
            <a:r>
              <a:rPr lang="en-US" dirty="0">
                <a:solidFill>
                  <a:schemeClr val="bg1"/>
                </a:solidFill>
              </a:rPr>
              <a:t>x</a:t>
            </a:r>
          </a:p>
        </p:txBody>
      </p:sp>
      <p:sp>
        <p:nvSpPr>
          <p:cNvPr id="7" name="Date Placeholder 3">
            <a:extLst>
              <a:ext uri="{FF2B5EF4-FFF2-40B4-BE49-F238E27FC236}">
                <a16:creationId xmlns:a16="http://schemas.microsoft.com/office/drawing/2014/main" id="{D16755C8-9694-4C45-8F88-A820A68883BF}"/>
              </a:ext>
            </a:extLst>
          </p:cNvPr>
          <p:cNvSpPr>
            <a:spLocks noGrp="1"/>
          </p:cNvSpPr>
          <p:nvPr>
            <p:ph type="dt" idx="10"/>
          </p:nvPr>
        </p:nvSpPr>
        <p:spPr>
          <a:xfrm>
            <a:off x="696913" y="1107281"/>
            <a:ext cx="1874823" cy="204788"/>
          </a:xfrm>
        </p:spPr>
        <p:txBody>
          <a:bodyPr/>
          <a:lstStyle/>
          <a:p>
            <a:r>
              <a:rPr lang="en-GB" dirty="0">
                <a:solidFill>
                  <a:schemeClr val="bg1"/>
                </a:solidFill>
              </a:rPr>
              <a:t>c</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Problem statement</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9" name="Rectangle 38">
            <a:extLst>
              <a:ext uri="{FF2B5EF4-FFF2-40B4-BE49-F238E27FC236}">
                <a16:creationId xmlns:a16="http://schemas.microsoft.com/office/drawing/2014/main" id="{0B3688FE-99F7-4F47-8720-86BB829C2913}"/>
              </a:ext>
            </a:extLst>
          </p:cNvPr>
          <p:cNvSpPr/>
          <p:nvPr/>
        </p:nvSpPr>
        <p:spPr>
          <a:xfrm>
            <a:off x="169343" y="1408733"/>
            <a:ext cx="8534400" cy="3273268"/>
          </a:xfrm>
          <a:prstGeom prst="rect">
            <a:avLst/>
          </a:prstGeom>
        </p:spPr>
        <p:txBody>
          <a:bodyPr wrap="square">
            <a:spAutoFit/>
          </a:bodyPr>
          <a:lstStyle/>
          <a:p>
            <a:pPr lvl="1" algn="just">
              <a:lnSpc>
                <a:spcPct val="107000"/>
              </a:lnSpc>
              <a:spcBef>
                <a:spcPts val="0"/>
              </a:spcBef>
              <a:spcAft>
                <a:spcPts val="0"/>
              </a:spcAft>
            </a:pPr>
            <a:r>
              <a:rPr lang="en-US" sz="1400" b="1" dirty="0"/>
              <a:t>Recap: The Hip EDCA is to isolate STAs with prioritized access from the rest of the STAs before the  contention. Then contention only happens among those STAs with prioritized access. </a:t>
            </a:r>
          </a:p>
          <a:p>
            <a:pPr marL="742950" lvl="1" indent="-285750" algn="just">
              <a:lnSpc>
                <a:spcPct val="107000"/>
              </a:lnSpc>
              <a:spcBef>
                <a:spcPts val="0"/>
              </a:spcBef>
              <a:spcAft>
                <a:spcPts val="0"/>
              </a:spcAft>
              <a:buFont typeface="Arial" panose="020B0604020202020204" pitchFamily="34" charset="0"/>
              <a:buChar char="•"/>
            </a:pPr>
            <a:r>
              <a:rPr lang="en-US" sz="1400" dirty="0"/>
              <a:t>High priority STAs can send the same DS simultaneously to cause other STAs CCA busy. </a:t>
            </a:r>
          </a:p>
          <a:p>
            <a:pPr marL="742950" lvl="1" indent="-285750" algn="just">
              <a:lnSpc>
                <a:spcPct val="107000"/>
              </a:lnSpc>
              <a:spcBef>
                <a:spcPts val="0"/>
              </a:spcBef>
              <a:spcAft>
                <a:spcPts val="0"/>
              </a:spcAft>
              <a:buFont typeface="Arial" panose="020B0604020202020204" pitchFamily="34" charset="0"/>
              <a:buChar char="•"/>
            </a:pPr>
            <a:r>
              <a:rPr lang="en-US" sz="1400" dirty="0"/>
              <a:t>Those STAs then can participate in an “immediate following contention”. </a:t>
            </a:r>
            <a:endParaRPr lang="en-US" sz="1400" b="1" dirty="0"/>
          </a:p>
          <a:p>
            <a:pPr lvl="1" algn="just">
              <a:lnSpc>
                <a:spcPct val="107000"/>
              </a:lnSpc>
              <a:spcBef>
                <a:spcPts val="0"/>
              </a:spcBef>
              <a:spcAft>
                <a:spcPts val="0"/>
              </a:spcAft>
            </a:pPr>
            <a:endParaRPr lang="en-US" sz="1400" b="1" dirty="0"/>
          </a:p>
          <a:p>
            <a:pPr lvl="1" algn="just">
              <a:lnSpc>
                <a:spcPct val="107000"/>
              </a:lnSpc>
              <a:spcBef>
                <a:spcPts val="0"/>
              </a:spcBef>
              <a:spcAft>
                <a:spcPts val="0"/>
              </a:spcAft>
            </a:pPr>
            <a:r>
              <a:rPr lang="en-US" sz="1400" b="1" dirty="0"/>
              <a:t>In parallel…</a:t>
            </a:r>
          </a:p>
          <a:p>
            <a:pPr lvl="1" algn="just">
              <a:lnSpc>
                <a:spcPct val="107000"/>
              </a:lnSpc>
              <a:spcBef>
                <a:spcPts val="0"/>
              </a:spcBef>
              <a:spcAft>
                <a:spcPts val="0"/>
              </a:spcAft>
            </a:pPr>
            <a:r>
              <a:rPr lang="en-US" sz="1400" b="1" dirty="0"/>
              <a:t>There exist some chances that a long channel acquisition and occupying time may be suffered. </a:t>
            </a:r>
          </a:p>
          <a:p>
            <a:pPr lvl="1" algn="just">
              <a:lnSpc>
                <a:spcPct val="107000"/>
              </a:lnSpc>
              <a:spcBef>
                <a:spcPts val="0"/>
              </a:spcBef>
              <a:spcAft>
                <a:spcPts val="0"/>
              </a:spcAft>
            </a:pPr>
            <a:r>
              <a:rPr lang="en-US" sz="1400" b="1" dirty="0"/>
              <a:t>Latency worse-case bounds may expire before STAs with prioritized access winning the contention. </a:t>
            </a:r>
          </a:p>
          <a:p>
            <a:pPr lvl="1" algn="just">
              <a:lnSpc>
                <a:spcPct val="107000"/>
              </a:lnSpc>
              <a:spcBef>
                <a:spcPts val="0"/>
              </a:spcBef>
              <a:spcAft>
                <a:spcPts val="0"/>
              </a:spcAft>
            </a:pPr>
            <a:r>
              <a:rPr lang="en-US" sz="1400" b="1" dirty="0"/>
              <a:t>The P-EDCA may also need to switch back to normal EDCA. </a:t>
            </a:r>
          </a:p>
          <a:p>
            <a:pPr marL="742950" lvl="1" indent="-285750" algn="just">
              <a:lnSpc>
                <a:spcPct val="107000"/>
              </a:lnSpc>
              <a:spcBef>
                <a:spcPts val="0"/>
              </a:spcBef>
              <a:spcAft>
                <a:spcPts val="0"/>
              </a:spcAft>
              <a:buFont typeface="Arial" panose="020B0604020202020204" pitchFamily="34" charset="0"/>
              <a:buChar char="•"/>
            </a:pPr>
            <a:r>
              <a:rPr lang="en-US" sz="1400" dirty="0"/>
              <a:t>E.g., the latency bounds are getting closer or expired soon but LL STAs have not won the channel yet, e.g., some of the multiple XR streams with latency bounds 2-5ms but have not won the channel yet. </a:t>
            </a:r>
          </a:p>
          <a:p>
            <a:pPr marL="742950" lvl="1" indent="-285750" algn="just">
              <a:lnSpc>
                <a:spcPct val="107000"/>
              </a:lnSpc>
              <a:spcBef>
                <a:spcPts val="0"/>
              </a:spcBef>
              <a:spcAft>
                <a:spcPts val="0"/>
              </a:spcAft>
              <a:buFont typeface="Arial" panose="020B0604020202020204" pitchFamily="34" charset="0"/>
              <a:buChar char="•"/>
            </a:pPr>
            <a:r>
              <a:rPr lang="en-US" sz="1400" dirty="0"/>
              <a:t>Large number of contenders with the same urgent ACs may deteriorate the collision and/or packet loss.  </a:t>
            </a:r>
          </a:p>
          <a:p>
            <a:pPr marL="742950" lvl="1" indent="-285750" algn="just">
              <a:lnSpc>
                <a:spcPct val="107000"/>
              </a:lnSpc>
              <a:spcBef>
                <a:spcPts val="0"/>
              </a:spcBef>
              <a:spcAft>
                <a:spcPts val="0"/>
              </a:spcAft>
              <a:buFont typeface="Arial" panose="020B0604020202020204" pitchFamily="34" charset="0"/>
              <a:buChar char="•"/>
            </a:pPr>
            <a:r>
              <a:rPr lang="en-US" sz="1400" dirty="0"/>
              <a:t>Long channel occupying time or long service of P-EDCA.  </a:t>
            </a:r>
          </a:p>
          <a:p>
            <a:pPr marL="742950" lvl="1" indent="-285750" algn="just">
              <a:lnSpc>
                <a:spcPct val="107000"/>
              </a:lnSpc>
              <a:spcBef>
                <a:spcPts val="0"/>
              </a:spcBef>
              <a:spcAft>
                <a:spcPts val="0"/>
              </a:spcAft>
              <a:buFont typeface="Arial" panose="020B0604020202020204" pitchFamily="34" charset="0"/>
              <a:buChar char="•"/>
            </a:pPr>
            <a:endParaRPr lang="en-US" dirty="0"/>
          </a:p>
        </p:txBody>
      </p:sp>
      <p:grpSp>
        <p:nvGrpSpPr>
          <p:cNvPr id="49" name="Group 48">
            <a:extLst>
              <a:ext uri="{FF2B5EF4-FFF2-40B4-BE49-F238E27FC236}">
                <a16:creationId xmlns:a16="http://schemas.microsoft.com/office/drawing/2014/main" id="{A083600A-AC4A-4416-9BEF-74BA8E03C42A}"/>
              </a:ext>
            </a:extLst>
          </p:cNvPr>
          <p:cNvGrpSpPr/>
          <p:nvPr/>
        </p:nvGrpSpPr>
        <p:grpSpPr>
          <a:xfrm>
            <a:off x="782109" y="4719134"/>
            <a:ext cx="7579782" cy="1620022"/>
            <a:chOff x="682440" y="4436893"/>
            <a:chExt cx="7579782" cy="1620022"/>
          </a:xfrm>
        </p:grpSpPr>
        <p:sp>
          <p:nvSpPr>
            <p:cNvPr id="51" name="Rectangle 50">
              <a:extLst>
                <a:ext uri="{FF2B5EF4-FFF2-40B4-BE49-F238E27FC236}">
                  <a16:creationId xmlns:a16="http://schemas.microsoft.com/office/drawing/2014/main" id="{8C4C6D3A-4E22-4330-97F5-2BB78700A33F}"/>
                </a:ext>
              </a:extLst>
            </p:cNvPr>
            <p:cNvSpPr/>
            <p:nvPr/>
          </p:nvSpPr>
          <p:spPr bwMode="auto">
            <a:xfrm>
              <a:off x="1477766" y="5011410"/>
              <a:ext cx="2652260" cy="246536"/>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TXOP obtained by </a:t>
              </a:r>
              <a:r>
                <a:rPr lang="en-US" sz="1200" dirty="0">
                  <a:solidFill>
                    <a:schemeClr val="tx1"/>
                  </a:solidFill>
                </a:rPr>
                <a:t>TXOP holder</a:t>
              </a:r>
              <a:r>
                <a:rPr kumimoji="0" lang="en-US" sz="1200" b="0" i="0" u="none" strike="noStrike" cap="none" normalizeH="0" baseline="0" dirty="0">
                  <a:ln>
                    <a:noFill/>
                  </a:ln>
                  <a:solidFill>
                    <a:schemeClr val="tx1"/>
                  </a:solidFill>
                  <a:effectLst/>
                  <a:latin typeface="Times New Roman" panose="02020603050405020304" pitchFamily="18" charset="0"/>
                </a:rPr>
                <a:t>, T</a:t>
              </a:r>
            </a:p>
          </p:txBody>
        </p:sp>
        <p:cxnSp>
          <p:nvCxnSpPr>
            <p:cNvPr id="57" name="Straight Arrow Connector 56">
              <a:extLst>
                <a:ext uri="{FF2B5EF4-FFF2-40B4-BE49-F238E27FC236}">
                  <a16:creationId xmlns:a16="http://schemas.microsoft.com/office/drawing/2014/main" id="{A3ECB56A-E2DF-4F06-9FA6-073E003AA66D}"/>
                </a:ext>
              </a:extLst>
            </p:cNvPr>
            <p:cNvCxnSpPr>
              <a:cxnSpLocks/>
            </p:cNvCxnSpPr>
            <p:nvPr/>
          </p:nvCxnSpPr>
          <p:spPr>
            <a:xfrm>
              <a:off x="5598098" y="4650432"/>
              <a:ext cx="0" cy="33519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62" name="Rectangle 61">
              <a:extLst>
                <a:ext uri="{FF2B5EF4-FFF2-40B4-BE49-F238E27FC236}">
                  <a16:creationId xmlns:a16="http://schemas.microsoft.com/office/drawing/2014/main" id="{194B9748-C949-4ECA-9482-70DEB64393BA}"/>
                </a:ext>
              </a:extLst>
            </p:cNvPr>
            <p:cNvSpPr/>
            <p:nvPr/>
          </p:nvSpPr>
          <p:spPr>
            <a:xfrm>
              <a:off x="4703054" y="4436893"/>
              <a:ext cx="2551335" cy="246221"/>
            </a:xfrm>
            <a:prstGeom prst="rect">
              <a:avLst/>
            </a:prstGeom>
          </p:spPr>
          <p:txBody>
            <a:bodyPr wrap="square">
              <a:spAutoFit/>
            </a:bodyPr>
            <a:lstStyle/>
            <a:p>
              <a:r>
                <a:rPr lang="en-US" sz="1000" dirty="0">
                  <a:solidFill>
                    <a:srgbClr val="FF0000"/>
                  </a:solidFill>
                  <a:latin typeface="Arial" panose="020B0604020202020204" pitchFamily="34" charset="0"/>
                  <a:cs typeface="Arial" panose="020B0604020202020204" pitchFamily="34" charset="0"/>
                </a:rPr>
                <a:t>allow AP manage the LLT. </a:t>
              </a:r>
              <a:endParaRPr lang="en-US" sz="1000" dirty="0">
                <a:solidFill>
                  <a:srgbClr val="FF0000"/>
                </a:solidFill>
              </a:endParaRPr>
            </a:p>
          </p:txBody>
        </p:sp>
        <p:cxnSp>
          <p:nvCxnSpPr>
            <p:cNvPr id="63" name="Straight Arrow Connector 62">
              <a:extLst>
                <a:ext uri="{FF2B5EF4-FFF2-40B4-BE49-F238E27FC236}">
                  <a16:creationId xmlns:a16="http://schemas.microsoft.com/office/drawing/2014/main" id="{60FE91D8-A4D0-430D-9C27-6B2AE6FCFE20}"/>
                </a:ext>
              </a:extLst>
            </p:cNvPr>
            <p:cNvCxnSpPr>
              <a:cxnSpLocks/>
            </p:cNvCxnSpPr>
            <p:nvPr/>
          </p:nvCxnSpPr>
          <p:spPr>
            <a:xfrm>
              <a:off x="5662074" y="4650432"/>
              <a:ext cx="1343" cy="33519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4" name="直線矢印コネクタ 19">
              <a:extLst>
                <a:ext uri="{FF2B5EF4-FFF2-40B4-BE49-F238E27FC236}">
                  <a16:creationId xmlns:a16="http://schemas.microsoft.com/office/drawing/2014/main" id="{8D014609-E8DC-47B4-B320-4DD2FD0DA4C9}"/>
                </a:ext>
              </a:extLst>
            </p:cNvPr>
            <p:cNvCxnSpPr>
              <a:cxnSpLocks/>
            </p:cNvCxnSpPr>
            <p:nvPr/>
          </p:nvCxnSpPr>
          <p:spPr bwMode="auto">
            <a:xfrm>
              <a:off x="682440" y="5251647"/>
              <a:ext cx="757978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5" name="Rectangle 64">
              <a:extLst>
                <a:ext uri="{FF2B5EF4-FFF2-40B4-BE49-F238E27FC236}">
                  <a16:creationId xmlns:a16="http://schemas.microsoft.com/office/drawing/2014/main" id="{E33C384D-0A41-4252-AFB3-C908188FD3FE}"/>
                </a:ext>
              </a:extLst>
            </p:cNvPr>
            <p:cNvSpPr/>
            <p:nvPr/>
          </p:nvSpPr>
          <p:spPr bwMode="auto">
            <a:xfrm>
              <a:off x="5240518" y="5008421"/>
              <a:ext cx="455784" cy="234102"/>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en-US" sz="800" dirty="0"/>
                <a:t>RTS</a:t>
              </a:r>
              <a:endParaRPr kumimoji="0" lang="en-US" sz="800" b="0" i="0" u="none" strike="noStrike" cap="none" normalizeH="0" baseline="0" dirty="0">
                <a:ln>
                  <a:noFill/>
                </a:ln>
                <a:solidFill>
                  <a:schemeClr val="tx1"/>
                </a:solidFill>
                <a:effectLst/>
                <a:latin typeface="Times New Roman" panose="02020603050405020304" pitchFamily="18" charset="0"/>
              </a:endParaRPr>
            </a:p>
          </p:txBody>
        </p:sp>
        <p:sp>
          <p:nvSpPr>
            <p:cNvPr id="66" name="Rectangle 65">
              <a:extLst>
                <a:ext uri="{FF2B5EF4-FFF2-40B4-BE49-F238E27FC236}">
                  <a16:creationId xmlns:a16="http://schemas.microsoft.com/office/drawing/2014/main" id="{21D88627-B863-4625-9DB6-0F268EC4D702}"/>
                </a:ext>
              </a:extLst>
            </p:cNvPr>
            <p:cNvSpPr/>
            <p:nvPr/>
          </p:nvSpPr>
          <p:spPr>
            <a:xfrm>
              <a:off x="1529292" y="5656601"/>
              <a:ext cx="1492911"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UL LLT @STA2 for AP</a:t>
              </a:r>
              <a:endParaRPr lang="en-US" sz="900" dirty="0">
                <a:solidFill>
                  <a:srgbClr val="FF0000"/>
                </a:solidFill>
              </a:endParaRPr>
            </a:p>
          </p:txBody>
        </p:sp>
        <p:cxnSp>
          <p:nvCxnSpPr>
            <p:cNvPr id="67" name="Straight Arrow Connector 66">
              <a:extLst>
                <a:ext uri="{FF2B5EF4-FFF2-40B4-BE49-F238E27FC236}">
                  <a16:creationId xmlns:a16="http://schemas.microsoft.com/office/drawing/2014/main" id="{5B081681-76AE-488D-AD3D-1F0AC968AF3E}"/>
                </a:ext>
              </a:extLst>
            </p:cNvPr>
            <p:cNvCxnSpPr>
              <a:cxnSpLocks/>
            </p:cNvCxnSpPr>
            <p:nvPr/>
          </p:nvCxnSpPr>
          <p:spPr>
            <a:xfrm flipV="1">
              <a:off x="2959165" y="5273211"/>
              <a:ext cx="0" cy="552872"/>
            </a:xfrm>
            <a:prstGeom prst="straightConnector1">
              <a:avLst/>
            </a:prstGeom>
            <a:ln w="12700">
              <a:solidFill>
                <a:srgbClr val="FF33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E7072DDE-BBAE-4945-8C4A-82EDCF82E57E}"/>
                </a:ext>
              </a:extLst>
            </p:cNvPr>
            <p:cNvCxnSpPr>
              <a:cxnSpLocks/>
            </p:cNvCxnSpPr>
            <p:nvPr/>
          </p:nvCxnSpPr>
          <p:spPr>
            <a:xfrm>
              <a:off x="1738651" y="4711913"/>
              <a:ext cx="1" cy="242846"/>
            </a:xfrm>
            <a:prstGeom prst="straightConnector1">
              <a:avLst/>
            </a:prstGeom>
            <a:ln w="12700">
              <a:solidFill>
                <a:srgbClr val="FF33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a:extLst>
                <a:ext uri="{FF2B5EF4-FFF2-40B4-BE49-F238E27FC236}">
                  <a16:creationId xmlns:a16="http://schemas.microsoft.com/office/drawing/2014/main" id="{FF5D83D6-F758-40A1-8400-B5DB20102EFF}"/>
                </a:ext>
              </a:extLst>
            </p:cNvPr>
            <p:cNvCxnSpPr>
              <a:cxnSpLocks/>
            </p:cNvCxnSpPr>
            <p:nvPr/>
          </p:nvCxnSpPr>
          <p:spPr>
            <a:xfrm flipV="1">
              <a:off x="2193949" y="5262018"/>
              <a:ext cx="0" cy="382592"/>
            </a:xfrm>
            <a:prstGeom prst="straightConnector1">
              <a:avLst/>
            </a:prstGeom>
            <a:ln w="12700">
              <a:solidFill>
                <a:srgbClr val="FF33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75" name="Rectangle 74">
              <a:extLst>
                <a:ext uri="{FF2B5EF4-FFF2-40B4-BE49-F238E27FC236}">
                  <a16:creationId xmlns:a16="http://schemas.microsoft.com/office/drawing/2014/main" id="{568732A2-B575-496F-9BFA-6B2827843F4E}"/>
                </a:ext>
              </a:extLst>
            </p:cNvPr>
            <p:cNvSpPr/>
            <p:nvPr/>
          </p:nvSpPr>
          <p:spPr>
            <a:xfrm>
              <a:off x="1026388" y="4452485"/>
              <a:ext cx="1641655"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DL LLT @AP for STA2</a:t>
              </a:r>
              <a:endParaRPr lang="en-US" sz="900" dirty="0">
                <a:solidFill>
                  <a:srgbClr val="FF0000"/>
                </a:solidFill>
              </a:endParaRPr>
            </a:p>
          </p:txBody>
        </p:sp>
        <p:sp>
          <p:nvSpPr>
            <p:cNvPr id="76" name="Rectangle 75">
              <a:extLst>
                <a:ext uri="{FF2B5EF4-FFF2-40B4-BE49-F238E27FC236}">
                  <a16:creationId xmlns:a16="http://schemas.microsoft.com/office/drawing/2014/main" id="{87F4E726-A5F9-4E7E-AA1E-9BB2450A79EA}"/>
                </a:ext>
              </a:extLst>
            </p:cNvPr>
            <p:cNvSpPr/>
            <p:nvPr/>
          </p:nvSpPr>
          <p:spPr>
            <a:xfrm>
              <a:off x="2338552" y="5826083"/>
              <a:ext cx="1492911"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UL LLT @STA3 for AP</a:t>
              </a:r>
              <a:endParaRPr lang="en-US" sz="900" dirty="0">
                <a:solidFill>
                  <a:srgbClr val="FF0000"/>
                </a:solidFill>
              </a:endParaRPr>
            </a:p>
          </p:txBody>
        </p:sp>
        <p:sp>
          <p:nvSpPr>
            <p:cNvPr id="79" name="Rectangle 78">
              <a:extLst>
                <a:ext uri="{FF2B5EF4-FFF2-40B4-BE49-F238E27FC236}">
                  <a16:creationId xmlns:a16="http://schemas.microsoft.com/office/drawing/2014/main" id="{30FBBE6C-ADDD-428B-B9E4-D03F676099C2}"/>
                </a:ext>
              </a:extLst>
            </p:cNvPr>
            <p:cNvSpPr/>
            <p:nvPr/>
          </p:nvSpPr>
          <p:spPr>
            <a:xfrm>
              <a:off x="3062968" y="5586555"/>
              <a:ext cx="1492911"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P2P @STA2 for STA3</a:t>
              </a:r>
              <a:endParaRPr lang="en-US" sz="900" dirty="0">
                <a:solidFill>
                  <a:srgbClr val="FF0000"/>
                </a:solidFill>
              </a:endParaRPr>
            </a:p>
          </p:txBody>
        </p:sp>
        <p:cxnSp>
          <p:nvCxnSpPr>
            <p:cNvPr id="80" name="Straight Arrow Connector 79">
              <a:extLst>
                <a:ext uri="{FF2B5EF4-FFF2-40B4-BE49-F238E27FC236}">
                  <a16:creationId xmlns:a16="http://schemas.microsoft.com/office/drawing/2014/main" id="{51E66714-F0D1-4261-BCAA-9498E93A977C}"/>
                </a:ext>
              </a:extLst>
            </p:cNvPr>
            <p:cNvCxnSpPr>
              <a:cxnSpLocks/>
            </p:cNvCxnSpPr>
            <p:nvPr/>
          </p:nvCxnSpPr>
          <p:spPr>
            <a:xfrm flipV="1">
              <a:off x="3775906" y="5273211"/>
              <a:ext cx="0" cy="319913"/>
            </a:xfrm>
            <a:prstGeom prst="straightConnector1">
              <a:avLst/>
            </a:prstGeom>
            <a:ln w="12700">
              <a:solidFill>
                <a:srgbClr val="FF33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F47FF435-8F44-4D7A-9EA1-E41EECEA66BA}"/>
                </a:ext>
              </a:extLst>
            </p:cNvPr>
            <p:cNvCxnSpPr>
              <a:cxnSpLocks/>
            </p:cNvCxnSpPr>
            <p:nvPr/>
          </p:nvCxnSpPr>
          <p:spPr>
            <a:xfrm>
              <a:off x="5761283" y="4650432"/>
              <a:ext cx="0" cy="335190"/>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7302B6A2-1DED-497C-8D6C-CC3240E04FBB}"/>
                </a:ext>
              </a:extLst>
            </p:cNvPr>
            <p:cNvSpPr/>
            <p:nvPr/>
          </p:nvSpPr>
          <p:spPr bwMode="auto">
            <a:xfrm>
              <a:off x="5959478" y="5009594"/>
              <a:ext cx="1982720" cy="240237"/>
            </a:xfrm>
            <a:prstGeom prst="rect">
              <a:avLst/>
            </a:prstGeom>
            <a:solidFill>
              <a:schemeClr val="accent5">
                <a:lumMod val="40000"/>
                <a:lumOff val="60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AP can manage the LLT</a:t>
              </a:r>
            </a:p>
          </p:txBody>
        </p:sp>
        <p:sp>
          <p:nvSpPr>
            <p:cNvPr id="83" name="Arrow: Curved Up 82">
              <a:extLst>
                <a:ext uri="{FF2B5EF4-FFF2-40B4-BE49-F238E27FC236}">
                  <a16:creationId xmlns:a16="http://schemas.microsoft.com/office/drawing/2014/main" id="{D4E11A80-701F-4F32-9BD8-5A75D69BE067}"/>
                </a:ext>
              </a:extLst>
            </p:cNvPr>
            <p:cNvSpPr/>
            <p:nvPr/>
          </p:nvSpPr>
          <p:spPr bwMode="auto">
            <a:xfrm>
              <a:off x="5590449" y="5242523"/>
              <a:ext cx="1135328" cy="408335"/>
            </a:xfrm>
            <a:prstGeom prst="curvedUpArrow">
              <a:avLst>
                <a:gd name="adj1" fmla="val 0"/>
                <a:gd name="adj2" fmla="val 36060"/>
                <a:gd name="adj3" fmla="val 19008"/>
              </a:avLst>
            </a:prstGeom>
            <a:solidFill>
              <a:schemeClr val="accent5">
                <a:lumMod val="7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4" name="Arrow: Curved Up 83">
              <a:extLst>
                <a:ext uri="{FF2B5EF4-FFF2-40B4-BE49-F238E27FC236}">
                  <a16:creationId xmlns:a16="http://schemas.microsoft.com/office/drawing/2014/main" id="{C8CAC65B-269B-4A78-816B-425F198D6C2E}"/>
                </a:ext>
              </a:extLst>
            </p:cNvPr>
            <p:cNvSpPr/>
            <p:nvPr/>
          </p:nvSpPr>
          <p:spPr bwMode="auto">
            <a:xfrm>
              <a:off x="5826581" y="5249831"/>
              <a:ext cx="1492911" cy="407831"/>
            </a:xfrm>
            <a:prstGeom prst="curvedUpArrow">
              <a:avLst>
                <a:gd name="adj1" fmla="val 0"/>
                <a:gd name="adj2" fmla="val 36060"/>
                <a:gd name="adj3" fmla="val 19008"/>
              </a:avLst>
            </a:prstGeom>
            <a:solidFill>
              <a:schemeClr val="accent5">
                <a:lumMod val="7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5" name="Arrow: Curved Up 84">
              <a:extLst>
                <a:ext uri="{FF2B5EF4-FFF2-40B4-BE49-F238E27FC236}">
                  <a16:creationId xmlns:a16="http://schemas.microsoft.com/office/drawing/2014/main" id="{813BD03E-1C78-4B45-A9D0-7E4094AB1110}"/>
                </a:ext>
              </a:extLst>
            </p:cNvPr>
            <p:cNvSpPr/>
            <p:nvPr/>
          </p:nvSpPr>
          <p:spPr bwMode="auto">
            <a:xfrm>
              <a:off x="5948364" y="5233014"/>
              <a:ext cx="1909337" cy="431106"/>
            </a:xfrm>
            <a:prstGeom prst="curvedUpArrow">
              <a:avLst>
                <a:gd name="adj1" fmla="val 0"/>
                <a:gd name="adj2" fmla="val 36060"/>
                <a:gd name="adj3" fmla="val 19008"/>
              </a:avLst>
            </a:prstGeom>
            <a:solidFill>
              <a:schemeClr val="accent5">
                <a:lumMod val="75000"/>
              </a:schemeClr>
            </a:solid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6" name="TextBox 85">
              <a:extLst>
                <a:ext uri="{FF2B5EF4-FFF2-40B4-BE49-F238E27FC236}">
                  <a16:creationId xmlns:a16="http://schemas.microsoft.com/office/drawing/2014/main" id="{6D0D802A-952D-4049-A281-16905CEB2BEB}"/>
                </a:ext>
              </a:extLst>
            </p:cNvPr>
            <p:cNvSpPr txBox="1"/>
            <p:nvPr/>
          </p:nvSpPr>
          <p:spPr>
            <a:xfrm>
              <a:off x="4749289" y="4954759"/>
              <a:ext cx="686664" cy="276999"/>
            </a:xfrm>
            <a:prstGeom prst="rect">
              <a:avLst/>
            </a:prstGeom>
            <a:noFill/>
          </p:spPr>
          <p:txBody>
            <a:bodyPr wrap="square" rtlCol="0">
              <a:spAutoFit/>
            </a:bodyPr>
            <a:lstStyle/>
            <a:p>
              <a:r>
                <a:rPr lang="en-US" dirty="0"/>
                <a:t>… …</a:t>
              </a:r>
            </a:p>
          </p:txBody>
        </p:sp>
        <p:cxnSp>
          <p:nvCxnSpPr>
            <p:cNvPr id="87" name="Straight Arrow Connector 86">
              <a:extLst>
                <a:ext uri="{FF2B5EF4-FFF2-40B4-BE49-F238E27FC236}">
                  <a16:creationId xmlns:a16="http://schemas.microsoft.com/office/drawing/2014/main" id="{7AAA93B8-D32A-4EA9-8BF1-10F3C24A83BC}"/>
                </a:ext>
              </a:extLst>
            </p:cNvPr>
            <p:cNvCxnSpPr>
              <a:cxnSpLocks/>
            </p:cNvCxnSpPr>
            <p:nvPr/>
          </p:nvCxnSpPr>
          <p:spPr>
            <a:xfrm flipV="1">
              <a:off x="4842706" y="5249831"/>
              <a:ext cx="0" cy="319913"/>
            </a:xfrm>
            <a:prstGeom prst="straightConnector1">
              <a:avLst/>
            </a:prstGeom>
            <a:ln w="12700">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A21CE026-E205-491A-8FDA-E0DC6A978DA1}"/>
                </a:ext>
              </a:extLst>
            </p:cNvPr>
            <p:cNvSpPr/>
            <p:nvPr/>
          </p:nvSpPr>
          <p:spPr>
            <a:xfrm>
              <a:off x="4373613" y="5622006"/>
              <a:ext cx="2551335" cy="253916"/>
            </a:xfrm>
            <a:prstGeom prst="rect">
              <a:avLst/>
            </a:prstGeom>
          </p:spPr>
          <p:txBody>
            <a:bodyPr wrap="square">
              <a:spAutoFit/>
            </a:bodyPr>
            <a:lstStyle/>
            <a:p>
              <a:r>
                <a:rPr lang="en-US" sz="1050" b="1" u="sng" dirty="0">
                  <a:latin typeface="Arial" panose="020B0604020202020204" pitchFamily="34" charset="0"/>
                  <a:cs typeface="Arial" panose="020B0604020202020204" pitchFamily="34" charset="0"/>
                </a:rPr>
                <a:t>Many fail/retry several times.</a:t>
              </a:r>
              <a:endParaRPr lang="en-US" sz="1050" b="1" u="sng" dirty="0"/>
            </a:p>
          </p:txBody>
        </p:sp>
        <p:sp>
          <p:nvSpPr>
            <p:cNvPr id="89" name="Rectangle 88">
              <a:extLst>
                <a:ext uri="{FF2B5EF4-FFF2-40B4-BE49-F238E27FC236}">
                  <a16:creationId xmlns:a16="http://schemas.microsoft.com/office/drawing/2014/main" id="{0FE14CC7-7BFB-4557-8AC8-A790D3D007E5}"/>
                </a:ext>
              </a:extLst>
            </p:cNvPr>
            <p:cNvSpPr/>
            <p:nvPr/>
          </p:nvSpPr>
          <p:spPr bwMode="auto">
            <a:xfrm>
              <a:off x="4339705" y="5015725"/>
              <a:ext cx="377288" cy="234106"/>
            </a:xfrm>
            <a:prstGeom prst="rect">
              <a:avLst/>
            </a:prstGeom>
            <a:solidFill>
              <a:schemeClr val="bg1">
                <a:lumMod val="75000"/>
              </a:schemeClr>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DS</a:t>
              </a:r>
            </a:p>
          </p:txBody>
        </p:sp>
      </p:grpSp>
    </p:spTree>
    <p:extLst>
      <p:ext uri="{BB962C8B-B14F-4D97-AF65-F5344CB8AC3E}">
        <p14:creationId xmlns:p14="http://schemas.microsoft.com/office/powerpoint/2010/main" val="2663539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Possible enhancement 1/2</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9" name="Rectangle 38">
            <a:extLst>
              <a:ext uri="{FF2B5EF4-FFF2-40B4-BE49-F238E27FC236}">
                <a16:creationId xmlns:a16="http://schemas.microsoft.com/office/drawing/2014/main" id="{0B3688FE-99F7-4F47-8720-86BB829C2913}"/>
              </a:ext>
            </a:extLst>
          </p:cNvPr>
          <p:cNvSpPr/>
          <p:nvPr/>
        </p:nvSpPr>
        <p:spPr>
          <a:xfrm>
            <a:off x="169343" y="1408733"/>
            <a:ext cx="8374582" cy="2217402"/>
          </a:xfrm>
          <a:prstGeom prst="rect">
            <a:avLst/>
          </a:prstGeom>
        </p:spPr>
        <p:txBody>
          <a:bodyPr wrap="square">
            <a:spAutoFit/>
          </a:bodyPr>
          <a:lstStyle/>
          <a:p>
            <a:pPr lvl="1" algn="just">
              <a:lnSpc>
                <a:spcPct val="107000"/>
              </a:lnSpc>
              <a:spcBef>
                <a:spcPts val="0"/>
              </a:spcBef>
              <a:spcAft>
                <a:spcPts val="0"/>
              </a:spcAft>
            </a:pPr>
            <a:endParaRPr lang="en-US" sz="1600" b="1" dirty="0"/>
          </a:p>
          <a:p>
            <a:pPr lvl="1" algn="just">
              <a:lnSpc>
                <a:spcPct val="107000"/>
              </a:lnSpc>
              <a:spcBef>
                <a:spcPts val="0"/>
              </a:spcBef>
              <a:spcAft>
                <a:spcPts val="0"/>
              </a:spcAft>
            </a:pPr>
            <a:r>
              <a:rPr lang="en-US" sz="1600" b="1" dirty="0"/>
              <a:t>Hip EDCA mode B involves AP’s intervention: </a:t>
            </a:r>
          </a:p>
          <a:p>
            <a:pPr marL="742950" lvl="1" indent="-285750" algn="just">
              <a:lnSpc>
                <a:spcPct val="107000"/>
              </a:lnSpc>
              <a:spcBef>
                <a:spcPts val="0"/>
              </a:spcBef>
              <a:spcAft>
                <a:spcPts val="0"/>
              </a:spcAft>
              <a:buFont typeface="Arial" panose="020B0604020202020204" pitchFamily="34" charset="0"/>
              <a:buChar char="•"/>
            </a:pPr>
            <a:r>
              <a:rPr lang="en-US" sz="1400" b="1" dirty="0"/>
              <a:t>can be better complement with Hip EDCA (let’s call it Hip EDCA mode A) for some use cases such as ending long channel time, recovery, and supporting latency traffic with worst-case bounds. </a:t>
            </a:r>
          </a:p>
          <a:p>
            <a:pPr marL="742950" lvl="1" indent="-285750" algn="just">
              <a:lnSpc>
                <a:spcPct val="107000"/>
              </a:lnSpc>
              <a:spcBef>
                <a:spcPts val="0"/>
              </a:spcBef>
              <a:spcAft>
                <a:spcPts val="0"/>
              </a:spcAft>
              <a:buFont typeface="Arial" panose="020B0604020202020204" pitchFamily="34" charset="0"/>
              <a:buChar char="•"/>
            </a:pPr>
            <a:r>
              <a:rPr lang="en-US" sz="1400" b="1" dirty="0"/>
              <a:t>AP managed deployment may support the latency traffic:</a:t>
            </a:r>
          </a:p>
          <a:p>
            <a:pPr marL="1200150" lvl="2" indent="-285750" algn="just">
              <a:lnSpc>
                <a:spcPct val="107000"/>
              </a:lnSpc>
              <a:spcBef>
                <a:spcPts val="0"/>
              </a:spcBef>
              <a:spcAft>
                <a:spcPts val="0"/>
              </a:spcAft>
              <a:buFont typeface="Arial" panose="020B0604020202020204" pitchFamily="34" charset="0"/>
              <a:buChar char="•"/>
            </a:pPr>
            <a:r>
              <a:rPr lang="en-US" sz="1400" dirty="0"/>
              <a:t>in which latency worse-case bounds are approaching and the LL STAs are urgently seeking opportunities to be scheduled before the bounds. </a:t>
            </a:r>
          </a:p>
          <a:p>
            <a:pPr marL="1200150" lvl="2" indent="-285750" algn="just">
              <a:lnSpc>
                <a:spcPct val="107000"/>
              </a:lnSpc>
              <a:spcBef>
                <a:spcPts val="0"/>
              </a:spcBef>
              <a:spcAft>
                <a:spcPts val="0"/>
              </a:spcAft>
              <a:buFont typeface="Arial" panose="020B0604020202020204" pitchFamily="34" charset="0"/>
              <a:buChar char="•"/>
            </a:pPr>
            <a:r>
              <a:rPr lang="en-US" sz="1400" dirty="0"/>
              <a:t>In which AP and the LL STAs can participate in an “immediate following TXOP”. </a:t>
            </a:r>
            <a:endParaRPr lang="en-US" sz="1400" b="1" dirty="0"/>
          </a:p>
          <a:p>
            <a:pPr lvl="1" algn="just">
              <a:lnSpc>
                <a:spcPct val="107000"/>
              </a:lnSpc>
              <a:spcBef>
                <a:spcPts val="0"/>
              </a:spcBef>
              <a:spcAft>
                <a:spcPts val="0"/>
              </a:spcAft>
            </a:pPr>
            <a:endParaRPr lang="en-US" sz="1400" b="1" dirty="0"/>
          </a:p>
        </p:txBody>
      </p:sp>
      <p:grpSp>
        <p:nvGrpSpPr>
          <p:cNvPr id="2" name="Group 1">
            <a:extLst>
              <a:ext uri="{FF2B5EF4-FFF2-40B4-BE49-F238E27FC236}">
                <a16:creationId xmlns:a16="http://schemas.microsoft.com/office/drawing/2014/main" id="{00643CE0-BC23-43EB-9058-1BD12A48D17B}"/>
              </a:ext>
            </a:extLst>
          </p:cNvPr>
          <p:cNvGrpSpPr/>
          <p:nvPr/>
        </p:nvGrpSpPr>
        <p:grpSpPr>
          <a:xfrm>
            <a:off x="529244" y="3882125"/>
            <a:ext cx="7964107" cy="2290075"/>
            <a:chOff x="634564" y="4285350"/>
            <a:chExt cx="7964107" cy="2290075"/>
          </a:xfrm>
        </p:grpSpPr>
        <p:sp>
          <p:nvSpPr>
            <p:cNvPr id="37" name="Rectangle 36">
              <a:extLst>
                <a:ext uri="{FF2B5EF4-FFF2-40B4-BE49-F238E27FC236}">
                  <a16:creationId xmlns:a16="http://schemas.microsoft.com/office/drawing/2014/main" id="{72777B24-4831-41B9-8448-042264350176}"/>
                </a:ext>
              </a:extLst>
            </p:cNvPr>
            <p:cNvSpPr/>
            <p:nvPr/>
          </p:nvSpPr>
          <p:spPr bwMode="auto">
            <a:xfrm>
              <a:off x="1429890" y="5196177"/>
              <a:ext cx="2652260" cy="246536"/>
            </a:xfrm>
            <a:prstGeom prst="rect">
              <a:avLst/>
            </a:prstGeom>
            <a:solidFill>
              <a:schemeClr val="bg1">
                <a:lumMod val="75000"/>
              </a:schemeClr>
            </a:solidFill>
            <a:ln w="317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TXOP obtained by </a:t>
              </a:r>
              <a:r>
                <a:rPr lang="en-US" sz="1200" dirty="0">
                  <a:solidFill>
                    <a:schemeClr val="tx1"/>
                  </a:solidFill>
                </a:rPr>
                <a:t>TXOP holder</a:t>
              </a:r>
              <a:r>
                <a:rPr kumimoji="0" lang="en-US" sz="1200" b="0" i="0" u="none" strike="noStrike" cap="none" normalizeH="0" baseline="0" dirty="0">
                  <a:ln>
                    <a:noFill/>
                  </a:ln>
                  <a:solidFill>
                    <a:schemeClr val="tx1"/>
                  </a:solidFill>
                  <a:effectLst/>
                  <a:latin typeface="Times New Roman" panose="02020603050405020304" pitchFamily="18" charset="0"/>
                </a:rPr>
                <a:t>, T</a:t>
              </a:r>
            </a:p>
          </p:txBody>
        </p:sp>
        <p:cxnSp>
          <p:nvCxnSpPr>
            <p:cNvPr id="40" name="Straight Arrow Connector 39">
              <a:extLst>
                <a:ext uri="{FF2B5EF4-FFF2-40B4-BE49-F238E27FC236}">
                  <a16:creationId xmlns:a16="http://schemas.microsoft.com/office/drawing/2014/main" id="{C6BBE860-382C-4D16-832B-ADFAE9DA6FB4}"/>
                </a:ext>
              </a:extLst>
            </p:cNvPr>
            <p:cNvCxnSpPr>
              <a:cxnSpLocks/>
            </p:cNvCxnSpPr>
            <p:nvPr/>
          </p:nvCxnSpPr>
          <p:spPr>
            <a:xfrm>
              <a:off x="4193885" y="4671019"/>
              <a:ext cx="0" cy="550987"/>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AB3D50CC-A811-4854-B702-494E4E2E53DD}"/>
                </a:ext>
              </a:extLst>
            </p:cNvPr>
            <p:cNvSpPr/>
            <p:nvPr/>
          </p:nvSpPr>
          <p:spPr>
            <a:xfrm>
              <a:off x="3360878" y="4502190"/>
              <a:ext cx="1774679" cy="400110"/>
            </a:xfrm>
            <a:prstGeom prst="rect">
              <a:avLst/>
            </a:prstGeom>
          </p:spPr>
          <p:txBody>
            <a:bodyPr wrap="square">
              <a:spAutoFit/>
            </a:bodyPr>
            <a:lstStyle/>
            <a:p>
              <a:r>
                <a:rPr lang="en-US" sz="1000" dirty="0">
                  <a:solidFill>
                    <a:srgbClr val="FF0000"/>
                  </a:solidFill>
                  <a:latin typeface="Arial" panose="020B0604020202020204" pitchFamily="34" charset="0"/>
                  <a:cs typeface="Arial" panose="020B0604020202020204" pitchFamily="34" charset="0"/>
                </a:rPr>
                <a:t>Backlog of high priority LLT flows waiting for contention. </a:t>
              </a:r>
              <a:endParaRPr lang="en-US" sz="1000" dirty="0">
                <a:solidFill>
                  <a:srgbClr val="FF0000"/>
                </a:solidFill>
              </a:endParaRPr>
            </a:p>
          </p:txBody>
        </p:sp>
        <p:cxnSp>
          <p:nvCxnSpPr>
            <p:cNvPr id="42" name="Straight Arrow Connector 41">
              <a:extLst>
                <a:ext uri="{FF2B5EF4-FFF2-40B4-BE49-F238E27FC236}">
                  <a16:creationId xmlns:a16="http://schemas.microsoft.com/office/drawing/2014/main" id="{C7975EFB-34FE-4B11-80AE-CFBEA2C12CB4}"/>
                </a:ext>
              </a:extLst>
            </p:cNvPr>
            <p:cNvCxnSpPr>
              <a:cxnSpLocks/>
            </p:cNvCxnSpPr>
            <p:nvPr/>
          </p:nvCxnSpPr>
          <p:spPr>
            <a:xfrm>
              <a:off x="4260367" y="4671019"/>
              <a:ext cx="0" cy="550987"/>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3" name="直線矢印コネクタ 19">
              <a:extLst>
                <a:ext uri="{FF2B5EF4-FFF2-40B4-BE49-F238E27FC236}">
                  <a16:creationId xmlns:a16="http://schemas.microsoft.com/office/drawing/2014/main" id="{FD7248C1-F11C-497A-B833-63AEA7E5A82E}"/>
                </a:ext>
              </a:extLst>
            </p:cNvPr>
            <p:cNvCxnSpPr>
              <a:cxnSpLocks/>
            </p:cNvCxnSpPr>
            <p:nvPr/>
          </p:nvCxnSpPr>
          <p:spPr bwMode="auto">
            <a:xfrm>
              <a:off x="634564" y="5436414"/>
              <a:ext cx="7964107"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4" name="Connector: Elbow 43">
              <a:extLst>
                <a:ext uri="{FF2B5EF4-FFF2-40B4-BE49-F238E27FC236}">
                  <a16:creationId xmlns:a16="http://schemas.microsoft.com/office/drawing/2014/main" id="{D30CD11F-5F1D-4543-A967-82CFDD9ECD2B}"/>
                </a:ext>
              </a:extLst>
            </p:cNvPr>
            <p:cNvCxnSpPr>
              <a:cxnSpLocks/>
              <a:stCxn id="37" idx="3"/>
              <a:endCxn id="45" idx="1"/>
            </p:cNvCxnSpPr>
            <p:nvPr/>
          </p:nvCxnSpPr>
          <p:spPr bwMode="auto">
            <a:xfrm>
              <a:off x="4082150" y="5319445"/>
              <a:ext cx="747931" cy="344873"/>
            </a:xfrm>
            <a:prstGeom prst="bentConnector3">
              <a:avLst>
                <a:gd name="adj1" fmla="val -261"/>
              </a:avLst>
            </a:prstGeom>
            <a:solidFill>
              <a:schemeClr val="accent1"/>
            </a:solidFill>
            <a:ln w="12700" cap="flat" cmpd="sng" algn="ctr">
              <a:solidFill>
                <a:schemeClr val="tx1"/>
              </a:solidFill>
              <a:prstDash val="solid"/>
              <a:round/>
              <a:headEnd type="none" w="sm" len="sm"/>
              <a:tailEnd type="triangle"/>
            </a:ln>
          </p:spPr>
        </p:cxnSp>
        <p:sp>
          <p:nvSpPr>
            <p:cNvPr id="45" name="Flowchart: Process 44">
              <a:extLst>
                <a:ext uri="{FF2B5EF4-FFF2-40B4-BE49-F238E27FC236}">
                  <a16:creationId xmlns:a16="http://schemas.microsoft.com/office/drawing/2014/main" id="{DA9A9617-296B-42B4-A634-429C1518EA61}"/>
                </a:ext>
              </a:extLst>
            </p:cNvPr>
            <p:cNvSpPr/>
            <p:nvPr/>
          </p:nvSpPr>
          <p:spPr bwMode="auto">
            <a:xfrm>
              <a:off x="4830081" y="5557332"/>
              <a:ext cx="573307" cy="213972"/>
            </a:xfrm>
            <a:prstGeom prst="flowChartProcess">
              <a:avLst/>
            </a:prstGeom>
            <a:pattFill prst="ltDnDiag">
              <a:fgClr>
                <a:schemeClr val="bg2">
                  <a:lumMod val="40000"/>
                  <a:lumOff val="60000"/>
                </a:schemeClr>
              </a:fgClr>
              <a:bgClr>
                <a:schemeClr val="bg1"/>
              </a:bgClr>
            </a:patt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1050" dirty="0">
                  <a:solidFill>
                    <a:srgbClr val="000000"/>
                  </a:solidFill>
                </a:rPr>
                <a:t>LL2</a:t>
              </a:r>
            </a:p>
          </p:txBody>
        </p:sp>
        <p:sp>
          <p:nvSpPr>
            <p:cNvPr id="46" name="Rectangle 45">
              <a:extLst>
                <a:ext uri="{FF2B5EF4-FFF2-40B4-BE49-F238E27FC236}">
                  <a16:creationId xmlns:a16="http://schemas.microsoft.com/office/drawing/2014/main" id="{45B1B32C-A621-47DA-9C68-40CEE31EFE4D}"/>
                </a:ext>
              </a:extLst>
            </p:cNvPr>
            <p:cNvSpPr/>
            <p:nvPr/>
          </p:nvSpPr>
          <p:spPr>
            <a:xfrm>
              <a:off x="4457187" y="5836761"/>
              <a:ext cx="2091738" cy="738664"/>
            </a:xfrm>
            <a:prstGeom prst="rect">
              <a:avLst/>
            </a:prstGeom>
          </p:spPr>
          <p:txBody>
            <a:bodyPr wrap="square">
              <a:spAutoFit/>
            </a:bodyPr>
            <a:lstStyle/>
            <a:p>
              <a:r>
                <a:rPr lang="en-US" sz="1050" dirty="0">
                  <a:solidFill>
                    <a:srgbClr val="000000"/>
                  </a:solidFill>
                  <a:latin typeface="Arial" panose="020B0604020202020204" pitchFamily="34" charset="0"/>
                  <a:cs typeface="Arial" panose="020B0604020202020204" pitchFamily="34" charset="0"/>
                </a:rPr>
                <a:t>Less channel access delay compared with legacy, but still exist and may not meet latency bound.</a:t>
              </a:r>
              <a:endParaRPr lang="en-US" sz="1050" dirty="0"/>
            </a:p>
          </p:txBody>
        </p:sp>
        <p:sp>
          <p:nvSpPr>
            <p:cNvPr id="48" name="Parallelogram 47">
              <a:extLst>
                <a:ext uri="{FF2B5EF4-FFF2-40B4-BE49-F238E27FC236}">
                  <a16:creationId xmlns:a16="http://schemas.microsoft.com/office/drawing/2014/main" id="{59FC8D51-3C61-4CC6-8E4C-E3F1A91F2F18}"/>
                </a:ext>
              </a:extLst>
            </p:cNvPr>
            <p:cNvSpPr/>
            <p:nvPr/>
          </p:nvSpPr>
          <p:spPr bwMode="auto">
            <a:xfrm>
              <a:off x="5172865" y="5207080"/>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49" name="Parallelogram 48">
              <a:extLst>
                <a:ext uri="{FF2B5EF4-FFF2-40B4-BE49-F238E27FC236}">
                  <a16:creationId xmlns:a16="http://schemas.microsoft.com/office/drawing/2014/main" id="{0446A756-A7F3-48C9-85C9-17AEFA211EF5}"/>
                </a:ext>
              </a:extLst>
            </p:cNvPr>
            <p:cNvSpPr/>
            <p:nvPr/>
          </p:nvSpPr>
          <p:spPr bwMode="auto">
            <a:xfrm>
              <a:off x="5077791" y="5207881"/>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2" name="Parallelogram 51">
              <a:extLst>
                <a:ext uri="{FF2B5EF4-FFF2-40B4-BE49-F238E27FC236}">
                  <a16:creationId xmlns:a16="http://schemas.microsoft.com/office/drawing/2014/main" id="{D4E9E9FC-EEAB-4B87-973C-4DCF30E97F33}"/>
                </a:ext>
              </a:extLst>
            </p:cNvPr>
            <p:cNvSpPr/>
            <p:nvPr/>
          </p:nvSpPr>
          <p:spPr bwMode="auto">
            <a:xfrm>
              <a:off x="5126609" y="5207079"/>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3" name="Parallelogram 52">
              <a:extLst>
                <a:ext uri="{FF2B5EF4-FFF2-40B4-BE49-F238E27FC236}">
                  <a16:creationId xmlns:a16="http://schemas.microsoft.com/office/drawing/2014/main" id="{89A2FEEA-9634-4DCE-9830-88AAB776C9BD}"/>
                </a:ext>
              </a:extLst>
            </p:cNvPr>
            <p:cNvSpPr/>
            <p:nvPr/>
          </p:nvSpPr>
          <p:spPr bwMode="auto">
            <a:xfrm>
              <a:off x="5220093" y="5207880"/>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54" name="Rectangle 53">
              <a:extLst>
                <a:ext uri="{FF2B5EF4-FFF2-40B4-BE49-F238E27FC236}">
                  <a16:creationId xmlns:a16="http://schemas.microsoft.com/office/drawing/2014/main" id="{27A8FB98-E70F-47C0-9940-3730AFC553B1}"/>
                </a:ext>
              </a:extLst>
            </p:cNvPr>
            <p:cNvSpPr/>
            <p:nvPr/>
          </p:nvSpPr>
          <p:spPr bwMode="auto">
            <a:xfrm>
              <a:off x="4699403" y="5202503"/>
              <a:ext cx="377288" cy="234106"/>
            </a:xfrm>
            <a:prstGeom prst="rect">
              <a:avLst/>
            </a:prstGeom>
            <a:solidFill>
              <a:schemeClr val="bg1">
                <a:lumMod val="75000"/>
              </a:schemeClr>
            </a:solidFill>
            <a:ln w="317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DS</a:t>
              </a:r>
            </a:p>
          </p:txBody>
        </p:sp>
        <p:sp>
          <p:nvSpPr>
            <p:cNvPr id="56" name="Flowchart: Process 55">
              <a:extLst>
                <a:ext uri="{FF2B5EF4-FFF2-40B4-BE49-F238E27FC236}">
                  <a16:creationId xmlns:a16="http://schemas.microsoft.com/office/drawing/2014/main" id="{1CA29E4F-8DA8-4CF5-8757-78D43C77C3CC}"/>
                </a:ext>
              </a:extLst>
            </p:cNvPr>
            <p:cNvSpPr/>
            <p:nvPr/>
          </p:nvSpPr>
          <p:spPr bwMode="auto">
            <a:xfrm>
              <a:off x="6501604" y="5204112"/>
              <a:ext cx="750601" cy="223078"/>
            </a:xfrm>
            <a:prstGeom prst="flowChartProcess">
              <a:avLst/>
            </a:prstGeom>
            <a:pattFill prst="ltDnDiag">
              <a:fgClr>
                <a:schemeClr val="bg2">
                  <a:lumMod val="40000"/>
                  <a:lumOff val="60000"/>
                </a:schemeClr>
              </a:fgClr>
              <a:bgClr>
                <a:schemeClr val="bg1"/>
              </a:bgClr>
            </a:patt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1050" dirty="0">
                  <a:solidFill>
                    <a:srgbClr val="000000"/>
                  </a:solidFill>
                </a:rPr>
                <a:t>LLT2</a:t>
              </a:r>
            </a:p>
          </p:txBody>
        </p:sp>
        <p:cxnSp>
          <p:nvCxnSpPr>
            <p:cNvPr id="57" name="Connector: Elbow 56">
              <a:extLst>
                <a:ext uri="{FF2B5EF4-FFF2-40B4-BE49-F238E27FC236}">
                  <a16:creationId xmlns:a16="http://schemas.microsoft.com/office/drawing/2014/main" id="{9544B715-28FA-4A45-B3F7-9F828BF140E2}"/>
                </a:ext>
              </a:extLst>
            </p:cNvPr>
            <p:cNvCxnSpPr>
              <a:cxnSpLocks/>
              <a:stCxn id="45" idx="3"/>
              <a:endCxn id="56" idx="2"/>
            </p:cNvCxnSpPr>
            <p:nvPr/>
          </p:nvCxnSpPr>
          <p:spPr bwMode="auto">
            <a:xfrm flipV="1">
              <a:off x="5403388" y="5427190"/>
              <a:ext cx="1473517" cy="237128"/>
            </a:xfrm>
            <a:prstGeom prst="bentConnector2">
              <a:avLst/>
            </a:prstGeom>
            <a:solidFill>
              <a:schemeClr val="accent1"/>
            </a:solidFill>
            <a:ln w="6350" cap="flat" cmpd="sng" algn="ctr">
              <a:solidFill>
                <a:schemeClr val="tx1"/>
              </a:solidFill>
              <a:prstDash val="lgDash"/>
              <a:round/>
              <a:headEnd type="none" w="sm" len="sm"/>
              <a:tailEnd type="triangle"/>
            </a:ln>
          </p:spPr>
        </p:cxnSp>
        <p:cxnSp>
          <p:nvCxnSpPr>
            <p:cNvPr id="58" name="Straight Arrow Connector 57">
              <a:extLst>
                <a:ext uri="{FF2B5EF4-FFF2-40B4-BE49-F238E27FC236}">
                  <a16:creationId xmlns:a16="http://schemas.microsoft.com/office/drawing/2014/main" id="{D80A9537-363F-4EA4-9DAE-13D6D67DF6D3}"/>
                </a:ext>
              </a:extLst>
            </p:cNvPr>
            <p:cNvCxnSpPr>
              <a:cxnSpLocks/>
            </p:cNvCxnSpPr>
            <p:nvPr/>
          </p:nvCxnSpPr>
          <p:spPr bwMode="auto">
            <a:xfrm>
              <a:off x="4351532" y="5819100"/>
              <a:ext cx="2903521" cy="0"/>
            </a:xfrm>
            <a:prstGeom prst="straightConnector1">
              <a:avLst/>
            </a:prstGeom>
            <a:solidFill>
              <a:schemeClr val="accent1"/>
            </a:solidFill>
            <a:ln w="28575" cap="flat" cmpd="sng" algn="ctr">
              <a:solidFill>
                <a:schemeClr val="tx1"/>
              </a:solidFill>
              <a:prstDash val="solid"/>
              <a:round/>
              <a:headEnd type="triangle"/>
              <a:tailEnd type="triangle"/>
            </a:ln>
          </p:spPr>
        </p:cxnSp>
        <p:sp>
          <p:nvSpPr>
            <p:cNvPr id="59" name="Rectangle 58">
              <a:extLst>
                <a:ext uri="{FF2B5EF4-FFF2-40B4-BE49-F238E27FC236}">
                  <a16:creationId xmlns:a16="http://schemas.microsoft.com/office/drawing/2014/main" id="{A9A71901-AAD0-4F1B-876B-B2AB06227A90}"/>
                </a:ext>
              </a:extLst>
            </p:cNvPr>
            <p:cNvSpPr/>
            <p:nvPr/>
          </p:nvSpPr>
          <p:spPr>
            <a:xfrm>
              <a:off x="1481416" y="5841368"/>
              <a:ext cx="1492911"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2. UL LLT @STA2 for AP</a:t>
              </a:r>
              <a:endParaRPr lang="en-US" sz="900" dirty="0">
                <a:solidFill>
                  <a:srgbClr val="FF0000"/>
                </a:solidFill>
              </a:endParaRPr>
            </a:p>
          </p:txBody>
        </p:sp>
        <p:cxnSp>
          <p:nvCxnSpPr>
            <p:cNvPr id="60" name="Straight Arrow Connector 59">
              <a:extLst>
                <a:ext uri="{FF2B5EF4-FFF2-40B4-BE49-F238E27FC236}">
                  <a16:creationId xmlns:a16="http://schemas.microsoft.com/office/drawing/2014/main" id="{2A2E666B-741F-44DF-8D0C-92A7D726D1BD}"/>
                </a:ext>
              </a:extLst>
            </p:cNvPr>
            <p:cNvCxnSpPr>
              <a:cxnSpLocks/>
            </p:cNvCxnSpPr>
            <p:nvPr/>
          </p:nvCxnSpPr>
          <p:spPr>
            <a:xfrm flipV="1">
              <a:off x="2911289" y="5457978"/>
              <a:ext cx="0" cy="552872"/>
            </a:xfrm>
            <a:prstGeom prst="straightConnector1">
              <a:avLst/>
            </a:prstGeom>
            <a:ln w="12700">
              <a:solidFill>
                <a:srgbClr val="FF33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FBFAC790-C00B-4E8C-B107-E9BFEBE9D989}"/>
                </a:ext>
              </a:extLst>
            </p:cNvPr>
            <p:cNvCxnSpPr>
              <a:cxnSpLocks/>
            </p:cNvCxnSpPr>
            <p:nvPr/>
          </p:nvCxnSpPr>
          <p:spPr>
            <a:xfrm flipH="1">
              <a:off x="1690775" y="4790704"/>
              <a:ext cx="4909" cy="348822"/>
            </a:xfrm>
            <a:prstGeom prst="straightConnector1">
              <a:avLst/>
            </a:prstGeom>
            <a:ln w="12700">
              <a:solidFill>
                <a:srgbClr val="FF3300"/>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A3E3AE77-40D5-4A03-942A-362250FD3FC3}"/>
                </a:ext>
              </a:extLst>
            </p:cNvPr>
            <p:cNvCxnSpPr>
              <a:cxnSpLocks/>
            </p:cNvCxnSpPr>
            <p:nvPr/>
          </p:nvCxnSpPr>
          <p:spPr>
            <a:xfrm flipV="1">
              <a:off x="2146073" y="5446785"/>
              <a:ext cx="0" cy="382592"/>
            </a:xfrm>
            <a:prstGeom prst="straightConnector1">
              <a:avLst/>
            </a:prstGeom>
            <a:ln w="12700">
              <a:solidFill>
                <a:srgbClr val="FF3300"/>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6BCD1151-FBDD-4562-839A-8DF261C9E768}"/>
                </a:ext>
              </a:extLst>
            </p:cNvPr>
            <p:cNvSpPr/>
            <p:nvPr/>
          </p:nvSpPr>
          <p:spPr>
            <a:xfrm>
              <a:off x="942724" y="4604367"/>
              <a:ext cx="1641655"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1. DL LLT @AP for STA2</a:t>
              </a:r>
              <a:endParaRPr lang="en-US" sz="900" dirty="0">
                <a:solidFill>
                  <a:srgbClr val="FF0000"/>
                </a:solidFill>
              </a:endParaRPr>
            </a:p>
          </p:txBody>
        </p:sp>
        <p:sp>
          <p:nvSpPr>
            <p:cNvPr id="64" name="Rectangle 63">
              <a:extLst>
                <a:ext uri="{FF2B5EF4-FFF2-40B4-BE49-F238E27FC236}">
                  <a16:creationId xmlns:a16="http://schemas.microsoft.com/office/drawing/2014/main" id="{BD82C1F1-A1DB-4E39-B71A-AB08DCF850C7}"/>
                </a:ext>
              </a:extLst>
            </p:cNvPr>
            <p:cNvSpPr/>
            <p:nvPr/>
          </p:nvSpPr>
          <p:spPr>
            <a:xfrm>
              <a:off x="2290676" y="6010850"/>
              <a:ext cx="1492911"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3. UL LLT @STA3 for AP</a:t>
              </a:r>
              <a:endParaRPr lang="en-US" sz="900" dirty="0">
                <a:solidFill>
                  <a:srgbClr val="FF0000"/>
                </a:solidFill>
              </a:endParaRPr>
            </a:p>
          </p:txBody>
        </p:sp>
        <p:cxnSp>
          <p:nvCxnSpPr>
            <p:cNvPr id="65" name="Straight Arrow Connector 64">
              <a:extLst>
                <a:ext uri="{FF2B5EF4-FFF2-40B4-BE49-F238E27FC236}">
                  <a16:creationId xmlns:a16="http://schemas.microsoft.com/office/drawing/2014/main" id="{4F0135CE-F5D3-43FA-AFB3-5C43124BFED5}"/>
                </a:ext>
              </a:extLst>
            </p:cNvPr>
            <p:cNvCxnSpPr>
              <a:cxnSpLocks/>
            </p:cNvCxnSpPr>
            <p:nvPr/>
          </p:nvCxnSpPr>
          <p:spPr>
            <a:xfrm>
              <a:off x="4324347" y="4671018"/>
              <a:ext cx="0" cy="550987"/>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C69A0DE2-9298-47F0-9765-CE376936CC7A}"/>
                </a:ext>
              </a:extLst>
            </p:cNvPr>
            <p:cNvCxnSpPr>
              <a:cxnSpLocks/>
            </p:cNvCxnSpPr>
            <p:nvPr/>
          </p:nvCxnSpPr>
          <p:spPr>
            <a:xfrm>
              <a:off x="4400890" y="4671018"/>
              <a:ext cx="0" cy="550987"/>
            </a:xfrm>
            <a:prstGeom prst="straightConnector1">
              <a:avLst/>
            </a:prstGeom>
            <a:ln>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B305BE5F-F4B4-4B22-A99D-6D9CE52D7E00}"/>
                </a:ext>
              </a:extLst>
            </p:cNvPr>
            <p:cNvCxnSpPr>
              <a:cxnSpLocks/>
            </p:cNvCxnSpPr>
            <p:nvPr/>
          </p:nvCxnSpPr>
          <p:spPr>
            <a:xfrm>
              <a:off x="6456858" y="4823223"/>
              <a:ext cx="0" cy="1591406"/>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sp>
          <p:nvSpPr>
            <p:cNvPr id="68" name="Rectangle 67">
              <a:extLst>
                <a:ext uri="{FF2B5EF4-FFF2-40B4-BE49-F238E27FC236}">
                  <a16:creationId xmlns:a16="http://schemas.microsoft.com/office/drawing/2014/main" id="{8D66731B-C8E3-4EC1-A84E-1B88DED9A9D5}"/>
                </a:ext>
              </a:extLst>
            </p:cNvPr>
            <p:cNvSpPr/>
            <p:nvPr/>
          </p:nvSpPr>
          <p:spPr>
            <a:xfrm>
              <a:off x="5336824" y="4636300"/>
              <a:ext cx="1653434"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Delay bound for LLT1</a:t>
              </a:r>
              <a:endParaRPr lang="en-US" sz="900" dirty="0">
                <a:solidFill>
                  <a:srgbClr val="FF0000"/>
                </a:solidFill>
              </a:endParaRPr>
            </a:p>
          </p:txBody>
        </p:sp>
        <p:cxnSp>
          <p:nvCxnSpPr>
            <p:cNvPr id="69" name="Straight Arrow Connector 68">
              <a:extLst>
                <a:ext uri="{FF2B5EF4-FFF2-40B4-BE49-F238E27FC236}">
                  <a16:creationId xmlns:a16="http://schemas.microsoft.com/office/drawing/2014/main" id="{3E2FCC56-2D39-4C60-8717-22C91651A52C}"/>
                </a:ext>
              </a:extLst>
            </p:cNvPr>
            <p:cNvCxnSpPr>
              <a:cxnSpLocks/>
            </p:cNvCxnSpPr>
            <p:nvPr/>
          </p:nvCxnSpPr>
          <p:spPr>
            <a:xfrm>
              <a:off x="6299847" y="4831801"/>
              <a:ext cx="115016" cy="221064"/>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70" name="Flowchart: Process 69">
              <a:extLst>
                <a:ext uri="{FF2B5EF4-FFF2-40B4-BE49-F238E27FC236}">
                  <a16:creationId xmlns:a16="http://schemas.microsoft.com/office/drawing/2014/main" id="{EE9028A0-9A9F-4CE4-B9C4-70BA5A719D68}"/>
                </a:ext>
              </a:extLst>
            </p:cNvPr>
            <p:cNvSpPr/>
            <p:nvPr/>
          </p:nvSpPr>
          <p:spPr bwMode="auto">
            <a:xfrm>
              <a:off x="5452297" y="5202063"/>
              <a:ext cx="824452" cy="222685"/>
            </a:xfrm>
            <a:prstGeom prst="flowChartProcess">
              <a:avLst/>
            </a:prstGeom>
            <a:pattFill prst="ltDnDiag">
              <a:fgClr>
                <a:schemeClr val="bg2">
                  <a:lumMod val="40000"/>
                  <a:lumOff val="60000"/>
                </a:schemeClr>
              </a:fgClr>
              <a:bgClr>
                <a:schemeClr val="bg1"/>
              </a:bgClr>
            </a:patt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1050" dirty="0">
                  <a:solidFill>
                    <a:srgbClr val="000000"/>
                  </a:solidFill>
                </a:rPr>
                <a:t>LLT1</a:t>
              </a:r>
            </a:p>
          </p:txBody>
        </p:sp>
        <p:cxnSp>
          <p:nvCxnSpPr>
            <p:cNvPr id="72" name="Straight Connector 71">
              <a:extLst>
                <a:ext uri="{FF2B5EF4-FFF2-40B4-BE49-F238E27FC236}">
                  <a16:creationId xmlns:a16="http://schemas.microsoft.com/office/drawing/2014/main" id="{0E2EDB26-47D6-49F1-B3DD-E15B3878D2E5}"/>
                </a:ext>
              </a:extLst>
            </p:cNvPr>
            <p:cNvCxnSpPr>
              <a:cxnSpLocks/>
            </p:cNvCxnSpPr>
            <p:nvPr/>
          </p:nvCxnSpPr>
          <p:spPr>
            <a:xfrm>
              <a:off x="6696493" y="4609114"/>
              <a:ext cx="0" cy="1816404"/>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sp>
          <p:nvSpPr>
            <p:cNvPr id="73" name="Rectangle 72">
              <a:extLst>
                <a:ext uri="{FF2B5EF4-FFF2-40B4-BE49-F238E27FC236}">
                  <a16:creationId xmlns:a16="http://schemas.microsoft.com/office/drawing/2014/main" id="{50F70E9F-F7B6-453A-9346-13C7FC89D54A}"/>
                </a:ext>
              </a:extLst>
            </p:cNvPr>
            <p:cNvSpPr/>
            <p:nvPr/>
          </p:nvSpPr>
          <p:spPr>
            <a:xfrm>
              <a:off x="5576459" y="4422191"/>
              <a:ext cx="1653434"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Delay bound for LLT2</a:t>
              </a:r>
              <a:endParaRPr lang="en-US" sz="900" dirty="0">
                <a:solidFill>
                  <a:srgbClr val="FF0000"/>
                </a:solidFill>
              </a:endParaRPr>
            </a:p>
          </p:txBody>
        </p:sp>
        <p:cxnSp>
          <p:nvCxnSpPr>
            <p:cNvPr id="74" name="Straight Arrow Connector 73">
              <a:extLst>
                <a:ext uri="{FF2B5EF4-FFF2-40B4-BE49-F238E27FC236}">
                  <a16:creationId xmlns:a16="http://schemas.microsoft.com/office/drawing/2014/main" id="{7AA84B52-48CA-429E-886F-6D12E8B96FD3}"/>
                </a:ext>
              </a:extLst>
            </p:cNvPr>
            <p:cNvCxnSpPr>
              <a:cxnSpLocks/>
            </p:cNvCxnSpPr>
            <p:nvPr/>
          </p:nvCxnSpPr>
          <p:spPr>
            <a:xfrm>
              <a:off x="6539482" y="4617692"/>
              <a:ext cx="115016" cy="221064"/>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75" name="TextBox 74">
              <a:extLst>
                <a:ext uri="{FF2B5EF4-FFF2-40B4-BE49-F238E27FC236}">
                  <a16:creationId xmlns:a16="http://schemas.microsoft.com/office/drawing/2014/main" id="{DFFF12C8-5076-43BE-8CE8-C6C760C3E4F8}"/>
                </a:ext>
              </a:extLst>
            </p:cNvPr>
            <p:cNvSpPr txBox="1"/>
            <p:nvPr/>
          </p:nvSpPr>
          <p:spPr>
            <a:xfrm>
              <a:off x="4197761" y="5130709"/>
              <a:ext cx="686664" cy="276999"/>
            </a:xfrm>
            <a:prstGeom prst="rect">
              <a:avLst/>
            </a:prstGeom>
            <a:noFill/>
          </p:spPr>
          <p:txBody>
            <a:bodyPr wrap="square" rtlCol="0">
              <a:spAutoFit/>
            </a:bodyPr>
            <a:lstStyle/>
            <a:p>
              <a:r>
                <a:rPr lang="en-US" dirty="0"/>
                <a:t>… …</a:t>
              </a:r>
            </a:p>
          </p:txBody>
        </p:sp>
        <p:sp>
          <p:nvSpPr>
            <p:cNvPr id="76" name="Flowchart: Process 75">
              <a:extLst>
                <a:ext uri="{FF2B5EF4-FFF2-40B4-BE49-F238E27FC236}">
                  <a16:creationId xmlns:a16="http://schemas.microsoft.com/office/drawing/2014/main" id="{83BD73E4-AB06-4728-B749-3FC4B1544EE9}"/>
                </a:ext>
              </a:extLst>
            </p:cNvPr>
            <p:cNvSpPr/>
            <p:nvPr/>
          </p:nvSpPr>
          <p:spPr bwMode="auto">
            <a:xfrm>
              <a:off x="5521265" y="5556809"/>
              <a:ext cx="630053" cy="203874"/>
            </a:xfrm>
            <a:prstGeom prst="flowChartProcess">
              <a:avLst/>
            </a:prstGeom>
            <a:pattFill prst="ltDnDiag">
              <a:fgClr>
                <a:schemeClr val="bg2">
                  <a:lumMod val="40000"/>
                  <a:lumOff val="60000"/>
                </a:schemeClr>
              </a:fgClr>
              <a:bgClr>
                <a:schemeClr val="bg1"/>
              </a:bgClr>
            </a:patt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1050" dirty="0">
                  <a:solidFill>
                    <a:srgbClr val="000000"/>
                  </a:solidFill>
                </a:rPr>
                <a:t>LLT3</a:t>
              </a:r>
            </a:p>
          </p:txBody>
        </p:sp>
        <p:cxnSp>
          <p:nvCxnSpPr>
            <p:cNvPr id="77" name="Straight Connector 76">
              <a:extLst>
                <a:ext uri="{FF2B5EF4-FFF2-40B4-BE49-F238E27FC236}">
                  <a16:creationId xmlns:a16="http://schemas.microsoft.com/office/drawing/2014/main" id="{CEF459C9-3C24-482E-BAD7-C5C62C96C3E0}"/>
                </a:ext>
              </a:extLst>
            </p:cNvPr>
            <p:cNvCxnSpPr>
              <a:cxnSpLocks/>
            </p:cNvCxnSpPr>
            <p:nvPr/>
          </p:nvCxnSpPr>
          <p:spPr bwMode="auto">
            <a:xfrm>
              <a:off x="4972161" y="5549530"/>
              <a:ext cx="966975" cy="204387"/>
            </a:xfrm>
            <a:prstGeom prst="line">
              <a:avLst/>
            </a:prstGeom>
            <a:solidFill>
              <a:schemeClr val="accent1"/>
            </a:solidFill>
            <a:ln w="19050" cap="flat" cmpd="sng" algn="ctr">
              <a:solidFill>
                <a:srgbClr val="C00000"/>
              </a:solidFill>
              <a:prstDash val="solid"/>
              <a:round/>
              <a:headEnd type="none" w="sm" len="sm"/>
              <a:tailEnd type="none" w="sm" len="sm"/>
            </a:ln>
          </p:spPr>
        </p:cxnSp>
        <p:cxnSp>
          <p:nvCxnSpPr>
            <p:cNvPr id="78" name="Straight Connector 77">
              <a:extLst>
                <a:ext uri="{FF2B5EF4-FFF2-40B4-BE49-F238E27FC236}">
                  <a16:creationId xmlns:a16="http://schemas.microsoft.com/office/drawing/2014/main" id="{3C0D7D4F-F005-4956-8032-8B7871C3CC54}"/>
                </a:ext>
              </a:extLst>
            </p:cNvPr>
            <p:cNvCxnSpPr>
              <a:cxnSpLocks/>
            </p:cNvCxnSpPr>
            <p:nvPr/>
          </p:nvCxnSpPr>
          <p:spPr bwMode="auto">
            <a:xfrm flipV="1">
              <a:off x="5018227" y="5552568"/>
              <a:ext cx="966975" cy="204103"/>
            </a:xfrm>
            <a:prstGeom prst="line">
              <a:avLst/>
            </a:prstGeom>
            <a:solidFill>
              <a:schemeClr val="accent1"/>
            </a:solidFill>
            <a:ln w="19050" cap="flat" cmpd="sng" algn="ctr">
              <a:solidFill>
                <a:srgbClr val="C00000"/>
              </a:solidFill>
              <a:prstDash val="solid"/>
              <a:round/>
              <a:headEnd type="none" w="sm" len="sm"/>
              <a:tailEnd type="none" w="sm" len="sm"/>
            </a:ln>
          </p:spPr>
        </p:cxnSp>
        <p:sp>
          <p:nvSpPr>
            <p:cNvPr id="79" name="Flowchart: Process 78">
              <a:extLst>
                <a:ext uri="{FF2B5EF4-FFF2-40B4-BE49-F238E27FC236}">
                  <a16:creationId xmlns:a16="http://schemas.microsoft.com/office/drawing/2014/main" id="{B170A9E2-0BB3-48C7-AD42-54856903B489}"/>
                </a:ext>
              </a:extLst>
            </p:cNvPr>
            <p:cNvSpPr/>
            <p:nvPr/>
          </p:nvSpPr>
          <p:spPr bwMode="auto">
            <a:xfrm>
              <a:off x="7399231" y="5205135"/>
              <a:ext cx="750601" cy="223078"/>
            </a:xfrm>
            <a:prstGeom prst="flowChartProcess">
              <a:avLst/>
            </a:prstGeom>
            <a:pattFill prst="ltDnDiag">
              <a:fgClr>
                <a:schemeClr val="bg2">
                  <a:lumMod val="40000"/>
                  <a:lumOff val="60000"/>
                </a:schemeClr>
              </a:fgClr>
              <a:bgClr>
                <a:schemeClr val="bg1"/>
              </a:bgClr>
            </a:patt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1050" dirty="0">
                  <a:solidFill>
                    <a:srgbClr val="000000"/>
                  </a:solidFill>
                </a:rPr>
                <a:t>LLT3</a:t>
              </a:r>
            </a:p>
          </p:txBody>
        </p:sp>
        <p:sp>
          <p:nvSpPr>
            <p:cNvPr id="80" name="Rectangle 79">
              <a:extLst>
                <a:ext uri="{FF2B5EF4-FFF2-40B4-BE49-F238E27FC236}">
                  <a16:creationId xmlns:a16="http://schemas.microsoft.com/office/drawing/2014/main" id="{53D42DB5-4CB4-4D89-BE2A-4AA30EB38E4E}"/>
                </a:ext>
              </a:extLst>
            </p:cNvPr>
            <p:cNvSpPr/>
            <p:nvPr/>
          </p:nvSpPr>
          <p:spPr>
            <a:xfrm>
              <a:off x="6163541" y="4285350"/>
              <a:ext cx="1653434"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Delay bound for LLT3</a:t>
              </a:r>
              <a:endParaRPr lang="en-US" sz="900" dirty="0">
                <a:solidFill>
                  <a:srgbClr val="FF0000"/>
                </a:solidFill>
              </a:endParaRPr>
            </a:p>
          </p:txBody>
        </p:sp>
        <p:cxnSp>
          <p:nvCxnSpPr>
            <p:cNvPr id="81" name="Straight Arrow Connector 80">
              <a:extLst>
                <a:ext uri="{FF2B5EF4-FFF2-40B4-BE49-F238E27FC236}">
                  <a16:creationId xmlns:a16="http://schemas.microsoft.com/office/drawing/2014/main" id="{883F6AC8-2261-442C-8C37-57AEE1895412}"/>
                </a:ext>
              </a:extLst>
            </p:cNvPr>
            <p:cNvCxnSpPr>
              <a:cxnSpLocks/>
            </p:cNvCxnSpPr>
            <p:nvPr/>
          </p:nvCxnSpPr>
          <p:spPr>
            <a:xfrm>
              <a:off x="7126564" y="4481181"/>
              <a:ext cx="115016" cy="221064"/>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42B174C-270C-4C3A-A132-DDE05F0BDDCD}"/>
                </a:ext>
              </a:extLst>
            </p:cNvPr>
            <p:cNvCxnSpPr>
              <a:cxnSpLocks/>
            </p:cNvCxnSpPr>
            <p:nvPr/>
          </p:nvCxnSpPr>
          <p:spPr>
            <a:xfrm>
              <a:off x="7303271" y="4481181"/>
              <a:ext cx="0" cy="1889767"/>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2863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Possible enhancement 2/2</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6" name="Rectangle 5">
            <a:extLst>
              <a:ext uri="{FF2B5EF4-FFF2-40B4-BE49-F238E27FC236}">
                <a16:creationId xmlns:a16="http://schemas.microsoft.com/office/drawing/2014/main" id="{B814AA96-73FF-499E-B190-EC3CC6E21192}"/>
              </a:ext>
            </a:extLst>
          </p:cNvPr>
          <p:cNvSpPr/>
          <p:nvPr/>
        </p:nvSpPr>
        <p:spPr>
          <a:xfrm>
            <a:off x="533400" y="1508025"/>
            <a:ext cx="7696200" cy="4718151"/>
          </a:xfrm>
          <a:prstGeom prst="rect">
            <a:avLst/>
          </a:prstGeom>
        </p:spPr>
        <p:txBody>
          <a:bodyPr wrap="square">
            <a:spAutoFit/>
          </a:bodyPr>
          <a:lstStyle/>
          <a:p>
            <a:pPr lvl="1" algn="just">
              <a:lnSpc>
                <a:spcPct val="107000"/>
              </a:lnSpc>
              <a:spcBef>
                <a:spcPts val="0"/>
              </a:spcBef>
              <a:spcAft>
                <a:spcPts val="0"/>
              </a:spcAft>
            </a:pPr>
            <a:r>
              <a:rPr lang="en-US" sz="1600" b="1" dirty="0"/>
              <a:t>When to consider Hip EDCA mode B: </a:t>
            </a:r>
          </a:p>
          <a:p>
            <a:pPr marL="742950" lvl="1" indent="-285750" algn="just">
              <a:lnSpc>
                <a:spcPct val="107000"/>
              </a:lnSpc>
              <a:spcBef>
                <a:spcPts val="0"/>
              </a:spcBef>
              <a:spcAft>
                <a:spcPts val="0"/>
              </a:spcAft>
              <a:buFont typeface="Arial" panose="020B0604020202020204" pitchFamily="34" charset="0"/>
              <a:buChar char="•"/>
            </a:pPr>
            <a:r>
              <a:rPr lang="en-US" sz="1600" dirty="0"/>
              <a:t>Multiple failure or collisions may occur. For example, a </a:t>
            </a:r>
            <a:r>
              <a:rPr lang="en-US" sz="1600" u="sng" dirty="0"/>
              <a:t>long channel acquisition time is observed without convergence, </a:t>
            </a:r>
            <a:r>
              <a:rPr lang="en-US" sz="1600" dirty="0"/>
              <a:t>i.e., multiple contentions after sending the DS are encountered; </a:t>
            </a:r>
          </a:p>
          <a:p>
            <a:pPr marL="742950" lvl="1" indent="-285750" algn="just">
              <a:lnSpc>
                <a:spcPct val="107000"/>
              </a:lnSpc>
              <a:spcBef>
                <a:spcPts val="0"/>
              </a:spcBef>
              <a:spcAft>
                <a:spcPts val="0"/>
              </a:spcAft>
              <a:buFont typeface="Arial" panose="020B0604020202020204" pitchFamily="34" charset="0"/>
              <a:buChar char="•"/>
            </a:pPr>
            <a:r>
              <a:rPr lang="en-US" sz="1600" dirty="0"/>
              <a:t>Multiple times of opening the Hip contention windows are detected. </a:t>
            </a:r>
            <a:endParaRPr lang="en-US" sz="1600" u="sng" dirty="0"/>
          </a:p>
          <a:p>
            <a:pPr marL="742950" lvl="1" indent="-285750" algn="just">
              <a:lnSpc>
                <a:spcPct val="107000"/>
              </a:lnSpc>
              <a:spcBef>
                <a:spcPts val="0"/>
              </a:spcBef>
              <a:spcAft>
                <a:spcPts val="0"/>
              </a:spcAft>
              <a:buFont typeface="Arial" panose="020B0604020202020204" pitchFamily="34" charset="0"/>
              <a:buChar char="•"/>
            </a:pPr>
            <a:r>
              <a:rPr lang="en-US" sz="1600" u="sng" dirty="0"/>
              <a:t>A congested network </a:t>
            </a:r>
            <a:r>
              <a:rPr lang="en-US" sz="1600" dirty="0"/>
              <a:t>with multiple prioritized access non-AP STAs (LL STAs) need to be transmitted in a short duration. </a:t>
            </a:r>
          </a:p>
          <a:p>
            <a:pPr marL="742950" lvl="1" indent="-285750" algn="just">
              <a:lnSpc>
                <a:spcPct val="107000"/>
              </a:lnSpc>
              <a:spcBef>
                <a:spcPts val="0"/>
              </a:spcBef>
              <a:spcAft>
                <a:spcPts val="0"/>
              </a:spcAft>
              <a:buFont typeface="Arial" panose="020B0604020202020204" pitchFamily="34" charset="0"/>
              <a:buChar char="•"/>
            </a:pPr>
            <a:r>
              <a:rPr lang="en-US" sz="1600" dirty="0"/>
              <a:t>The LL STAs may </a:t>
            </a:r>
            <a:r>
              <a:rPr lang="en-US" sz="1600" u="sng" dirty="0"/>
              <a:t>have reached the worse-case latency bounds</a:t>
            </a:r>
            <a:r>
              <a:rPr lang="en-US" sz="1600" dirty="0"/>
              <a:t>. </a:t>
            </a:r>
          </a:p>
          <a:p>
            <a:pPr marL="742950" lvl="1" indent="-285750" algn="just">
              <a:lnSpc>
                <a:spcPct val="107000"/>
              </a:lnSpc>
              <a:spcBef>
                <a:spcPts val="0"/>
              </a:spcBef>
              <a:spcAft>
                <a:spcPts val="0"/>
              </a:spcAft>
              <a:buFont typeface="Arial" panose="020B0604020202020204" pitchFamily="34" charset="0"/>
              <a:buChar char="•"/>
            </a:pPr>
            <a:r>
              <a:rPr lang="en-US" sz="1600" dirty="0"/>
              <a:t>When AP has taken the TXOP many times among a higher number of other contenders [3], </a:t>
            </a:r>
          </a:p>
          <a:p>
            <a:pPr marL="1200150" lvl="2" indent="-285750" algn="just">
              <a:lnSpc>
                <a:spcPct val="107000"/>
              </a:lnSpc>
              <a:spcBef>
                <a:spcPts val="0"/>
              </a:spcBef>
              <a:spcAft>
                <a:spcPts val="0"/>
              </a:spcAft>
              <a:buFont typeface="Arial" panose="020B0604020202020204" pitchFamily="34" charset="0"/>
              <a:buChar char="•"/>
            </a:pPr>
            <a:r>
              <a:rPr lang="en-US" sz="1400" dirty="0"/>
              <a:t>If AP sends the DS as mode A, it could try to manage the LLT but no guarantee. </a:t>
            </a:r>
          </a:p>
          <a:p>
            <a:pPr marL="1200150" lvl="2" indent="-285750" algn="just">
              <a:lnSpc>
                <a:spcPct val="107000"/>
              </a:lnSpc>
              <a:spcBef>
                <a:spcPts val="0"/>
              </a:spcBef>
              <a:spcAft>
                <a:spcPts val="0"/>
              </a:spcAft>
              <a:buFont typeface="Arial" panose="020B0604020202020204" pitchFamily="34" charset="0"/>
              <a:buChar char="•"/>
            </a:pPr>
            <a:r>
              <a:rPr lang="en-US" sz="1400" dirty="0"/>
              <a:t>If AP does not send DS, AP can activate mode B to offer scheduling to LL STAs guaranteeing the transmission within the latency boundaries. </a:t>
            </a:r>
          </a:p>
          <a:p>
            <a:pPr lvl="1" algn="just">
              <a:lnSpc>
                <a:spcPct val="107000"/>
              </a:lnSpc>
              <a:spcBef>
                <a:spcPts val="0"/>
              </a:spcBef>
              <a:spcAft>
                <a:spcPts val="0"/>
              </a:spcAft>
            </a:pPr>
            <a:endParaRPr lang="en-US" sz="1600" dirty="0"/>
          </a:p>
          <a:p>
            <a:pPr marL="742950" lvl="1" indent="-285750" algn="just">
              <a:lnSpc>
                <a:spcPct val="107000"/>
              </a:lnSpc>
              <a:spcBef>
                <a:spcPts val="0"/>
              </a:spcBef>
              <a:spcAft>
                <a:spcPts val="0"/>
              </a:spcAft>
              <a:buFont typeface="Arial" panose="020B0604020202020204" pitchFamily="34" charset="0"/>
              <a:buChar char="•"/>
            </a:pPr>
            <a:endParaRPr lang="en-US" sz="1600" dirty="0"/>
          </a:p>
          <a:p>
            <a:pPr lvl="1" algn="just">
              <a:lnSpc>
                <a:spcPct val="107000"/>
              </a:lnSpc>
              <a:spcBef>
                <a:spcPts val="0"/>
              </a:spcBef>
              <a:spcAft>
                <a:spcPts val="0"/>
              </a:spcAft>
            </a:pPr>
            <a:r>
              <a:rPr lang="en-US" sz="1600" b="1" dirty="0"/>
              <a:t>In general, AP can better utilize and manage the network during Hip EDCA operation, and balance the fairness among STAs and AP. </a:t>
            </a:r>
          </a:p>
          <a:p>
            <a:pPr marL="742950" lvl="1" indent="-285750" algn="just">
              <a:lnSpc>
                <a:spcPct val="107000"/>
              </a:lnSpc>
              <a:spcBef>
                <a:spcPts val="0"/>
              </a:spcBef>
              <a:spcAft>
                <a:spcPts val="0"/>
              </a:spcAft>
              <a:buFont typeface="Arial" panose="020B0604020202020204" pitchFamily="34" charset="0"/>
              <a:buChar char="•"/>
            </a:pPr>
            <a:endParaRPr lang="en-US" sz="1600" dirty="0"/>
          </a:p>
        </p:txBody>
      </p:sp>
    </p:spTree>
    <p:extLst>
      <p:ext uri="{BB962C8B-B14F-4D97-AF65-F5344CB8AC3E}">
        <p14:creationId xmlns:p14="http://schemas.microsoft.com/office/powerpoint/2010/main" val="1615173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Solution options</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0" name="Rectangle 29">
            <a:extLst>
              <a:ext uri="{FF2B5EF4-FFF2-40B4-BE49-F238E27FC236}">
                <a16:creationId xmlns:a16="http://schemas.microsoft.com/office/drawing/2014/main" id="{37C3C11E-5679-47F6-9A74-CA27AD1C4554}"/>
              </a:ext>
            </a:extLst>
          </p:cNvPr>
          <p:cNvSpPr/>
          <p:nvPr/>
        </p:nvSpPr>
        <p:spPr>
          <a:xfrm>
            <a:off x="194946" y="1426845"/>
            <a:ext cx="8568054" cy="1918859"/>
          </a:xfrm>
          <a:prstGeom prst="rect">
            <a:avLst/>
          </a:prstGeom>
        </p:spPr>
        <p:txBody>
          <a:bodyPr wrap="square">
            <a:spAutoFit/>
          </a:bodyPr>
          <a:lstStyle/>
          <a:p>
            <a:pPr lvl="1" algn="just">
              <a:lnSpc>
                <a:spcPct val="107000"/>
              </a:lnSpc>
              <a:spcBef>
                <a:spcPts val="0"/>
              </a:spcBef>
              <a:spcAft>
                <a:spcPts val="0"/>
              </a:spcAft>
            </a:pPr>
            <a:r>
              <a:rPr lang="en-US" sz="1600" b="1" dirty="0"/>
              <a:t>Hip EDCA Mode B: </a:t>
            </a:r>
          </a:p>
          <a:p>
            <a:pPr lvl="1" algn="just">
              <a:lnSpc>
                <a:spcPct val="107000"/>
              </a:lnSpc>
              <a:spcBef>
                <a:spcPts val="0"/>
              </a:spcBef>
              <a:spcAft>
                <a:spcPts val="0"/>
              </a:spcAft>
            </a:pPr>
            <a:endParaRPr lang="en-US" sz="1600" b="1" dirty="0"/>
          </a:p>
          <a:p>
            <a:pPr lvl="1" algn="just">
              <a:lnSpc>
                <a:spcPct val="107000"/>
              </a:lnSpc>
              <a:spcBef>
                <a:spcPts val="0"/>
              </a:spcBef>
              <a:spcAft>
                <a:spcPts val="0"/>
              </a:spcAft>
            </a:pPr>
            <a:r>
              <a:rPr lang="en-US" sz="1600" b="1" dirty="0"/>
              <a:t>Option 1. AP provides control after several round of retry among non-AP STAs.</a:t>
            </a:r>
          </a:p>
          <a:p>
            <a:pPr lvl="1" algn="just">
              <a:lnSpc>
                <a:spcPct val="107000"/>
              </a:lnSpc>
              <a:spcBef>
                <a:spcPts val="0"/>
              </a:spcBef>
              <a:spcAft>
                <a:spcPts val="0"/>
              </a:spcAft>
            </a:pPr>
            <a:endParaRPr lang="en-US" sz="1600" b="1" dirty="0"/>
          </a:p>
          <a:p>
            <a:pPr lvl="1" algn="just">
              <a:lnSpc>
                <a:spcPct val="107000"/>
              </a:lnSpc>
              <a:spcBef>
                <a:spcPts val="0"/>
              </a:spcBef>
              <a:spcAft>
                <a:spcPts val="0"/>
              </a:spcAft>
            </a:pPr>
            <a:r>
              <a:rPr lang="en-US" sz="1600" b="1" dirty="0"/>
              <a:t>Option 2. After few rounds of contention among non-AP STAs. </a:t>
            </a:r>
          </a:p>
          <a:p>
            <a:pPr lvl="1" algn="just">
              <a:lnSpc>
                <a:spcPct val="107000"/>
              </a:lnSpc>
              <a:spcBef>
                <a:spcPts val="0"/>
              </a:spcBef>
              <a:spcAft>
                <a:spcPts val="0"/>
              </a:spcAft>
            </a:pPr>
            <a:endParaRPr lang="en-US" sz="1600" b="1" dirty="0"/>
          </a:p>
          <a:p>
            <a:pPr lvl="1" algn="just">
              <a:lnSpc>
                <a:spcPct val="107000"/>
              </a:lnSpc>
              <a:spcBef>
                <a:spcPts val="0"/>
              </a:spcBef>
              <a:spcAft>
                <a:spcPts val="0"/>
              </a:spcAft>
            </a:pPr>
            <a:r>
              <a:rPr lang="en-US" sz="1600" b="1" dirty="0"/>
              <a:t>Option 3. AP may send DS after SIFS/PIFS of the previous TXOP and apply OFDMA.</a:t>
            </a:r>
          </a:p>
        </p:txBody>
      </p:sp>
      <p:grpSp>
        <p:nvGrpSpPr>
          <p:cNvPr id="8" name="Group 7">
            <a:extLst>
              <a:ext uri="{FF2B5EF4-FFF2-40B4-BE49-F238E27FC236}">
                <a16:creationId xmlns:a16="http://schemas.microsoft.com/office/drawing/2014/main" id="{69336FFC-F8F7-4A8F-BCF0-52DAE2C48F43}"/>
              </a:ext>
            </a:extLst>
          </p:cNvPr>
          <p:cNvGrpSpPr/>
          <p:nvPr/>
        </p:nvGrpSpPr>
        <p:grpSpPr>
          <a:xfrm>
            <a:off x="800047" y="1828800"/>
            <a:ext cx="7543905" cy="4343400"/>
            <a:chOff x="1550950" y="2516584"/>
            <a:chExt cx="6349316" cy="3655616"/>
          </a:xfrm>
        </p:grpSpPr>
        <p:grpSp>
          <p:nvGrpSpPr>
            <p:cNvPr id="9" name="Group 8">
              <a:extLst>
                <a:ext uri="{FF2B5EF4-FFF2-40B4-BE49-F238E27FC236}">
                  <a16:creationId xmlns:a16="http://schemas.microsoft.com/office/drawing/2014/main" id="{480639DC-F34F-4287-A43A-73F39FB0BADF}"/>
                </a:ext>
              </a:extLst>
            </p:cNvPr>
            <p:cNvGrpSpPr/>
            <p:nvPr/>
          </p:nvGrpSpPr>
          <p:grpSpPr>
            <a:xfrm>
              <a:off x="3505200" y="4347320"/>
              <a:ext cx="2562147" cy="1824880"/>
              <a:chOff x="6090715" y="1710048"/>
              <a:chExt cx="2562147" cy="1824880"/>
            </a:xfrm>
          </p:grpSpPr>
          <p:cxnSp>
            <p:nvCxnSpPr>
              <p:cNvPr id="108" name="Straight Arrow Connector 107">
                <a:extLst>
                  <a:ext uri="{FF2B5EF4-FFF2-40B4-BE49-F238E27FC236}">
                    <a16:creationId xmlns:a16="http://schemas.microsoft.com/office/drawing/2014/main" id="{0F22CCFB-D8A3-44CB-9086-1AB04EA4236D}"/>
                  </a:ext>
                </a:extLst>
              </p:cNvPr>
              <p:cNvCxnSpPr>
                <a:cxnSpLocks/>
              </p:cNvCxnSpPr>
              <p:nvPr/>
            </p:nvCxnSpPr>
            <p:spPr bwMode="auto">
              <a:xfrm>
                <a:off x="6090715" y="2846181"/>
                <a:ext cx="2469418"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111" name="Rectangle 110">
                <a:extLst>
                  <a:ext uri="{FF2B5EF4-FFF2-40B4-BE49-F238E27FC236}">
                    <a16:creationId xmlns:a16="http://schemas.microsoft.com/office/drawing/2014/main" id="{7E5A6609-F121-41DA-B6F9-EB75AD2653D5}"/>
                  </a:ext>
                </a:extLst>
              </p:cNvPr>
              <p:cNvSpPr/>
              <p:nvPr/>
            </p:nvSpPr>
            <p:spPr>
              <a:xfrm>
                <a:off x="7272804" y="1890124"/>
                <a:ext cx="1380058" cy="276999"/>
              </a:xfrm>
              <a:prstGeom prst="rect">
                <a:avLst/>
              </a:prstGeom>
            </p:spPr>
            <p:txBody>
              <a:bodyPr wrap="none">
                <a:spAutoFit/>
              </a:bodyPr>
              <a:lstStyle/>
              <a:p>
                <a:r>
                  <a:rPr lang="en-US" dirty="0"/>
                  <a:t>AP’s control level </a:t>
                </a:r>
              </a:p>
            </p:txBody>
          </p:sp>
          <p:sp>
            <p:nvSpPr>
              <p:cNvPr id="113" name="Rectangle 112">
                <a:extLst>
                  <a:ext uri="{FF2B5EF4-FFF2-40B4-BE49-F238E27FC236}">
                    <a16:creationId xmlns:a16="http://schemas.microsoft.com/office/drawing/2014/main" id="{2EB057AF-661B-43AD-87C3-3D4EB23872D5}"/>
                  </a:ext>
                </a:extLst>
              </p:cNvPr>
              <p:cNvSpPr/>
              <p:nvPr/>
            </p:nvSpPr>
            <p:spPr>
              <a:xfrm>
                <a:off x="6090715" y="1710048"/>
                <a:ext cx="1203215" cy="276999"/>
              </a:xfrm>
              <a:prstGeom prst="rect">
                <a:avLst/>
              </a:prstGeom>
            </p:spPr>
            <p:txBody>
              <a:bodyPr wrap="none">
                <a:spAutoFit/>
              </a:bodyPr>
              <a:lstStyle/>
              <a:p>
                <a:r>
                  <a:rPr lang="en-US" dirty="0"/>
                  <a:t>STA’s autonomy</a:t>
                </a:r>
              </a:p>
            </p:txBody>
          </p:sp>
          <p:sp>
            <p:nvSpPr>
              <p:cNvPr id="114" name="Rectangle 113">
                <a:extLst>
                  <a:ext uri="{FF2B5EF4-FFF2-40B4-BE49-F238E27FC236}">
                    <a16:creationId xmlns:a16="http://schemas.microsoft.com/office/drawing/2014/main" id="{D3B33ABB-4BED-4C88-92FF-3CEAB86CCBA5}"/>
                  </a:ext>
                </a:extLst>
              </p:cNvPr>
              <p:cNvSpPr/>
              <p:nvPr/>
            </p:nvSpPr>
            <p:spPr>
              <a:xfrm rot="18807512">
                <a:off x="6091024" y="2836083"/>
                <a:ext cx="936025" cy="461665"/>
              </a:xfrm>
              <a:prstGeom prst="rect">
                <a:avLst/>
              </a:prstGeom>
            </p:spPr>
            <p:txBody>
              <a:bodyPr wrap="none">
                <a:spAutoFit/>
              </a:bodyPr>
              <a:lstStyle/>
              <a:p>
                <a:r>
                  <a:rPr lang="en-US" dirty="0"/>
                  <a:t>Hip EDCA </a:t>
                </a:r>
              </a:p>
              <a:p>
                <a:r>
                  <a:rPr lang="en-US" dirty="0"/>
                  <a:t>mode A</a:t>
                </a:r>
              </a:p>
            </p:txBody>
          </p:sp>
          <p:sp>
            <p:nvSpPr>
              <p:cNvPr id="121" name="Rectangle 120">
                <a:extLst>
                  <a:ext uri="{FF2B5EF4-FFF2-40B4-BE49-F238E27FC236}">
                    <a16:creationId xmlns:a16="http://schemas.microsoft.com/office/drawing/2014/main" id="{4E413659-EA9F-487C-87AE-C326481554A7}"/>
                  </a:ext>
                </a:extLst>
              </p:cNvPr>
              <p:cNvSpPr/>
              <p:nvPr/>
            </p:nvSpPr>
            <p:spPr>
              <a:xfrm rot="19171767">
                <a:off x="6667379" y="2973587"/>
                <a:ext cx="718466" cy="276999"/>
              </a:xfrm>
              <a:prstGeom prst="rect">
                <a:avLst/>
              </a:prstGeom>
            </p:spPr>
            <p:txBody>
              <a:bodyPr wrap="none">
                <a:spAutoFit/>
              </a:bodyPr>
              <a:lstStyle/>
              <a:p>
                <a:r>
                  <a:rPr lang="en-US" dirty="0"/>
                  <a:t>option 1</a:t>
                </a:r>
              </a:p>
            </p:txBody>
          </p:sp>
          <p:sp>
            <p:nvSpPr>
              <p:cNvPr id="125" name="Rectangle 124">
                <a:extLst>
                  <a:ext uri="{FF2B5EF4-FFF2-40B4-BE49-F238E27FC236}">
                    <a16:creationId xmlns:a16="http://schemas.microsoft.com/office/drawing/2014/main" id="{E6A0E039-76AE-4EF9-BE06-8C27F4EDC0CD}"/>
                  </a:ext>
                </a:extLst>
              </p:cNvPr>
              <p:cNvSpPr/>
              <p:nvPr/>
            </p:nvSpPr>
            <p:spPr>
              <a:xfrm rot="18984844">
                <a:off x="7158991" y="2962315"/>
                <a:ext cx="718466" cy="276999"/>
              </a:xfrm>
              <a:prstGeom prst="rect">
                <a:avLst/>
              </a:prstGeom>
            </p:spPr>
            <p:txBody>
              <a:bodyPr wrap="none">
                <a:spAutoFit/>
              </a:bodyPr>
              <a:lstStyle/>
              <a:p>
                <a:r>
                  <a:rPr lang="en-US" dirty="0"/>
                  <a:t>option 2</a:t>
                </a:r>
              </a:p>
            </p:txBody>
          </p:sp>
          <p:sp>
            <p:nvSpPr>
              <p:cNvPr id="134" name="Rectangle 133">
                <a:extLst>
                  <a:ext uri="{FF2B5EF4-FFF2-40B4-BE49-F238E27FC236}">
                    <a16:creationId xmlns:a16="http://schemas.microsoft.com/office/drawing/2014/main" id="{230DDEAC-CC54-4A49-96D1-80DD80BE9BB7}"/>
                  </a:ext>
                </a:extLst>
              </p:cNvPr>
              <p:cNvSpPr/>
              <p:nvPr/>
            </p:nvSpPr>
            <p:spPr>
              <a:xfrm rot="18934845">
                <a:off x="7675508" y="2959957"/>
                <a:ext cx="718464" cy="276999"/>
              </a:xfrm>
              <a:prstGeom prst="rect">
                <a:avLst/>
              </a:prstGeom>
            </p:spPr>
            <p:txBody>
              <a:bodyPr wrap="square">
                <a:spAutoFit/>
              </a:bodyPr>
              <a:lstStyle/>
              <a:p>
                <a:r>
                  <a:rPr lang="en-US" dirty="0"/>
                  <a:t>option 3</a:t>
                </a:r>
              </a:p>
            </p:txBody>
          </p:sp>
        </p:grpSp>
        <p:cxnSp>
          <p:nvCxnSpPr>
            <p:cNvPr id="19" name="Straight Arrow Connector 18">
              <a:extLst>
                <a:ext uri="{FF2B5EF4-FFF2-40B4-BE49-F238E27FC236}">
                  <a16:creationId xmlns:a16="http://schemas.microsoft.com/office/drawing/2014/main" id="{CFD01A0F-749C-4476-97F5-C6B13A513EB2}"/>
                </a:ext>
              </a:extLst>
            </p:cNvPr>
            <p:cNvCxnSpPr>
              <a:cxnSpLocks/>
            </p:cNvCxnSpPr>
            <p:nvPr/>
          </p:nvCxnSpPr>
          <p:spPr bwMode="auto">
            <a:xfrm flipV="1">
              <a:off x="3507463" y="4137885"/>
              <a:ext cx="0" cy="1345568"/>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3" name="Arc 22">
              <a:extLst>
                <a:ext uri="{FF2B5EF4-FFF2-40B4-BE49-F238E27FC236}">
                  <a16:creationId xmlns:a16="http://schemas.microsoft.com/office/drawing/2014/main" id="{CF5618D2-4841-4C7C-BD90-FE51AE638AB8}"/>
                </a:ext>
              </a:extLst>
            </p:cNvPr>
            <p:cNvSpPr/>
            <p:nvPr/>
          </p:nvSpPr>
          <p:spPr bwMode="auto">
            <a:xfrm rot="10800000">
              <a:off x="3682134" y="2516929"/>
              <a:ext cx="4218132" cy="2751111"/>
            </a:xfrm>
            <a:prstGeom prst="arc">
              <a:avLst>
                <a:gd name="adj1" fmla="val 16200000"/>
                <a:gd name="adj2" fmla="val 20786534"/>
              </a:avLst>
            </a:prstGeom>
            <a:noFill/>
            <a:ln w="12700" cap="flat" cmpd="sng" algn="ctr">
              <a:solidFill>
                <a:schemeClr val="tx1"/>
              </a:solidFill>
              <a:prstDash val="dash"/>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4" name="Arc 23">
              <a:extLst>
                <a:ext uri="{FF2B5EF4-FFF2-40B4-BE49-F238E27FC236}">
                  <a16:creationId xmlns:a16="http://schemas.microsoft.com/office/drawing/2014/main" id="{698394B0-DBCC-44C2-8BE2-20A092F56060}"/>
                </a:ext>
              </a:extLst>
            </p:cNvPr>
            <p:cNvSpPr/>
            <p:nvPr/>
          </p:nvSpPr>
          <p:spPr bwMode="auto">
            <a:xfrm rot="10800000" flipH="1">
              <a:off x="1550950" y="2516584"/>
              <a:ext cx="4360501" cy="2751111"/>
            </a:xfrm>
            <a:prstGeom prst="arc">
              <a:avLst>
                <a:gd name="adj1" fmla="val 16200000"/>
                <a:gd name="adj2" fmla="val 20740826"/>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pSp>
    </p:spTree>
    <p:extLst>
      <p:ext uri="{BB962C8B-B14F-4D97-AF65-F5344CB8AC3E}">
        <p14:creationId xmlns:p14="http://schemas.microsoft.com/office/powerpoint/2010/main" val="2793974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Option 1</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0" name="Rectangle 29">
            <a:extLst>
              <a:ext uri="{FF2B5EF4-FFF2-40B4-BE49-F238E27FC236}">
                <a16:creationId xmlns:a16="http://schemas.microsoft.com/office/drawing/2014/main" id="{37C3C11E-5679-47F6-9A74-CA27AD1C4554}"/>
              </a:ext>
            </a:extLst>
          </p:cNvPr>
          <p:cNvSpPr/>
          <p:nvPr/>
        </p:nvSpPr>
        <p:spPr>
          <a:xfrm>
            <a:off x="194946" y="1426845"/>
            <a:ext cx="8110854" cy="1920975"/>
          </a:xfrm>
          <a:prstGeom prst="rect">
            <a:avLst/>
          </a:prstGeom>
        </p:spPr>
        <p:txBody>
          <a:bodyPr wrap="square">
            <a:spAutoFit/>
          </a:bodyPr>
          <a:lstStyle/>
          <a:p>
            <a:pPr lvl="1" algn="just">
              <a:lnSpc>
                <a:spcPct val="107000"/>
              </a:lnSpc>
              <a:spcBef>
                <a:spcPts val="0"/>
              </a:spcBef>
              <a:spcAft>
                <a:spcPts val="0"/>
              </a:spcAft>
            </a:pPr>
            <a:r>
              <a:rPr lang="en-US" sz="1400" b="1" dirty="0"/>
              <a:t>AP provides control among non-AP STAs. </a:t>
            </a:r>
          </a:p>
          <a:p>
            <a:pPr marL="742950" lvl="1" indent="-285750" algn="just">
              <a:lnSpc>
                <a:spcPct val="107000"/>
              </a:lnSpc>
              <a:spcBef>
                <a:spcPts val="0"/>
              </a:spcBef>
              <a:spcAft>
                <a:spcPts val="0"/>
              </a:spcAft>
              <a:buFont typeface="Arial" panose="020B0604020202020204" pitchFamily="34" charset="0"/>
              <a:buChar char="•"/>
            </a:pPr>
            <a:r>
              <a:rPr lang="en-US" sz="1400" dirty="0"/>
              <a:t>LL non-AP STAs send DS and start contending the channel, </a:t>
            </a:r>
            <a:r>
              <a:rPr lang="en-US" sz="1400" u="sng" dirty="0"/>
              <a:t>after a longer channel acquisition time</a:t>
            </a:r>
            <a:r>
              <a:rPr lang="en-US" sz="1400" dirty="0"/>
              <a:t>, e.g., “channel acquisition time limit”, AP may provide control and support. </a:t>
            </a:r>
          </a:p>
          <a:p>
            <a:pPr marL="742950" lvl="1" indent="-285750" algn="just">
              <a:lnSpc>
                <a:spcPct val="107000"/>
              </a:lnSpc>
              <a:spcBef>
                <a:spcPts val="0"/>
              </a:spcBef>
              <a:spcAft>
                <a:spcPts val="0"/>
              </a:spcAft>
              <a:buFont typeface="Arial" panose="020B0604020202020204" pitchFamily="34" charset="0"/>
              <a:buChar char="•"/>
            </a:pPr>
            <a:r>
              <a:rPr lang="en-US" sz="1400" dirty="0"/>
              <a:t>The AP does not necessarily have to explicitly detect or count individual </a:t>
            </a:r>
            <a:r>
              <a:rPr lang="en-US" sz="1400"/>
              <a:t>failed RTS/CTS </a:t>
            </a:r>
            <a:r>
              <a:rPr lang="en-US" sz="1400" dirty="0"/>
              <a:t>transmissions. Its primary role is to ensure that channel acquisition time </a:t>
            </a:r>
            <a:r>
              <a:rPr lang="en-US" sz="1400" i="1" dirty="0"/>
              <a:t>remains within acceptable limits. </a:t>
            </a:r>
          </a:p>
          <a:p>
            <a:pPr marL="742950" lvl="1" indent="-285750" algn="just">
              <a:lnSpc>
                <a:spcPct val="107000"/>
              </a:lnSpc>
              <a:spcBef>
                <a:spcPts val="0"/>
              </a:spcBef>
              <a:spcAft>
                <a:spcPts val="0"/>
              </a:spcAft>
              <a:buFont typeface="Arial" panose="020B0604020202020204" pitchFamily="34" charset="0"/>
              <a:buChar char="•"/>
            </a:pPr>
            <a:r>
              <a:rPr lang="en-US" sz="1400" dirty="0"/>
              <a:t>AP can send some trigger frames after SIFS/PIFS, e.g., BSRP, etc., to offer scheduling and make management for the LLT. </a:t>
            </a:r>
          </a:p>
        </p:txBody>
      </p:sp>
      <p:sp>
        <p:nvSpPr>
          <p:cNvPr id="58" name="Rectangle 57">
            <a:extLst>
              <a:ext uri="{FF2B5EF4-FFF2-40B4-BE49-F238E27FC236}">
                <a16:creationId xmlns:a16="http://schemas.microsoft.com/office/drawing/2014/main" id="{663B4EBC-94A2-4118-B58F-93E805438621}"/>
              </a:ext>
            </a:extLst>
          </p:cNvPr>
          <p:cNvSpPr/>
          <p:nvPr/>
        </p:nvSpPr>
        <p:spPr bwMode="auto">
          <a:xfrm>
            <a:off x="3011460" y="3351437"/>
            <a:ext cx="2173069" cy="309686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9" name="Rectangle 58">
            <a:extLst>
              <a:ext uri="{FF2B5EF4-FFF2-40B4-BE49-F238E27FC236}">
                <a16:creationId xmlns:a16="http://schemas.microsoft.com/office/drawing/2014/main" id="{04DF5EE5-EF91-4B6E-9D01-EA1020823CFC}"/>
              </a:ext>
            </a:extLst>
          </p:cNvPr>
          <p:cNvSpPr/>
          <p:nvPr/>
        </p:nvSpPr>
        <p:spPr bwMode="auto">
          <a:xfrm>
            <a:off x="5188472" y="3347820"/>
            <a:ext cx="2456208" cy="3104728"/>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0" name="Rectangle 59">
            <a:extLst>
              <a:ext uri="{FF2B5EF4-FFF2-40B4-BE49-F238E27FC236}">
                <a16:creationId xmlns:a16="http://schemas.microsoft.com/office/drawing/2014/main" id="{F4308EB5-E01B-4115-8517-FEF026CB7496}"/>
              </a:ext>
            </a:extLst>
          </p:cNvPr>
          <p:cNvSpPr/>
          <p:nvPr/>
        </p:nvSpPr>
        <p:spPr bwMode="auto">
          <a:xfrm>
            <a:off x="1188348" y="3347820"/>
            <a:ext cx="1818658" cy="308786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931B5515-2182-479F-9DC8-406A67B9B618}"/>
              </a:ext>
            </a:extLst>
          </p:cNvPr>
          <p:cNvSpPr txBox="1"/>
          <p:nvPr/>
        </p:nvSpPr>
        <p:spPr>
          <a:xfrm>
            <a:off x="3240198" y="3326088"/>
            <a:ext cx="1832451" cy="261610"/>
          </a:xfrm>
          <a:prstGeom prst="rect">
            <a:avLst/>
          </a:prstGeom>
          <a:noFill/>
        </p:spPr>
        <p:txBody>
          <a:bodyPr wrap="square" rtlCol="0">
            <a:spAutoFit/>
          </a:bodyPr>
          <a:lstStyle/>
          <a:p>
            <a:r>
              <a:rPr lang="en-US" sz="1100" dirty="0">
                <a:solidFill>
                  <a:schemeClr val="tx1"/>
                </a:solidFill>
              </a:rPr>
              <a:t>Hip EDCA contention period</a:t>
            </a:r>
          </a:p>
        </p:txBody>
      </p:sp>
      <p:sp>
        <p:nvSpPr>
          <p:cNvPr id="62" name="TextBox 61">
            <a:extLst>
              <a:ext uri="{FF2B5EF4-FFF2-40B4-BE49-F238E27FC236}">
                <a16:creationId xmlns:a16="http://schemas.microsoft.com/office/drawing/2014/main" id="{A2369F33-9582-4089-A0AC-92311FD84956}"/>
              </a:ext>
            </a:extLst>
          </p:cNvPr>
          <p:cNvSpPr txBox="1"/>
          <p:nvPr/>
        </p:nvSpPr>
        <p:spPr>
          <a:xfrm>
            <a:off x="1232566" y="3304977"/>
            <a:ext cx="1866197" cy="769441"/>
          </a:xfrm>
          <a:prstGeom prst="rect">
            <a:avLst/>
          </a:prstGeom>
          <a:noFill/>
        </p:spPr>
        <p:txBody>
          <a:bodyPr wrap="square" rtlCol="0">
            <a:spAutoFit/>
          </a:bodyPr>
          <a:lstStyle/>
          <a:p>
            <a:r>
              <a:rPr lang="en-US" sz="1100" dirty="0">
                <a:solidFill>
                  <a:schemeClr val="tx1"/>
                </a:solidFill>
              </a:rPr>
              <a:t>Previous TXOP</a:t>
            </a:r>
          </a:p>
          <a:p>
            <a:r>
              <a:rPr lang="en-US" sz="1100" dirty="0"/>
              <a:t>(could be a TXOP won by one of the LL STA via Hip EDCA)</a:t>
            </a:r>
            <a:endParaRPr lang="en-US" sz="1100" dirty="0">
              <a:solidFill>
                <a:schemeClr val="tx1"/>
              </a:solidFill>
            </a:endParaRPr>
          </a:p>
        </p:txBody>
      </p:sp>
      <p:sp>
        <p:nvSpPr>
          <p:cNvPr id="63" name="TextBox 62">
            <a:extLst>
              <a:ext uri="{FF2B5EF4-FFF2-40B4-BE49-F238E27FC236}">
                <a16:creationId xmlns:a16="http://schemas.microsoft.com/office/drawing/2014/main" id="{7F9D7C31-D029-4DDA-94A2-78D7D0D304AB}"/>
              </a:ext>
            </a:extLst>
          </p:cNvPr>
          <p:cNvSpPr txBox="1"/>
          <p:nvPr/>
        </p:nvSpPr>
        <p:spPr>
          <a:xfrm>
            <a:off x="5169652" y="3319161"/>
            <a:ext cx="2563302" cy="430887"/>
          </a:xfrm>
          <a:prstGeom prst="rect">
            <a:avLst/>
          </a:prstGeom>
          <a:noFill/>
        </p:spPr>
        <p:txBody>
          <a:bodyPr wrap="square" rtlCol="0">
            <a:spAutoFit/>
          </a:bodyPr>
          <a:lstStyle/>
          <a:p>
            <a:r>
              <a:rPr lang="en-US" sz="1100" dirty="0"/>
              <a:t>AP manages the LLT and assign time/frequency resources to LL STAs</a:t>
            </a:r>
          </a:p>
        </p:txBody>
      </p:sp>
      <p:sp>
        <p:nvSpPr>
          <p:cNvPr id="64" name="Line 5">
            <a:extLst>
              <a:ext uri="{FF2B5EF4-FFF2-40B4-BE49-F238E27FC236}">
                <a16:creationId xmlns:a16="http://schemas.microsoft.com/office/drawing/2014/main" id="{D6B3E58F-2683-4EFE-8526-979075B2CE29}"/>
              </a:ext>
            </a:extLst>
          </p:cNvPr>
          <p:cNvSpPr>
            <a:spLocks noChangeShapeType="1"/>
          </p:cNvSpPr>
          <p:nvPr/>
        </p:nvSpPr>
        <p:spPr bwMode="auto">
          <a:xfrm>
            <a:off x="997213" y="4746710"/>
            <a:ext cx="7286467"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Line 6">
            <a:extLst>
              <a:ext uri="{FF2B5EF4-FFF2-40B4-BE49-F238E27FC236}">
                <a16:creationId xmlns:a16="http://schemas.microsoft.com/office/drawing/2014/main" id="{7DB9D1E6-0779-45FC-A174-DB06DC4DB5A1}"/>
              </a:ext>
            </a:extLst>
          </p:cNvPr>
          <p:cNvSpPr>
            <a:spLocks noChangeShapeType="1"/>
          </p:cNvSpPr>
          <p:nvPr/>
        </p:nvSpPr>
        <p:spPr bwMode="auto">
          <a:xfrm>
            <a:off x="997212" y="5101435"/>
            <a:ext cx="7286468"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6" name="Rectangle 10">
            <a:extLst>
              <a:ext uri="{FF2B5EF4-FFF2-40B4-BE49-F238E27FC236}">
                <a16:creationId xmlns:a16="http://schemas.microsoft.com/office/drawing/2014/main" id="{6ED4D14B-4400-481F-8FDF-C0C3A7F172CC}"/>
              </a:ext>
            </a:extLst>
          </p:cNvPr>
          <p:cNvSpPr>
            <a:spLocks noChangeArrowheads="1"/>
          </p:cNvSpPr>
          <p:nvPr/>
        </p:nvSpPr>
        <p:spPr bwMode="auto">
          <a:xfrm>
            <a:off x="627839" y="6074652"/>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STA4</a:t>
            </a:r>
          </a:p>
        </p:txBody>
      </p:sp>
      <p:sp>
        <p:nvSpPr>
          <p:cNvPr id="67" name="Rectangle 11">
            <a:extLst>
              <a:ext uri="{FF2B5EF4-FFF2-40B4-BE49-F238E27FC236}">
                <a16:creationId xmlns:a16="http://schemas.microsoft.com/office/drawing/2014/main" id="{874DE4F0-9826-4DB3-8422-AA7A8AD6DA0C}"/>
              </a:ext>
            </a:extLst>
          </p:cNvPr>
          <p:cNvSpPr>
            <a:spLocks noChangeArrowheads="1"/>
          </p:cNvSpPr>
          <p:nvPr/>
        </p:nvSpPr>
        <p:spPr bwMode="auto">
          <a:xfrm>
            <a:off x="621320" y="5397554"/>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STA2</a:t>
            </a:r>
          </a:p>
        </p:txBody>
      </p:sp>
      <p:sp>
        <p:nvSpPr>
          <p:cNvPr id="68" name="Rectangle 12">
            <a:extLst>
              <a:ext uri="{FF2B5EF4-FFF2-40B4-BE49-F238E27FC236}">
                <a16:creationId xmlns:a16="http://schemas.microsoft.com/office/drawing/2014/main" id="{5DBEAD12-42C7-4067-B0B0-8A1B3A5086F9}"/>
              </a:ext>
            </a:extLst>
          </p:cNvPr>
          <p:cNvSpPr>
            <a:spLocks noChangeArrowheads="1"/>
          </p:cNvSpPr>
          <p:nvPr/>
        </p:nvSpPr>
        <p:spPr bwMode="auto">
          <a:xfrm>
            <a:off x="570186" y="6184604"/>
            <a:ext cx="5921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Legacy</a:t>
            </a:r>
          </a:p>
        </p:txBody>
      </p:sp>
      <p:sp>
        <p:nvSpPr>
          <p:cNvPr id="69" name="Rectangle 13">
            <a:extLst>
              <a:ext uri="{FF2B5EF4-FFF2-40B4-BE49-F238E27FC236}">
                <a16:creationId xmlns:a16="http://schemas.microsoft.com/office/drawing/2014/main" id="{8ADED5F3-CCD3-4F57-98A0-9ABAD6331671}"/>
              </a:ext>
            </a:extLst>
          </p:cNvPr>
          <p:cNvSpPr>
            <a:spLocks noChangeArrowheads="1"/>
          </p:cNvSpPr>
          <p:nvPr/>
        </p:nvSpPr>
        <p:spPr bwMode="auto">
          <a:xfrm>
            <a:off x="623181" y="5007438"/>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STA1</a:t>
            </a:r>
          </a:p>
        </p:txBody>
      </p:sp>
      <p:sp>
        <p:nvSpPr>
          <p:cNvPr id="70" name="Rectangle 15">
            <a:extLst>
              <a:ext uri="{FF2B5EF4-FFF2-40B4-BE49-F238E27FC236}">
                <a16:creationId xmlns:a16="http://schemas.microsoft.com/office/drawing/2014/main" id="{DC65FA2C-D206-49C1-877F-D9A1FBC1E156}"/>
              </a:ext>
            </a:extLst>
          </p:cNvPr>
          <p:cNvSpPr>
            <a:spLocks noChangeArrowheads="1"/>
          </p:cNvSpPr>
          <p:nvPr/>
        </p:nvSpPr>
        <p:spPr bwMode="auto">
          <a:xfrm>
            <a:off x="1189936" y="4487123"/>
            <a:ext cx="1812109" cy="259768"/>
          </a:xfrm>
          <a:prstGeom prst="rect">
            <a:avLst/>
          </a:prstGeom>
          <a:solidFill>
            <a:schemeClr val="bg1">
              <a:lumMod val="75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p>
            <a:r>
              <a:rPr lang="en-US" sz="1000" dirty="0"/>
              <a:t>Frame exchanges in the TXOP</a:t>
            </a:r>
          </a:p>
        </p:txBody>
      </p:sp>
      <p:sp>
        <p:nvSpPr>
          <p:cNvPr id="71" name="Line 26">
            <a:extLst>
              <a:ext uri="{FF2B5EF4-FFF2-40B4-BE49-F238E27FC236}">
                <a16:creationId xmlns:a16="http://schemas.microsoft.com/office/drawing/2014/main" id="{260999D6-A439-4B8A-B819-ABC5DBD4B0E0}"/>
              </a:ext>
            </a:extLst>
          </p:cNvPr>
          <p:cNvSpPr>
            <a:spLocks noChangeShapeType="1"/>
          </p:cNvSpPr>
          <p:nvPr/>
        </p:nvSpPr>
        <p:spPr bwMode="auto">
          <a:xfrm flipV="1">
            <a:off x="2993797" y="3976605"/>
            <a:ext cx="423802" cy="0"/>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2" name="Rectangle 29">
            <a:extLst>
              <a:ext uri="{FF2B5EF4-FFF2-40B4-BE49-F238E27FC236}">
                <a16:creationId xmlns:a16="http://schemas.microsoft.com/office/drawing/2014/main" id="{13C7C876-F4A8-468E-982D-D6083EFEBE76}"/>
              </a:ext>
            </a:extLst>
          </p:cNvPr>
          <p:cNvSpPr>
            <a:spLocks noChangeArrowheads="1"/>
          </p:cNvSpPr>
          <p:nvPr/>
        </p:nvSpPr>
        <p:spPr bwMode="auto">
          <a:xfrm>
            <a:off x="3146041" y="3914148"/>
            <a:ext cx="166687"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Rectangle 30">
            <a:extLst>
              <a:ext uri="{FF2B5EF4-FFF2-40B4-BE49-F238E27FC236}">
                <a16:creationId xmlns:a16="http://schemas.microsoft.com/office/drawing/2014/main" id="{4D7A68FF-35D6-41E9-865F-0D7AF9017671}"/>
              </a:ext>
            </a:extLst>
          </p:cNvPr>
          <p:cNvSpPr>
            <a:spLocks noChangeArrowheads="1"/>
          </p:cNvSpPr>
          <p:nvPr/>
        </p:nvSpPr>
        <p:spPr bwMode="auto">
          <a:xfrm>
            <a:off x="3145238" y="3917505"/>
            <a:ext cx="1651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SIFS</a:t>
            </a:r>
            <a:endParaRPr kumimoji="0" lang="en-US" altLang="en-US" sz="1800" b="0" i="0" u="none" strike="noStrike" cap="none" normalizeH="0" baseline="0" dirty="0">
              <a:ln>
                <a:noFill/>
              </a:ln>
              <a:effectLst/>
            </a:endParaRPr>
          </a:p>
        </p:txBody>
      </p:sp>
      <p:sp>
        <p:nvSpPr>
          <p:cNvPr id="74" name="Line 31">
            <a:extLst>
              <a:ext uri="{FF2B5EF4-FFF2-40B4-BE49-F238E27FC236}">
                <a16:creationId xmlns:a16="http://schemas.microsoft.com/office/drawing/2014/main" id="{A660A49F-2D6D-4DF3-8F50-1280B70175D3}"/>
              </a:ext>
            </a:extLst>
          </p:cNvPr>
          <p:cNvSpPr>
            <a:spLocks noChangeShapeType="1"/>
          </p:cNvSpPr>
          <p:nvPr/>
        </p:nvSpPr>
        <p:spPr bwMode="auto">
          <a:xfrm>
            <a:off x="3008024" y="3855954"/>
            <a:ext cx="801069" cy="2801"/>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34">
            <a:extLst>
              <a:ext uri="{FF2B5EF4-FFF2-40B4-BE49-F238E27FC236}">
                <a16:creationId xmlns:a16="http://schemas.microsoft.com/office/drawing/2014/main" id="{CAE706AD-16F4-4967-8B37-1918D38215FA}"/>
              </a:ext>
            </a:extLst>
          </p:cNvPr>
          <p:cNvSpPr>
            <a:spLocks noChangeArrowheads="1"/>
          </p:cNvSpPr>
          <p:nvPr/>
        </p:nvSpPr>
        <p:spPr bwMode="auto">
          <a:xfrm>
            <a:off x="3335131" y="3791837"/>
            <a:ext cx="180975"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Rectangle 35">
            <a:extLst>
              <a:ext uri="{FF2B5EF4-FFF2-40B4-BE49-F238E27FC236}">
                <a16:creationId xmlns:a16="http://schemas.microsoft.com/office/drawing/2014/main" id="{57CD623B-84F6-44BE-AF05-9FA73AB791D1}"/>
              </a:ext>
            </a:extLst>
          </p:cNvPr>
          <p:cNvSpPr>
            <a:spLocks noChangeArrowheads="1"/>
          </p:cNvSpPr>
          <p:nvPr/>
        </p:nvSpPr>
        <p:spPr bwMode="auto">
          <a:xfrm>
            <a:off x="3334650" y="3799257"/>
            <a:ext cx="18114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DIFS</a:t>
            </a:r>
            <a:endParaRPr kumimoji="0" lang="en-US" altLang="en-US" sz="1800" b="0" i="0" u="none" strike="noStrike" cap="none" normalizeH="0" baseline="0" dirty="0">
              <a:ln>
                <a:noFill/>
              </a:ln>
              <a:effectLst/>
            </a:endParaRPr>
          </a:p>
        </p:txBody>
      </p:sp>
      <p:sp>
        <p:nvSpPr>
          <p:cNvPr id="77" name="Line 31">
            <a:extLst>
              <a:ext uri="{FF2B5EF4-FFF2-40B4-BE49-F238E27FC236}">
                <a16:creationId xmlns:a16="http://schemas.microsoft.com/office/drawing/2014/main" id="{75EF1236-6C98-45AC-B814-5C712997D294}"/>
              </a:ext>
            </a:extLst>
          </p:cNvPr>
          <p:cNvSpPr>
            <a:spLocks noChangeShapeType="1"/>
          </p:cNvSpPr>
          <p:nvPr/>
        </p:nvSpPr>
        <p:spPr bwMode="auto">
          <a:xfrm>
            <a:off x="3008766" y="3721635"/>
            <a:ext cx="608406" cy="903"/>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8" name="Rectangle 34">
            <a:extLst>
              <a:ext uri="{FF2B5EF4-FFF2-40B4-BE49-F238E27FC236}">
                <a16:creationId xmlns:a16="http://schemas.microsoft.com/office/drawing/2014/main" id="{253E26EB-744A-4F04-A742-395A8A5294D1}"/>
              </a:ext>
            </a:extLst>
          </p:cNvPr>
          <p:cNvSpPr>
            <a:spLocks noChangeArrowheads="1"/>
          </p:cNvSpPr>
          <p:nvPr/>
        </p:nvSpPr>
        <p:spPr bwMode="auto">
          <a:xfrm>
            <a:off x="3213334" y="3648463"/>
            <a:ext cx="180975"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Rectangle 35">
            <a:extLst>
              <a:ext uri="{FF2B5EF4-FFF2-40B4-BE49-F238E27FC236}">
                <a16:creationId xmlns:a16="http://schemas.microsoft.com/office/drawing/2014/main" id="{F2B0F696-32EB-4029-AFC2-4BF5C8E35B3D}"/>
              </a:ext>
            </a:extLst>
          </p:cNvPr>
          <p:cNvSpPr>
            <a:spLocks noChangeArrowheads="1"/>
          </p:cNvSpPr>
          <p:nvPr/>
        </p:nvSpPr>
        <p:spPr bwMode="auto">
          <a:xfrm>
            <a:off x="3211349" y="3652070"/>
            <a:ext cx="17152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PIFS</a:t>
            </a:r>
            <a:endParaRPr kumimoji="0" lang="en-US" altLang="en-US" sz="1800" b="0" i="0" u="none" strike="noStrike" cap="none" normalizeH="0" baseline="0" dirty="0">
              <a:ln>
                <a:noFill/>
              </a:ln>
              <a:effectLst/>
            </a:endParaRPr>
          </a:p>
        </p:txBody>
      </p:sp>
      <p:sp>
        <p:nvSpPr>
          <p:cNvPr id="80" name="Rectangle 13">
            <a:extLst>
              <a:ext uri="{FF2B5EF4-FFF2-40B4-BE49-F238E27FC236}">
                <a16:creationId xmlns:a16="http://schemas.microsoft.com/office/drawing/2014/main" id="{8A6FC171-5D2C-4ECD-A9D6-2410ED72B184}"/>
              </a:ext>
            </a:extLst>
          </p:cNvPr>
          <p:cNvSpPr>
            <a:spLocks noChangeArrowheads="1"/>
          </p:cNvSpPr>
          <p:nvPr/>
        </p:nvSpPr>
        <p:spPr bwMode="auto">
          <a:xfrm>
            <a:off x="708157" y="4641137"/>
            <a:ext cx="1955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AP</a:t>
            </a:r>
          </a:p>
        </p:txBody>
      </p:sp>
      <p:cxnSp>
        <p:nvCxnSpPr>
          <p:cNvPr id="81" name="Straight Arrow Connector 80">
            <a:extLst>
              <a:ext uri="{FF2B5EF4-FFF2-40B4-BE49-F238E27FC236}">
                <a16:creationId xmlns:a16="http://schemas.microsoft.com/office/drawing/2014/main" id="{4B6F9315-ED99-4BB3-9F49-CA331E197CE7}"/>
              </a:ext>
            </a:extLst>
          </p:cNvPr>
          <p:cNvCxnSpPr>
            <a:cxnSpLocks/>
          </p:cNvCxnSpPr>
          <p:nvPr/>
        </p:nvCxnSpPr>
        <p:spPr>
          <a:xfrm>
            <a:off x="2352123" y="4823658"/>
            <a:ext cx="0" cy="277777"/>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2F75706F-09E6-4F8F-A71D-5E366C0F9C9D}"/>
              </a:ext>
            </a:extLst>
          </p:cNvPr>
          <p:cNvSpPr/>
          <p:nvPr/>
        </p:nvSpPr>
        <p:spPr>
          <a:xfrm>
            <a:off x="1852629" y="4779140"/>
            <a:ext cx="1065743" cy="253916"/>
          </a:xfrm>
          <a:prstGeom prst="rect">
            <a:avLst/>
          </a:prstGeom>
        </p:spPr>
        <p:txBody>
          <a:bodyPr wrap="square">
            <a:spAutoFit/>
          </a:bodyPr>
          <a:lstStyle/>
          <a:p>
            <a:r>
              <a:rPr lang="en-US" sz="1050" dirty="0">
                <a:solidFill>
                  <a:srgbClr val="FF0000"/>
                </a:solidFill>
                <a:latin typeface="Arial" panose="020B0604020202020204" pitchFamily="34" charset="0"/>
                <a:cs typeface="Arial" panose="020B0604020202020204" pitchFamily="34" charset="0"/>
              </a:rPr>
              <a:t>LLT arrives</a:t>
            </a:r>
            <a:endParaRPr lang="en-US" sz="1050" dirty="0">
              <a:solidFill>
                <a:srgbClr val="FF0000"/>
              </a:solidFill>
            </a:endParaRPr>
          </a:p>
        </p:txBody>
      </p:sp>
      <p:cxnSp>
        <p:nvCxnSpPr>
          <p:cNvPr id="83" name="Straight Connector 82">
            <a:extLst>
              <a:ext uri="{FF2B5EF4-FFF2-40B4-BE49-F238E27FC236}">
                <a16:creationId xmlns:a16="http://schemas.microsoft.com/office/drawing/2014/main" id="{398D0CBC-165E-4473-A090-C2ACF7099E1F}"/>
              </a:ext>
            </a:extLst>
          </p:cNvPr>
          <p:cNvCxnSpPr>
            <a:cxnSpLocks/>
          </p:cNvCxnSpPr>
          <p:nvPr/>
        </p:nvCxnSpPr>
        <p:spPr>
          <a:xfrm>
            <a:off x="7376900" y="4246000"/>
            <a:ext cx="0" cy="1816404"/>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6953CD03-2919-48A2-A802-CA66770C1244}"/>
              </a:ext>
            </a:extLst>
          </p:cNvPr>
          <p:cNvSpPr/>
          <p:nvPr/>
        </p:nvSpPr>
        <p:spPr>
          <a:xfrm>
            <a:off x="6256866" y="4059077"/>
            <a:ext cx="1653434"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Delay bound for STA1</a:t>
            </a:r>
            <a:endParaRPr lang="en-US" sz="900" dirty="0">
              <a:solidFill>
                <a:srgbClr val="FF0000"/>
              </a:solidFill>
            </a:endParaRPr>
          </a:p>
        </p:txBody>
      </p:sp>
      <p:sp>
        <p:nvSpPr>
          <p:cNvPr id="85" name="Line 6">
            <a:extLst>
              <a:ext uri="{FF2B5EF4-FFF2-40B4-BE49-F238E27FC236}">
                <a16:creationId xmlns:a16="http://schemas.microsoft.com/office/drawing/2014/main" id="{53AFDDB0-996F-4887-A79C-108CA1ECCD8B}"/>
              </a:ext>
            </a:extLst>
          </p:cNvPr>
          <p:cNvSpPr>
            <a:spLocks noChangeShapeType="1"/>
          </p:cNvSpPr>
          <p:nvPr/>
        </p:nvSpPr>
        <p:spPr bwMode="auto">
          <a:xfrm>
            <a:off x="976096" y="5473567"/>
            <a:ext cx="7307583"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6" name="Line 6">
            <a:extLst>
              <a:ext uri="{FF2B5EF4-FFF2-40B4-BE49-F238E27FC236}">
                <a16:creationId xmlns:a16="http://schemas.microsoft.com/office/drawing/2014/main" id="{967B9867-39A3-4E6E-B5FE-A2875EB79B89}"/>
              </a:ext>
            </a:extLst>
          </p:cNvPr>
          <p:cNvSpPr>
            <a:spLocks noChangeShapeType="1"/>
          </p:cNvSpPr>
          <p:nvPr/>
        </p:nvSpPr>
        <p:spPr bwMode="auto">
          <a:xfrm>
            <a:off x="997211" y="6234229"/>
            <a:ext cx="7286468"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87" name="Straight Connector 86">
            <a:extLst>
              <a:ext uri="{FF2B5EF4-FFF2-40B4-BE49-F238E27FC236}">
                <a16:creationId xmlns:a16="http://schemas.microsoft.com/office/drawing/2014/main" id="{A19C713D-4CDC-4029-9EE9-27B64F5D439A}"/>
              </a:ext>
            </a:extLst>
          </p:cNvPr>
          <p:cNvCxnSpPr>
            <a:cxnSpLocks/>
          </p:cNvCxnSpPr>
          <p:nvPr/>
        </p:nvCxnSpPr>
        <p:spPr>
          <a:xfrm>
            <a:off x="3433743" y="3922357"/>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F7965AE-CDC9-47DD-9E16-26FFE28CDCC8}"/>
              </a:ext>
            </a:extLst>
          </p:cNvPr>
          <p:cNvCxnSpPr>
            <a:cxnSpLocks/>
          </p:cNvCxnSpPr>
          <p:nvPr/>
        </p:nvCxnSpPr>
        <p:spPr>
          <a:xfrm>
            <a:off x="3620296" y="3922358"/>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91DA9B70-CF1C-4B23-85DF-E2A5245BF725}"/>
              </a:ext>
            </a:extLst>
          </p:cNvPr>
          <p:cNvCxnSpPr>
            <a:cxnSpLocks/>
          </p:cNvCxnSpPr>
          <p:nvPr/>
        </p:nvCxnSpPr>
        <p:spPr>
          <a:xfrm>
            <a:off x="3811539" y="3922356"/>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91" name="Rectangle 43">
            <a:extLst>
              <a:ext uri="{FF2B5EF4-FFF2-40B4-BE49-F238E27FC236}">
                <a16:creationId xmlns:a16="http://schemas.microsoft.com/office/drawing/2014/main" id="{7B53028A-EC85-4A4E-B92D-71D329BB85EF}"/>
              </a:ext>
            </a:extLst>
          </p:cNvPr>
          <p:cNvSpPr>
            <a:spLocks noChangeArrowheads="1"/>
          </p:cNvSpPr>
          <p:nvPr/>
        </p:nvSpPr>
        <p:spPr bwMode="auto">
          <a:xfrm>
            <a:off x="3433743" y="6124547"/>
            <a:ext cx="738809" cy="178783"/>
          </a:xfrm>
          <a:prstGeom prst="rect">
            <a:avLst/>
          </a:prstGeom>
          <a:solidFill>
            <a:schemeClr val="bg1"/>
          </a:solidFill>
          <a:ln w="12700" cap="sq">
            <a:solidFill>
              <a:schemeClr val="tx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US" dirty="0"/>
          </a:p>
        </p:txBody>
      </p:sp>
      <p:sp>
        <p:nvSpPr>
          <p:cNvPr id="92" name="Rectangle 44">
            <a:extLst>
              <a:ext uri="{FF2B5EF4-FFF2-40B4-BE49-F238E27FC236}">
                <a16:creationId xmlns:a16="http://schemas.microsoft.com/office/drawing/2014/main" id="{622ACBEF-5CC1-42EF-B0B3-335735451624}"/>
              </a:ext>
            </a:extLst>
          </p:cNvPr>
          <p:cNvSpPr>
            <a:spLocks noChangeArrowheads="1"/>
          </p:cNvSpPr>
          <p:nvPr/>
        </p:nvSpPr>
        <p:spPr bwMode="auto">
          <a:xfrm>
            <a:off x="3740834" y="6157582"/>
            <a:ext cx="24365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AIFSN</a:t>
            </a:r>
            <a:endParaRPr kumimoji="0" lang="en-US" altLang="en-US" sz="1800" b="0" i="0" u="none" strike="noStrike" cap="none" normalizeH="0" baseline="0" dirty="0">
              <a:ln>
                <a:noFill/>
              </a:ln>
              <a:effectLst/>
            </a:endParaRPr>
          </a:p>
        </p:txBody>
      </p:sp>
      <p:cxnSp>
        <p:nvCxnSpPr>
          <p:cNvPr id="93" name="Straight Arrow Connector 92">
            <a:extLst>
              <a:ext uri="{FF2B5EF4-FFF2-40B4-BE49-F238E27FC236}">
                <a16:creationId xmlns:a16="http://schemas.microsoft.com/office/drawing/2014/main" id="{89731267-0167-4459-A53D-80D4E206CC38}"/>
              </a:ext>
            </a:extLst>
          </p:cNvPr>
          <p:cNvCxnSpPr>
            <a:cxnSpLocks/>
          </p:cNvCxnSpPr>
          <p:nvPr/>
        </p:nvCxnSpPr>
        <p:spPr>
          <a:xfrm>
            <a:off x="2639644" y="5189427"/>
            <a:ext cx="0" cy="284738"/>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94" name="Rectangle 93">
            <a:extLst>
              <a:ext uri="{FF2B5EF4-FFF2-40B4-BE49-F238E27FC236}">
                <a16:creationId xmlns:a16="http://schemas.microsoft.com/office/drawing/2014/main" id="{E77FC7F6-D9CA-4646-B1B7-6F1D6ECB606B}"/>
              </a:ext>
            </a:extLst>
          </p:cNvPr>
          <p:cNvSpPr/>
          <p:nvPr/>
        </p:nvSpPr>
        <p:spPr>
          <a:xfrm>
            <a:off x="2136217" y="5040154"/>
            <a:ext cx="914484" cy="260279"/>
          </a:xfrm>
          <a:prstGeom prst="rect">
            <a:avLst/>
          </a:prstGeom>
        </p:spPr>
        <p:txBody>
          <a:bodyPr wrap="square">
            <a:spAutoFit/>
          </a:bodyPr>
          <a:lstStyle/>
          <a:p>
            <a:r>
              <a:rPr lang="en-US" sz="1050" dirty="0">
                <a:solidFill>
                  <a:srgbClr val="FF0000"/>
                </a:solidFill>
                <a:latin typeface="Arial" panose="020B0604020202020204" pitchFamily="34" charset="0"/>
                <a:cs typeface="Arial" panose="020B0604020202020204" pitchFamily="34" charset="0"/>
              </a:rPr>
              <a:t>LLT arrives</a:t>
            </a:r>
            <a:endParaRPr lang="en-US" sz="1050" dirty="0">
              <a:solidFill>
                <a:srgbClr val="FF0000"/>
              </a:solidFill>
            </a:endParaRPr>
          </a:p>
        </p:txBody>
      </p:sp>
      <p:cxnSp>
        <p:nvCxnSpPr>
          <p:cNvPr id="95" name="Straight Connector 94">
            <a:extLst>
              <a:ext uri="{FF2B5EF4-FFF2-40B4-BE49-F238E27FC236}">
                <a16:creationId xmlns:a16="http://schemas.microsoft.com/office/drawing/2014/main" id="{B9AA6382-F374-4EEE-BBF1-8EFE769A5DB3}"/>
              </a:ext>
            </a:extLst>
          </p:cNvPr>
          <p:cNvCxnSpPr>
            <a:cxnSpLocks/>
          </p:cNvCxnSpPr>
          <p:nvPr/>
        </p:nvCxnSpPr>
        <p:spPr>
          <a:xfrm>
            <a:off x="7529300" y="4009922"/>
            <a:ext cx="0" cy="1990882"/>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cxnSp>
        <p:nvCxnSpPr>
          <p:cNvPr id="96" name="Straight Arrow Connector 95">
            <a:extLst>
              <a:ext uri="{FF2B5EF4-FFF2-40B4-BE49-F238E27FC236}">
                <a16:creationId xmlns:a16="http://schemas.microsoft.com/office/drawing/2014/main" id="{B9AAC0CD-7BF8-4543-8EC2-3AD1D2608636}"/>
              </a:ext>
            </a:extLst>
          </p:cNvPr>
          <p:cNvCxnSpPr>
            <a:cxnSpLocks/>
          </p:cNvCxnSpPr>
          <p:nvPr/>
        </p:nvCxnSpPr>
        <p:spPr>
          <a:xfrm>
            <a:off x="7219889" y="4254578"/>
            <a:ext cx="115016" cy="221064"/>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6F9A9CCF-FBBF-44E8-BD9F-1C9C4947D52C}"/>
              </a:ext>
            </a:extLst>
          </p:cNvPr>
          <p:cNvCxnSpPr>
            <a:cxnSpLocks/>
          </p:cNvCxnSpPr>
          <p:nvPr/>
        </p:nvCxnSpPr>
        <p:spPr>
          <a:xfrm>
            <a:off x="7334905" y="3919632"/>
            <a:ext cx="172142" cy="294892"/>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5EC24798-6378-4BEC-BE82-D825B52648A8}"/>
              </a:ext>
            </a:extLst>
          </p:cNvPr>
          <p:cNvSpPr/>
          <p:nvPr/>
        </p:nvSpPr>
        <p:spPr>
          <a:xfrm>
            <a:off x="7062578" y="3705775"/>
            <a:ext cx="1653434"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Delay bound for STA2</a:t>
            </a:r>
            <a:endParaRPr lang="en-US" sz="900" dirty="0">
              <a:solidFill>
                <a:srgbClr val="FF0000"/>
              </a:solidFill>
            </a:endParaRPr>
          </a:p>
        </p:txBody>
      </p:sp>
      <p:sp>
        <p:nvSpPr>
          <p:cNvPr id="101" name="Rectangle 36">
            <a:extLst>
              <a:ext uri="{FF2B5EF4-FFF2-40B4-BE49-F238E27FC236}">
                <a16:creationId xmlns:a16="http://schemas.microsoft.com/office/drawing/2014/main" id="{1286B4AB-4196-4E77-8CFE-A2751EC06BDD}"/>
              </a:ext>
            </a:extLst>
          </p:cNvPr>
          <p:cNvSpPr>
            <a:spLocks noChangeArrowheads="1"/>
          </p:cNvSpPr>
          <p:nvPr/>
        </p:nvSpPr>
        <p:spPr bwMode="auto">
          <a:xfrm>
            <a:off x="3808375" y="4868797"/>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02" name="Rectangle 39">
            <a:extLst>
              <a:ext uri="{FF2B5EF4-FFF2-40B4-BE49-F238E27FC236}">
                <a16:creationId xmlns:a16="http://schemas.microsoft.com/office/drawing/2014/main" id="{02EBB195-1781-49A6-922E-60EB1BD8DBB8}"/>
              </a:ext>
            </a:extLst>
          </p:cNvPr>
          <p:cNvSpPr>
            <a:spLocks noChangeArrowheads="1"/>
          </p:cNvSpPr>
          <p:nvPr/>
        </p:nvSpPr>
        <p:spPr bwMode="auto">
          <a:xfrm>
            <a:off x="3803906" y="4911752"/>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sp>
        <p:nvSpPr>
          <p:cNvPr id="103" name="Line 31">
            <a:extLst>
              <a:ext uri="{FF2B5EF4-FFF2-40B4-BE49-F238E27FC236}">
                <a16:creationId xmlns:a16="http://schemas.microsoft.com/office/drawing/2014/main" id="{C012CC20-906E-4950-9354-2AF4A42F40C3}"/>
              </a:ext>
            </a:extLst>
          </p:cNvPr>
          <p:cNvSpPr>
            <a:spLocks noChangeShapeType="1"/>
          </p:cNvSpPr>
          <p:nvPr/>
        </p:nvSpPr>
        <p:spPr bwMode="auto">
          <a:xfrm flipV="1">
            <a:off x="4159216" y="6274017"/>
            <a:ext cx="1025313" cy="0"/>
          </a:xfrm>
          <a:prstGeom prst="line">
            <a:avLst/>
          </a:prstGeom>
          <a:noFill/>
          <a:ln w="17463" cap="rnd">
            <a:solidFill>
              <a:srgbClr val="7F7F7F"/>
            </a:solidFill>
            <a:prstDash val="solid"/>
            <a:round/>
            <a:headEnd type="triangle"/>
            <a:tailEnd type="non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106" name="Straight Arrow Connector 105">
            <a:extLst>
              <a:ext uri="{FF2B5EF4-FFF2-40B4-BE49-F238E27FC236}">
                <a16:creationId xmlns:a16="http://schemas.microsoft.com/office/drawing/2014/main" id="{CBE6F3D7-2EC5-42FC-AF3F-E5DA96FDB664}"/>
              </a:ext>
            </a:extLst>
          </p:cNvPr>
          <p:cNvCxnSpPr>
            <a:cxnSpLocks/>
            <a:stCxn id="107" idx="2"/>
          </p:cNvCxnSpPr>
          <p:nvPr/>
        </p:nvCxnSpPr>
        <p:spPr>
          <a:xfrm>
            <a:off x="5372903" y="4744085"/>
            <a:ext cx="0" cy="1097368"/>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 name="Flowchart: Process 106">
            <a:extLst>
              <a:ext uri="{FF2B5EF4-FFF2-40B4-BE49-F238E27FC236}">
                <a16:creationId xmlns:a16="http://schemas.microsoft.com/office/drawing/2014/main" id="{EA193771-FC94-469C-A56A-444B1E169A91}"/>
              </a:ext>
            </a:extLst>
          </p:cNvPr>
          <p:cNvSpPr/>
          <p:nvPr/>
        </p:nvSpPr>
        <p:spPr bwMode="auto">
          <a:xfrm>
            <a:off x="5194363" y="4490375"/>
            <a:ext cx="357079" cy="253710"/>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900" dirty="0">
                <a:solidFill>
                  <a:srgbClr val="000000"/>
                </a:solidFill>
              </a:rPr>
              <a:t>BSRP</a:t>
            </a:r>
          </a:p>
        </p:txBody>
      </p:sp>
      <p:cxnSp>
        <p:nvCxnSpPr>
          <p:cNvPr id="110" name="Straight Arrow Connector 109">
            <a:extLst>
              <a:ext uri="{FF2B5EF4-FFF2-40B4-BE49-F238E27FC236}">
                <a16:creationId xmlns:a16="http://schemas.microsoft.com/office/drawing/2014/main" id="{A50B885A-D24D-4B4F-B25B-390BA500D82B}"/>
              </a:ext>
            </a:extLst>
          </p:cNvPr>
          <p:cNvCxnSpPr>
            <a:cxnSpLocks/>
            <a:stCxn id="112" idx="2"/>
          </p:cNvCxnSpPr>
          <p:nvPr/>
        </p:nvCxnSpPr>
        <p:spPr>
          <a:xfrm>
            <a:off x="6201512" y="4736241"/>
            <a:ext cx="0" cy="1127775"/>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Flowchart: Process 111">
            <a:extLst>
              <a:ext uri="{FF2B5EF4-FFF2-40B4-BE49-F238E27FC236}">
                <a16:creationId xmlns:a16="http://schemas.microsoft.com/office/drawing/2014/main" id="{1F102762-BD57-4012-B789-2BE75AF16EEC}"/>
              </a:ext>
            </a:extLst>
          </p:cNvPr>
          <p:cNvSpPr/>
          <p:nvPr/>
        </p:nvSpPr>
        <p:spPr bwMode="auto">
          <a:xfrm>
            <a:off x="6135027" y="4490374"/>
            <a:ext cx="132970" cy="245867"/>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algn="ctr" fontAlgn="base">
              <a:lnSpc>
                <a:spcPct val="90000"/>
              </a:lnSpc>
              <a:spcBef>
                <a:spcPct val="0"/>
              </a:spcBef>
              <a:spcAft>
                <a:spcPct val="0"/>
              </a:spcAft>
            </a:pPr>
            <a:r>
              <a:rPr kumimoji="0" lang="en-US" sz="800" i="0" u="none" strike="noStrike" cap="none" normalizeH="0" baseline="0" dirty="0">
                <a:ln>
                  <a:noFill/>
                </a:ln>
                <a:solidFill>
                  <a:srgbClr val="000000"/>
                </a:solidFill>
                <a:effectLst/>
              </a:rPr>
              <a:t>TF</a:t>
            </a:r>
          </a:p>
        </p:txBody>
      </p:sp>
      <p:sp>
        <p:nvSpPr>
          <p:cNvPr id="115" name="Flowchart: Process 114">
            <a:extLst>
              <a:ext uri="{FF2B5EF4-FFF2-40B4-BE49-F238E27FC236}">
                <a16:creationId xmlns:a16="http://schemas.microsoft.com/office/drawing/2014/main" id="{4A214DAC-9ED0-4554-8E42-B6134D843FDE}"/>
              </a:ext>
            </a:extLst>
          </p:cNvPr>
          <p:cNvSpPr/>
          <p:nvPr/>
        </p:nvSpPr>
        <p:spPr bwMode="auto">
          <a:xfrm>
            <a:off x="6416753" y="4928575"/>
            <a:ext cx="569635" cy="8411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16" name="Flowchart: Process 115">
            <a:extLst>
              <a:ext uri="{FF2B5EF4-FFF2-40B4-BE49-F238E27FC236}">
                <a16:creationId xmlns:a16="http://schemas.microsoft.com/office/drawing/2014/main" id="{20EB3A3A-F8EE-4CEC-B1FE-460DDC0EC0DC}"/>
              </a:ext>
            </a:extLst>
          </p:cNvPr>
          <p:cNvSpPr/>
          <p:nvPr/>
        </p:nvSpPr>
        <p:spPr bwMode="auto">
          <a:xfrm>
            <a:off x="5671211" y="4828181"/>
            <a:ext cx="335943" cy="87598"/>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BSR</a:t>
            </a:r>
          </a:p>
        </p:txBody>
      </p:sp>
      <p:sp>
        <p:nvSpPr>
          <p:cNvPr id="117" name="Flowchart: Process 116">
            <a:extLst>
              <a:ext uri="{FF2B5EF4-FFF2-40B4-BE49-F238E27FC236}">
                <a16:creationId xmlns:a16="http://schemas.microsoft.com/office/drawing/2014/main" id="{5ABA953B-8BDB-4019-9ED7-E21EC00F0F2A}"/>
              </a:ext>
            </a:extLst>
          </p:cNvPr>
          <p:cNvSpPr/>
          <p:nvPr/>
        </p:nvSpPr>
        <p:spPr bwMode="auto">
          <a:xfrm>
            <a:off x="5669273" y="4907094"/>
            <a:ext cx="338775" cy="8740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cxnSp>
        <p:nvCxnSpPr>
          <p:cNvPr id="118" name="Straight Arrow Connector 117">
            <a:extLst>
              <a:ext uri="{FF2B5EF4-FFF2-40B4-BE49-F238E27FC236}">
                <a16:creationId xmlns:a16="http://schemas.microsoft.com/office/drawing/2014/main" id="{01233D36-96BD-4535-B92E-2FD3001D5621}"/>
              </a:ext>
            </a:extLst>
          </p:cNvPr>
          <p:cNvCxnSpPr>
            <a:cxnSpLocks/>
          </p:cNvCxnSpPr>
          <p:nvPr/>
        </p:nvCxnSpPr>
        <p:spPr>
          <a:xfrm>
            <a:off x="5372903" y="4765037"/>
            <a:ext cx="0" cy="336398"/>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8" name="Straight Arrow Connector 167">
            <a:extLst>
              <a:ext uri="{FF2B5EF4-FFF2-40B4-BE49-F238E27FC236}">
                <a16:creationId xmlns:a16="http://schemas.microsoft.com/office/drawing/2014/main" id="{A79F3FE8-C30A-4511-8712-B235069F46EF}"/>
              </a:ext>
            </a:extLst>
          </p:cNvPr>
          <p:cNvCxnSpPr>
            <a:cxnSpLocks/>
          </p:cNvCxnSpPr>
          <p:nvPr/>
        </p:nvCxnSpPr>
        <p:spPr>
          <a:xfrm>
            <a:off x="6201512" y="4758011"/>
            <a:ext cx="0" cy="343424"/>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9" name="Line 26">
            <a:extLst>
              <a:ext uri="{FF2B5EF4-FFF2-40B4-BE49-F238E27FC236}">
                <a16:creationId xmlns:a16="http://schemas.microsoft.com/office/drawing/2014/main" id="{661F71E9-FD1B-40C5-9233-52690C323275}"/>
              </a:ext>
            </a:extLst>
          </p:cNvPr>
          <p:cNvSpPr>
            <a:spLocks noChangeShapeType="1"/>
          </p:cNvSpPr>
          <p:nvPr/>
        </p:nvSpPr>
        <p:spPr bwMode="auto">
          <a:xfrm>
            <a:off x="4562686" y="4449052"/>
            <a:ext cx="322726" cy="1860"/>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1" name="Rectangle 30">
            <a:extLst>
              <a:ext uri="{FF2B5EF4-FFF2-40B4-BE49-F238E27FC236}">
                <a16:creationId xmlns:a16="http://schemas.microsoft.com/office/drawing/2014/main" id="{0EC63E65-A25F-4A2B-BD64-DBD384F07F8C}"/>
              </a:ext>
            </a:extLst>
          </p:cNvPr>
          <p:cNvSpPr>
            <a:spLocks noChangeArrowheads="1"/>
          </p:cNvSpPr>
          <p:nvPr/>
        </p:nvSpPr>
        <p:spPr bwMode="auto">
          <a:xfrm>
            <a:off x="4640234" y="4309423"/>
            <a:ext cx="1651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SIFS</a:t>
            </a:r>
            <a:endParaRPr kumimoji="0" lang="en-US" altLang="en-US" sz="1800" b="0" i="0" u="none" strike="noStrike" cap="none" normalizeH="0" baseline="0" dirty="0">
              <a:ln>
                <a:noFill/>
              </a:ln>
              <a:effectLst/>
            </a:endParaRPr>
          </a:p>
        </p:txBody>
      </p:sp>
      <p:grpSp>
        <p:nvGrpSpPr>
          <p:cNvPr id="4" name="Group 3">
            <a:extLst>
              <a:ext uri="{FF2B5EF4-FFF2-40B4-BE49-F238E27FC236}">
                <a16:creationId xmlns:a16="http://schemas.microsoft.com/office/drawing/2014/main" id="{89190CF4-B28E-4401-B45B-ED6549BFB87E}"/>
              </a:ext>
            </a:extLst>
          </p:cNvPr>
          <p:cNvGrpSpPr/>
          <p:nvPr/>
        </p:nvGrpSpPr>
        <p:grpSpPr>
          <a:xfrm>
            <a:off x="4211128" y="4867031"/>
            <a:ext cx="145023" cy="223204"/>
            <a:chOff x="4335707" y="4766938"/>
            <a:chExt cx="145023" cy="223204"/>
          </a:xfrm>
        </p:grpSpPr>
        <p:sp>
          <p:nvSpPr>
            <p:cNvPr id="122" name="Parallelogram 121">
              <a:extLst>
                <a:ext uri="{FF2B5EF4-FFF2-40B4-BE49-F238E27FC236}">
                  <a16:creationId xmlns:a16="http://schemas.microsoft.com/office/drawing/2014/main" id="{295386D5-5FD5-46DB-9BBD-AC021697BFC5}"/>
                </a:ext>
              </a:extLst>
            </p:cNvPr>
            <p:cNvSpPr/>
            <p:nvPr/>
          </p:nvSpPr>
          <p:spPr bwMode="auto">
            <a:xfrm>
              <a:off x="4375817" y="4766938"/>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sp>
          <p:nvSpPr>
            <p:cNvPr id="123" name="Parallelogram 122">
              <a:extLst>
                <a:ext uri="{FF2B5EF4-FFF2-40B4-BE49-F238E27FC236}">
                  <a16:creationId xmlns:a16="http://schemas.microsoft.com/office/drawing/2014/main" id="{DE6A3C9D-4AC5-46D7-B617-27EA1A2194AC}"/>
                </a:ext>
              </a:extLst>
            </p:cNvPr>
            <p:cNvSpPr/>
            <p:nvPr/>
          </p:nvSpPr>
          <p:spPr bwMode="auto">
            <a:xfrm>
              <a:off x="4335707" y="4767457"/>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grpSp>
      <p:grpSp>
        <p:nvGrpSpPr>
          <p:cNvPr id="126" name="Group 125">
            <a:extLst>
              <a:ext uri="{FF2B5EF4-FFF2-40B4-BE49-F238E27FC236}">
                <a16:creationId xmlns:a16="http://schemas.microsoft.com/office/drawing/2014/main" id="{7BDFD5D8-926B-4482-87F2-F9CA67AAA5D6}"/>
              </a:ext>
            </a:extLst>
          </p:cNvPr>
          <p:cNvGrpSpPr/>
          <p:nvPr/>
        </p:nvGrpSpPr>
        <p:grpSpPr>
          <a:xfrm>
            <a:off x="4204422" y="5238321"/>
            <a:ext cx="145023" cy="223204"/>
            <a:chOff x="4335707" y="4766938"/>
            <a:chExt cx="145023" cy="223204"/>
          </a:xfrm>
        </p:grpSpPr>
        <p:sp>
          <p:nvSpPr>
            <p:cNvPr id="127" name="Parallelogram 126">
              <a:extLst>
                <a:ext uri="{FF2B5EF4-FFF2-40B4-BE49-F238E27FC236}">
                  <a16:creationId xmlns:a16="http://schemas.microsoft.com/office/drawing/2014/main" id="{51E22346-DEB5-4363-AD90-C524B33F8376}"/>
                </a:ext>
              </a:extLst>
            </p:cNvPr>
            <p:cNvSpPr/>
            <p:nvPr/>
          </p:nvSpPr>
          <p:spPr bwMode="auto">
            <a:xfrm>
              <a:off x="4375817" y="4766938"/>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sp>
          <p:nvSpPr>
            <p:cNvPr id="128" name="Parallelogram 127">
              <a:extLst>
                <a:ext uri="{FF2B5EF4-FFF2-40B4-BE49-F238E27FC236}">
                  <a16:creationId xmlns:a16="http://schemas.microsoft.com/office/drawing/2014/main" id="{BC2E6799-3E1D-4F21-B654-8335726B0F92}"/>
                </a:ext>
              </a:extLst>
            </p:cNvPr>
            <p:cNvSpPr/>
            <p:nvPr/>
          </p:nvSpPr>
          <p:spPr bwMode="auto">
            <a:xfrm>
              <a:off x="4335707" y="4767457"/>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grpSp>
      <p:sp>
        <p:nvSpPr>
          <p:cNvPr id="130" name="Rectangle 11">
            <a:extLst>
              <a:ext uri="{FF2B5EF4-FFF2-40B4-BE49-F238E27FC236}">
                <a16:creationId xmlns:a16="http://schemas.microsoft.com/office/drawing/2014/main" id="{F9083D12-5337-4B22-913C-8436141AB54E}"/>
              </a:ext>
            </a:extLst>
          </p:cNvPr>
          <p:cNvSpPr>
            <a:spLocks noChangeArrowheads="1"/>
          </p:cNvSpPr>
          <p:nvPr/>
        </p:nvSpPr>
        <p:spPr bwMode="auto">
          <a:xfrm>
            <a:off x="642436" y="5788003"/>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STA3</a:t>
            </a:r>
          </a:p>
        </p:txBody>
      </p:sp>
      <p:sp>
        <p:nvSpPr>
          <p:cNvPr id="131" name="Line 6">
            <a:extLst>
              <a:ext uri="{FF2B5EF4-FFF2-40B4-BE49-F238E27FC236}">
                <a16:creationId xmlns:a16="http://schemas.microsoft.com/office/drawing/2014/main" id="{305D99FF-E4CC-40D3-9C4F-0CD9F71DB0C6}"/>
              </a:ext>
            </a:extLst>
          </p:cNvPr>
          <p:cNvSpPr>
            <a:spLocks noChangeShapeType="1"/>
          </p:cNvSpPr>
          <p:nvPr/>
        </p:nvSpPr>
        <p:spPr bwMode="auto">
          <a:xfrm>
            <a:off x="997213" y="5864016"/>
            <a:ext cx="7286466"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132" name="Straight Arrow Connector 131">
            <a:extLst>
              <a:ext uri="{FF2B5EF4-FFF2-40B4-BE49-F238E27FC236}">
                <a16:creationId xmlns:a16="http://schemas.microsoft.com/office/drawing/2014/main" id="{F887E58E-615D-400D-9B6C-709224987503}"/>
              </a:ext>
            </a:extLst>
          </p:cNvPr>
          <p:cNvCxnSpPr>
            <a:cxnSpLocks/>
          </p:cNvCxnSpPr>
          <p:nvPr/>
        </p:nvCxnSpPr>
        <p:spPr>
          <a:xfrm>
            <a:off x="1644755" y="5582220"/>
            <a:ext cx="0" cy="284738"/>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33" name="Rectangle 132">
            <a:extLst>
              <a:ext uri="{FF2B5EF4-FFF2-40B4-BE49-F238E27FC236}">
                <a16:creationId xmlns:a16="http://schemas.microsoft.com/office/drawing/2014/main" id="{7FBD7731-5B0D-416B-8EE3-0F9B76565CA7}"/>
              </a:ext>
            </a:extLst>
          </p:cNvPr>
          <p:cNvSpPr/>
          <p:nvPr/>
        </p:nvSpPr>
        <p:spPr>
          <a:xfrm>
            <a:off x="1232566" y="5460442"/>
            <a:ext cx="914484" cy="260279"/>
          </a:xfrm>
          <a:prstGeom prst="rect">
            <a:avLst/>
          </a:prstGeom>
        </p:spPr>
        <p:txBody>
          <a:bodyPr wrap="square">
            <a:spAutoFit/>
          </a:bodyPr>
          <a:lstStyle/>
          <a:p>
            <a:r>
              <a:rPr lang="en-US" sz="1050" dirty="0">
                <a:solidFill>
                  <a:srgbClr val="FF0000"/>
                </a:solidFill>
                <a:latin typeface="Arial" panose="020B0604020202020204" pitchFamily="34" charset="0"/>
                <a:cs typeface="Arial" panose="020B0604020202020204" pitchFamily="34" charset="0"/>
              </a:rPr>
              <a:t>LLT arrives</a:t>
            </a:r>
            <a:endParaRPr lang="en-US" sz="1050" dirty="0">
              <a:solidFill>
                <a:srgbClr val="FF0000"/>
              </a:solidFill>
            </a:endParaRPr>
          </a:p>
        </p:txBody>
      </p:sp>
      <p:grpSp>
        <p:nvGrpSpPr>
          <p:cNvPr id="6" name="Group 5">
            <a:extLst>
              <a:ext uri="{FF2B5EF4-FFF2-40B4-BE49-F238E27FC236}">
                <a16:creationId xmlns:a16="http://schemas.microsoft.com/office/drawing/2014/main" id="{789FB88A-3CFF-4B65-A3FB-B3618EEAC095}"/>
              </a:ext>
            </a:extLst>
          </p:cNvPr>
          <p:cNvGrpSpPr/>
          <p:nvPr/>
        </p:nvGrpSpPr>
        <p:grpSpPr>
          <a:xfrm>
            <a:off x="3809226" y="5238826"/>
            <a:ext cx="149599" cy="222435"/>
            <a:chOff x="4069471" y="5025215"/>
            <a:chExt cx="149599" cy="222435"/>
          </a:xfrm>
        </p:grpSpPr>
        <p:sp>
          <p:nvSpPr>
            <p:cNvPr id="144" name="Rectangle 36">
              <a:extLst>
                <a:ext uri="{FF2B5EF4-FFF2-40B4-BE49-F238E27FC236}">
                  <a16:creationId xmlns:a16="http://schemas.microsoft.com/office/drawing/2014/main" id="{99EDA14B-4DBD-4A10-B1B8-FC63136A307E}"/>
                </a:ext>
              </a:extLst>
            </p:cNvPr>
            <p:cNvSpPr>
              <a:spLocks noChangeArrowheads="1"/>
            </p:cNvSpPr>
            <p:nvPr/>
          </p:nvSpPr>
          <p:spPr bwMode="auto">
            <a:xfrm>
              <a:off x="4073940" y="5025215"/>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45" name="Rectangle 39">
              <a:extLst>
                <a:ext uri="{FF2B5EF4-FFF2-40B4-BE49-F238E27FC236}">
                  <a16:creationId xmlns:a16="http://schemas.microsoft.com/office/drawing/2014/main" id="{54C008FA-899E-422A-B55D-6D0BE093D3B7}"/>
                </a:ext>
              </a:extLst>
            </p:cNvPr>
            <p:cNvSpPr>
              <a:spLocks noChangeArrowheads="1"/>
            </p:cNvSpPr>
            <p:nvPr/>
          </p:nvSpPr>
          <p:spPr bwMode="auto">
            <a:xfrm>
              <a:off x="4069471" y="5068170"/>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grpSp>
      <p:grpSp>
        <p:nvGrpSpPr>
          <p:cNvPr id="146" name="Group 145">
            <a:extLst>
              <a:ext uri="{FF2B5EF4-FFF2-40B4-BE49-F238E27FC236}">
                <a16:creationId xmlns:a16="http://schemas.microsoft.com/office/drawing/2014/main" id="{0A961187-CED7-46B1-A34E-2D95EAF27C1A}"/>
              </a:ext>
            </a:extLst>
          </p:cNvPr>
          <p:cNvGrpSpPr/>
          <p:nvPr/>
        </p:nvGrpSpPr>
        <p:grpSpPr>
          <a:xfrm>
            <a:off x="3809226" y="5625063"/>
            <a:ext cx="149599" cy="222435"/>
            <a:chOff x="4069471" y="5025215"/>
            <a:chExt cx="149599" cy="222435"/>
          </a:xfrm>
        </p:grpSpPr>
        <p:sp>
          <p:nvSpPr>
            <p:cNvPr id="147" name="Rectangle 36">
              <a:extLst>
                <a:ext uri="{FF2B5EF4-FFF2-40B4-BE49-F238E27FC236}">
                  <a16:creationId xmlns:a16="http://schemas.microsoft.com/office/drawing/2014/main" id="{0340FC22-C4E2-43AC-9B98-969531F4D69C}"/>
                </a:ext>
              </a:extLst>
            </p:cNvPr>
            <p:cNvSpPr>
              <a:spLocks noChangeArrowheads="1"/>
            </p:cNvSpPr>
            <p:nvPr/>
          </p:nvSpPr>
          <p:spPr bwMode="auto">
            <a:xfrm>
              <a:off x="4073940" y="5025215"/>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48" name="Rectangle 39">
              <a:extLst>
                <a:ext uri="{FF2B5EF4-FFF2-40B4-BE49-F238E27FC236}">
                  <a16:creationId xmlns:a16="http://schemas.microsoft.com/office/drawing/2014/main" id="{3CC312B4-FF5B-4FF8-9FC2-AF0B0936D015}"/>
                </a:ext>
              </a:extLst>
            </p:cNvPr>
            <p:cNvSpPr>
              <a:spLocks noChangeArrowheads="1"/>
            </p:cNvSpPr>
            <p:nvPr/>
          </p:nvSpPr>
          <p:spPr bwMode="auto">
            <a:xfrm>
              <a:off x="4069471" y="5068170"/>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grpSp>
      <p:grpSp>
        <p:nvGrpSpPr>
          <p:cNvPr id="153" name="Group 152">
            <a:extLst>
              <a:ext uri="{FF2B5EF4-FFF2-40B4-BE49-F238E27FC236}">
                <a16:creationId xmlns:a16="http://schemas.microsoft.com/office/drawing/2014/main" id="{00371C21-FC58-489B-BCFB-496BD1A6CD2C}"/>
              </a:ext>
            </a:extLst>
          </p:cNvPr>
          <p:cNvGrpSpPr/>
          <p:nvPr/>
        </p:nvGrpSpPr>
        <p:grpSpPr>
          <a:xfrm>
            <a:off x="4350427" y="4861414"/>
            <a:ext cx="244325" cy="319954"/>
            <a:chOff x="4069471" y="5025215"/>
            <a:chExt cx="149599" cy="319954"/>
          </a:xfrm>
        </p:grpSpPr>
        <p:sp>
          <p:nvSpPr>
            <p:cNvPr id="154" name="Rectangle 36">
              <a:extLst>
                <a:ext uri="{FF2B5EF4-FFF2-40B4-BE49-F238E27FC236}">
                  <a16:creationId xmlns:a16="http://schemas.microsoft.com/office/drawing/2014/main" id="{C29D2B79-10D6-4818-9D1D-4CC4FB10C805}"/>
                </a:ext>
              </a:extLst>
            </p:cNvPr>
            <p:cNvSpPr>
              <a:spLocks noChangeArrowheads="1"/>
            </p:cNvSpPr>
            <p:nvPr/>
          </p:nvSpPr>
          <p:spPr bwMode="auto">
            <a:xfrm>
              <a:off x="4073940" y="5025215"/>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55" name="Rectangle 39">
              <a:extLst>
                <a:ext uri="{FF2B5EF4-FFF2-40B4-BE49-F238E27FC236}">
                  <a16:creationId xmlns:a16="http://schemas.microsoft.com/office/drawing/2014/main" id="{24F789F0-023B-4A95-869B-AE920F5829DC}"/>
                </a:ext>
              </a:extLst>
            </p:cNvPr>
            <p:cNvSpPr>
              <a:spLocks noChangeArrowheads="1"/>
            </p:cNvSpPr>
            <p:nvPr/>
          </p:nvSpPr>
          <p:spPr bwMode="auto">
            <a:xfrm>
              <a:off x="4069471" y="5068170"/>
              <a:ext cx="1483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900" dirty="0">
                  <a:latin typeface="Calibri" panose="020F0502020204030204" pitchFamily="34" charset="0"/>
                </a:rPr>
                <a:t>RTS</a:t>
              </a:r>
              <a:endParaRPr kumimoji="0" lang="en-US" altLang="en-US" sz="900" b="0" i="0" u="none" strike="noStrike" cap="none" normalizeH="0" baseline="0" dirty="0">
                <a:ln>
                  <a:noFill/>
                </a:ln>
                <a:effectLst/>
                <a:latin typeface="Arial" panose="020B0604020202020204" pitchFamily="34" charset="0"/>
              </a:endParaRPr>
            </a:p>
          </p:txBody>
        </p:sp>
      </p:grpSp>
      <p:grpSp>
        <p:nvGrpSpPr>
          <p:cNvPr id="159" name="Group 158">
            <a:extLst>
              <a:ext uri="{FF2B5EF4-FFF2-40B4-BE49-F238E27FC236}">
                <a16:creationId xmlns:a16="http://schemas.microsoft.com/office/drawing/2014/main" id="{DBCBC566-C89D-4DD4-9BE5-7DC105C4B582}"/>
              </a:ext>
            </a:extLst>
          </p:cNvPr>
          <p:cNvGrpSpPr/>
          <p:nvPr/>
        </p:nvGrpSpPr>
        <p:grpSpPr>
          <a:xfrm>
            <a:off x="4343687" y="5255891"/>
            <a:ext cx="251065" cy="217002"/>
            <a:chOff x="4069471" y="5025216"/>
            <a:chExt cx="251065" cy="217002"/>
          </a:xfrm>
        </p:grpSpPr>
        <p:sp>
          <p:nvSpPr>
            <p:cNvPr id="160" name="Rectangle 36">
              <a:extLst>
                <a:ext uri="{FF2B5EF4-FFF2-40B4-BE49-F238E27FC236}">
                  <a16:creationId xmlns:a16="http://schemas.microsoft.com/office/drawing/2014/main" id="{D4E31D5B-768E-49F6-BBAF-C1B384E8B71C}"/>
                </a:ext>
              </a:extLst>
            </p:cNvPr>
            <p:cNvSpPr>
              <a:spLocks noChangeArrowheads="1"/>
            </p:cNvSpPr>
            <p:nvPr/>
          </p:nvSpPr>
          <p:spPr bwMode="auto">
            <a:xfrm>
              <a:off x="4073939" y="5025216"/>
              <a:ext cx="246597" cy="217002"/>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61" name="Rectangle 39">
              <a:extLst>
                <a:ext uri="{FF2B5EF4-FFF2-40B4-BE49-F238E27FC236}">
                  <a16:creationId xmlns:a16="http://schemas.microsoft.com/office/drawing/2014/main" id="{6E1537E6-C951-473B-B0CA-221AEC04BEB5}"/>
                </a:ext>
              </a:extLst>
            </p:cNvPr>
            <p:cNvSpPr>
              <a:spLocks noChangeArrowheads="1"/>
            </p:cNvSpPr>
            <p:nvPr/>
          </p:nvSpPr>
          <p:spPr bwMode="auto">
            <a:xfrm>
              <a:off x="4069471" y="5068170"/>
              <a:ext cx="218998"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RTS</a:t>
              </a:r>
              <a:endParaRPr kumimoji="0" lang="en-US" altLang="en-US" sz="900" b="0" i="0" u="none" strike="noStrike" cap="none" normalizeH="0" baseline="0" dirty="0">
                <a:ln>
                  <a:noFill/>
                </a:ln>
                <a:effectLst/>
                <a:latin typeface="Arial" panose="020B0604020202020204" pitchFamily="34" charset="0"/>
              </a:endParaRPr>
            </a:p>
          </p:txBody>
        </p:sp>
      </p:grpSp>
      <p:cxnSp>
        <p:nvCxnSpPr>
          <p:cNvPr id="162" name="Straight Connector 161">
            <a:extLst>
              <a:ext uri="{FF2B5EF4-FFF2-40B4-BE49-F238E27FC236}">
                <a16:creationId xmlns:a16="http://schemas.microsoft.com/office/drawing/2014/main" id="{DD3EE88C-7313-4BF6-906F-EAD5534D8C32}"/>
              </a:ext>
            </a:extLst>
          </p:cNvPr>
          <p:cNvCxnSpPr>
            <a:cxnSpLocks/>
          </p:cNvCxnSpPr>
          <p:nvPr/>
        </p:nvCxnSpPr>
        <p:spPr>
          <a:xfrm>
            <a:off x="4592671" y="3914420"/>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grpSp>
        <p:nvGrpSpPr>
          <p:cNvPr id="163" name="Group 162">
            <a:extLst>
              <a:ext uri="{FF2B5EF4-FFF2-40B4-BE49-F238E27FC236}">
                <a16:creationId xmlns:a16="http://schemas.microsoft.com/office/drawing/2014/main" id="{FD3EE0DA-8C6D-4640-A058-980F9E704C64}"/>
              </a:ext>
            </a:extLst>
          </p:cNvPr>
          <p:cNvGrpSpPr/>
          <p:nvPr/>
        </p:nvGrpSpPr>
        <p:grpSpPr>
          <a:xfrm>
            <a:off x="4316041" y="5623951"/>
            <a:ext cx="145023" cy="223204"/>
            <a:chOff x="4335707" y="4766938"/>
            <a:chExt cx="145023" cy="223204"/>
          </a:xfrm>
          <a:solidFill>
            <a:schemeClr val="bg1">
              <a:lumMod val="95000"/>
            </a:schemeClr>
          </a:solidFill>
        </p:grpSpPr>
        <p:sp>
          <p:nvSpPr>
            <p:cNvPr id="164" name="Parallelogram 163">
              <a:extLst>
                <a:ext uri="{FF2B5EF4-FFF2-40B4-BE49-F238E27FC236}">
                  <a16:creationId xmlns:a16="http://schemas.microsoft.com/office/drawing/2014/main" id="{C6310327-5DC3-4C18-B29D-67A8876FD757}"/>
                </a:ext>
              </a:extLst>
            </p:cNvPr>
            <p:cNvSpPr/>
            <p:nvPr/>
          </p:nvSpPr>
          <p:spPr bwMode="auto">
            <a:xfrm>
              <a:off x="4375817" y="4766938"/>
              <a:ext cx="104913" cy="222685"/>
            </a:xfrm>
            <a:prstGeom prst="parallelogram">
              <a:avLst>
                <a:gd name="adj" fmla="val 54052"/>
              </a:avLst>
            </a:prstGeom>
            <a:grpFill/>
            <a:ln w="63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bg1">
                      <a:lumMod val="75000"/>
                    </a:schemeClr>
                  </a:solidFill>
                  <a:effectLst/>
                  <a:latin typeface="Times New Roman" panose="02020603050405020304" pitchFamily="18" charset="0"/>
                </a:rPr>
                <a:t> </a:t>
              </a:r>
            </a:p>
          </p:txBody>
        </p:sp>
        <p:sp>
          <p:nvSpPr>
            <p:cNvPr id="165" name="Parallelogram 164">
              <a:extLst>
                <a:ext uri="{FF2B5EF4-FFF2-40B4-BE49-F238E27FC236}">
                  <a16:creationId xmlns:a16="http://schemas.microsoft.com/office/drawing/2014/main" id="{112DF446-F966-4A81-8F58-327E715B82B3}"/>
                </a:ext>
              </a:extLst>
            </p:cNvPr>
            <p:cNvSpPr/>
            <p:nvPr/>
          </p:nvSpPr>
          <p:spPr bwMode="auto">
            <a:xfrm>
              <a:off x="4335707" y="4767457"/>
              <a:ext cx="104913" cy="222685"/>
            </a:xfrm>
            <a:prstGeom prst="parallelogram">
              <a:avLst>
                <a:gd name="adj" fmla="val 54052"/>
              </a:avLst>
            </a:prstGeom>
            <a:grpFill/>
            <a:ln w="6350" cap="flat" cmpd="sng" algn="ctr">
              <a:solidFill>
                <a:schemeClr val="bg1">
                  <a:lumMod val="65000"/>
                </a:schemeClr>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bg1">
                      <a:lumMod val="75000"/>
                    </a:schemeClr>
                  </a:solidFill>
                  <a:effectLst/>
                  <a:latin typeface="Times New Roman" panose="02020603050405020304" pitchFamily="18" charset="0"/>
                </a:rPr>
                <a:t> </a:t>
              </a:r>
            </a:p>
          </p:txBody>
        </p:sp>
      </p:grpSp>
      <p:grpSp>
        <p:nvGrpSpPr>
          <p:cNvPr id="166" name="Group 165">
            <a:extLst>
              <a:ext uri="{FF2B5EF4-FFF2-40B4-BE49-F238E27FC236}">
                <a16:creationId xmlns:a16="http://schemas.microsoft.com/office/drawing/2014/main" id="{DDB1AB2B-F8FB-4649-B3B2-9EFA28C4CFAC}"/>
              </a:ext>
            </a:extLst>
          </p:cNvPr>
          <p:cNvGrpSpPr/>
          <p:nvPr/>
        </p:nvGrpSpPr>
        <p:grpSpPr>
          <a:xfrm>
            <a:off x="4473512" y="5669788"/>
            <a:ext cx="281220" cy="183727"/>
            <a:chOff x="4073939" y="5063923"/>
            <a:chExt cx="312643" cy="183727"/>
          </a:xfrm>
          <a:solidFill>
            <a:schemeClr val="bg1">
              <a:lumMod val="95000"/>
            </a:schemeClr>
          </a:solidFill>
        </p:grpSpPr>
        <p:sp>
          <p:nvSpPr>
            <p:cNvPr id="167" name="Rectangle 36">
              <a:extLst>
                <a:ext uri="{FF2B5EF4-FFF2-40B4-BE49-F238E27FC236}">
                  <a16:creationId xmlns:a16="http://schemas.microsoft.com/office/drawing/2014/main" id="{E547B9EC-EE26-4F49-AE89-0CF2BDB20657}"/>
                </a:ext>
              </a:extLst>
            </p:cNvPr>
            <p:cNvSpPr>
              <a:spLocks noChangeArrowheads="1"/>
            </p:cNvSpPr>
            <p:nvPr/>
          </p:nvSpPr>
          <p:spPr bwMode="auto">
            <a:xfrm>
              <a:off x="4073939" y="5063923"/>
              <a:ext cx="312643" cy="183727"/>
            </a:xfrm>
            <a:prstGeom prst="rect">
              <a:avLst/>
            </a:prstGeom>
            <a:grpFill/>
            <a:ln w="6350">
              <a:solidFill>
                <a:schemeClr val="bg1">
                  <a:lumMod val="75000"/>
                </a:schemeClr>
              </a:solidFill>
            </a:ln>
            <a:extLst/>
          </p:spPr>
          <p:txBody>
            <a:bodyPr vert="horz" wrap="square" lIns="91440" tIns="45720" rIns="91440" bIns="45720" numCol="1" anchor="t" anchorCtr="0" compatLnSpc="1">
              <a:prstTxWarp prst="textNoShape">
                <a:avLst/>
              </a:prstTxWarp>
            </a:bodyPr>
            <a:lstStyle/>
            <a:p>
              <a:endParaRPr lang="en-US" dirty="0"/>
            </a:p>
          </p:txBody>
        </p:sp>
        <p:sp>
          <p:nvSpPr>
            <p:cNvPr id="172" name="Rectangle 39">
              <a:extLst>
                <a:ext uri="{FF2B5EF4-FFF2-40B4-BE49-F238E27FC236}">
                  <a16:creationId xmlns:a16="http://schemas.microsoft.com/office/drawing/2014/main" id="{165B67BA-4104-4E70-8EFD-06B989FA1E6F}"/>
                </a:ext>
              </a:extLst>
            </p:cNvPr>
            <p:cNvSpPr>
              <a:spLocks noChangeArrowheads="1"/>
            </p:cNvSpPr>
            <p:nvPr/>
          </p:nvSpPr>
          <p:spPr bwMode="auto">
            <a:xfrm>
              <a:off x="4087867" y="5086536"/>
              <a:ext cx="285688" cy="13849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900" dirty="0">
                  <a:solidFill>
                    <a:schemeClr val="bg1">
                      <a:lumMod val="75000"/>
                    </a:schemeClr>
                  </a:solidFill>
                  <a:latin typeface="Calibri" panose="020F0502020204030204" pitchFamily="34" charset="0"/>
                </a:rPr>
                <a:t>RT</a:t>
              </a:r>
              <a:r>
                <a:rPr kumimoji="0" lang="en-US" altLang="en-US" sz="900" b="0" i="0" u="none" strike="noStrike" cap="none" normalizeH="0" baseline="0" dirty="0">
                  <a:ln>
                    <a:noFill/>
                  </a:ln>
                  <a:solidFill>
                    <a:schemeClr val="bg1">
                      <a:lumMod val="75000"/>
                    </a:schemeClr>
                  </a:solidFill>
                  <a:effectLst/>
                  <a:latin typeface="Calibri" panose="020F0502020204030204" pitchFamily="34" charset="0"/>
                </a:rPr>
                <a:t>S</a:t>
              </a:r>
              <a:endParaRPr kumimoji="0" lang="en-US" altLang="en-US" sz="900" b="0" i="0" u="none" strike="noStrike" cap="none" normalizeH="0" baseline="0" dirty="0">
                <a:ln>
                  <a:noFill/>
                </a:ln>
                <a:solidFill>
                  <a:schemeClr val="bg1">
                    <a:lumMod val="75000"/>
                  </a:schemeClr>
                </a:solidFill>
                <a:effectLst/>
              </a:endParaRPr>
            </a:p>
          </p:txBody>
        </p:sp>
      </p:grpSp>
      <p:sp>
        <p:nvSpPr>
          <p:cNvPr id="174" name="Flowchart: Process 173">
            <a:extLst>
              <a:ext uri="{FF2B5EF4-FFF2-40B4-BE49-F238E27FC236}">
                <a16:creationId xmlns:a16="http://schemas.microsoft.com/office/drawing/2014/main" id="{9F291A3B-C1EC-4F00-BF5A-E48D04EACBE1}"/>
              </a:ext>
            </a:extLst>
          </p:cNvPr>
          <p:cNvSpPr/>
          <p:nvPr/>
        </p:nvSpPr>
        <p:spPr bwMode="auto">
          <a:xfrm>
            <a:off x="5669273" y="4994012"/>
            <a:ext cx="338775" cy="8740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75" name="Flowchart: Process 174">
            <a:extLst>
              <a:ext uri="{FF2B5EF4-FFF2-40B4-BE49-F238E27FC236}">
                <a16:creationId xmlns:a16="http://schemas.microsoft.com/office/drawing/2014/main" id="{151FF844-4C96-4223-9340-19E31305A3F3}"/>
              </a:ext>
            </a:extLst>
          </p:cNvPr>
          <p:cNvSpPr/>
          <p:nvPr/>
        </p:nvSpPr>
        <p:spPr bwMode="auto">
          <a:xfrm>
            <a:off x="5675780" y="5285908"/>
            <a:ext cx="335943" cy="87598"/>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BSR</a:t>
            </a:r>
          </a:p>
        </p:txBody>
      </p:sp>
      <p:sp>
        <p:nvSpPr>
          <p:cNvPr id="176" name="Flowchart: Process 175">
            <a:extLst>
              <a:ext uri="{FF2B5EF4-FFF2-40B4-BE49-F238E27FC236}">
                <a16:creationId xmlns:a16="http://schemas.microsoft.com/office/drawing/2014/main" id="{603E60F5-B4B3-41F2-B076-C36FED546A3C}"/>
              </a:ext>
            </a:extLst>
          </p:cNvPr>
          <p:cNvSpPr/>
          <p:nvPr/>
        </p:nvSpPr>
        <p:spPr bwMode="auto">
          <a:xfrm>
            <a:off x="5674363" y="5204366"/>
            <a:ext cx="338775" cy="8740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77" name="Flowchart: Process 176">
            <a:extLst>
              <a:ext uri="{FF2B5EF4-FFF2-40B4-BE49-F238E27FC236}">
                <a16:creationId xmlns:a16="http://schemas.microsoft.com/office/drawing/2014/main" id="{B7C02361-541A-4E95-BBD9-2984791A8458}"/>
              </a:ext>
            </a:extLst>
          </p:cNvPr>
          <p:cNvSpPr/>
          <p:nvPr/>
        </p:nvSpPr>
        <p:spPr bwMode="auto">
          <a:xfrm>
            <a:off x="5672948" y="5372837"/>
            <a:ext cx="338775" cy="8740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78" name="Flowchart: Process 177">
            <a:extLst>
              <a:ext uri="{FF2B5EF4-FFF2-40B4-BE49-F238E27FC236}">
                <a16:creationId xmlns:a16="http://schemas.microsoft.com/office/drawing/2014/main" id="{8AF0473B-0CCB-40E0-92AE-080AC4883D30}"/>
              </a:ext>
            </a:extLst>
          </p:cNvPr>
          <p:cNvSpPr/>
          <p:nvPr/>
        </p:nvSpPr>
        <p:spPr bwMode="auto">
          <a:xfrm>
            <a:off x="5681330" y="5767480"/>
            <a:ext cx="342497" cy="87598"/>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BSR</a:t>
            </a:r>
          </a:p>
        </p:txBody>
      </p:sp>
      <p:sp>
        <p:nvSpPr>
          <p:cNvPr id="181" name="Flowchart: Process 180">
            <a:extLst>
              <a:ext uri="{FF2B5EF4-FFF2-40B4-BE49-F238E27FC236}">
                <a16:creationId xmlns:a16="http://schemas.microsoft.com/office/drawing/2014/main" id="{1E349197-7E39-4AE3-850C-986FFD7771A6}"/>
              </a:ext>
            </a:extLst>
          </p:cNvPr>
          <p:cNvSpPr/>
          <p:nvPr/>
        </p:nvSpPr>
        <p:spPr bwMode="auto">
          <a:xfrm>
            <a:off x="5681516" y="5594297"/>
            <a:ext cx="338775" cy="8740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2" name="Flowchart: Process 181">
            <a:extLst>
              <a:ext uri="{FF2B5EF4-FFF2-40B4-BE49-F238E27FC236}">
                <a16:creationId xmlns:a16="http://schemas.microsoft.com/office/drawing/2014/main" id="{13D31635-8681-4DB7-99F1-8E4F9795A634}"/>
              </a:ext>
            </a:extLst>
          </p:cNvPr>
          <p:cNvSpPr/>
          <p:nvPr/>
        </p:nvSpPr>
        <p:spPr bwMode="auto">
          <a:xfrm>
            <a:off x="5681516" y="5681215"/>
            <a:ext cx="338775" cy="8740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3" name="Flowchart: Process 182">
            <a:extLst>
              <a:ext uri="{FF2B5EF4-FFF2-40B4-BE49-F238E27FC236}">
                <a16:creationId xmlns:a16="http://schemas.microsoft.com/office/drawing/2014/main" id="{FCDB06C7-24A4-4F4D-90CE-81C6C7CE2244}"/>
              </a:ext>
            </a:extLst>
          </p:cNvPr>
          <p:cNvSpPr/>
          <p:nvPr/>
        </p:nvSpPr>
        <p:spPr bwMode="auto">
          <a:xfrm>
            <a:off x="6415568" y="4842322"/>
            <a:ext cx="570820" cy="87598"/>
          </a:xfrm>
          <a:prstGeom prst="flowChartProcess">
            <a:avLst/>
          </a:prstGeom>
          <a:solidFill>
            <a:schemeClr val="accent5">
              <a:lumMod val="40000"/>
              <a:lumOff val="60000"/>
            </a:schemeClr>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LL PPDU</a:t>
            </a:r>
          </a:p>
        </p:txBody>
      </p:sp>
      <p:sp>
        <p:nvSpPr>
          <p:cNvPr id="184" name="Flowchart: Process 183">
            <a:extLst>
              <a:ext uri="{FF2B5EF4-FFF2-40B4-BE49-F238E27FC236}">
                <a16:creationId xmlns:a16="http://schemas.microsoft.com/office/drawing/2014/main" id="{4B1E6A05-D247-4CF1-8747-EE0602AD6821}"/>
              </a:ext>
            </a:extLst>
          </p:cNvPr>
          <p:cNvSpPr/>
          <p:nvPr/>
        </p:nvSpPr>
        <p:spPr bwMode="auto">
          <a:xfrm>
            <a:off x="6416753" y="5008468"/>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5" name="Flowchart: Process 184">
            <a:extLst>
              <a:ext uri="{FF2B5EF4-FFF2-40B4-BE49-F238E27FC236}">
                <a16:creationId xmlns:a16="http://schemas.microsoft.com/office/drawing/2014/main" id="{AE6C3163-B05C-4F59-B126-541A5BCD3A49}"/>
              </a:ext>
            </a:extLst>
          </p:cNvPr>
          <p:cNvSpPr/>
          <p:nvPr/>
        </p:nvSpPr>
        <p:spPr bwMode="auto">
          <a:xfrm>
            <a:off x="6416753" y="5305844"/>
            <a:ext cx="570820" cy="87598"/>
          </a:xfrm>
          <a:prstGeom prst="flowChartProcess">
            <a:avLst/>
          </a:prstGeom>
          <a:solidFill>
            <a:schemeClr val="accent5">
              <a:lumMod val="40000"/>
              <a:lumOff val="60000"/>
            </a:schemeClr>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LL PPDU</a:t>
            </a:r>
          </a:p>
        </p:txBody>
      </p:sp>
      <p:sp>
        <p:nvSpPr>
          <p:cNvPr id="186" name="Flowchart: Process 185">
            <a:extLst>
              <a:ext uri="{FF2B5EF4-FFF2-40B4-BE49-F238E27FC236}">
                <a16:creationId xmlns:a16="http://schemas.microsoft.com/office/drawing/2014/main" id="{32F7BEEC-C018-40E8-990E-AE70772C2417}"/>
              </a:ext>
            </a:extLst>
          </p:cNvPr>
          <p:cNvSpPr/>
          <p:nvPr/>
        </p:nvSpPr>
        <p:spPr bwMode="auto">
          <a:xfrm>
            <a:off x="6416753" y="5235199"/>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7" name="Flowchart: Process 186">
            <a:extLst>
              <a:ext uri="{FF2B5EF4-FFF2-40B4-BE49-F238E27FC236}">
                <a16:creationId xmlns:a16="http://schemas.microsoft.com/office/drawing/2014/main" id="{9EBD80D7-6397-4872-9D2D-350A82005A90}"/>
              </a:ext>
            </a:extLst>
          </p:cNvPr>
          <p:cNvSpPr/>
          <p:nvPr/>
        </p:nvSpPr>
        <p:spPr bwMode="auto">
          <a:xfrm>
            <a:off x="6416753" y="5387343"/>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8" name="Flowchart: Process 187">
            <a:extLst>
              <a:ext uri="{FF2B5EF4-FFF2-40B4-BE49-F238E27FC236}">
                <a16:creationId xmlns:a16="http://schemas.microsoft.com/office/drawing/2014/main" id="{AB71F8E8-D6DA-4B1E-9124-B976E1321976}"/>
              </a:ext>
            </a:extLst>
          </p:cNvPr>
          <p:cNvSpPr/>
          <p:nvPr/>
        </p:nvSpPr>
        <p:spPr bwMode="auto">
          <a:xfrm>
            <a:off x="6417918" y="5617693"/>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9" name="Flowchart: Process 188">
            <a:extLst>
              <a:ext uri="{FF2B5EF4-FFF2-40B4-BE49-F238E27FC236}">
                <a16:creationId xmlns:a16="http://schemas.microsoft.com/office/drawing/2014/main" id="{1A3F1BE2-3D20-4B40-8BA9-AAC96D7FA497}"/>
              </a:ext>
            </a:extLst>
          </p:cNvPr>
          <p:cNvSpPr/>
          <p:nvPr/>
        </p:nvSpPr>
        <p:spPr bwMode="auto">
          <a:xfrm>
            <a:off x="6417918" y="5690656"/>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90" name="Flowchart: Process 189">
            <a:extLst>
              <a:ext uri="{FF2B5EF4-FFF2-40B4-BE49-F238E27FC236}">
                <a16:creationId xmlns:a16="http://schemas.microsoft.com/office/drawing/2014/main" id="{133AD299-0662-40B3-8DA4-F094D2DD7421}"/>
              </a:ext>
            </a:extLst>
          </p:cNvPr>
          <p:cNvSpPr/>
          <p:nvPr/>
        </p:nvSpPr>
        <p:spPr bwMode="auto">
          <a:xfrm>
            <a:off x="6415970" y="5768623"/>
            <a:ext cx="570820" cy="87598"/>
          </a:xfrm>
          <a:prstGeom prst="flowChartProcess">
            <a:avLst/>
          </a:prstGeom>
          <a:solidFill>
            <a:schemeClr val="accent5">
              <a:lumMod val="40000"/>
              <a:lumOff val="60000"/>
            </a:schemeClr>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LL PPDU</a:t>
            </a:r>
          </a:p>
        </p:txBody>
      </p:sp>
      <p:sp>
        <p:nvSpPr>
          <p:cNvPr id="104" name="Rectangle 35">
            <a:extLst>
              <a:ext uri="{FF2B5EF4-FFF2-40B4-BE49-F238E27FC236}">
                <a16:creationId xmlns:a16="http://schemas.microsoft.com/office/drawing/2014/main" id="{C79A425D-8B41-47D1-82E9-4D7F4F6D389F}"/>
              </a:ext>
            </a:extLst>
          </p:cNvPr>
          <p:cNvSpPr>
            <a:spLocks noChangeArrowheads="1"/>
          </p:cNvSpPr>
          <p:nvPr/>
        </p:nvSpPr>
        <p:spPr bwMode="auto">
          <a:xfrm>
            <a:off x="4419057" y="6241774"/>
            <a:ext cx="204263" cy="123111"/>
          </a:xfrm>
          <a:prstGeom prst="rect">
            <a:avLst/>
          </a:prstGeom>
          <a:solidFill>
            <a:schemeClr val="bg1"/>
          </a:solidFill>
          <a:ln>
            <a:noFill/>
          </a:ln>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rPr>
              <a:t>E</a:t>
            </a:r>
            <a:r>
              <a:rPr kumimoji="0" lang="en-US" altLang="en-US" sz="800" b="0" i="0" u="none" strike="noStrike" cap="none" normalizeH="0" baseline="0" dirty="0">
                <a:ln>
                  <a:noFill/>
                </a:ln>
                <a:effectLst/>
                <a:latin typeface="Calibri" panose="020F0502020204030204" pitchFamily="34" charset="0"/>
              </a:rPr>
              <a:t>IFS </a:t>
            </a:r>
          </a:p>
        </p:txBody>
      </p:sp>
      <p:cxnSp>
        <p:nvCxnSpPr>
          <p:cNvPr id="192" name="Straight Arrow Connector 191">
            <a:extLst>
              <a:ext uri="{FF2B5EF4-FFF2-40B4-BE49-F238E27FC236}">
                <a16:creationId xmlns:a16="http://schemas.microsoft.com/office/drawing/2014/main" id="{FDFC9CBD-CC96-4D6E-B627-4B075707DA95}"/>
              </a:ext>
            </a:extLst>
          </p:cNvPr>
          <p:cNvCxnSpPr>
            <a:cxnSpLocks/>
          </p:cNvCxnSpPr>
          <p:nvPr/>
        </p:nvCxnSpPr>
        <p:spPr>
          <a:xfrm>
            <a:off x="5372903" y="4758011"/>
            <a:ext cx="0" cy="71555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3" name="Straight Arrow Connector 192">
            <a:extLst>
              <a:ext uri="{FF2B5EF4-FFF2-40B4-BE49-F238E27FC236}">
                <a16:creationId xmlns:a16="http://schemas.microsoft.com/office/drawing/2014/main" id="{A615645E-0E98-4186-A5BA-8814D318C1DF}"/>
              </a:ext>
            </a:extLst>
          </p:cNvPr>
          <p:cNvCxnSpPr>
            <a:cxnSpLocks/>
          </p:cNvCxnSpPr>
          <p:nvPr/>
        </p:nvCxnSpPr>
        <p:spPr>
          <a:xfrm>
            <a:off x="6201512" y="4740445"/>
            <a:ext cx="0" cy="733122"/>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01" name="Group 200">
            <a:extLst>
              <a:ext uri="{FF2B5EF4-FFF2-40B4-BE49-F238E27FC236}">
                <a16:creationId xmlns:a16="http://schemas.microsoft.com/office/drawing/2014/main" id="{626300CE-741C-4EC8-BF88-E20404FE0F0D}"/>
              </a:ext>
            </a:extLst>
          </p:cNvPr>
          <p:cNvGrpSpPr/>
          <p:nvPr/>
        </p:nvGrpSpPr>
        <p:grpSpPr>
          <a:xfrm>
            <a:off x="4865043" y="4516796"/>
            <a:ext cx="149599" cy="222435"/>
            <a:chOff x="4069471" y="5025215"/>
            <a:chExt cx="149599" cy="222435"/>
          </a:xfrm>
        </p:grpSpPr>
        <p:sp>
          <p:nvSpPr>
            <p:cNvPr id="202" name="Rectangle 36">
              <a:extLst>
                <a:ext uri="{FF2B5EF4-FFF2-40B4-BE49-F238E27FC236}">
                  <a16:creationId xmlns:a16="http://schemas.microsoft.com/office/drawing/2014/main" id="{3F9EF195-8BB0-4761-920A-92050B273037}"/>
                </a:ext>
              </a:extLst>
            </p:cNvPr>
            <p:cNvSpPr>
              <a:spLocks noChangeArrowheads="1"/>
            </p:cNvSpPr>
            <p:nvPr/>
          </p:nvSpPr>
          <p:spPr bwMode="auto">
            <a:xfrm>
              <a:off x="4073940" y="5025215"/>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203" name="Rectangle 39">
              <a:extLst>
                <a:ext uri="{FF2B5EF4-FFF2-40B4-BE49-F238E27FC236}">
                  <a16:creationId xmlns:a16="http://schemas.microsoft.com/office/drawing/2014/main" id="{EAE8D816-9B11-420B-9A0B-85EDC3A4499B}"/>
                </a:ext>
              </a:extLst>
            </p:cNvPr>
            <p:cNvSpPr>
              <a:spLocks noChangeArrowheads="1"/>
            </p:cNvSpPr>
            <p:nvPr/>
          </p:nvSpPr>
          <p:spPr bwMode="auto">
            <a:xfrm>
              <a:off x="4069471" y="5068170"/>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grpSp>
      <p:sp>
        <p:nvSpPr>
          <p:cNvPr id="206" name="Rectangle 35">
            <a:extLst>
              <a:ext uri="{FF2B5EF4-FFF2-40B4-BE49-F238E27FC236}">
                <a16:creationId xmlns:a16="http://schemas.microsoft.com/office/drawing/2014/main" id="{621CE74B-3442-48D5-9DB7-EEF13C8BCF09}"/>
              </a:ext>
            </a:extLst>
          </p:cNvPr>
          <p:cNvSpPr>
            <a:spLocks noChangeArrowheads="1"/>
          </p:cNvSpPr>
          <p:nvPr/>
        </p:nvSpPr>
        <p:spPr bwMode="auto">
          <a:xfrm>
            <a:off x="3962860" y="4969083"/>
            <a:ext cx="244326" cy="1231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BO</a:t>
            </a:r>
            <a:endParaRPr kumimoji="0" lang="en-US" altLang="en-US" sz="1800" b="0" i="0" u="none" strike="noStrike" cap="none" normalizeH="0" baseline="0" dirty="0">
              <a:ln>
                <a:noFill/>
              </a:ln>
              <a:effectLst/>
            </a:endParaRPr>
          </a:p>
        </p:txBody>
      </p:sp>
      <p:sp>
        <p:nvSpPr>
          <p:cNvPr id="207" name="Rectangle 35">
            <a:extLst>
              <a:ext uri="{FF2B5EF4-FFF2-40B4-BE49-F238E27FC236}">
                <a16:creationId xmlns:a16="http://schemas.microsoft.com/office/drawing/2014/main" id="{53B2D21E-7911-47EC-942F-D00553C7114A}"/>
              </a:ext>
            </a:extLst>
          </p:cNvPr>
          <p:cNvSpPr>
            <a:spLocks noChangeArrowheads="1"/>
          </p:cNvSpPr>
          <p:nvPr/>
        </p:nvSpPr>
        <p:spPr bwMode="auto">
          <a:xfrm>
            <a:off x="3962860" y="5339437"/>
            <a:ext cx="235524" cy="1231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BO</a:t>
            </a:r>
            <a:endParaRPr kumimoji="0" lang="en-US" altLang="en-US" sz="1800" b="0" i="0" u="none" strike="noStrike" cap="none" normalizeH="0" baseline="0" dirty="0">
              <a:ln>
                <a:noFill/>
              </a:ln>
              <a:effectLst/>
            </a:endParaRPr>
          </a:p>
        </p:txBody>
      </p:sp>
      <p:sp>
        <p:nvSpPr>
          <p:cNvPr id="208" name="Rectangle 35">
            <a:extLst>
              <a:ext uri="{FF2B5EF4-FFF2-40B4-BE49-F238E27FC236}">
                <a16:creationId xmlns:a16="http://schemas.microsoft.com/office/drawing/2014/main" id="{D88A9A5B-5822-4968-9DF8-D69A5A2B50A7}"/>
              </a:ext>
            </a:extLst>
          </p:cNvPr>
          <p:cNvSpPr>
            <a:spLocks noChangeArrowheads="1"/>
          </p:cNvSpPr>
          <p:nvPr/>
        </p:nvSpPr>
        <p:spPr bwMode="auto">
          <a:xfrm>
            <a:off x="3955443" y="5725841"/>
            <a:ext cx="401962" cy="123111"/>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lumMod val="75000"/>
                  </a:schemeClr>
                </a:solidFill>
                <a:effectLst/>
                <a:latin typeface="Calibri" panose="020F0502020204030204" pitchFamily="34" charset="0"/>
              </a:rPr>
              <a:t>BO</a:t>
            </a:r>
            <a:endParaRPr kumimoji="0" lang="en-US" altLang="en-US" sz="1800" b="0" i="0" u="none" strike="noStrike" cap="none" normalizeH="0" baseline="0" dirty="0">
              <a:ln>
                <a:noFill/>
              </a:ln>
              <a:solidFill>
                <a:schemeClr val="bg1">
                  <a:lumMod val="75000"/>
                </a:schemeClr>
              </a:solidFill>
              <a:effectLst/>
            </a:endParaRPr>
          </a:p>
        </p:txBody>
      </p:sp>
      <p:sp>
        <p:nvSpPr>
          <p:cNvPr id="209" name="Flowchart: Process 208">
            <a:extLst>
              <a:ext uri="{FF2B5EF4-FFF2-40B4-BE49-F238E27FC236}">
                <a16:creationId xmlns:a16="http://schemas.microsoft.com/office/drawing/2014/main" id="{24818714-C6E0-4FE1-945C-03CB7581C067}"/>
              </a:ext>
            </a:extLst>
          </p:cNvPr>
          <p:cNvSpPr/>
          <p:nvPr/>
        </p:nvSpPr>
        <p:spPr bwMode="auto">
          <a:xfrm>
            <a:off x="7111280" y="4479466"/>
            <a:ext cx="122213" cy="265832"/>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algn="ctr" fontAlgn="base">
              <a:lnSpc>
                <a:spcPct val="90000"/>
              </a:lnSpc>
              <a:spcBef>
                <a:spcPct val="0"/>
              </a:spcBef>
              <a:spcAft>
                <a:spcPct val="0"/>
              </a:spcAft>
            </a:pPr>
            <a:r>
              <a:rPr kumimoji="0" lang="en-US" sz="600" i="0" u="none" strike="noStrike" cap="none" normalizeH="0" baseline="0" dirty="0">
                <a:ln>
                  <a:noFill/>
                </a:ln>
                <a:solidFill>
                  <a:srgbClr val="000000"/>
                </a:solidFill>
                <a:effectLst/>
              </a:rPr>
              <a:t>BA</a:t>
            </a:r>
          </a:p>
        </p:txBody>
      </p:sp>
      <p:sp>
        <p:nvSpPr>
          <p:cNvPr id="210" name="Rectangle 35">
            <a:extLst>
              <a:ext uri="{FF2B5EF4-FFF2-40B4-BE49-F238E27FC236}">
                <a16:creationId xmlns:a16="http://schemas.microsoft.com/office/drawing/2014/main" id="{DE8BB510-58BF-499C-8EF8-37CD5FCA91A7}"/>
              </a:ext>
            </a:extLst>
          </p:cNvPr>
          <p:cNvSpPr>
            <a:spLocks noChangeArrowheads="1"/>
          </p:cNvSpPr>
          <p:nvPr/>
        </p:nvSpPr>
        <p:spPr bwMode="auto">
          <a:xfrm>
            <a:off x="5015368" y="4620780"/>
            <a:ext cx="164766" cy="1231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BO</a:t>
            </a:r>
            <a:endParaRPr kumimoji="0" lang="en-US" altLang="en-US" sz="1800" b="0" i="0" u="none" strike="noStrike" cap="none" normalizeH="0" baseline="0" dirty="0">
              <a:ln>
                <a:noFill/>
              </a:ln>
              <a:effectLst/>
            </a:endParaRPr>
          </a:p>
        </p:txBody>
      </p:sp>
    </p:spTree>
    <p:extLst>
      <p:ext uri="{BB962C8B-B14F-4D97-AF65-F5344CB8AC3E}">
        <p14:creationId xmlns:p14="http://schemas.microsoft.com/office/powerpoint/2010/main" val="3133571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Title 1"/>
          <p:cNvSpPr>
            <a:spLocks noGrp="1"/>
          </p:cNvSpPr>
          <p:nvPr>
            <p:ph type="title"/>
          </p:nvPr>
        </p:nvSpPr>
        <p:spPr>
          <a:xfrm>
            <a:off x="533400" y="685800"/>
            <a:ext cx="8229600" cy="685800"/>
          </a:xfrm>
        </p:spPr>
        <p:txBody>
          <a:bodyPr/>
          <a:lstStyle/>
          <a:p>
            <a:r>
              <a:rPr lang="en-US" sz="2800" dirty="0"/>
              <a:t>Option 2</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0" name="Rectangle 29">
            <a:extLst>
              <a:ext uri="{FF2B5EF4-FFF2-40B4-BE49-F238E27FC236}">
                <a16:creationId xmlns:a16="http://schemas.microsoft.com/office/drawing/2014/main" id="{37C3C11E-5679-47F6-9A74-CA27AD1C4554}"/>
              </a:ext>
            </a:extLst>
          </p:cNvPr>
          <p:cNvSpPr/>
          <p:nvPr/>
        </p:nvSpPr>
        <p:spPr>
          <a:xfrm>
            <a:off x="194947" y="1426845"/>
            <a:ext cx="7672466" cy="1920975"/>
          </a:xfrm>
          <a:prstGeom prst="rect">
            <a:avLst/>
          </a:prstGeom>
        </p:spPr>
        <p:txBody>
          <a:bodyPr wrap="square">
            <a:spAutoFit/>
          </a:bodyPr>
          <a:lstStyle/>
          <a:p>
            <a:pPr lvl="1" algn="just">
              <a:lnSpc>
                <a:spcPct val="107000"/>
              </a:lnSpc>
              <a:spcBef>
                <a:spcPts val="0"/>
              </a:spcBef>
              <a:spcAft>
                <a:spcPts val="0"/>
              </a:spcAft>
            </a:pPr>
            <a:r>
              <a:rPr lang="en-US" sz="1400" b="1" dirty="0"/>
              <a:t>AP provides control after one round of DS among non-AP STAs. </a:t>
            </a:r>
          </a:p>
          <a:p>
            <a:pPr marL="742950" lvl="1" indent="-285750" algn="just">
              <a:lnSpc>
                <a:spcPct val="107000"/>
              </a:lnSpc>
              <a:spcBef>
                <a:spcPts val="0"/>
              </a:spcBef>
              <a:spcAft>
                <a:spcPts val="0"/>
              </a:spcAft>
              <a:buFont typeface="Arial" panose="020B0604020202020204" pitchFamily="34" charset="0"/>
              <a:buChar char="•"/>
            </a:pPr>
            <a:r>
              <a:rPr lang="en-US" sz="1400" dirty="0"/>
              <a:t>AP may provide ambitious control after SIFS/PIFS of the first-round DS(es), i.e., a very short channel acquisition time limit. </a:t>
            </a:r>
          </a:p>
          <a:p>
            <a:pPr marL="742950" lvl="1" indent="-285750" algn="just">
              <a:lnSpc>
                <a:spcPct val="107000"/>
              </a:lnSpc>
              <a:spcBef>
                <a:spcPts val="0"/>
              </a:spcBef>
              <a:spcAft>
                <a:spcPts val="0"/>
              </a:spcAft>
              <a:buFont typeface="Arial" panose="020B0604020202020204" pitchFamily="34" charset="0"/>
              <a:buChar char="•"/>
            </a:pPr>
            <a:r>
              <a:rPr lang="en-US" sz="1400" dirty="0"/>
              <a:t>AP may also reuse the Hip EDCA principle to contend with other AP in multi-BSSs. The chance of collision is largely smaller than the collision of non-AP STAs in each BSS. </a:t>
            </a:r>
          </a:p>
          <a:p>
            <a:pPr marL="742950" lvl="1" indent="-285750" algn="just">
              <a:lnSpc>
                <a:spcPct val="107000"/>
              </a:lnSpc>
              <a:spcBef>
                <a:spcPts val="0"/>
              </a:spcBef>
              <a:spcAft>
                <a:spcPts val="0"/>
              </a:spcAft>
              <a:buFont typeface="Arial" panose="020B0604020202020204" pitchFamily="34" charset="0"/>
              <a:buChar char="•"/>
            </a:pPr>
            <a:r>
              <a:rPr lang="en-US" sz="1400" dirty="0"/>
              <a:t>The AP does not rely on identifying specific STAs involved in DS contention. Instead, it addresses all potential Hip EDCA STAs in a coordinated manner through mechanisms. </a:t>
            </a:r>
          </a:p>
          <a:p>
            <a:pPr marL="742950" lvl="1" indent="-285750" algn="just">
              <a:lnSpc>
                <a:spcPct val="107000"/>
              </a:lnSpc>
              <a:spcBef>
                <a:spcPts val="0"/>
              </a:spcBef>
              <a:spcAft>
                <a:spcPts val="0"/>
              </a:spcAft>
              <a:buFont typeface="Arial" panose="020B0604020202020204" pitchFamily="34" charset="0"/>
              <a:buChar char="•"/>
            </a:pPr>
            <a:endParaRPr lang="en-US" sz="1400" dirty="0"/>
          </a:p>
        </p:txBody>
      </p:sp>
      <p:sp>
        <p:nvSpPr>
          <p:cNvPr id="58" name="Rectangle 57">
            <a:extLst>
              <a:ext uri="{FF2B5EF4-FFF2-40B4-BE49-F238E27FC236}">
                <a16:creationId xmlns:a16="http://schemas.microsoft.com/office/drawing/2014/main" id="{663B4EBC-94A2-4118-B58F-93E805438621}"/>
              </a:ext>
            </a:extLst>
          </p:cNvPr>
          <p:cNvSpPr/>
          <p:nvPr/>
        </p:nvSpPr>
        <p:spPr bwMode="auto">
          <a:xfrm>
            <a:off x="3099698" y="3365200"/>
            <a:ext cx="2114899" cy="308786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59" name="Rectangle 58">
            <a:extLst>
              <a:ext uri="{FF2B5EF4-FFF2-40B4-BE49-F238E27FC236}">
                <a16:creationId xmlns:a16="http://schemas.microsoft.com/office/drawing/2014/main" id="{04DF5EE5-EF91-4B6E-9D01-EA1020823CFC}"/>
              </a:ext>
            </a:extLst>
          </p:cNvPr>
          <p:cNvSpPr/>
          <p:nvPr/>
        </p:nvSpPr>
        <p:spPr bwMode="auto">
          <a:xfrm>
            <a:off x="4960205" y="3373083"/>
            <a:ext cx="2340168" cy="308786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0" name="Rectangle 59">
            <a:extLst>
              <a:ext uri="{FF2B5EF4-FFF2-40B4-BE49-F238E27FC236}">
                <a16:creationId xmlns:a16="http://schemas.microsoft.com/office/drawing/2014/main" id="{F4308EB5-E01B-4115-8517-FEF026CB7496}"/>
              </a:ext>
            </a:extLst>
          </p:cNvPr>
          <p:cNvSpPr/>
          <p:nvPr/>
        </p:nvSpPr>
        <p:spPr bwMode="auto">
          <a:xfrm>
            <a:off x="1276587" y="3352582"/>
            <a:ext cx="1818658" cy="308786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931B5515-2182-479F-9DC8-406A67B9B618}"/>
              </a:ext>
            </a:extLst>
          </p:cNvPr>
          <p:cNvSpPr txBox="1"/>
          <p:nvPr/>
        </p:nvSpPr>
        <p:spPr>
          <a:xfrm>
            <a:off x="3121270" y="3323292"/>
            <a:ext cx="1832451" cy="261610"/>
          </a:xfrm>
          <a:prstGeom prst="rect">
            <a:avLst/>
          </a:prstGeom>
          <a:noFill/>
        </p:spPr>
        <p:txBody>
          <a:bodyPr wrap="square" rtlCol="0">
            <a:spAutoFit/>
          </a:bodyPr>
          <a:lstStyle/>
          <a:p>
            <a:r>
              <a:rPr lang="en-US" sz="1100" dirty="0">
                <a:solidFill>
                  <a:schemeClr val="tx1"/>
                </a:solidFill>
              </a:rPr>
              <a:t>Hip EDCA contention period</a:t>
            </a:r>
          </a:p>
        </p:txBody>
      </p:sp>
      <p:sp>
        <p:nvSpPr>
          <p:cNvPr id="62" name="TextBox 61">
            <a:extLst>
              <a:ext uri="{FF2B5EF4-FFF2-40B4-BE49-F238E27FC236}">
                <a16:creationId xmlns:a16="http://schemas.microsoft.com/office/drawing/2014/main" id="{A2369F33-9582-4089-A0AC-92311FD84956}"/>
              </a:ext>
            </a:extLst>
          </p:cNvPr>
          <p:cNvSpPr txBox="1"/>
          <p:nvPr/>
        </p:nvSpPr>
        <p:spPr>
          <a:xfrm>
            <a:off x="1483018" y="3309739"/>
            <a:ext cx="1703984" cy="769441"/>
          </a:xfrm>
          <a:prstGeom prst="rect">
            <a:avLst/>
          </a:prstGeom>
          <a:noFill/>
        </p:spPr>
        <p:txBody>
          <a:bodyPr wrap="square" rtlCol="0">
            <a:spAutoFit/>
          </a:bodyPr>
          <a:lstStyle/>
          <a:p>
            <a:r>
              <a:rPr lang="en-US" sz="1100" dirty="0">
                <a:solidFill>
                  <a:schemeClr val="tx1"/>
                </a:solidFill>
              </a:rPr>
              <a:t>Previous TXOP</a:t>
            </a:r>
          </a:p>
          <a:p>
            <a:r>
              <a:rPr lang="en-US" sz="1100" dirty="0"/>
              <a:t>(could be a TXOP won by one of the LL STA via Hip EDCA)</a:t>
            </a:r>
            <a:endParaRPr lang="en-US" sz="1100" dirty="0">
              <a:solidFill>
                <a:schemeClr val="tx1"/>
              </a:solidFill>
            </a:endParaRPr>
          </a:p>
        </p:txBody>
      </p:sp>
      <p:sp>
        <p:nvSpPr>
          <p:cNvPr id="63" name="TextBox 62">
            <a:extLst>
              <a:ext uri="{FF2B5EF4-FFF2-40B4-BE49-F238E27FC236}">
                <a16:creationId xmlns:a16="http://schemas.microsoft.com/office/drawing/2014/main" id="{7F9D7C31-D029-4DDA-94A2-78D7D0D304AB}"/>
              </a:ext>
            </a:extLst>
          </p:cNvPr>
          <p:cNvSpPr txBox="1"/>
          <p:nvPr/>
        </p:nvSpPr>
        <p:spPr>
          <a:xfrm>
            <a:off x="4992790" y="3348027"/>
            <a:ext cx="2571611" cy="430887"/>
          </a:xfrm>
          <a:prstGeom prst="rect">
            <a:avLst/>
          </a:prstGeom>
          <a:noFill/>
        </p:spPr>
        <p:txBody>
          <a:bodyPr wrap="square" rtlCol="0">
            <a:spAutoFit/>
          </a:bodyPr>
          <a:lstStyle/>
          <a:p>
            <a:r>
              <a:rPr lang="en-US" sz="1100" dirty="0"/>
              <a:t>AP manages the LLT and assign time/frequency resources to LL STAs</a:t>
            </a:r>
          </a:p>
        </p:txBody>
      </p:sp>
      <p:sp>
        <p:nvSpPr>
          <p:cNvPr id="64" name="Line 5">
            <a:extLst>
              <a:ext uri="{FF2B5EF4-FFF2-40B4-BE49-F238E27FC236}">
                <a16:creationId xmlns:a16="http://schemas.microsoft.com/office/drawing/2014/main" id="{D6B3E58F-2683-4EFE-8526-979075B2CE29}"/>
              </a:ext>
            </a:extLst>
          </p:cNvPr>
          <p:cNvSpPr>
            <a:spLocks noChangeShapeType="1"/>
          </p:cNvSpPr>
          <p:nvPr/>
        </p:nvSpPr>
        <p:spPr bwMode="auto">
          <a:xfrm>
            <a:off x="1085452" y="4751472"/>
            <a:ext cx="6895942"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Line 6">
            <a:extLst>
              <a:ext uri="{FF2B5EF4-FFF2-40B4-BE49-F238E27FC236}">
                <a16:creationId xmlns:a16="http://schemas.microsoft.com/office/drawing/2014/main" id="{7DB9D1E6-0779-45FC-A174-DB06DC4DB5A1}"/>
              </a:ext>
            </a:extLst>
          </p:cNvPr>
          <p:cNvSpPr>
            <a:spLocks noChangeShapeType="1"/>
          </p:cNvSpPr>
          <p:nvPr/>
        </p:nvSpPr>
        <p:spPr bwMode="auto">
          <a:xfrm>
            <a:off x="1085451" y="5106197"/>
            <a:ext cx="6895943"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6" name="Rectangle 10">
            <a:extLst>
              <a:ext uri="{FF2B5EF4-FFF2-40B4-BE49-F238E27FC236}">
                <a16:creationId xmlns:a16="http://schemas.microsoft.com/office/drawing/2014/main" id="{6ED4D14B-4400-481F-8FDF-C0C3A7F172CC}"/>
              </a:ext>
            </a:extLst>
          </p:cNvPr>
          <p:cNvSpPr>
            <a:spLocks noChangeArrowheads="1"/>
          </p:cNvSpPr>
          <p:nvPr/>
        </p:nvSpPr>
        <p:spPr bwMode="auto">
          <a:xfrm>
            <a:off x="716078" y="6079414"/>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STA4</a:t>
            </a:r>
          </a:p>
        </p:txBody>
      </p:sp>
      <p:sp>
        <p:nvSpPr>
          <p:cNvPr id="67" name="Rectangle 11">
            <a:extLst>
              <a:ext uri="{FF2B5EF4-FFF2-40B4-BE49-F238E27FC236}">
                <a16:creationId xmlns:a16="http://schemas.microsoft.com/office/drawing/2014/main" id="{874DE4F0-9826-4DB3-8422-AA7A8AD6DA0C}"/>
              </a:ext>
            </a:extLst>
          </p:cNvPr>
          <p:cNvSpPr>
            <a:spLocks noChangeArrowheads="1"/>
          </p:cNvSpPr>
          <p:nvPr/>
        </p:nvSpPr>
        <p:spPr bwMode="auto">
          <a:xfrm>
            <a:off x="709559" y="5402316"/>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STA2</a:t>
            </a:r>
          </a:p>
        </p:txBody>
      </p:sp>
      <p:sp>
        <p:nvSpPr>
          <p:cNvPr id="68" name="Rectangle 12">
            <a:extLst>
              <a:ext uri="{FF2B5EF4-FFF2-40B4-BE49-F238E27FC236}">
                <a16:creationId xmlns:a16="http://schemas.microsoft.com/office/drawing/2014/main" id="{5DBEAD12-42C7-4067-B0B0-8A1B3A5086F9}"/>
              </a:ext>
            </a:extLst>
          </p:cNvPr>
          <p:cNvSpPr>
            <a:spLocks noChangeArrowheads="1"/>
          </p:cNvSpPr>
          <p:nvPr/>
        </p:nvSpPr>
        <p:spPr bwMode="auto">
          <a:xfrm>
            <a:off x="658425" y="6189366"/>
            <a:ext cx="5921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Legacy</a:t>
            </a:r>
          </a:p>
        </p:txBody>
      </p:sp>
      <p:sp>
        <p:nvSpPr>
          <p:cNvPr id="69" name="Rectangle 13">
            <a:extLst>
              <a:ext uri="{FF2B5EF4-FFF2-40B4-BE49-F238E27FC236}">
                <a16:creationId xmlns:a16="http://schemas.microsoft.com/office/drawing/2014/main" id="{8ADED5F3-CCD3-4F57-98A0-9ABAD6331671}"/>
              </a:ext>
            </a:extLst>
          </p:cNvPr>
          <p:cNvSpPr>
            <a:spLocks noChangeArrowheads="1"/>
          </p:cNvSpPr>
          <p:nvPr/>
        </p:nvSpPr>
        <p:spPr bwMode="auto">
          <a:xfrm>
            <a:off x="711420" y="5012200"/>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STA1</a:t>
            </a:r>
          </a:p>
        </p:txBody>
      </p:sp>
      <p:sp>
        <p:nvSpPr>
          <p:cNvPr id="70" name="Rectangle 15">
            <a:extLst>
              <a:ext uri="{FF2B5EF4-FFF2-40B4-BE49-F238E27FC236}">
                <a16:creationId xmlns:a16="http://schemas.microsoft.com/office/drawing/2014/main" id="{DC65FA2C-D206-49C1-877F-D9A1FBC1E156}"/>
              </a:ext>
            </a:extLst>
          </p:cNvPr>
          <p:cNvSpPr>
            <a:spLocks noChangeArrowheads="1"/>
          </p:cNvSpPr>
          <p:nvPr/>
        </p:nvSpPr>
        <p:spPr bwMode="auto">
          <a:xfrm>
            <a:off x="1278175" y="4491885"/>
            <a:ext cx="1812109" cy="259768"/>
          </a:xfrm>
          <a:prstGeom prst="rect">
            <a:avLst/>
          </a:prstGeom>
          <a:solidFill>
            <a:schemeClr val="bg1">
              <a:lumMod val="75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p>
            <a:r>
              <a:rPr lang="en-US" sz="1000" dirty="0"/>
              <a:t>Frame exchanges in the TXOP</a:t>
            </a:r>
          </a:p>
        </p:txBody>
      </p:sp>
      <p:sp>
        <p:nvSpPr>
          <p:cNvPr id="71" name="Line 26">
            <a:extLst>
              <a:ext uri="{FF2B5EF4-FFF2-40B4-BE49-F238E27FC236}">
                <a16:creationId xmlns:a16="http://schemas.microsoft.com/office/drawing/2014/main" id="{260999D6-A439-4B8A-B819-ABC5DBD4B0E0}"/>
              </a:ext>
            </a:extLst>
          </p:cNvPr>
          <p:cNvSpPr>
            <a:spLocks noChangeShapeType="1"/>
          </p:cNvSpPr>
          <p:nvPr/>
        </p:nvSpPr>
        <p:spPr bwMode="auto">
          <a:xfrm flipV="1">
            <a:off x="3082036" y="3981367"/>
            <a:ext cx="423802" cy="0"/>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2" name="Rectangle 29">
            <a:extLst>
              <a:ext uri="{FF2B5EF4-FFF2-40B4-BE49-F238E27FC236}">
                <a16:creationId xmlns:a16="http://schemas.microsoft.com/office/drawing/2014/main" id="{13C7C876-F4A8-468E-982D-D6083EFEBE76}"/>
              </a:ext>
            </a:extLst>
          </p:cNvPr>
          <p:cNvSpPr>
            <a:spLocks noChangeArrowheads="1"/>
          </p:cNvSpPr>
          <p:nvPr/>
        </p:nvSpPr>
        <p:spPr bwMode="auto">
          <a:xfrm>
            <a:off x="3234280" y="3918910"/>
            <a:ext cx="166687"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Rectangle 30">
            <a:extLst>
              <a:ext uri="{FF2B5EF4-FFF2-40B4-BE49-F238E27FC236}">
                <a16:creationId xmlns:a16="http://schemas.microsoft.com/office/drawing/2014/main" id="{4D7A68FF-35D6-41E9-865F-0D7AF9017671}"/>
              </a:ext>
            </a:extLst>
          </p:cNvPr>
          <p:cNvSpPr>
            <a:spLocks noChangeArrowheads="1"/>
          </p:cNvSpPr>
          <p:nvPr/>
        </p:nvSpPr>
        <p:spPr bwMode="auto">
          <a:xfrm>
            <a:off x="3233477" y="3922267"/>
            <a:ext cx="1651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SIFS</a:t>
            </a:r>
            <a:endParaRPr kumimoji="0" lang="en-US" altLang="en-US" sz="1800" b="0" i="0" u="none" strike="noStrike" cap="none" normalizeH="0" baseline="0" dirty="0">
              <a:ln>
                <a:noFill/>
              </a:ln>
              <a:effectLst/>
            </a:endParaRPr>
          </a:p>
        </p:txBody>
      </p:sp>
      <p:sp>
        <p:nvSpPr>
          <p:cNvPr id="74" name="Line 31">
            <a:extLst>
              <a:ext uri="{FF2B5EF4-FFF2-40B4-BE49-F238E27FC236}">
                <a16:creationId xmlns:a16="http://schemas.microsoft.com/office/drawing/2014/main" id="{A660A49F-2D6D-4DF3-8F50-1280B70175D3}"/>
              </a:ext>
            </a:extLst>
          </p:cNvPr>
          <p:cNvSpPr>
            <a:spLocks noChangeShapeType="1"/>
          </p:cNvSpPr>
          <p:nvPr/>
        </p:nvSpPr>
        <p:spPr bwMode="auto">
          <a:xfrm>
            <a:off x="3096263" y="3860716"/>
            <a:ext cx="801069" cy="2801"/>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34">
            <a:extLst>
              <a:ext uri="{FF2B5EF4-FFF2-40B4-BE49-F238E27FC236}">
                <a16:creationId xmlns:a16="http://schemas.microsoft.com/office/drawing/2014/main" id="{CAE706AD-16F4-4967-8B37-1918D38215FA}"/>
              </a:ext>
            </a:extLst>
          </p:cNvPr>
          <p:cNvSpPr>
            <a:spLocks noChangeArrowheads="1"/>
          </p:cNvSpPr>
          <p:nvPr/>
        </p:nvSpPr>
        <p:spPr bwMode="auto">
          <a:xfrm>
            <a:off x="3423370" y="3796599"/>
            <a:ext cx="180975"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Rectangle 35">
            <a:extLst>
              <a:ext uri="{FF2B5EF4-FFF2-40B4-BE49-F238E27FC236}">
                <a16:creationId xmlns:a16="http://schemas.microsoft.com/office/drawing/2014/main" id="{57CD623B-84F6-44BE-AF05-9FA73AB791D1}"/>
              </a:ext>
            </a:extLst>
          </p:cNvPr>
          <p:cNvSpPr>
            <a:spLocks noChangeArrowheads="1"/>
          </p:cNvSpPr>
          <p:nvPr/>
        </p:nvSpPr>
        <p:spPr bwMode="auto">
          <a:xfrm>
            <a:off x="3422889" y="3804019"/>
            <a:ext cx="18114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DIFS</a:t>
            </a:r>
            <a:endParaRPr kumimoji="0" lang="en-US" altLang="en-US" sz="1800" b="0" i="0" u="none" strike="noStrike" cap="none" normalizeH="0" baseline="0" dirty="0">
              <a:ln>
                <a:noFill/>
              </a:ln>
              <a:effectLst/>
            </a:endParaRPr>
          </a:p>
        </p:txBody>
      </p:sp>
      <p:sp>
        <p:nvSpPr>
          <p:cNvPr id="77" name="Line 31">
            <a:extLst>
              <a:ext uri="{FF2B5EF4-FFF2-40B4-BE49-F238E27FC236}">
                <a16:creationId xmlns:a16="http://schemas.microsoft.com/office/drawing/2014/main" id="{75EF1236-6C98-45AC-B814-5C712997D294}"/>
              </a:ext>
            </a:extLst>
          </p:cNvPr>
          <p:cNvSpPr>
            <a:spLocks noChangeShapeType="1"/>
          </p:cNvSpPr>
          <p:nvPr/>
        </p:nvSpPr>
        <p:spPr bwMode="auto">
          <a:xfrm>
            <a:off x="3097005" y="3726397"/>
            <a:ext cx="608406" cy="903"/>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8" name="Rectangle 34">
            <a:extLst>
              <a:ext uri="{FF2B5EF4-FFF2-40B4-BE49-F238E27FC236}">
                <a16:creationId xmlns:a16="http://schemas.microsoft.com/office/drawing/2014/main" id="{253E26EB-744A-4F04-A742-395A8A5294D1}"/>
              </a:ext>
            </a:extLst>
          </p:cNvPr>
          <p:cNvSpPr>
            <a:spLocks noChangeArrowheads="1"/>
          </p:cNvSpPr>
          <p:nvPr/>
        </p:nvSpPr>
        <p:spPr bwMode="auto">
          <a:xfrm>
            <a:off x="3301573" y="3653225"/>
            <a:ext cx="180975"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Rectangle 35">
            <a:extLst>
              <a:ext uri="{FF2B5EF4-FFF2-40B4-BE49-F238E27FC236}">
                <a16:creationId xmlns:a16="http://schemas.microsoft.com/office/drawing/2014/main" id="{F2B0F696-32EB-4029-AFC2-4BF5C8E35B3D}"/>
              </a:ext>
            </a:extLst>
          </p:cNvPr>
          <p:cNvSpPr>
            <a:spLocks noChangeArrowheads="1"/>
          </p:cNvSpPr>
          <p:nvPr/>
        </p:nvSpPr>
        <p:spPr bwMode="auto">
          <a:xfrm>
            <a:off x="3299588" y="3656832"/>
            <a:ext cx="17152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PIFS</a:t>
            </a:r>
            <a:endParaRPr kumimoji="0" lang="en-US" altLang="en-US" sz="1800" b="0" i="0" u="none" strike="noStrike" cap="none" normalizeH="0" baseline="0" dirty="0">
              <a:ln>
                <a:noFill/>
              </a:ln>
              <a:effectLst/>
            </a:endParaRPr>
          </a:p>
        </p:txBody>
      </p:sp>
      <p:sp>
        <p:nvSpPr>
          <p:cNvPr id="80" name="Rectangle 13">
            <a:extLst>
              <a:ext uri="{FF2B5EF4-FFF2-40B4-BE49-F238E27FC236}">
                <a16:creationId xmlns:a16="http://schemas.microsoft.com/office/drawing/2014/main" id="{8A6FC171-5D2C-4ECD-A9D6-2410ED72B184}"/>
              </a:ext>
            </a:extLst>
          </p:cNvPr>
          <p:cNvSpPr>
            <a:spLocks noChangeArrowheads="1"/>
          </p:cNvSpPr>
          <p:nvPr/>
        </p:nvSpPr>
        <p:spPr bwMode="auto">
          <a:xfrm>
            <a:off x="796396" y="4645899"/>
            <a:ext cx="1955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AP</a:t>
            </a:r>
          </a:p>
        </p:txBody>
      </p:sp>
      <p:cxnSp>
        <p:nvCxnSpPr>
          <p:cNvPr id="81" name="Straight Arrow Connector 80">
            <a:extLst>
              <a:ext uri="{FF2B5EF4-FFF2-40B4-BE49-F238E27FC236}">
                <a16:creationId xmlns:a16="http://schemas.microsoft.com/office/drawing/2014/main" id="{4B6F9315-ED99-4BB3-9F49-CA331E197CE7}"/>
              </a:ext>
            </a:extLst>
          </p:cNvPr>
          <p:cNvCxnSpPr>
            <a:cxnSpLocks/>
          </p:cNvCxnSpPr>
          <p:nvPr/>
        </p:nvCxnSpPr>
        <p:spPr>
          <a:xfrm>
            <a:off x="2440362" y="4828420"/>
            <a:ext cx="0" cy="277777"/>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2F75706F-09E6-4F8F-A71D-5E366C0F9C9D}"/>
              </a:ext>
            </a:extLst>
          </p:cNvPr>
          <p:cNvSpPr/>
          <p:nvPr/>
        </p:nvSpPr>
        <p:spPr>
          <a:xfrm>
            <a:off x="1940868" y="4783902"/>
            <a:ext cx="1065743" cy="253916"/>
          </a:xfrm>
          <a:prstGeom prst="rect">
            <a:avLst/>
          </a:prstGeom>
        </p:spPr>
        <p:txBody>
          <a:bodyPr wrap="square">
            <a:spAutoFit/>
          </a:bodyPr>
          <a:lstStyle/>
          <a:p>
            <a:r>
              <a:rPr lang="en-US" sz="1050" dirty="0">
                <a:solidFill>
                  <a:srgbClr val="FF0000"/>
                </a:solidFill>
                <a:latin typeface="Arial" panose="020B0604020202020204" pitchFamily="34" charset="0"/>
                <a:cs typeface="Arial" panose="020B0604020202020204" pitchFamily="34" charset="0"/>
              </a:rPr>
              <a:t>LLT arrives</a:t>
            </a:r>
            <a:endParaRPr lang="en-US" sz="1050" dirty="0">
              <a:solidFill>
                <a:srgbClr val="FF0000"/>
              </a:solidFill>
            </a:endParaRPr>
          </a:p>
        </p:txBody>
      </p:sp>
      <p:cxnSp>
        <p:nvCxnSpPr>
          <p:cNvPr id="83" name="Straight Connector 82">
            <a:extLst>
              <a:ext uri="{FF2B5EF4-FFF2-40B4-BE49-F238E27FC236}">
                <a16:creationId xmlns:a16="http://schemas.microsoft.com/office/drawing/2014/main" id="{398D0CBC-165E-4473-A090-C2ACF7099E1F}"/>
              </a:ext>
            </a:extLst>
          </p:cNvPr>
          <p:cNvCxnSpPr>
            <a:cxnSpLocks/>
          </p:cNvCxnSpPr>
          <p:nvPr/>
        </p:nvCxnSpPr>
        <p:spPr>
          <a:xfrm>
            <a:off x="6638662" y="4279271"/>
            <a:ext cx="0" cy="1816404"/>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sp>
        <p:nvSpPr>
          <p:cNvPr id="84" name="Rectangle 83">
            <a:extLst>
              <a:ext uri="{FF2B5EF4-FFF2-40B4-BE49-F238E27FC236}">
                <a16:creationId xmlns:a16="http://schemas.microsoft.com/office/drawing/2014/main" id="{6953CD03-2919-48A2-A802-CA66770C1244}"/>
              </a:ext>
            </a:extLst>
          </p:cNvPr>
          <p:cNvSpPr/>
          <p:nvPr/>
        </p:nvSpPr>
        <p:spPr>
          <a:xfrm>
            <a:off x="5518628" y="4092348"/>
            <a:ext cx="1653434"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Delay bound for STA1</a:t>
            </a:r>
            <a:endParaRPr lang="en-US" sz="900" dirty="0">
              <a:solidFill>
                <a:srgbClr val="FF0000"/>
              </a:solidFill>
            </a:endParaRPr>
          </a:p>
        </p:txBody>
      </p:sp>
      <p:sp>
        <p:nvSpPr>
          <p:cNvPr id="85" name="Line 6">
            <a:extLst>
              <a:ext uri="{FF2B5EF4-FFF2-40B4-BE49-F238E27FC236}">
                <a16:creationId xmlns:a16="http://schemas.microsoft.com/office/drawing/2014/main" id="{53AFDDB0-996F-4887-A79C-108CA1ECCD8B}"/>
              </a:ext>
            </a:extLst>
          </p:cNvPr>
          <p:cNvSpPr>
            <a:spLocks noChangeShapeType="1"/>
          </p:cNvSpPr>
          <p:nvPr/>
        </p:nvSpPr>
        <p:spPr bwMode="auto">
          <a:xfrm>
            <a:off x="1064336" y="5478329"/>
            <a:ext cx="6917058"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6" name="Line 6">
            <a:extLst>
              <a:ext uri="{FF2B5EF4-FFF2-40B4-BE49-F238E27FC236}">
                <a16:creationId xmlns:a16="http://schemas.microsoft.com/office/drawing/2014/main" id="{967B9867-39A3-4E6E-B5FE-A2875EB79B89}"/>
              </a:ext>
            </a:extLst>
          </p:cNvPr>
          <p:cNvSpPr>
            <a:spLocks noChangeShapeType="1"/>
          </p:cNvSpPr>
          <p:nvPr/>
        </p:nvSpPr>
        <p:spPr bwMode="auto">
          <a:xfrm>
            <a:off x="1085450" y="6238991"/>
            <a:ext cx="6895943"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87" name="Straight Connector 86">
            <a:extLst>
              <a:ext uri="{FF2B5EF4-FFF2-40B4-BE49-F238E27FC236}">
                <a16:creationId xmlns:a16="http://schemas.microsoft.com/office/drawing/2014/main" id="{A19C713D-4CDC-4029-9EE9-27B64F5D439A}"/>
              </a:ext>
            </a:extLst>
          </p:cNvPr>
          <p:cNvCxnSpPr>
            <a:cxnSpLocks/>
          </p:cNvCxnSpPr>
          <p:nvPr/>
        </p:nvCxnSpPr>
        <p:spPr>
          <a:xfrm>
            <a:off x="3521982" y="3927119"/>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F7965AE-CDC9-47DD-9E16-26FFE28CDCC8}"/>
              </a:ext>
            </a:extLst>
          </p:cNvPr>
          <p:cNvCxnSpPr>
            <a:cxnSpLocks/>
          </p:cNvCxnSpPr>
          <p:nvPr/>
        </p:nvCxnSpPr>
        <p:spPr>
          <a:xfrm>
            <a:off x="3708535" y="3927120"/>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91DA9B70-CF1C-4B23-85DF-E2A5245BF725}"/>
              </a:ext>
            </a:extLst>
          </p:cNvPr>
          <p:cNvCxnSpPr>
            <a:cxnSpLocks/>
          </p:cNvCxnSpPr>
          <p:nvPr/>
        </p:nvCxnSpPr>
        <p:spPr>
          <a:xfrm>
            <a:off x="3899778" y="3927118"/>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91" name="Rectangle 43">
            <a:extLst>
              <a:ext uri="{FF2B5EF4-FFF2-40B4-BE49-F238E27FC236}">
                <a16:creationId xmlns:a16="http://schemas.microsoft.com/office/drawing/2014/main" id="{7B53028A-EC85-4A4E-B92D-71D329BB85EF}"/>
              </a:ext>
            </a:extLst>
          </p:cNvPr>
          <p:cNvSpPr>
            <a:spLocks noChangeArrowheads="1"/>
          </p:cNvSpPr>
          <p:nvPr/>
        </p:nvSpPr>
        <p:spPr bwMode="auto">
          <a:xfrm>
            <a:off x="3521982" y="6129309"/>
            <a:ext cx="738809" cy="178783"/>
          </a:xfrm>
          <a:prstGeom prst="rect">
            <a:avLst/>
          </a:prstGeom>
          <a:solidFill>
            <a:schemeClr val="bg1"/>
          </a:solidFill>
          <a:ln w="12700" cap="sq">
            <a:solidFill>
              <a:schemeClr val="tx1"/>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US" dirty="0"/>
          </a:p>
        </p:txBody>
      </p:sp>
      <p:sp>
        <p:nvSpPr>
          <p:cNvPr id="92" name="Rectangle 44">
            <a:extLst>
              <a:ext uri="{FF2B5EF4-FFF2-40B4-BE49-F238E27FC236}">
                <a16:creationId xmlns:a16="http://schemas.microsoft.com/office/drawing/2014/main" id="{622ACBEF-5CC1-42EF-B0B3-335735451624}"/>
              </a:ext>
            </a:extLst>
          </p:cNvPr>
          <p:cNvSpPr>
            <a:spLocks noChangeArrowheads="1"/>
          </p:cNvSpPr>
          <p:nvPr/>
        </p:nvSpPr>
        <p:spPr bwMode="auto">
          <a:xfrm>
            <a:off x="3829073" y="6162344"/>
            <a:ext cx="243656"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AIFSN</a:t>
            </a:r>
            <a:endParaRPr kumimoji="0" lang="en-US" altLang="en-US" sz="1800" b="0" i="0" u="none" strike="noStrike" cap="none" normalizeH="0" baseline="0" dirty="0">
              <a:ln>
                <a:noFill/>
              </a:ln>
              <a:effectLst/>
            </a:endParaRPr>
          </a:p>
        </p:txBody>
      </p:sp>
      <p:cxnSp>
        <p:nvCxnSpPr>
          <p:cNvPr id="93" name="Straight Arrow Connector 92">
            <a:extLst>
              <a:ext uri="{FF2B5EF4-FFF2-40B4-BE49-F238E27FC236}">
                <a16:creationId xmlns:a16="http://schemas.microsoft.com/office/drawing/2014/main" id="{89731267-0167-4459-A53D-80D4E206CC38}"/>
              </a:ext>
            </a:extLst>
          </p:cNvPr>
          <p:cNvCxnSpPr>
            <a:cxnSpLocks/>
          </p:cNvCxnSpPr>
          <p:nvPr/>
        </p:nvCxnSpPr>
        <p:spPr>
          <a:xfrm>
            <a:off x="2727883" y="5194189"/>
            <a:ext cx="0" cy="284738"/>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94" name="Rectangle 93">
            <a:extLst>
              <a:ext uri="{FF2B5EF4-FFF2-40B4-BE49-F238E27FC236}">
                <a16:creationId xmlns:a16="http://schemas.microsoft.com/office/drawing/2014/main" id="{E77FC7F6-D9CA-4646-B1B7-6F1D6ECB606B}"/>
              </a:ext>
            </a:extLst>
          </p:cNvPr>
          <p:cNvSpPr/>
          <p:nvPr/>
        </p:nvSpPr>
        <p:spPr>
          <a:xfrm>
            <a:off x="2224456" y="5044916"/>
            <a:ext cx="914484" cy="260279"/>
          </a:xfrm>
          <a:prstGeom prst="rect">
            <a:avLst/>
          </a:prstGeom>
        </p:spPr>
        <p:txBody>
          <a:bodyPr wrap="square">
            <a:spAutoFit/>
          </a:bodyPr>
          <a:lstStyle/>
          <a:p>
            <a:r>
              <a:rPr lang="en-US" sz="1050" dirty="0">
                <a:solidFill>
                  <a:srgbClr val="FF0000"/>
                </a:solidFill>
                <a:latin typeface="Arial" panose="020B0604020202020204" pitchFamily="34" charset="0"/>
                <a:cs typeface="Arial" panose="020B0604020202020204" pitchFamily="34" charset="0"/>
              </a:rPr>
              <a:t>LLT arrives</a:t>
            </a:r>
            <a:endParaRPr lang="en-US" sz="1050" dirty="0">
              <a:solidFill>
                <a:srgbClr val="FF0000"/>
              </a:solidFill>
            </a:endParaRPr>
          </a:p>
        </p:txBody>
      </p:sp>
      <p:cxnSp>
        <p:nvCxnSpPr>
          <p:cNvPr id="96" name="Straight Arrow Connector 95">
            <a:extLst>
              <a:ext uri="{FF2B5EF4-FFF2-40B4-BE49-F238E27FC236}">
                <a16:creationId xmlns:a16="http://schemas.microsoft.com/office/drawing/2014/main" id="{B9AAC0CD-7BF8-4543-8EC2-3AD1D2608636}"/>
              </a:ext>
            </a:extLst>
          </p:cNvPr>
          <p:cNvCxnSpPr>
            <a:cxnSpLocks/>
          </p:cNvCxnSpPr>
          <p:nvPr/>
        </p:nvCxnSpPr>
        <p:spPr>
          <a:xfrm>
            <a:off x="6481651" y="4287849"/>
            <a:ext cx="115016" cy="221064"/>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01" name="Rectangle 36">
            <a:extLst>
              <a:ext uri="{FF2B5EF4-FFF2-40B4-BE49-F238E27FC236}">
                <a16:creationId xmlns:a16="http://schemas.microsoft.com/office/drawing/2014/main" id="{1286B4AB-4196-4E77-8CFE-A2751EC06BDD}"/>
              </a:ext>
            </a:extLst>
          </p:cNvPr>
          <p:cNvSpPr>
            <a:spLocks noChangeArrowheads="1"/>
          </p:cNvSpPr>
          <p:nvPr/>
        </p:nvSpPr>
        <p:spPr bwMode="auto">
          <a:xfrm>
            <a:off x="3896614" y="4873559"/>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02" name="Rectangle 39">
            <a:extLst>
              <a:ext uri="{FF2B5EF4-FFF2-40B4-BE49-F238E27FC236}">
                <a16:creationId xmlns:a16="http://schemas.microsoft.com/office/drawing/2014/main" id="{02EBB195-1781-49A6-922E-60EB1BD8DBB8}"/>
              </a:ext>
            </a:extLst>
          </p:cNvPr>
          <p:cNvSpPr>
            <a:spLocks noChangeArrowheads="1"/>
          </p:cNvSpPr>
          <p:nvPr/>
        </p:nvSpPr>
        <p:spPr bwMode="auto">
          <a:xfrm>
            <a:off x="3892145" y="4916514"/>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sp>
        <p:nvSpPr>
          <p:cNvPr id="103" name="Line 31">
            <a:extLst>
              <a:ext uri="{FF2B5EF4-FFF2-40B4-BE49-F238E27FC236}">
                <a16:creationId xmlns:a16="http://schemas.microsoft.com/office/drawing/2014/main" id="{C012CC20-906E-4950-9354-2AF4A42F40C3}"/>
              </a:ext>
            </a:extLst>
          </p:cNvPr>
          <p:cNvSpPr>
            <a:spLocks noChangeShapeType="1"/>
          </p:cNvSpPr>
          <p:nvPr/>
        </p:nvSpPr>
        <p:spPr bwMode="auto">
          <a:xfrm flipV="1">
            <a:off x="4260791" y="6287491"/>
            <a:ext cx="712824" cy="0"/>
          </a:xfrm>
          <a:prstGeom prst="line">
            <a:avLst/>
          </a:prstGeom>
          <a:noFill/>
          <a:ln w="17463" cap="rnd">
            <a:solidFill>
              <a:srgbClr val="7F7F7F"/>
            </a:solidFill>
            <a:prstDash val="solid"/>
            <a:round/>
            <a:headEnd type="triangle"/>
            <a:tailEnd type="non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106" name="Straight Arrow Connector 105">
            <a:extLst>
              <a:ext uri="{FF2B5EF4-FFF2-40B4-BE49-F238E27FC236}">
                <a16:creationId xmlns:a16="http://schemas.microsoft.com/office/drawing/2014/main" id="{CBE6F3D7-2EC5-42FC-AF3F-E5DA96FDB664}"/>
              </a:ext>
            </a:extLst>
          </p:cNvPr>
          <p:cNvCxnSpPr>
            <a:cxnSpLocks/>
            <a:stCxn id="107" idx="2"/>
          </p:cNvCxnSpPr>
          <p:nvPr/>
        </p:nvCxnSpPr>
        <p:spPr>
          <a:xfrm>
            <a:off x="5144635" y="4753088"/>
            <a:ext cx="0" cy="1097368"/>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7" name="Flowchart: Process 106">
            <a:extLst>
              <a:ext uri="{FF2B5EF4-FFF2-40B4-BE49-F238E27FC236}">
                <a16:creationId xmlns:a16="http://schemas.microsoft.com/office/drawing/2014/main" id="{EA193771-FC94-469C-A56A-444B1E169A91}"/>
              </a:ext>
            </a:extLst>
          </p:cNvPr>
          <p:cNvSpPr/>
          <p:nvPr/>
        </p:nvSpPr>
        <p:spPr bwMode="auto">
          <a:xfrm>
            <a:off x="4966095" y="4499378"/>
            <a:ext cx="357079" cy="253710"/>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900" dirty="0">
                <a:solidFill>
                  <a:srgbClr val="000000"/>
                </a:solidFill>
              </a:rPr>
              <a:t>UORA</a:t>
            </a:r>
          </a:p>
        </p:txBody>
      </p:sp>
      <p:sp>
        <p:nvSpPr>
          <p:cNvPr id="115" name="Flowchart: Process 114">
            <a:extLst>
              <a:ext uri="{FF2B5EF4-FFF2-40B4-BE49-F238E27FC236}">
                <a16:creationId xmlns:a16="http://schemas.microsoft.com/office/drawing/2014/main" id="{4A214DAC-9ED0-4554-8E42-B6134D843FDE}"/>
              </a:ext>
            </a:extLst>
          </p:cNvPr>
          <p:cNvSpPr/>
          <p:nvPr/>
        </p:nvSpPr>
        <p:spPr bwMode="auto">
          <a:xfrm>
            <a:off x="5572853" y="4952523"/>
            <a:ext cx="569635" cy="84118"/>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cxnSp>
        <p:nvCxnSpPr>
          <p:cNvPr id="118" name="Straight Arrow Connector 117">
            <a:extLst>
              <a:ext uri="{FF2B5EF4-FFF2-40B4-BE49-F238E27FC236}">
                <a16:creationId xmlns:a16="http://schemas.microsoft.com/office/drawing/2014/main" id="{01233D36-96BD-4535-B92E-2FD3001D5621}"/>
              </a:ext>
            </a:extLst>
          </p:cNvPr>
          <p:cNvCxnSpPr>
            <a:cxnSpLocks/>
          </p:cNvCxnSpPr>
          <p:nvPr/>
        </p:nvCxnSpPr>
        <p:spPr>
          <a:xfrm>
            <a:off x="5144635" y="4790300"/>
            <a:ext cx="0" cy="336398"/>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0" name="Rectangle 29">
            <a:extLst>
              <a:ext uri="{FF2B5EF4-FFF2-40B4-BE49-F238E27FC236}">
                <a16:creationId xmlns:a16="http://schemas.microsoft.com/office/drawing/2014/main" id="{F73614AD-7986-4F59-A611-AA0E3CAC4E81}"/>
              </a:ext>
            </a:extLst>
          </p:cNvPr>
          <p:cNvSpPr>
            <a:spLocks noChangeArrowheads="1"/>
          </p:cNvSpPr>
          <p:nvPr/>
        </p:nvSpPr>
        <p:spPr bwMode="auto">
          <a:xfrm>
            <a:off x="4695231" y="4382409"/>
            <a:ext cx="166687"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Rectangle 11">
            <a:extLst>
              <a:ext uri="{FF2B5EF4-FFF2-40B4-BE49-F238E27FC236}">
                <a16:creationId xmlns:a16="http://schemas.microsoft.com/office/drawing/2014/main" id="{F9083D12-5337-4B22-913C-8436141AB54E}"/>
              </a:ext>
            </a:extLst>
          </p:cNvPr>
          <p:cNvSpPr>
            <a:spLocks noChangeArrowheads="1"/>
          </p:cNvSpPr>
          <p:nvPr/>
        </p:nvSpPr>
        <p:spPr bwMode="auto">
          <a:xfrm>
            <a:off x="730675" y="5792765"/>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STA3</a:t>
            </a:r>
          </a:p>
        </p:txBody>
      </p:sp>
      <p:sp>
        <p:nvSpPr>
          <p:cNvPr id="131" name="Line 6">
            <a:extLst>
              <a:ext uri="{FF2B5EF4-FFF2-40B4-BE49-F238E27FC236}">
                <a16:creationId xmlns:a16="http://schemas.microsoft.com/office/drawing/2014/main" id="{305D99FF-E4CC-40D3-9C4F-0CD9F71DB0C6}"/>
              </a:ext>
            </a:extLst>
          </p:cNvPr>
          <p:cNvSpPr>
            <a:spLocks noChangeShapeType="1"/>
          </p:cNvSpPr>
          <p:nvPr/>
        </p:nvSpPr>
        <p:spPr bwMode="auto">
          <a:xfrm>
            <a:off x="1085452" y="5868778"/>
            <a:ext cx="6895942"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nvGrpSpPr>
          <p:cNvPr id="6" name="Group 5">
            <a:extLst>
              <a:ext uri="{FF2B5EF4-FFF2-40B4-BE49-F238E27FC236}">
                <a16:creationId xmlns:a16="http://schemas.microsoft.com/office/drawing/2014/main" id="{789FB88A-3CFF-4B65-A3FB-B3618EEAC095}"/>
              </a:ext>
            </a:extLst>
          </p:cNvPr>
          <p:cNvGrpSpPr/>
          <p:nvPr/>
        </p:nvGrpSpPr>
        <p:grpSpPr>
          <a:xfrm>
            <a:off x="3897465" y="5243588"/>
            <a:ext cx="149599" cy="222435"/>
            <a:chOff x="4069471" y="5025215"/>
            <a:chExt cx="149599" cy="222435"/>
          </a:xfrm>
        </p:grpSpPr>
        <p:sp>
          <p:nvSpPr>
            <p:cNvPr id="144" name="Rectangle 36">
              <a:extLst>
                <a:ext uri="{FF2B5EF4-FFF2-40B4-BE49-F238E27FC236}">
                  <a16:creationId xmlns:a16="http://schemas.microsoft.com/office/drawing/2014/main" id="{99EDA14B-4DBD-4A10-B1B8-FC63136A307E}"/>
                </a:ext>
              </a:extLst>
            </p:cNvPr>
            <p:cNvSpPr>
              <a:spLocks noChangeArrowheads="1"/>
            </p:cNvSpPr>
            <p:nvPr/>
          </p:nvSpPr>
          <p:spPr bwMode="auto">
            <a:xfrm>
              <a:off x="4073940" y="5025215"/>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45" name="Rectangle 39">
              <a:extLst>
                <a:ext uri="{FF2B5EF4-FFF2-40B4-BE49-F238E27FC236}">
                  <a16:creationId xmlns:a16="http://schemas.microsoft.com/office/drawing/2014/main" id="{54C008FA-899E-422A-B55D-6D0BE093D3B7}"/>
                </a:ext>
              </a:extLst>
            </p:cNvPr>
            <p:cNvSpPr>
              <a:spLocks noChangeArrowheads="1"/>
            </p:cNvSpPr>
            <p:nvPr/>
          </p:nvSpPr>
          <p:spPr bwMode="auto">
            <a:xfrm>
              <a:off x="4069471" y="5068170"/>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grpSp>
      <p:cxnSp>
        <p:nvCxnSpPr>
          <p:cNvPr id="162" name="Straight Connector 161">
            <a:extLst>
              <a:ext uri="{FF2B5EF4-FFF2-40B4-BE49-F238E27FC236}">
                <a16:creationId xmlns:a16="http://schemas.microsoft.com/office/drawing/2014/main" id="{DD3EE88C-7313-4BF6-906F-EAD5534D8C32}"/>
              </a:ext>
            </a:extLst>
          </p:cNvPr>
          <p:cNvCxnSpPr>
            <a:cxnSpLocks/>
          </p:cNvCxnSpPr>
          <p:nvPr/>
        </p:nvCxnSpPr>
        <p:spPr>
          <a:xfrm>
            <a:off x="4408118" y="3916809"/>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sp>
        <p:nvSpPr>
          <p:cNvPr id="183" name="Flowchart: Process 182">
            <a:extLst>
              <a:ext uri="{FF2B5EF4-FFF2-40B4-BE49-F238E27FC236}">
                <a16:creationId xmlns:a16="http://schemas.microsoft.com/office/drawing/2014/main" id="{FCDB06C7-24A4-4F4D-90CE-81C6C7CE2244}"/>
              </a:ext>
            </a:extLst>
          </p:cNvPr>
          <p:cNvSpPr/>
          <p:nvPr/>
        </p:nvSpPr>
        <p:spPr bwMode="auto">
          <a:xfrm>
            <a:off x="5571668" y="4866270"/>
            <a:ext cx="570820" cy="87598"/>
          </a:xfrm>
          <a:prstGeom prst="flowChartProcess">
            <a:avLst/>
          </a:prstGeom>
          <a:solidFill>
            <a:schemeClr val="accent5">
              <a:lumMod val="40000"/>
              <a:lumOff val="60000"/>
            </a:schemeClr>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RU1</a:t>
            </a:r>
          </a:p>
        </p:txBody>
      </p:sp>
      <p:sp>
        <p:nvSpPr>
          <p:cNvPr id="184" name="Flowchart: Process 183">
            <a:extLst>
              <a:ext uri="{FF2B5EF4-FFF2-40B4-BE49-F238E27FC236}">
                <a16:creationId xmlns:a16="http://schemas.microsoft.com/office/drawing/2014/main" id="{4B1E6A05-D247-4CF1-8747-EE0602AD6821}"/>
              </a:ext>
            </a:extLst>
          </p:cNvPr>
          <p:cNvSpPr/>
          <p:nvPr/>
        </p:nvSpPr>
        <p:spPr bwMode="auto">
          <a:xfrm>
            <a:off x="5572853" y="5032416"/>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5" name="Flowchart: Process 184">
            <a:extLst>
              <a:ext uri="{FF2B5EF4-FFF2-40B4-BE49-F238E27FC236}">
                <a16:creationId xmlns:a16="http://schemas.microsoft.com/office/drawing/2014/main" id="{AE6C3163-B05C-4F59-B126-541A5BCD3A49}"/>
              </a:ext>
            </a:extLst>
          </p:cNvPr>
          <p:cNvSpPr/>
          <p:nvPr/>
        </p:nvSpPr>
        <p:spPr bwMode="auto">
          <a:xfrm>
            <a:off x="5572853" y="5329792"/>
            <a:ext cx="570820" cy="87598"/>
          </a:xfrm>
          <a:prstGeom prst="flowChartProcess">
            <a:avLst/>
          </a:prstGeom>
          <a:solidFill>
            <a:schemeClr val="accent5">
              <a:lumMod val="40000"/>
              <a:lumOff val="60000"/>
            </a:schemeClr>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RU2</a:t>
            </a:r>
          </a:p>
        </p:txBody>
      </p:sp>
      <p:sp>
        <p:nvSpPr>
          <p:cNvPr id="186" name="Flowchart: Process 185">
            <a:extLst>
              <a:ext uri="{FF2B5EF4-FFF2-40B4-BE49-F238E27FC236}">
                <a16:creationId xmlns:a16="http://schemas.microsoft.com/office/drawing/2014/main" id="{32F7BEEC-C018-40E8-990E-AE70772C2417}"/>
              </a:ext>
            </a:extLst>
          </p:cNvPr>
          <p:cNvSpPr/>
          <p:nvPr/>
        </p:nvSpPr>
        <p:spPr bwMode="auto">
          <a:xfrm>
            <a:off x="5572853" y="5259147"/>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87" name="Flowchart: Process 186">
            <a:extLst>
              <a:ext uri="{FF2B5EF4-FFF2-40B4-BE49-F238E27FC236}">
                <a16:creationId xmlns:a16="http://schemas.microsoft.com/office/drawing/2014/main" id="{9EBD80D7-6397-4872-9D2D-350A82005A90}"/>
              </a:ext>
            </a:extLst>
          </p:cNvPr>
          <p:cNvSpPr/>
          <p:nvPr/>
        </p:nvSpPr>
        <p:spPr bwMode="auto">
          <a:xfrm>
            <a:off x="5572853" y="5411291"/>
            <a:ext cx="569635" cy="75335"/>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04" name="Rectangle 35">
            <a:extLst>
              <a:ext uri="{FF2B5EF4-FFF2-40B4-BE49-F238E27FC236}">
                <a16:creationId xmlns:a16="http://schemas.microsoft.com/office/drawing/2014/main" id="{C79A425D-8B41-47D1-82E9-4D7F4F6D389F}"/>
              </a:ext>
            </a:extLst>
          </p:cNvPr>
          <p:cNvSpPr>
            <a:spLocks noChangeArrowheads="1"/>
          </p:cNvSpPr>
          <p:nvPr/>
        </p:nvSpPr>
        <p:spPr bwMode="auto">
          <a:xfrm>
            <a:off x="4524210" y="6248465"/>
            <a:ext cx="204263" cy="123111"/>
          </a:xfrm>
          <a:prstGeom prst="rect">
            <a:avLst/>
          </a:prstGeom>
          <a:solidFill>
            <a:schemeClr val="bg1"/>
          </a:solidFill>
          <a:ln>
            <a:noFill/>
          </a:ln>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800" dirty="0">
                <a:latin typeface="Calibri" panose="020F0502020204030204" pitchFamily="34" charset="0"/>
              </a:rPr>
              <a:t>E</a:t>
            </a:r>
            <a:r>
              <a:rPr kumimoji="0" lang="en-US" altLang="en-US" sz="800" b="0" i="0" u="none" strike="noStrike" cap="none" normalizeH="0" baseline="0" dirty="0">
                <a:ln>
                  <a:noFill/>
                </a:ln>
                <a:effectLst/>
                <a:latin typeface="Calibri" panose="020F0502020204030204" pitchFamily="34" charset="0"/>
              </a:rPr>
              <a:t>IFS </a:t>
            </a:r>
          </a:p>
        </p:txBody>
      </p:sp>
      <p:cxnSp>
        <p:nvCxnSpPr>
          <p:cNvPr id="192" name="Straight Arrow Connector 191">
            <a:extLst>
              <a:ext uri="{FF2B5EF4-FFF2-40B4-BE49-F238E27FC236}">
                <a16:creationId xmlns:a16="http://schemas.microsoft.com/office/drawing/2014/main" id="{FDFC9CBD-CC96-4D6E-B627-4B075707DA95}"/>
              </a:ext>
            </a:extLst>
          </p:cNvPr>
          <p:cNvCxnSpPr>
            <a:cxnSpLocks/>
          </p:cNvCxnSpPr>
          <p:nvPr/>
        </p:nvCxnSpPr>
        <p:spPr>
          <a:xfrm>
            <a:off x="5144635" y="4783274"/>
            <a:ext cx="0" cy="71555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1" name="Rectangle 35">
            <a:extLst>
              <a:ext uri="{FF2B5EF4-FFF2-40B4-BE49-F238E27FC236}">
                <a16:creationId xmlns:a16="http://schemas.microsoft.com/office/drawing/2014/main" id="{A54374F7-A8C6-4D50-A09F-540C42D0CB38}"/>
              </a:ext>
            </a:extLst>
          </p:cNvPr>
          <p:cNvSpPr>
            <a:spLocks noChangeArrowheads="1"/>
          </p:cNvSpPr>
          <p:nvPr/>
        </p:nvSpPr>
        <p:spPr bwMode="auto">
          <a:xfrm>
            <a:off x="4045753" y="5341026"/>
            <a:ext cx="401962" cy="123111"/>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lumMod val="75000"/>
                  </a:schemeClr>
                </a:solidFill>
                <a:effectLst/>
                <a:latin typeface="Calibri" panose="020F0502020204030204" pitchFamily="34" charset="0"/>
              </a:rPr>
              <a:t>BO</a:t>
            </a:r>
            <a:endParaRPr kumimoji="0" lang="en-US" altLang="en-US" sz="1800" b="0" i="0" u="none" strike="noStrike" cap="none" normalizeH="0" baseline="0" dirty="0">
              <a:ln>
                <a:noFill/>
              </a:ln>
              <a:solidFill>
                <a:schemeClr val="bg1">
                  <a:lumMod val="75000"/>
                </a:schemeClr>
              </a:solidFill>
              <a:effectLst/>
            </a:endParaRPr>
          </a:p>
        </p:txBody>
      </p:sp>
      <p:sp>
        <p:nvSpPr>
          <p:cNvPr id="113" name="Rectangle 35">
            <a:extLst>
              <a:ext uri="{FF2B5EF4-FFF2-40B4-BE49-F238E27FC236}">
                <a16:creationId xmlns:a16="http://schemas.microsoft.com/office/drawing/2014/main" id="{C5C8B2CA-A87F-4672-A4C1-8F9EF2277F9B}"/>
              </a:ext>
            </a:extLst>
          </p:cNvPr>
          <p:cNvSpPr>
            <a:spLocks noChangeArrowheads="1"/>
          </p:cNvSpPr>
          <p:nvPr/>
        </p:nvSpPr>
        <p:spPr bwMode="auto">
          <a:xfrm>
            <a:off x="4045753" y="4981210"/>
            <a:ext cx="629270" cy="123111"/>
          </a:xfrm>
          <a:prstGeom prst="rect">
            <a:avLst/>
          </a:prstGeom>
          <a:noFill/>
          <a:ln w="952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solidFill>
                  <a:schemeClr val="bg1">
                    <a:lumMod val="75000"/>
                  </a:schemeClr>
                </a:solidFill>
                <a:effectLst/>
                <a:latin typeface="Calibri" panose="020F0502020204030204" pitchFamily="34" charset="0"/>
              </a:rPr>
              <a:t>BO</a:t>
            </a:r>
            <a:endParaRPr kumimoji="0" lang="en-US" altLang="en-US" sz="1800" b="0" i="0" u="none" strike="noStrike" cap="none" normalizeH="0" baseline="0" dirty="0">
              <a:ln>
                <a:noFill/>
              </a:ln>
              <a:solidFill>
                <a:schemeClr val="bg1">
                  <a:lumMod val="75000"/>
                </a:schemeClr>
              </a:solidFill>
              <a:effectLst/>
            </a:endParaRPr>
          </a:p>
        </p:txBody>
      </p:sp>
      <p:sp>
        <p:nvSpPr>
          <p:cNvPr id="114" name="Rectangle 36">
            <a:extLst>
              <a:ext uri="{FF2B5EF4-FFF2-40B4-BE49-F238E27FC236}">
                <a16:creationId xmlns:a16="http://schemas.microsoft.com/office/drawing/2014/main" id="{800A455C-D97D-4BBD-AE65-5F4B08A17CF7}"/>
              </a:ext>
            </a:extLst>
          </p:cNvPr>
          <p:cNvSpPr>
            <a:spLocks noChangeArrowheads="1"/>
          </p:cNvSpPr>
          <p:nvPr/>
        </p:nvSpPr>
        <p:spPr bwMode="auto">
          <a:xfrm>
            <a:off x="4403760" y="4524300"/>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19" name="Rectangle 39">
            <a:extLst>
              <a:ext uri="{FF2B5EF4-FFF2-40B4-BE49-F238E27FC236}">
                <a16:creationId xmlns:a16="http://schemas.microsoft.com/office/drawing/2014/main" id="{C669C901-D5A3-40F2-8FD9-D98FBD2C8FC6}"/>
              </a:ext>
            </a:extLst>
          </p:cNvPr>
          <p:cNvSpPr>
            <a:spLocks noChangeArrowheads="1"/>
          </p:cNvSpPr>
          <p:nvPr/>
        </p:nvSpPr>
        <p:spPr bwMode="auto">
          <a:xfrm>
            <a:off x="4405825" y="4577099"/>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sp>
        <p:nvSpPr>
          <p:cNvPr id="120" name="Line 26">
            <a:extLst>
              <a:ext uri="{FF2B5EF4-FFF2-40B4-BE49-F238E27FC236}">
                <a16:creationId xmlns:a16="http://schemas.microsoft.com/office/drawing/2014/main" id="{E06BD812-54E1-452A-87F2-26F8509E59F6}"/>
              </a:ext>
            </a:extLst>
          </p:cNvPr>
          <p:cNvSpPr>
            <a:spLocks noChangeShapeType="1"/>
          </p:cNvSpPr>
          <p:nvPr/>
        </p:nvSpPr>
        <p:spPr bwMode="auto">
          <a:xfrm flipV="1">
            <a:off x="4048488" y="4593599"/>
            <a:ext cx="384152" cy="0"/>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21" name="Rectangle 30">
            <a:extLst>
              <a:ext uri="{FF2B5EF4-FFF2-40B4-BE49-F238E27FC236}">
                <a16:creationId xmlns:a16="http://schemas.microsoft.com/office/drawing/2014/main" id="{42D40CB8-D754-4DC3-B30A-C10FE96681F4}"/>
              </a:ext>
            </a:extLst>
          </p:cNvPr>
          <p:cNvSpPr>
            <a:spLocks noChangeArrowheads="1"/>
          </p:cNvSpPr>
          <p:nvPr/>
        </p:nvSpPr>
        <p:spPr bwMode="auto">
          <a:xfrm>
            <a:off x="4156124" y="4528393"/>
            <a:ext cx="165110" cy="123111"/>
          </a:xfrm>
          <a:prstGeom prst="rect">
            <a:avLst/>
          </a:prstGeom>
          <a:solidFill>
            <a:schemeClr val="bg1"/>
          </a:solidFill>
          <a:ln>
            <a:noFill/>
          </a:ln>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SIFS</a:t>
            </a:r>
            <a:endParaRPr kumimoji="0" lang="en-US" altLang="en-US" sz="1800" b="0" i="0" u="none" strike="noStrike" cap="none" normalizeH="0" baseline="0" dirty="0">
              <a:ln>
                <a:noFill/>
              </a:ln>
              <a:effectLst/>
            </a:endParaRPr>
          </a:p>
        </p:txBody>
      </p:sp>
      <p:grpSp>
        <p:nvGrpSpPr>
          <p:cNvPr id="124" name="Group 123">
            <a:extLst>
              <a:ext uri="{FF2B5EF4-FFF2-40B4-BE49-F238E27FC236}">
                <a16:creationId xmlns:a16="http://schemas.microsoft.com/office/drawing/2014/main" id="{00CE0307-2F02-4942-8135-80393D832750}"/>
              </a:ext>
            </a:extLst>
          </p:cNvPr>
          <p:cNvGrpSpPr/>
          <p:nvPr/>
        </p:nvGrpSpPr>
        <p:grpSpPr>
          <a:xfrm>
            <a:off x="4816223" y="4506522"/>
            <a:ext cx="145023" cy="223204"/>
            <a:chOff x="4335707" y="4766938"/>
            <a:chExt cx="145023" cy="223204"/>
          </a:xfrm>
        </p:grpSpPr>
        <p:sp>
          <p:nvSpPr>
            <p:cNvPr id="125" name="Parallelogram 124">
              <a:extLst>
                <a:ext uri="{FF2B5EF4-FFF2-40B4-BE49-F238E27FC236}">
                  <a16:creationId xmlns:a16="http://schemas.microsoft.com/office/drawing/2014/main" id="{6C98C74B-51B1-4682-90D5-5AA2B5E53729}"/>
                </a:ext>
              </a:extLst>
            </p:cNvPr>
            <p:cNvSpPr/>
            <p:nvPr/>
          </p:nvSpPr>
          <p:spPr bwMode="auto">
            <a:xfrm>
              <a:off x="4375817" y="4766938"/>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sp>
          <p:nvSpPr>
            <p:cNvPr id="129" name="Parallelogram 128">
              <a:extLst>
                <a:ext uri="{FF2B5EF4-FFF2-40B4-BE49-F238E27FC236}">
                  <a16:creationId xmlns:a16="http://schemas.microsoft.com/office/drawing/2014/main" id="{A1173E65-096D-4FAB-B456-FD39276A64BB}"/>
                </a:ext>
              </a:extLst>
            </p:cNvPr>
            <p:cNvSpPr/>
            <p:nvPr/>
          </p:nvSpPr>
          <p:spPr bwMode="auto">
            <a:xfrm>
              <a:off x="4335707" y="4767457"/>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grpSp>
      <p:sp>
        <p:nvSpPr>
          <p:cNvPr id="138" name="Flowchart: Process 137">
            <a:extLst>
              <a:ext uri="{FF2B5EF4-FFF2-40B4-BE49-F238E27FC236}">
                <a16:creationId xmlns:a16="http://schemas.microsoft.com/office/drawing/2014/main" id="{850D1557-A62C-4438-BDCD-DB43C4692B59}"/>
              </a:ext>
            </a:extLst>
          </p:cNvPr>
          <p:cNvSpPr/>
          <p:nvPr/>
        </p:nvSpPr>
        <p:spPr bwMode="auto">
          <a:xfrm>
            <a:off x="6345345" y="4484168"/>
            <a:ext cx="122213" cy="265832"/>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algn="ctr" fontAlgn="base">
              <a:lnSpc>
                <a:spcPct val="90000"/>
              </a:lnSpc>
              <a:spcBef>
                <a:spcPct val="0"/>
              </a:spcBef>
              <a:spcAft>
                <a:spcPct val="0"/>
              </a:spcAft>
            </a:pPr>
            <a:r>
              <a:rPr kumimoji="0" lang="en-US" sz="600" i="0" u="none" strike="noStrike" cap="none" normalizeH="0" baseline="0" dirty="0">
                <a:ln>
                  <a:noFill/>
                </a:ln>
                <a:solidFill>
                  <a:srgbClr val="000000"/>
                </a:solidFill>
                <a:effectLst/>
              </a:rPr>
              <a:t>BA</a:t>
            </a:r>
          </a:p>
        </p:txBody>
      </p:sp>
    </p:spTree>
    <p:extLst>
      <p:ext uri="{BB962C8B-B14F-4D97-AF65-F5344CB8AC3E}">
        <p14:creationId xmlns:p14="http://schemas.microsoft.com/office/powerpoint/2010/main" val="91056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663B4EBC-94A2-4118-B58F-93E805438621}"/>
              </a:ext>
            </a:extLst>
          </p:cNvPr>
          <p:cNvSpPr/>
          <p:nvPr/>
        </p:nvSpPr>
        <p:spPr bwMode="auto">
          <a:xfrm>
            <a:off x="3279561" y="3129658"/>
            <a:ext cx="1140836" cy="308786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7" name="Title 1"/>
          <p:cNvSpPr>
            <a:spLocks noGrp="1"/>
          </p:cNvSpPr>
          <p:nvPr>
            <p:ph type="title"/>
          </p:nvPr>
        </p:nvSpPr>
        <p:spPr>
          <a:xfrm>
            <a:off x="533400" y="685800"/>
            <a:ext cx="8229600" cy="685800"/>
          </a:xfrm>
        </p:spPr>
        <p:txBody>
          <a:bodyPr/>
          <a:lstStyle/>
          <a:p>
            <a:r>
              <a:rPr lang="en-US" sz="2800" dirty="0"/>
              <a:t>Option 3</a:t>
            </a:r>
          </a:p>
        </p:txBody>
      </p:sp>
      <p:sp>
        <p:nvSpPr>
          <p:cNvPr id="5" name="Footer Placeholder 4">
            <a:extLst>
              <a:ext uri="{FF2B5EF4-FFF2-40B4-BE49-F238E27FC236}">
                <a16:creationId xmlns:a16="http://schemas.microsoft.com/office/drawing/2014/main" id="{EBFBC67F-598E-4839-BD40-56EA3A80DBC1}"/>
              </a:ext>
            </a:extLst>
          </p:cNvPr>
          <p:cNvSpPr>
            <a:spLocks noGrp="1"/>
          </p:cNvSpPr>
          <p:nvPr>
            <p:ph type="ftr" sz="quarter" idx="3"/>
          </p:nvPr>
        </p:nvSpPr>
        <p:spPr>
          <a:xfrm>
            <a:off x="5791200" y="6475413"/>
            <a:ext cx="2752725" cy="182880"/>
          </a:xfrm>
        </p:spPr>
        <p:txBody>
          <a:bodyPr/>
          <a:lstStyle/>
          <a:p>
            <a:pPr>
              <a:defRPr/>
            </a:pPr>
            <a:r>
              <a:rPr lang="en-US" altLang="ko-KR" dirty="0">
                <a:sym typeface="+mn-ea"/>
              </a:rPr>
              <a:t>Yue Qi, Samsung Research America</a:t>
            </a:r>
            <a:endParaRPr lang="en-US" dirty="0"/>
          </a:p>
        </p:txBody>
      </p:sp>
      <p:sp>
        <p:nvSpPr>
          <p:cNvPr id="30" name="Rectangle 29">
            <a:extLst>
              <a:ext uri="{FF2B5EF4-FFF2-40B4-BE49-F238E27FC236}">
                <a16:creationId xmlns:a16="http://schemas.microsoft.com/office/drawing/2014/main" id="{37C3C11E-5679-47F6-9A74-CA27AD1C4554}"/>
              </a:ext>
            </a:extLst>
          </p:cNvPr>
          <p:cNvSpPr/>
          <p:nvPr/>
        </p:nvSpPr>
        <p:spPr>
          <a:xfrm>
            <a:off x="194946" y="1426845"/>
            <a:ext cx="8110854" cy="1459951"/>
          </a:xfrm>
          <a:prstGeom prst="rect">
            <a:avLst/>
          </a:prstGeom>
        </p:spPr>
        <p:txBody>
          <a:bodyPr wrap="square">
            <a:spAutoFit/>
          </a:bodyPr>
          <a:lstStyle/>
          <a:p>
            <a:pPr lvl="1" algn="just">
              <a:lnSpc>
                <a:spcPct val="107000"/>
              </a:lnSpc>
              <a:spcBef>
                <a:spcPts val="0"/>
              </a:spcBef>
              <a:spcAft>
                <a:spcPts val="0"/>
              </a:spcAft>
            </a:pPr>
            <a:r>
              <a:rPr lang="en-US" sz="1400" b="1" dirty="0"/>
              <a:t>AP may send DS after SIFS/PIFS of the previous TXOP and apply OFDMA.</a:t>
            </a:r>
          </a:p>
          <a:p>
            <a:pPr marL="742950" lvl="1" indent="-285750" algn="just">
              <a:lnSpc>
                <a:spcPct val="107000"/>
              </a:lnSpc>
              <a:spcBef>
                <a:spcPts val="0"/>
              </a:spcBef>
              <a:spcAft>
                <a:spcPts val="0"/>
              </a:spcAft>
              <a:buFont typeface="Arial" panose="020B0604020202020204" pitchFamily="34" charset="0"/>
              <a:buChar char="•"/>
            </a:pPr>
            <a:r>
              <a:rPr lang="en-US" sz="1400" dirty="0"/>
              <a:t>Hip EDCA among APs, and AP can offer scheduling and apply OFDMA to LLT. </a:t>
            </a:r>
          </a:p>
          <a:p>
            <a:pPr marL="742950" lvl="1" indent="-285750" algn="just">
              <a:lnSpc>
                <a:spcPct val="107000"/>
              </a:lnSpc>
              <a:spcBef>
                <a:spcPts val="0"/>
              </a:spcBef>
              <a:spcAft>
                <a:spcPts val="0"/>
              </a:spcAft>
              <a:buFont typeface="Arial" panose="020B0604020202020204" pitchFamily="34" charset="0"/>
              <a:buChar char="•"/>
            </a:pPr>
            <a:r>
              <a:rPr lang="en-US" sz="1400" dirty="0"/>
              <a:t>If the traffic type are diverse, e.g., STA2 has urgent P2P for STA3 and STA2/STA3 has UL LLT for AP. Then the AP in mode B could better arrange the traffic based on the delay boundaries and LL stream types compared with contention-based access. E.g., triggered UL to STA2 and STA3, and assigning MU-RTS TXS mode 2 to STA2. </a:t>
            </a:r>
          </a:p>
        </p:txBody>
      </p:sp>
      <p:sp>
        <p:nvSpPr>
          <p:cNvPr id="59" name="Rectangle 58">
            <a:extLst>
              <a:ext uri="{FF2B5EF4-FFF2-40B4-BE49-F238E27FC236}">
                <a16:creationId xmlns:a16="http://schemas.microsoft.com/office/drawing/2014/main" id="{04DF5EE5-EF91-4B6E-9D01-EA1020823CFC}"/>
              </a:ext>
            </a:extLst>
          </p:cNvPr>
          <p:cNvSpPr/>
          <p:nvPr/>
        </p:nvSpPr>
        <p:spPr bwMode="auto">
          <a:xfrm>
            <a:off x="4426164" y="3146284"/>
            <a:ext cx="3027636" cy="308786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0" name="Rectangle 59">
            <a:extLst>
              <a:ext uri="{FF2B5EF4-FFF2-40B4-BE49-F238E27FC236}">
                <a16:creationId xmlns:a16="http://schemas.microsoft.com/office/drawing/2014/main" id="{F4308EB5-E01B-4115-8517-FEF026CB7496}"/>
              </a:ext>
            </a:extLst>
          </p:cNvPr>
          <p:cNvSpPr/>
          <p:nvPr/>
        </p:nvSpPr>
        <p:spPr bwMode="auto">
          <a:xfrm>
            <a:off x="1448593" y="3134209"/>
            <a:ext cx="1818658" cy="3087862"/>
          </a:xfrm>
          <a:prstGeom prst="rect">
            <a:avLst/>
          </a:prstGeom>
          <a:solidFill>
            <a:schemeClr val="bg1">
              <a:lumMod val="9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931B5515-2182-479F-9DC8-406A67B9B618}"/>
              </a:ext>
            </a:extLst>
          </p:cNvPr>
          <p:cNvSpPr txBox="1"/>
          <p:nvPr/>
        </p:nvSpPr>
        <p:spPr>
          <a:xfrm>
            <a:off x="3293276" y="3104919"/>
            <a:ext cx="1832451" cy="261610"/>
          </a:xfrm>
          <a:prstGeom prst="rect">
            <a:avLst/>
          </a:prstGeom>
          <a:noFill/>
        </p:spPr>
        <p:txBody>
          <a:bodyPr wrap="square" rtlCol="0">
            <a:spAutoFit/>
          </a:bodyPr>
          <a:lstStyle/>
          <a:p>
            <a:r>
              <a:rPr lang="en-US" sz="1100" dirty="0">
                <a:solidFill>
                  <a:schemeClr val="tx1"/>
                </a:solidFill>
              </a:rPr>
              <a:t>contention period</a:t>
            </a:r>
          </a:p>
        </p:txBody>
      </p:sp>
      <p:sp>
        <p:nvSpPr>
          <p:cNvPr id="62" name="TextBox 61">
            <a:extLst>
              <a:ext uri="{FF2B5EF4-FFF2-40B4-BE49-F238E27FC236}">
                <a16:creationId xmlns:a16="http://schemas.microsoft.com/office/drawing/2014/main" id="{A2369F33-9582-4089-A0AC-92311FD84956}"/>
              </a:ext>
            </a:extLst>
          </p:cNvPr>
          <p:cNvSpPr txBox="1"/>
          <p:nvPr/>
        </p:nvSpPr>
        <p:spPr>
          <a:xfrm>
            <a:off x="1655024" y="3091366"/>
            <a:ext cx="1703984" cy="769441"/>
          </a:xfrm>
          <a:prstGeom prst="rect">
            <a:avLst/>
          </a:prstGeom>
          <a:noFill/>
        </p:spPr>
        <p:txBody>
          <a:bodyPr wrap="square" rtlCol="0">
            <a:spAutoFit/>
          </a:bodyPr>
          <a:lstStyle/>
          <a:p>
            <a:r>
              <a:rPr lang="en-US" sz="1100" dirty="0">
                <a:solidFill>
                  <a:schemeClr val="tx1"/>
                </a:solidFill>
              </a:rPr>
              <a:t>Previous TXOP</a:t>
            </a:r>
          </a:p>
          <a:p>
            <a:r>
              <a:rPr lang="en-US" sz="1100" dirty="0"/>
              <a:t>(could be a TXOP won by one of the LL STA via Hip EDCA)</a:t>
            </a:r>
            <a:endParaRPr lang="en-US" sz="1100" dirty="0">
              <a:solidFill>
                <a:schemeClr val="tx1"/>
              </a:solidFill>
            </a:endParaRPr>
          </a:p>
        </p:txBody>
      </p:sp>
      <p:sp>
        <p:nvSpPr>
          <p:cNvPr id="63" name="TextBox 62">
            <a:extLst>
              <a:ext uri="{FF2B5EF4-FFF2-40B4-BE49-F238E27FC236}">
                <a16:creationId xmlns:a16="http://schemas.microsoft.com/office/drawing/2014/main" id="{7F9D7C31-D029-4DDA-94A2-78D7D0D304AB}"/>
              </a:ext>
            </a:extLst>
          </p:cNvPr>
          <p:cNvSpPr txBox="1"/>
          <p:nvPr/>
        </p:nvSpPr>
        <p:spPr>
          <a:xfrm>
            <a:off x="4554527" y="3114095"/>
            <a:ext cx="2563302" cy="430887"/>
          </a:xfrm>
          <a:prstGeom prst="rect">
            <a:avLst/>
          </a:prstGeom>
          <a:noFill/>
        </p:spPr>
        <p:txBody>
          <a:bodyPr wrap="square" rtlCol="0">
            <a:spAutoFit/>
          </a:bodyPr>
          <a:lstStyle/>
          <a:p>
            <a:r>
              <a:rPr lang="en-US" sz="1100" dirty="0"/>
              <a:t>AP manages the LLT and assign time/frequency resources to LL STAs</a:t>
            </a:r>
          </a:p>
        </p:txBody>
      </p:sp>
      <p:sp>
        <p:nvSpPr>
          <p:cNvPr id="64" name="Line 5">
            <a:extLst>
              <a:ext uri="{FF2B5EF4-FFF2-40B4-BE49-F238E27FC236}">
                <a16:creationId xmlns:a16="http://schemas.microsoft.com/office/drawing/2014/main" id="{D6B3E58F-2683-4EFE-8526-979075B2CE29}"/>
              </a:ext>
            </a:extLst>
          </p:cNvPr>
          <p:cNvSpPr>
            <a:spLocks noChangeShapeType="1"/>
          </p:cNvSpPr>
          <p:nvPr/>
        </p:nvSpPr>
        <p:spPr bwMode="auto">
          <a:xfrm>
            <a:off x="1257458" y="4533099"/>
            <a:ext cx="6524795"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5" name="Line 6">
            <a:extLst>
              <a:ext uri="{FF2B5EF4-FFF2-40B4-BE49-F238E27FC236}">
                <a16:creationId xmlns:a16="http://schemas.microsoft.com/office/drawing/2014/main" id="{7DB9D1E6-0779-45FC-A174-DB06DC4DB5A1}"/>
              </a:ext>
            </a:extLst>
          </p:cNvPr>
          <p:cNvSpPr>
            <a:spLocks noChangeShapeType="1"/>
          </p:cNvSpPr>
          <p:nvPr/>
        </p:nvSpPr>
        <p:spPr bwMode="auto">
          <a:xfrm>
            <a:off x="1257457" y="4887824"/>
            <a:ext cx="6540117"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6" name="Rectangle 10">
            <a:extLst>
              <a:ext uri="{FF2B5EF4-FFF2-40B4-BE49-F238E27FC236}">
                <a16:creationId xmlns:a16="http://schemas.microsoft.com/office/drawing/2014/main" id="{6ED4D14B-4400-481F-8FDF-C0C3A7F172CC}"/>
              </a:ext>
            </a:extLst>
          </p:cNvPr>
          <p:cNvSpPr>
            <a:spLocks noChangeArrowheads="1"/>
          </p:cNvSpPr>
          <p:nvPr/>
        </p:nvSpPr>
        <p:spPr bwMode="auto">
          <a:xfrm>
            <a:off x="888084" y="5861041"/>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STA4</a:t>
            </a:r>
          </a:p>
        </p:txBody>
      </p:sp>
      <p:sp>
        <p:nvSpPr>
          <p:cNvPr id="67" name="Rectangle 11">
            <a:extLst>
              <a:ext uri="{FF2B5EF4-FFF2-40B4-BE49-F238E27FC236}">
                <a16:creationId xmlns:a16="http://schemas.microsoft.com/office/drawing/2014/main" id="{874DE4F0-9826-4DB3-8422-AA7A8AD6DA0C}"/>
              </a:ext>
            </a:extLst>
          </p:cNvPr>
          <p:cNvSpPr>
            <a:spLocks noChangeArrowheads="1"/>
          </p:cNvSpPr>
          <p:nvPr/>
        </p:nvSpPr>
        <p:spPr bwMode="auto">
          <a:xfrm>
            <a:off x="881565" y="5183943"/>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STA2</a:t>
            </a:r>
          </a:p>
        </p:txBody>
      </p:sp>
      <p:sp>
        <p:nvSpPr>
          <p:cNvPr id="68" name="Rectangle 12">
            <a:extLst>
              <a:ext uri="{FF2B5EF4-FFF2-40B4-BE49-F238E27FC236}">
                <a16:creationId xmlns:a16="http://schemas.microsoft.com/office/drawing/2014/main" id="{5DBEAD12-42C7-4067-B0B0-8A1B3A5086F9}"/>
              </a:ext>
            </a:extLst>
          </p:cNvPr>
          <p:cNvSpPr>
            <a:spLocks noChangeArrowheads="1"/>
          </p:cNvSpPr>
          <p:nvPr/>
        </p:nvSpPr>
        <p:spPr bwMode="auto">
          <a:xfrm>
            <a:off x="830431" y="5970993"/>
            <a:ext cx="59213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Legacy</a:t>
            </a:r>
          </a:p>
        </p:txBody>
      </p:sp>
      <p:sp>
        <p:nvSpPr>
          <p:cNvPr id="69" name="Rectangle 13">
            <a:extLst>
              <a:ext uri="{FF2B5EF4-FFF2-40B4-BE49-F238E27FC236}">
                <a16:creationId xmlns:a16="http://schemas.microsoft.com/office/drawing/2014/main" id="{8ADED5F3-CCD3-4F57-98A0-9ABAD6331671}"/>
              </a:ext>
            </a:extLst>
          </p:cNvPr>
          <p:cNvSpPr>
            <a:spLocks noChangeArrowheads="1"/>
          </p:cNvSpPr>
          <p:nvPr/>
        </p:nvSpPr>
        <p:spPr bwMode="auto">
          <a:xfrm>
            <a:off x="883426" y="4793827"/>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STA1</a:t>
            </a:r>
          </a:p>
        </p:txBody>
      </p:sp>
      <p:sp>
        <p:nvSpPr>
          <p:cNvPr id="70" name="Rectangle 15">
            <a:extLst>
              <a:ext uri="{FF2B5EF4-FFF2-40B4-BE49-F238E27FC236}">
                <a16:creationId xmlns:a16="http://schemas.microsoft.com/office/drawing/2014/main" id="{DC65FA2C-D206-49C1-877F-D9A1FBC1E156}"/>
              </a:ext>
            </a:extLst>
          </p:cNvPr>
          <p:cNvSpPr>
            <a:spLocks noChangeArrowheads="1"/>
          </p:cNvSpPr>
          <p:nvPr/>
        </p:nvSpPr>
        <p:spPr bwMode="auto">
          <a:xfrm>
            <a:off x="1450181" y="4273512"/>
            <a:ext cx="1812109" cy="259768"/>
          </a:xfrm>
          <a:prstGeom prst="rect">
            <a:avLst/>
          </a:prstGeom>
          <a:solidFill>
            <a:schemeClr val="bg1">
              <a:lumMod val="75000"/>
            </a:schemeClr>
          </a:solidFill>
          <a:ln w="9525">
            <a:solidFill>
              <a:srgbClr val="000000"/>
            </a:solidFill>
            <a:miter lim="800000"/>
            <a:headEnd/>
            <a:tailEnd/>
          </a:ln>
          <a:extLst/>
        </p:spPr>
        <p:txBody>
          <a:bodyPr vert="horz" wrap="square" lIns="91440" tIns="45720" rIns="91440" bIns="45720" numCol="1" anchor="t" anchorCtr="0" compatLnSpc="1">
            <a:prstTxWarp prst="textNoShape">
              <a:avLst/>
            </a:prstTxWarp>
          </a:bodyPr>
          <a:lstStyle/>
          <a:p>
            <a:r>
              <a:rPr lang="en-US" sz="1000" dirty="0"/>
              <a:t>Frame exchanges in the TXOP</a:t>
            </a:r>
          </a:p>
        </p:txBody>
      </p:sp>
      <p:sp>
        <p:nvSpPr>
          <p:cNvPr id="71" name="Line 26">
            <a:extLst>
              <a:ext uri="{FF2B5EF4-FFF2-40B4-BE49-F238E27FC236}">
                <a16:creationId xmlns:a16="http://schemas.microsoft.com/office/drawing/2014/main" id="{260999D6-A439-4B8A-B819-ABC5DBD4B0E0}"/>
              </a:ext>
            </a:extLst>
          </p:cNvPr>
          <p:cNvSpPr>
            <a:spLocks noChangeShapeType="1"/>
          </p:cNvSpPr>
          <p:nvPr/>
        </p:nvSpPr>
        <p:spPr bwMode="auto">
          <a:xfrm flipV="1">
            <a:off x="3254042" y="3762994"/>
            <a:ext cx="423802" cy="0"/>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2" name="Rectangle 29">
            <a:extLst>
              <a:ext uri="{FF2B5EF4-FFF2-40B4-BE49-F238E27FC236}">
                <a16:creationId xmlns:a16="http://schemas.microsoft.com/office/drawing/2014/main" id="{13C7C876-F4A8-468E-982D-D6083EFEBE76}"/>
              </a:ext>
            </a:extLst>
          </p:cNvPr>
          <p:cNvSpPr>
            <a:spLocks noChangeArrowheads="1"/>
          </p:cNvSpPr>
          <p:nvPr/>
        </p:nvSpPr>
        <p:spPr bwMode="auto">
          <a:xfrm>
            <a:off x="3406286" y="3700537"/>
            <a:ext cx="166687"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3" name="Rectangle 30">
            <a:extLst>
              <a:ext uri="{FF2B5EF4-FFF2-40B4-BE49-F238E27FC236}">
                <a16:creationId xmlns:a16="http://schemas.microsoft.com/office/drawing/2014/main" id="{4D7A68FF-35D6-41E9-865F-0D7AF9017671}"/>
              </a:ext>
            </a:extLst>
          </p:cNvPr>
          <p:cNvSpPr>
            <a:spLocks noChangeArrowheads="1"/>
          </p:cNvSpPr>
          <p:nvPr/>
        </p:nvSpPr>
        <p:spPr bwMode="auto">
          <a:xfrm>
            <a:off x="3405483" y="3703894"/>
            <a:ext cx="16511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SIFS</a:t>
            </a:r>
            <a:endParaRPr kumimoji="0" lang="en-US" altLang="en-US" sz="1800" b="0" i="0" u="none" strike="noStrike" cap="none" normalizeH="0" baseline="0" dirty="0">
              <a:ln>
                <a:noFill/>
              </a:ln>
              <a:effectLst/>
            </a:endParaRPr>
          </a:p>
        </p:txBody>
      </p:sp>
      <p:sp>
        <p:nvSpPr>
          <p:cNvPr id="74" name="Line 31">
            <a:extLst>
              <a:ext uri="{FF2B5EF4-FFF2-40B4-BE49-F238E27FC236}">
                <a16:creationId xmlns:a16="http://schemas.microsoft.com/office/drawing/2014/main" id="{A660A49F-2D6D-4DF3-8F50-1280B70175D3}"/>
              </a:ext>
            </a:extLst>
          </p:cNvPr>
          <p:cNvSpPr>
            <a:spLocks noChangeShapeType="1"/>
          </p:cNvSpPr>
          <p:nvPr/>
        </p:nvSpPr>
        <p:spPr bwMode="auto">
          <a:xfrm>
            <a:off x="3268269" y="3642343"/>
            <a:ext cx="801069" cy="2801"/>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5" name="Rectangle 34">
            <a:extLst>
              <a:ext uri="{FF2B5EF4-FFF2-40B4-BE49-F238E27FC236}">
                <a16:creationId xmlns:a16="http://schemas.microsoft.com/office/drawing/2014/main" id="{CAE706AD-16F4-4967-8B37-1918D38215FA}"/>
              </a:ext>
            </a:extLst>
          </p:cNvPr>
          <p:cNvSpPr>
            <a:spLocks noChangeArrowheads="1"/>
          </p:cNvSpPr>
          <p:nvPr/>
        </p:nvSpPr>
        <p:spPr bwMode="auto">
          <a:xfrm>
            <a:off x="3595376" y="3578226"/>
            <a:ext cx="180975"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6" name="Rectangle 35">
            <a:extLst>
              <a:ext uri="{FF2B5EF4-FFF2-40B4-BE49-F238E27FC236}">
                <a16:creationId xmlns:a16="http://schemas.microsoft.com/office/drawing/2014/main" id="{57CD623B-84F6-44BE-AF05-9FA73AB791D1}"/>
              </a:ext>
            </a:extLst>
          </p:cNvPr>
          <p:cNvSpPr>
            <a:spLocks noChangeArrowheads="1"/>
          </p:cNvSpPr>
          <p:nvPr/>
        </p:nvSpPr>
        <p:spPr bwMode="auto">
          <a:xfrm>
            <a:off x="3594895" y="3585646"/>
            <a:ext cx="181140"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DIFS</a:t>
            </a:r>
            <a:endParaRPr kumimoji="0" lang="en-US" altLang="en-US" sz="1800" b="0" i="0" u="none" strike="noStrike" cap="none" normalizeH="0" baseline="0" dirty="0">
              <a:ln>
                <a:noFill/>
              </a:ln>
              <a:effectLst/>
            </a:endParaRPr>
          </a:p>
        </p:txBody>
      </p:sp>
      <p:sp>
        <p:nvSpPr>
          <p:cNvPr id="77" name="Line 31">
            <a:extLst>
              <a:ext uri="{FF2B5EF4-FFF2-40B4-BE49-F238E27FC236}">
                <a16:creationId xmlns:a16="http://schemas.microsoft.com/office/drawing/2014/main" id="{75EF1236-6C98-45AC-B814-5C712997D294}"/>
              </a:ext>
            </a:extLst>
          </p:cNvPr>
          <p:cNvSpPr>
            <a:spLocks noChangeShapeType="1"/>
          </p:cNvSpPr>
          <p:nvPr/>
        </p:nvSpPr>
        <p:spPr bwMode="auto">
          <a:xfrm>
            <a:off x="3269011" y="3508024"/>
            <a:ext cx="608406" cy="903"/>
          </a:xfrm>
          <a:prstGeom prst="line">
            <a:avLst/>
          </a:prstGeom>
          <a:noFill/>
          <a:ln w="17463" cap="rnd">
            <a:solidFill>
              <a:srgbClr val="7F7F7F"/>
            </a:solidFill>
            <a:prstDash val="solid"/>
            <a:round/>
            <a:headEnd type="triangle"/>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78" name="Rectangle 34">
            <a:extLst>
              <a:ext uri="{FF2B5EF4-FFF2-40B4-BE49-F238E27FC236}">
                <a16:creationId xmlns:a16="http://schemas.microsoft.com/office/drawing/2014/main" id="{253E26EB-744A-4F04-A742-395A8A5294D1}"/>
              </a:ext>
            </a:extLst>
          </p:cNvPr>
          <p:cNvSpPr>
            <a:spLocks noChangeArrowheads="1"/>
          </p:cNvSpPr>
          <p:nvPr/>
        </p:nvSpPr>
        <p:spPr bwMode="auto">
          <a:xfrm>
            <a:off x="3473579" y="3434852"/>
            <a:ext cx="180975"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79" name="Rectangle 35">
            <a:extLst>
              <a:ext uri="{FF2B5EF4-FFF2-40B4-BE49-F238E27FC236}">
                <a16:creationId xmlns:a16="http://schemas.microsoft.com/office/drawing/2014/main" id="{F2B0F696-32EB-4029-AFC2-4BF5C8E35B3D}"/>
              </a:ext>
            </a:extLst>
          </p:cNvPr>
          <p:cNvSpPr>
            <a:spLocks noChangeArrowheads="1"/>
          </p:cNvSpPr>
          <p:nvPr/>
        </p:nvSpPr>
        <p:spPr bwMode="auto">
          <a:xfrm>
            <a:off x="3471594" y="3438459"/>
            <a:ext cx="17152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dirty="0">
                <a:ln>
                  <a:noFill/>
                </a:ln>
                <a:effectLst/>
                <a:latin typeface="Calibri" panose="020F0502020204030204" pitchFamily="34" charset="0"/>
              </a:rPr>
              <a:t>PIFS</a:t>
            </a:r>
            <a:endParaRPr kumimoji="0" lang="en-US" altLang="en-US" sz="1800" b="0" i="0" u="none" strike="noStrike" cap="none" normalizeH="0" baseline="0" dirty="0">
              <a:ln>
                <a:noFill/>
              </a:ln>
              <a:effectLst/>
            </a:endParaRPr>
          </a:p>
        </p:txBody>
      </p:sp>
      <p:sp>
        <p:nvSpPr>
          <p:cNvPr id="80" name="Rectangle 13">
            <a:extLst>
              <a:ext uri="{FF2B5EF4-FFF2-40B4-BE49-F238E27FC236}">
                <a16:creationId xmlns:a16="http://schemas.microsoft.com/office/drawing/2014/main" id="{8A6FC171-5D2C-4ECD-A9D6-2410ED72B184}"/>
              </a:ext>
            </a:extLst>
          </p:cNvPr>
          <p:cNvSpPr>
            <a:spLocks noChangeArrowheads="1"/>
          </p:cNvSpPr>
          <p:nvPr/>
        </p:nvSpPr>
        <p:spPr bwMode="auto">
          <a:xfrm>
            <a:off x="968402" y="4427526"/>
            <a:ext cx="19556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AP</a:t>
            </a:r>
          </a:p>
        </p:txBody>
      </p:sp>
      <p:cxnSp>
        <p:nvCxnSpPr>
          <p:cNvPr id="81" name="Straight Arrow Connector 80">
            <a:extLst>
              <a:ext uri="{FF2B5EF4-FFF2-40B4-BE49-F238E27FC236}">
                <a16:creationId xmlns:a16="http://schemas.microsoft.com/office/drawing/2014/main" id="{4B6F9315-ED99-4BB3-9F49-CA331E197CE7}"/>
              </a:ext>
            </a:extLst>
          </p:cNvPr>
          <p:cNvCxnSpPr>
            <a:cxnSpLocks/>
          </p:cNvCxnSpPr>
          <p:nvPr/>
        </p:nvCxnSpPr>
        <p:spPr>
          <a:xfrm>
            <a:off x="2612368" y="4610047"/>
            <a:ext cx="0" cy="277777"/>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2F75706F-09E6-4F8F-A71D-5E366C0F9C9D}"/>
              </a:ext>
            </a:extLst>
          </p:cNvPr>
          <p:cNvSpPr/>
          <p:nvPr/>
        </p:nvSpPr>
        <p:spPr>
          <a:xfrm>
            <a:off x="2112874" y="4565529"/>
            <a:ext cx="1065743" cy="253916"/>
          </a:xfrm>
          <a:prstGeom prst="rect">
            <a:avLst/>
          </a:prstGeom>
        </p:spPr>
        <p:txBody>
          <a:bodyPr wrap="square">
            <a:spAutoFit/>
          </a:bodyPr>
          <a:lstStyle/>
          <a:p>
            <a:r>
              <a:rPr lang="en-US" sz="1050" dirty="0">
                <a:solidFill>
                  <a:srgbClr val="FF0000"/>
                </a:solidFill>
                <a:latin typeface="Arial" panose="020B0604020202020204" pitchFamily="34" charset="0"/>
                <a:cs typeface="Arial" panose="020B0604020202020204" pitchFamily="34" charset="0"/>
              </a:rPr>
              <a:t>LLT arrives</a:t>
            </a:r>
            <a:endParaRPr lang="en-US" sz="1050" dirty="0">
              <a:solidFill>
                <a:srgbClr val="FF0000"/>
              </a:solidFill>
            </a:endParaRPr>
          </a:p>
        </p:txBody>
      </p:sp>
      <p:sp>
        <p:nvSpPr>
          <p:cNvPr id="85" name="Line 6">
            <a:extLst>
              <a:ext uri="{FF2B5EF4-FFF2-40B4-BE49-F238E27FC236}">
                <a16:creationId xmlns:a16="http://schemas.microsoft.com/office/drawing/2014/main" id="{53AFDDB0-996F-4887-A79C-108CA1ECCD8B}"/>
              </a:ext>
            </a:extLst>
          </p:cNvPr>
          <p:cNvSpPr>
            <a:spLocks noChangeShapeType="1"/>
          </p:cNvSpPr>
          <p:nvPr/>
        </p:nvSpPr>
        <p:spPr bwMode="auto">
          <a:xfrm>
            <a:off x="1236342" y="5259956"/>
            <a:ext cx="6540116"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6" name="Line 6">
            <a:extLst>
              <a:ext uri="{FF2B5EF4-FFF2-40B4-BE49-F238E27FC236}">
                <a16:creationId xmlns:a16="http://schemas.microsoft.com/office/drawing/2014/main" id="{967B9867-39A3-4E6E-B5FE-A2875EB79B89}"/>
              </a:ext>
            </a:extLst>
          </p:cNvPr>
          <p:cNvSpPr>
            <a:spLocks noChangeShapeType="1"/>
          </p:cNvSpPr>
          <p:nvPr/>
        </p:nvSpPr>
        <p:spPr bwMode="auto">
          <a:xfrm>
            <a:off x="1257457" y="6020618"/>
            <a:ext cx="6524796"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87" name="Straight Connector 86">
            <a:extLst>
              <a:ext uri="{FF2B5EF4-FFF2-40B4-BE49-F238E27FC236}">
                <a16:creationId xmlns:a16="http://schemas.microsoft.com/office/drawing/2014/main" id="{A19C713D-4CDC-4029-9EE9-27B64F5D439A}"/>
              </a:ext>
            </a:extLst>
          </p:cNvPr>
          <p:cNvCxnSpPr>
            <a:cxnSpLocks/>
          </p:cNvCxnSpPr>
          <p:nvPr/>
        </p:nvCxnSpPr>
        <p:spPr>
          <a:xfrm>
            <a:off x="3693988" y="3708746"/>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8F7965AE-CDC9-47DD-9E16-26FFE28CDCC8}"/>
              </a:ext>
            </a:extLst>
          </p:cNvPr>
          <p:cNvCxnSpPr>
            <a:cxnSpLocks/>
          </p:cNvCxnSpPr>
          <p:nvPr/>
        </p:nvCxnSpPr>
        <p:spPr>
          <a:xfrm>
            <a:off x="3880541" y="3708747"/>
            <a:ext cx="0" cy="2513325"/>
          </a:xfrm>
          <a:prstGeom prst="line">
            <a:avLst/>
          </a:prstGeom>
          <a:ln w="9525">
            <a:solidFill>
              <a:schemeClr val="tx1"/>
            </a:solidFill>
            <a:prstDash val="lgDash"/>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89731267-0167-4459-A53D-80D4E206CC38}"/>
              </a:ext>
            </a:extLst>
          </p:cNvPr>
          <p:cNvCxnSpPr>
            <a:cxnSpLocks/>
          </p:cNvCxnSpPr>
          <p:nvPr/>
        </p:nvCxnSpPr>
        <p:spPr>
          <a:xfrm>
            <a:off x="2899889" y="4975816"/>
            <a:ext cx="0" cy="284738"/>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94" name="Rectangle 93">
            <a:extLst>
              <a:ext uri="{FF2B5EF4-FFF2-40B4-BE49-F238E27FC236}">
                <a16:creationId xmlns:a16="http://schemas.microsoft.com/office/drawing/2014/main" id="{E77FC7F6-D9CA-4646-B1B7-6F1D6ECB606B}"/>
              </a:ext>
            </a:extLst>
          </p:cNvPr>
          <p:cNvSpPr/>
          <p:nvPr/>
        </p:nvSpPr>
        <p:spPr>
          <a:xfrm>
            <a:off x="2396462" y="4826543"/>
            <a:ext cx="914484" cy="260279"/>
          </a:xfrm>
          <a:prstGeom prst="rect">
            <a:avLst/>
          </a:prstGeom>
        </p:spPr>
        <p:txBody>
          <a:bodyPr wrap="square">
            <a:spAutoFit/>
          </a:bodyPr>
          <a:lstStyle/>
          <a:p>
            <a:r>
              <a:rPr lang="en-US" sz="1050" dirty="0">
                <a:solidFill>
                  <a:srgbClr val="FF0000"/>
                </a:solidFill>
                <a:latin typeface="Arial" panose="020B0604020202020204" pitchFamily="34" charset="0"/>
                <a:cs typeface="Arial" panose="020B0604020202020204" pitchFamily="34" charset="0"/>
              </a:rPr>
              <a:t>LLT arrives</a:t>
            </a:r>
            <a:endParaRPr lang="en-US" sz="1050" dirty="0">
              <a:solidFill>
                <a:srgbClr val="FF0000"/>
              </a:solidFill>
            </a:endParaRPr>
          </a:p>
        </p:txBody>
      </p:sp>
      <p:sp>
        <p:nvSpPr>
          <p:cNvPr id="101" name="Rectangle 36">
            <a:extLst>
              <a:ext uri="{FF2B5EF4-FFF2-40B4-BE49-F238E27FC236}">
                <a16:creationId xmlns:a16="http://schemas.microsoft.com/office/drawing/2014/main" id="{1286B4AB-4196-4E77-8CFE-A2751EC06BDD}"/>
              </a:ext>
            </a:extLst>
          </p:cNvPr>
          <p:cNvSpPr>
            <a:spLocks noChangeArrowheads="1"/>
          </p:cNvSpPr>
          <p:nvPr/>
        </p:nvSpPr>
        <p:spPr bwMode="auto">
          <a:xfrm>
            <a:off x="3881683" y="4299472"/>
            <a:ext cx="145130" cy="222435"/>
          </a:xfrm>
          <a:prstGeom prst="rect">
            <a:avLst/>
          </a:prstGeom>
          <a:solidFill>
            <a:schemeClr val="accent5">
              <a:lumMod val="60000"/>
              <a:lumOff val="40000"/>
            </a:schemeClr>
          </a:solidFill>
          <a:ln w="6350">
            <a:solidFill>
              <a:schemeClr val="tx1"/>
            </a:solidFill>
          </a:ln>
          <a:extLst/>
        </p:spPr>
        <p:txBody>
          <a:bodyPr vert="horz" wrap="square" lIns="91440" tIns="45720" rIns="91440" bIns="45720" numCol="1" anchor="t" anchorCtr="0" compatLnSpc="1">
            <a:prstTxWarp prst="textNoShape">
              <a:avLst/>
            </a:prstTxWarp>
          </a:bodyPr>
          <a:lstStyle/>
          <a:p>
            <a:endParaRPr lang="en-US" dirty="0"/>
          </a:p>
        </p:txBody>
      </p:sp>
      <p:sp>
        <p:nvSpPr>
          <p:cNvPr id="102" name="Rectangle 39">
            <a:extLst>
              <a:ext uri="{FF2B5EF4-FFF2-40B4-BE49-F238E27FC236}">
                <a16:creationId xmlns:a16="http://schemas.microsoft.com/office/drawing/2014/main" id="{02EBB195-1781-49A6-922E-60EB1BD8DBB8}"/>
              </a:ext>
            </a:extLst>
          </p:cNvPr>
          <p:cNvSpPr>
            <a:spLocks noChangeArrowheads="1"/>
          </p:cNvSpPr>
          <p:nvPr/>
        </p:nvSpPr>
        <p:spPr bwMode="auto">
          <a:xfrm>
            <a:off x="3875040" y="4336402"/>
            <a:ext cx="14832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effectLst/>
                <a:latin typeface="Calibri" panose="020F0502020204030204" pitchFamily="34" charset="0"/>
              </a:rPr>
              <a:t>DS</a:t>
            </a:r>
            <a:endParaRPr kumimoji="0" lang="en-US" altLang="en-US" sz="900" b="0" i="0" u="none" strike="noStrike" cap="none" normalizeH="0" baseline="0" dirty="0">
              <a:ln>
                <a:noFill/>
              </a:ln>
              <a:effectLst/>
              <a:latin typeface="Arial" panose="020B0604020202020204" pitchFamily="34" charset="0"/>
            </a:endParaRPr>
          </a:p>
        </p:txBody>
      </p:sp>
      <p:sp>
        <p:nvSpPr>
          <p:cNvPr id="170" name="Rectangle 29">
            <a:extLst>
              <a:ext uri="{FF2B5EF4-FFF2-40B4-BE49-F238E27FC236}">
                <a16:creationId xmlns:a16="http://schemas.microsoft.com/office/drawing/2014/main" id="{F73614AD-7986-4F59-A611-AA0E3CAC4E81}"/>
              </a:ext>
            </a:extLst>
          </p:cNvPr>
          <p:cNvSpPr>
            <a:spLocks noChangeArrowheads="1"/>
          </p:cNvSpPr>
          <p:nvPr/>
        </p:nvSpPr>
        <p:spPr bwMode="auto">
          <a:xfrm>
            <a:off x="4172986" y="4131656"/>
            <a:ext cx="166687" cy="1222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30" name="Rectangle 11">
            <a:extLst>
              <a:ext uri="{FF2B5EF4-FFF2-40B4-BE49-F238E27FC236}">
                <a16:creationId xmlns:a16="http://schemas.microsoft.com/office/drawing/2014/main" id="{F9083D12-5337-4B22-913C-8436141AB54E}"/>
              </a:ext>
            </a:extLst>
          </p:cNvPr>
          <p:cNvSpPr>
            <a:spLocks noChangeArrowheads="1"/>
          </p:cNvSpPr>
          <p:nvPr/>
        </p:nvSpPr>
        <p:spPr bwMode="auto">
          <a:xfrm>
            <a:off x="902681" y="5574392"/>
            <a:ext cx="3547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effectLst/>
                <a:latin typeface="+mj-lt"/>
              </a:rPr>
              <a:t>STA3</a:t>
            </a:r>
          </a:p>
        </p:txBody>
      </p:sp>
      <p:sp>
        <p:nvSpPr>
          <p:cNvPr id="131" name="Line 6">
            <a:extLst>
              <a:ext uri="{FF2B5EF4-FFF2-40B4-BE49-F238E27FC236}">
                <a16:creationId xmlns:a16="http://schemas.microsoft.com/office/drawing/2014/main" id="{305D99FF-E4CC-40D3-9C4F-0CD9F71DB0C6}"/>
              </a:ext>
            </a:extLst>
          </p:cNvPr>
          <p:cNvSpPr>
            <a:spLocks noChangeShapeType="1"/>
          </p:cNvSpPr>
          <p:nvPr/>
        </p:nvSpPr>
        <p:spPr bwMode="auto">
          <a:xfrm>
            <a:off x="1257458" y="5650405"/>
            <a:ext cx="6540116" cy="0"/>
          </a:xfrm>
          <a:prstGeom prst="line">
            <a:avLst/>
          </a:prstGeom>
          <a:noFill/>
          <a:ln w="17463" cap="rnd">
            <a:solidFill>
              <a:schemeClr val="tx1"/>
            </a:solidFill>
            <a:prstDash val="solid"/>
            <a:round/>
            <a:headEnd/>
            <a:tailEnd type="triangle"/>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cxnSp>
        <p:nvCxnSpPr>
          <p:cNvPr id="105" name="Straight Arrow Connector 104">
            <a:extLst>
              <a:ext uri="{FF2B5EF4-FFF2-40B4-BE49-F238E27FC236}">
                <a16:creationId xmlns:a16="http://schemas.microsoft.com/office/drawing/2014/main" id="{0ED5013D-9BBE-4AB9-9881-D0DC66278739}"/>
              </a:ext>
            </a:extLst>
          </p:cNvPr>
          <p:cNvCxnSpPr>
            <a:cxnSpLocks/>
            <a:stCxn id="108" idx="2"/>
          </p:cNvCxnSpPr>
          <p:nvPr/>
        </p:nvCxnSpPr>
        <p:spPr>
          <a:xfrm>
            <a:off x="4594083" y="4528251"/>
            <a:ext cx="3875" cy="1121611"/>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Flowchart: Process 107">
            <a:extLst>
              <a:ext uri="{FF2B5EF4-FFF2-40B4-BE49-F238E27FC236}">
                <a16:creationId xmlns:a16="http://schemas.microsoft.com/office/drawing/2014/main" id="{8F4F5DF8-3043-401D-93BF-7A77B0DF69A1}"/>
              </a:ext>
            </a:extLst>
          </p:cNvPr>
          <p:cNvSpPr/>
          <p:nvPr/>
        </p:nvSpPr>
        <p:spPr bwMode="auto">
          <a:xfrm>
            <a:off x="4428857" y="4281304"/>
            <a:ext cx="330452" cy="246947"/>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900" dirty="0">
                <a:solidFill>
                  <a:srgbClr val="000000"/>
                </a:solidFill>
              </a:rPr>
              <a:t>BSRP</a:t>
            </a:r>
          </a:p>
        </p:txBody>
      </p:sp>
      <p:sp>
        <p:nvSpPr>
          <p:cNvPr id="109" name="Flowchart: Process 108">
            <a:extLst>
              <a:ext uri="{FF2B5EF4-FFF2-40B4-BE49-F238E27FC236}">
                <a16:creationId xmlns:a16="http://schemas.microsoft.com/office/drawing/2014/main" id="{ADF3E743-374E-4C25-A0A8-F8C62D6E61C6}"/>
              </a:ext>
            </a:extLst>
          </p:cNvPr>
          <p:cNvSpPr/>
          <p:nvPr/>
        </p:nvSpPr>
        <p:spPr bwMode="auto">
          <a:xfrm>
            <a:off x="4901477" y="5425267"/>
            <a:ext cx="335943" cy="145391"/>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BSR</a:t>
            </a:r>
          </a:p>
        </p:txBody>
      </p:sp>
      <p:sp>
        <p:nvSpPr>
          <p:cNvPr id="110" name="Flowchart: Process 109">
            <a:extLst>
              <a:ext uri="{FF2B5EF4-FFF2-40B4-BE49-F238E27FC236}">
                <a16:creationId xmlns:a16="http://schemas.microsoft.com/office/drawing/2014/main" id="{4F6D4591-D369-4597-9F3B-E942ACD15B07}"/>
              </a:ext>
            </a:extLst>
          </p:cNvPr>
          <p:cNvSpPr/>
          <p:nvPr/>
        </p:nvSpPr>
        <p:spPr bwMode="auto">
          <a:xfrm>
            <a:off x="4901477" y="5538812"/>
            <a:ext cx="336794" cy="101606"/>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cxnSp>
        <p:nvCxnSpPr>
          <p:cNvPr id="112" name="Straight Arrow Connector 111">
            <a:extLst>
              <a:ext uri="{FF2B5EF4-FFF2-40B4-BE49-F238E27FC236}">
                <a16:creationId xmlns:a16="http://schemas.microsoft.com/office/drawing/2014/main" id="{8970459B-F81A-477D-B340-11E816FBD5ED}"/>
              </a:ext>
            </a:extLst>
          </p:cNvPr>
          <p:cNvCxnSpPr>
            <a:cxnSpLocks/>
            <a:stCxn id="116" idx="2"/>
          </p:cNvCxnSpPr>
          <p:nvPr/>
        </p:nvCxnSpPr>
        <p:spPr>
          <a:xfrm>
            <a:off x="5433771" y="4536077"/>
            <a:ext cx="0" cy="723336"/>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6" name="Flowchart: Process 115">
            <a:extLst>
              <a:ext uri="{FF2B5EF4-FFF2-40B4-BE49-F238E27FC236}">
                <a16:creationId xmlns:a16="http://schemas.microsoft.com/office/drawing/2014/main" id="{A57242BB-0377-4312-B406-E945D8BE5DD8}"/>
              </a:ext>
            </a:extLst>
          </p:cNvPr>
          <p:cNvSpPr/>
          <p:nvPr/>
        </p:nvSpPr>
        <p:spPr bwMode="auto">
          <a:xfrm>
            <a:off x="5367286" y="4290210"/>
            <a:ext cx="132970" cy="245867"/>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algn="ctr" fontAlgn="base">
              <a:lnSpc>
                <a:spcPct val="90000"/>
              </a:lnSpc>
              <a:spcBef>
                <a:spcPct val="0"/>
              </a:spcBef>
              <a:spcAft>
                <a:spcPct val="0"/>
              </a:spcAft>
            </a:pPr>
            <a:r>
              <a:rPr kumimoji="0" lang="en-US" sz="800" i="0" u="none" strike="noStrike" cap="none" normalizeH="0" baseline="0" dirty="0">
                <a:ln>
                  <a:noFill/>
                </a:ln>
                <a:solidFill>
                  <a:srgbClr val="000000"/>
                </a:solidFill>
                <a:effectLst/>
              </a:rPr>
              <a:t>TF</a:t>
            </a:r>
          </a:p>
        </p:txBody>
      </p:sp>
      <p:sp>
        <p:nvSpPr>
          <p:cNvPr id="117" name="Rectangle 116">
            <a:extLst>
              <a:ext uri="{FF2B5EF4-FFF2-40B4-BE49-F238E27FC236}">
                <a16:creationId xmlns:a16="http://schemas.microsoft.com/office/drawing/2014/main" id="{47967BB7-0812-4AE6-BDBF-2EC3BE425FB0}"/>
              </a:ext>
            </a:extLst>
          </p:cNvPr>
          <p:cNvSpPr/>
          <p:nvPr/>
        </p:nvSpPr>
        <p:spPr bwMode="auto">
          <a:xfrm>
            <a:off x="5674033" y="5132570"/>
            <a:ext cx="554483" cy="116396"/>
          </a:xfrm>
          <a:prstGeom prst="rect">
            <a:avLst/>
          </a:prstGeom>
          <a:pattFill prst="zigZag">
            <a:fgClr>
              <a:schemeClr val="accent1"/>
            </a:fgClr>
            <a:bgClr>
              <a:schemeClr val="bg1"/>
            </a:bgClr>
          </a:pattFill>
          <a:ln w="317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500" b="1" u="none" strike="noStrike" cap="none" normalizeH="0" baseline="0" dirty="0">
                <a:ln>
                  <a:noFill/>
                </a:ln>
                <a:solidFill>
                  <a:schemeClr val="tx1"/>
                </a:solidFill>
                <a:effectLst/>
                <a:latin typeface="Times New Roman" panose="02020603050405020304" pitchFamily="18" charset="0"/>
              </a:rPr>
              <a:t>LL PPDU</a:t>
            </a:r>
          </a:p>
        </p:txBody>
      </p:sp>
      <p:sp>
        <p:nvSpPr>
          <p:cNvPr id="122" name="Flowchart: Process 121">
            <a:extLst>
              <a:ext uri="{FF2B5EF4-FFF2-40B4-BE49-F238E27FC236}">
                <a16:creationId xmlns:a16="http://schemas.microsoft.com/office/drawing/2014/main" id="{50838385-8F97-433C-A7E0-B6F749F489CC}"/>
              </a:ext>
            </a:extLst>
          </p:cNvPr>
          <p:cNvSpPr/>
          <p:nvPr/>
        </p:nvSpPr>
        <p:spPr bwMode="auto">
          <a:xfrm>
            <a:off x="5668816" y="5064103"/>
            <a:ext cx="559699" cy="102949"/>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23" name="Flowchart: Process 122">
            <a:extLst>
              <a:ext uri="{FF2B5EF4-FFF2-40B4-BE49-F238E27FC236}">
                <a16:creationId xmlns:a16="http://schemas.microsoft.com/office/drawing/2014/main" id="{37BA1AF1-E5C9-44F5-A219-3F20EC43058E}"/>
              </a:ext>
            </a:extLst>
          </p:cNvPr>
          <p:cNvSpPr/>
          <p:nvPr/>
        </p:nvSpPr>
        <p:spPr bwMode="auto">
          <a:xfrm>
            <a:off x="4887652" y="5161531"/>
            <a:ext cx="339271" cy="98749"/>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600" dirty="0">
                <a:solidFill>
                  <a:srgbClr val="000000"/>
                </a:solidFill>
              </a:rPr>
              <a:t>BSR</a:t>
            </a:r>
          </a:p>
        </p:txBody>
      </p:sp>
      <p:sp>
        <p:nvSpPr>
          <p:cNvPr id="126" name="Flowchart: Process 125">
            <a:extLst>
              <a:ext uri="{FF2B5EF4-FFF2-40B4-BE49-F238E27FC236}">
                <a16:creationId xmlns:a16="http://schemas.microsoft.com/office/drawing/2014/main" id="{5E03F0DE-4B7F-41C3-9DB9-22DE0418AE32}"/>
              </a:ext>
            </a:extLst>
          </p:cNvPr>
          <p:cNvSpPr/>
          <p:nvPr/>
        </p:nvSpPr>
        <p:spPr bwMode="auto">
          <a:xfrm>
            <a:off x="4887525" y="5088556"/>
            <a:ext cx="336643" cy="80044"/>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sp>
        <p:nvSpPr>
          <p:cNvPr id="137" name="Rectangle 136">
            <a:extLst>
              <a:ext uri="{FF2B5EF4-FFF2-40B4-BE49-F238E27FC236}">
                <a16:creationId xmlns:a16="http://schemas.microsoft.com/office/drawing/2014/main" id="{7002F906-3ACB-4D70-97F5-4B53CC5B3D49}"/>
              </a:ext>
            </a:extLst>
          </p:cNvPr>
          <p:cNvSpPr/>
          <p:nvPr/>
        </p:nvSpPr>
        <p:spPr>
          <a:xfrm>
            <a:off x="5604094" y="3414483"/>
            <a:ext cx="1653434"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DB of STA3</a:t>
            </a:r>
            <a:endParaRPr lang="en-US" sz="900" dirty="0">
              <a:solidFill>
                <a:srgbClr val="FF0000"/>
              </a:solidFill>
            </a:endParaRPr>
          </a:p>
        </p:txBody>
      </p:sp>
      <p:cxnSp>
        <p:nvCxnSpPr>
          <p:cNvPr id="139" name="Straight Arrow Connector 138">
            <a:extLst>
              <a:ext uri="{FF2B5EF4-FFF2-40B4-BE49-F238E27FC236}">
                <a16:creationId xmlns:a16="http://schemas.microsoft.com/office/drawing/2014/main" id="{AA8D6DDC-E3AC-48C8-8EFF-24F5EFAF9349}"/>
              </a:ext>
            </a:extLst>
          </p:cNvPr>
          <p:cNvCxnSpPr>
            <a:cxnSpLocks/>
          </p:cNvCxnSpPr>
          <p:nvPr/>
        </p:nvCxnSpPr>
        <p:spPr>
          <a:xfrm>
            <a:off x="6021792" y="3587538"/>
            <a:ext cx="115016" cy="221064"/>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41" name="Rectangle 140">
            <a:extLst>
              <a:ext uri="{FF2B5EF4-FFF2-40B4-BE49-F238E27FC236}">
                <a16:creationId xmlns:a16="http://schemas.microsoft.com/office/drawing/2014/main" id="{44F02859-1095-4019-8CF6-19F251C17379}"/>
              </a:ext>
            </a:extLst>
          </p:cNvPr>
          <p:cNvSpPr/>
          <p:nvPr/>
        </p:nvSpPr>
        <p:spPr>
          <a:xfrm>
            <a:off x="6356529" y="3428544"/>
            <a:ext cx="913416" cy="230832"/>
          </a:xfrm>
          <a:prstGeom prst="rect">
            <a:avLst/>
          </a:prstGeom>
        </p:spPr>
        <p:txBody>
          <a:bodyPr wrap="square">
            <a:spAutoFit/>
          </a:bodyPr>
          <a:lstStyle/>
          <a:p>
            <a:r>
              <a:rPr lang="en-US" sz="900" dirty="0">
                <a:solidFill>
                  <a:srgbClr val="FF0000"/>
                </a:solidFill>
                <a:latin typeface="Arial" panose="020B0604020202020204" pitchFamily="34" charset="0"/>
                <a:cs typeface="Arial" panose="020B0604020202020204" pitchFamily="34" charset="0"/>
              </a:rPr>
              <a:t>DB of STA2</a:t>
            </a:r>
            <a:endParaRPr lang="en-US" sz="900" dirty="0">
              <a:solidFill>
                <a:srgbClr val="FF0000"/>
              </a:solidFill>
            </a:endParaRPr>
          </a:p>
        </p:txBody>
      </p:sp>
      <p:cxnSp>
        <p:nvCxnSpPr>
          <p:cNvPr id="142" name="Straight Arrow Connector 141">
            <a:extLst>
              <a:ext uri="{FF2B5EF4-FFF2-40B4-BE49-F238E27FC236}">
                <a16:creationId xmlns:a16="http://schemas.microsoft.com/office/drawing/2014/main" id="{36ABACBF-2826-4F2F-955B-A7DA3ADA69B9}"/>
              </a:ext>
            </a:extLst>
          </p:cNvPr>
          <p:cNvCxnSpPr>
            <a:cxnSpLocks/>
          </p:cNvCxnSpPr>
          <p:nvPr/>
        </p:nvCxnSpPr>
        <p:spPr>
          <a:xfrm>
            <a:off x="6985142" y="3611108"/>
            <a:ext cx="115016" cy="221064"/>
          </a:xfrm>
          <a:prstGeom prst="straightConnector1">
            <a:avLst/>
          </a:prstGeom>
          <a:ln>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43" name="Flowchart: Process 142">
            <a:extLst>
              <a:ext uri="{FF2B5EF4-FFF2-40B4-BE49-F238E27FC236}">
                <a16:creationId xmlns:a16="http://schemas.microsoft.com/office/drawing/2014/main" id="{C738A41C-057C-4BB3-9610-E3098CE370F5}"/>
              </a:ext>
            </a:extLst>
          </p:cNvPr>
          <p:cNvSpPr/>
          <p:nvPr/>
        </p:nvSpPr>
        <p:spPr bwMode="auto">
          <a:xfrm>
            <a:off x="6307591" y="4279958"/>
            <a:ext cx="361166" cy="246947"/>
          </a:xfrm>
          <a:prstGeom prst="flowChartProcess">
            <a:avLst/>
          </a:prstGeom>
          <a:solidFill>
            <a:srgbClr val="FFC000"/>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700" dirty="0">
                <a:solidFill>
                  <a:srgbClr val="000000"/>
                </a:solidFill>
              </a:rPr>
              <a:t>RTS TXS</a:t>
            </a:r>
          </a:p>
        </p:txBody>
      </p:sp>
      <p:cxnSp>
        <p:nvCxnSpPr>
          <p:cNvPr id="146" name="Straight Arrow Connector 145">
            <a:extLst>
              <a:ext uri="{FF2B5EF4-FFF2-40B4-BE49-F238E27FC236}">
                <a16:creationId xmlns:a16="http://schemas.microsoft.com/office/drawing/2014/main" id="{A58AB85C-07FF-4C06-84D6-B2FBF6CDF0F4}"/>
              </a:ext>
            </a:extLst>
          </p:cNvPr>
          <p:cNvCxnSpPr>
            <a:cxnSpLocks/>
            <a:stCxn id="143" idx="2"/>
          </p:cNvCxnSpPr>
          <p:nvPr/>
        </p:nvCxnSpPr>
        <p:spPr>
          <a:xfrm>
            <a:off x="6488174" y="4526905"/>
            <a:ext cx="0" cy="722061"/>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7" name="Straight Arrow Connector 146">
            <a:extLst>
              <a:ext uri="{FF2B5EF4-FFF2-40B4-BE49-F238E27FC236}">
                <a16:creationId xmlns:a16="http://schemas.microsoft.com/office/drawing/2014/main" id="{46F37FB8-6FA8-4ACF-99A8-98A13FE32EDD}"/>
              </a:ext>
            </a:extLst>
          </p:cNvPr>
          <p:cNvCxnSpPr>
            <a:cxnSpLocks/>
            <a:stCxn id="148" idx="2"/>
          </p:cNvCxnSpPr>
          <p:nvPr/>
        </p:nvCxnSpPr>
        <p:spPr>
          <a:xfrm>
            <a:off x="6950328" y="5256559"/>
            <a:ext cx="0" cy="381988"/>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8" name="Flowchart: Process 147">
            <a:extLst>
              <a:ext uri="{FF2B5EF4-FFF2-40B4-BE49-F238E27FC236}">
                <a16:creationId xmlns:a16="http://schemas.microsoft.com/office/drawing/2014/main" id="{E449BA18-6AC3-4CCE-A709-15F716CD4DAA}"/>
              </a:ext>
            </a:extLst>
          </p:cNvPr>
          <p:cNvSpPr/>
          <p:nvPr/>
        </p:nvSpPr>
        <p:spPr bwMode="auto">
          <a:xfrm>
            <a:off x="6744999" y="5132570"/>
            <a:ext cx="410657" cy="123989"/>
          </a:xfrm>
          <a:prstGeom prst="flowChartProcess">
            <a:avLst/>
          </a:prstGeom>
          <a:solidFill>
            <a:schemeClr val="accent5">
              <a:lumMod val="60000"/>
              <a:lumOff val="40000"/>
            </a:schemeClr>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r>
              <a:rPr lang="en-US" sz="700" dirty="0">
                <a:solidFill>
                  <a:srgbClr val="000000"/>
                </a:solidFill>
              </a:rPr>
              <a:t>P2P</a:t>
            </a:r>
          </a:p>
        </p:txBody>
      </p:sp>
      <p:sp>
        <p:nvSpPr>
          <p:cNvPr id="150" name="Rectangle 149">
            <a:extLst>
              <a:ext uri="{FF2B5EF4-FFF2-40B4-BE49-F238E27FC236}">
                <a16:creationId xmlns:a16="http://schemas.microsoft.com/office/drawing/2014/main" id="{7DC44F17-3851-48D0-86EF-28EB58A4B109}"/>
              </a:ext>
            </a:extLst>
          </p:cNvPr>
          <p:cNvSpPr/>
          <p:nvPr/>
        </p:nvSpPr>
        <p:spPr bwMode="auto">
          <a:xfrm>
            <a:off x="5668816" y="5403030"/>
            <a:ext cx="565209" cy="134111"/>
          </a:xfrm>
          <a:prstGeom prst="rect">
            <a:avLst/>
          </a:prstGeom>
          <a:pattFill prst="zigZag">
            <a:fgClr>
              <a:schemeClr val="accent1"/>
            </a:fgClr>
            <a:bgClr>
              <a:schemeClr val="bg1"/>
            </a:bgClr>
          </a:pattFill>
          <a:ln w="317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500" b="1" u="none" strike="noStrike" cap="none" normalizeH="0" baseline="0" dirty="0">
                <a:ln>
                  <a:noFill/>
                </a:ln>
                <a:solidFill>
                  <a:schemeClr val="tx1"/>
                </a:solidFill>
                <a:effectLst/>
                <a:latin typeface="Times New Roman" panose="02020603050405020304" pitchFamily="18" charset="0"/>
              </a:rPr>
              <a:t>LL PPDU</a:t>
            </a:r>
          </a:p>
        </p:txBody>
      </p:sp>
      <p:sp>
        <p:nvSpPr>
          <p:cNvPr id="151" name="Flowchart: Process 150">
            <a:extLst>
              <a:ext uri="{FF2B5EF4-FFF2-40B4-BE49-F238E27FC236}">
                <a16:creationId xmlns:a16="http://schemas.microsoft.com/office/drawing/2014/main" id="{27F8D904-05CF-4273-9E7B-B2F98C66D940}"/>
              </a:ext>
            </a:extLst>
          </p:cNvPr>
          <p:cNvSpPr/>
          <p:nvPr/>
        </p:nvSpPr>
        <p:spPr bwMode="auto">
          <a:xfrm>
            <a:off x="5668816" y="5537264"/>
            <a:ext cx="560777" cy="101283"/>
          </a:xfrm>
          <a:prstGeom prst="flowChartProcess">
            <a:avLst/>
          </a:prstGeom>
          <a:solidFill>
            <a:schemeClr val="bg1"/>
          </a:solidFill>
          <a:ln w="3175">
            <a:solidFill>
              <a:schemeClr val="tx1"/>
            </a:solidFill>
            <a:headEnd type="none" w="med" len="med"/>
            <a:tailEnd type="none" w="med" len="me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90000"/>
              </a:lnSpc>
              <a:spcBef>
                <a:spcPct val="0"/>
              </a:spcBef>
              <a:spcAft>
                <a:spcPct val="0"/>
              </a:spcAft>
              <a:buClrTx/>
              <a:buSzTx/>
              <a:buFontTx/>
              <a:buNone/>
              <a:tabLst/>
            </a:pPr>
            <a:endParaRPr lang="en-US" sz="1050" dirty="0">
              <a:solidFill>
                <a:srgbClr val="000000"/>
              </a:solidFill>
            </a:endParaRPr>
          </a:p>
        </p:txBody>
      </p:sp>
      <p:cxnSp>
        <p:nvCxnSpPr>
          <p:cNvPr id="152" name="Straight Arrow Connector 151">
            <a:extLst>
              <a:ext uri="{FF2B5EF4-FFF2-40B4-BE49-F238E27FC236}">
                <a16:creationId xmlns:a16="http://schemas.microsoft.com/office/drawing/2014/main" id="{BC020BFF-8EC4-4CD6-87FF-90D45BF801B6}"/>
              </a:ext>
            </a:extLst>
          </p:cNvPr>
          <p:cNvCxnSpPr>
            <a:cxnSpLocks/>
          </p:cNvCxnSpPr>
          <p:nvPr/>
        </p:nvCxnSpPr>
        <p:spPr>
          <a:xfrm>
            <a:off x="4597958" y="4564986"/>
            <a:ext cx="0" cy="683980"/>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Straight Arrow Connector 152">
            <a:extLst>
              <a:ext uri="{FF2B5EF4-FFF2-40B4-BE49-F238E27FC236}">
                <a16:creationId xmlns:a16="http://schemas.microsoft.com/office/drawing/2014/main" id="{0286959D-7C53-4D7E-B81A-B02D4728072E}"/>
              </a:ext>
            </a:extLst>
          </p:cNvPr>
          <p:cNvCxnSpPr>
            <a:cxnSpLocks/>
          </p:cNvCxnSpPr>
          <p:nvPr/>
        </p:nvCxnSpPr>
        <p:spPr>
          <a:xfrm>
            <a:off x="4597958" y="4536077"/>
            <a:ext cx="0" cy="351204"/>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4" name="Straight Arrow Connector 153">
            <a:extLst>
              <a:ext uri="{FF2B5EF4-FFF2-40B4-BE49-F238E27FC236}">
                <a16:creationId xmlns:a16="http://schemas.microsoft.com/office/drawing/2014/main" id="{39ADECB0-6B68-4423-8D7E-6F82EC628C96}"/>
              </a:ext>
            </a:extLst>
          </p:cNvPr>
          <p:cNvCxnSpPr>
            <a:cxnSpLocks/>
            <a:stCxn id="116" idx="2"/>
          </p:cNvCxnSpPr>
          <p:nvPr/>
        </p:nvCxnSpPr>
        <p:spPr>
          <a:xfrm>
            <a:off x="5433771" y="4536077"/>
            <a:ext cx="0" cy="1113709"/>
          </a:xfrm>
          <a:prstGeom prst="straightConnector1">
            <a:avLst/>
          </a:prstGeom>
          <a:ln w="31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CFA29E21-50D0-4512-8B93-268E8704FA2C}"/>
              </a:ext>
            </a:extLst>
          </p:cNvPr>
          <p:cNvCxnSpPr>
            <a:cxnSpLocks/>
          </p:cNvCxnSpPr>
          <p:nvPr/>
        </p:nvCxnSpPr>
        <p:spPr>
          <a:xfrm>
            <a:off x="7267948" y="3720737"/>
            <a:ext cx="0" cy="2139761"/>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B8AA6880-11B5-4317-84A2-896D2DF88113}"/>
              </a:ext>
            </a:extLst>
          </p:cNvPr>
          <p:cNvCxnSpPr>
            <a:cxnSpLocks/>
          </p:cNvCxnSpPr>
          <p:nvPr/>
        </p:nvCxnSpPr>
        <p:spPr>
          <a:xfrm>
            <a:off x="6263917" y="3659376"/>
            <a:ext cx="0" cy="2099139"/>
          </a:xfrm>
          <a:prstGeom prst="line">
            <a:avLst/>
          </a:prstGeom>
          <a:ln w="12700">
            <a:solidFill>
              <a:srgbClr val="FF0000"/>
            </a:solidFill>
            <a:prstDash val="lgDashDot"/>
          </a:ln>
        </p:spPr>
        <p:style>
          <a:lnRef idx="1">
            <a:schemeClr val="accent1"/>
          </a:lnRef>
          <a:fillRef idx="0">
            <a:schemeClr val="accent1"/>
          </a:fillRef>
          <a:effectRef idx="0">
            <a:schemeClr val="accent1"/>
          </a:effectRef>
          <a:fontRef idx="minor">
            <a:schemeClr val="tx1"/>
          </a:fontRef>
        </p:style>
      </p:cxnSp>
      <p:grpSp>
        <p:nvGrpSpPr>
          <p:cNvPr id="83" name="Group 82">
            <a:extLst>
              <a:ext uri="{FF2B5EF4-FFF2-40B4-BE49-F238E27FC236}">
                <a16:creationId xmlns:a16="http://schemas.microsoft.com/office/drawing/2014/main" id="{8D912BEC-7656-4CBE-91AE-4DCA09790ECF}"/>
              </a:ext>
            </a:extLst>
          </p:cNvPr>
          <p:cNvGrpSpPr/>
          <p:nvPr/>
        </p:nvGrpSpPr>
        <p:grpSpPr>
          <a:xfrm>
            <a:off x="4290250" y="4296713"/>
            <a:ext cx="145023" cy="223204"/>
            <a:chOff x="4335707" y="4766938"/>
            <a:chExt cx="145023" cy="223204"/>
          </a:xfrm>
        </p:grpSpPr>
        <p:sp>
          <p:nvSpPr>
            <p:cNvPr id="84" name="Parallelogram 83">
              <a:extLst>
                <a:ext uri="{FF2B5EF4-FFF2-40B4-BE49-F238E27FC236}">
                  <a16:creationId xmlns:a16="http://schemas.microsoft.com/office/drawing/2014/main" id="{1ADDF9B7-963F-472B-BBB4-97143466C094}"/>
                </a:ext>
              </a:extLst>
            </p:cNvPr>
            <p:cNvSpPr/>
            <p:nvPr/>
          </p:nvSpPr>
          <p:spPr bwMode="auto">
            <a:xfrm>
              <a:off x="4375817" y="4766938"/>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sp>
          <p:nvSpPr>
            <p:cNvPr id="89" name="Parallelogram 88">
              <a:extLst>
                <a:ext uri="{FF2B5EF4-FFF2-40B4-BE49-F238E27FC236}">
                  <a16:creationId xmlns:a16="http://schemas.microsoft.com/office/drawing/2014/main" id="{3A440C05-E69D-4AD1-9A49-56513D97D59D}"/>
                </a:ext>
              </a:extLst>
            </p:cNvPr>
            <p:cNvSpPr/>
            <p:nvPr/>
          </p:nvSpPr>
          <p:spPr bwMode="auto">
            <a:xfrm>
              <a:off x="4335707" y="4767457"/>
              <a:ext cx="104913" cy="222685"/>
            </a:xfrm>
            <a:prstGeom prst="parallelogram">
              <a:avLst>
                <a:gd name="adj" fmla="val 54052"/>
              </a:avLst>
            </a:prstGeom>
            <a:solidFill>
              <a:schemeClr val="accent1"/>
            </a:solidFill>
            <a:ln w="635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dirty="0">
                  <a:ln>
                    <a:noFill/>
                  </a:ln>
                  <a:solidFill>
                    <a:schemeClr val="tx1"/>
                  </a:solidFill>
                  <a:effectLst/>
                  <a:latin typeface="Times New Roman" panose="02020603050405020304" pitchFamily="18" charset="0"/>
                </a:rPr>
                <a:t> </a:t>
              </a:r>
            </a:p>
          </p:txBody>
        </p:sp>
      </p:grpSp>
    </p:spTree>
    <p:extLst>
      <p:ext uri="{BB962C8B-B14F-4D97-AF65-F5344CB8AC3E}">
        <p14:creationId xmlns:p14="http://schemas.microsoft.com/office/powerpoint/2010/main" val="335065371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161631</TotalTime>
  <Words>1884</Words>
  <Application>Microsoft Office PowerPoint</Application>
  <PresentationFormat>On-screen Show (4:3)</PresentationFormat>
  <Paragraphs>287</Paragraphs>
  <Slides>12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9" baseType="lpstr">
      <vt:lpstr>MS Gothic</vt:lpstr>
      <vt:lpstr>MS PGothic</vt:lpstr>
      <vt:lpstr>Arial</vt:lpstr>
      <vt:lpstr>Calibri</vt:lpstr>
      <vt:lpstr>Times New Roman</vt:lpstr>
      <vt:lpstr>802-11-Submission</vt:lpstr>
      <vt:lpstr>Document</vt:lpstr>
      <vt:lpstr>EDCA Enhancement with AP support</vt:lpstr>
      <vt:lpstr>Introduction</vt:lpstr>
      <vt:lpstr>Problem statement</vt:lpstr>
      <vt:lpstr>Possible enhancement 1/2</vt:lpstr>
      <vt:lpstr>Possible enhancement 2/2</vt:lpstr>
      <vt:lpstr>Solution options</vt:lpstr>
      <vt:lpstr>Option 1</vt:lpstr>
      <vt:lpstr>Option 2</vt:lpstr>
      <vt:lpstr>Option 3</vt:lpstr>
      <vt:lpstr>Analyses and considerations</vt:lpstr>
      <vt:lpstr>Conclusions</vt:lpstr>
      <vt:lpstr>References</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Yue Qi</cp:lastModifiedBy>
  <cp:revision>6538</cp:revision>
  <cp:lastPrinted>2024-10-08T17:49:46Z</cp:lastPrinted>
  <dcterms:created xsi:type="dcterms:W3CDTF">2007-04-17T18:10:00Z</dcterms:created>
  <dcterms:modified xsi:type="dcterms:W3CDTF">2025-05-28T18:42:14Z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ies>
</file>