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6"/>
  </p:sldMasterIdLst>
  <p:notesMasterIdLst>
    <p:notesMasterId r:id="rId19"/>
  </p:notesMasterIdLst>
  <p:handoutMasterIdLst>
    <p:handoutMasterId r:id="rId20"/>
  </p:handoutMasterIdLst>
  <p:sldIdLst>
    <p:sldId id="621" r:id="rId7"/>
    <p:sldId id="703" r:id="rId8"/>
    <p:sldId id="725" r:id="rId9"/>
    <p:sldId id="724" r:id="rId10"/>
    <p:sldId id="726" r:id="rId11"/>
    <p:sldId id="727" r:id="rId12"/>
    <p:sldId id="734" r:id="rId13"/>
    <p:sldId id="728" r:id="rId14"/>
    <p:sldId id="729" r:id="rId15"/>
    <p:sldId id="735" r:id="rId16"/>
    <p:sldId id="736" r:id="rId17"/>
    <p:sldId id="737"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7A3D13D-5DB4-1CDE-6627-6D2DBF8DD2C8}" name="Abhishek Patil" initials="AP" userId="S::appatil@qti.qualcomm.com::4a57f103-40b4-4474-a113-d3340a5396d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11" clrIdx="2">
    <p:extLst>
      <p:ext uri="{19B8F6BF-5375-455C-9EA6-DF929625EA0E}">
        <p15:presenceInfo xmlns:p15="http://schemas.microsoft.com/office/powerpoint/2012/main" userId="S::appatil@qti.qualcomm.com::4a57f103-40b4-4474-a113-d3340a5396d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CCCC"/>
    <a:srgbClr val="A0B1D0"/>
    <a:srgbClr val="E9EDF4"/>
    <a:srgbClr val="254061"/>
    <a:srgbClr val="252B9D"/>
    <a:srgbClr val="254092"/>
    <a:srgbClr val="D0D8E8"/>
    <a:srgbClr val="831B2A"/>
    <a:srgbClr val="1668B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1594" y="62"/>
      </p:cViewPr>
      <p:guideLst>
        <p:guide orient="horz" pos="2160"/>
        <p:guide pos="2856"/>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hishek Patil" userId="4a57f103-40b4-4474-a113-d3340a5396d8" providerId="ADAL" clId="{FA10907B-4C4B-4529-BB73-218BFA8E215D}"/>
    <pc:docChg chg="custSel delSld modSld modMainMaster">
      <pc:chgData name="Abhishek Patil" userId="4a57f103-40b4-4474-a113-d3340a5396d8" providerId="ADAL" clId="{FA10907B-4C4B-4529-BB73-218BFA8E215D}" dt="2025-06-08T02:48:29.540" v="225" actId="20577"/>
      <pc:docMkLst>
        <pc:docMk/>
      </pc:docMkLst>
      <pc:sldChg chg="modSp mod">
        <pc:chgData name="Abhishek Patil" userId="4a57f103-40b4-4474-a113-d3340a5396d8" providerId="ADAL" clId="{FA10907B-4C4B-4529-BB73-218BFA8E215D}" dt="2025-06-08T02:48:13.165" v="219" actId="20577"/>
        <pc:sldMkLst>
          <pc:docMk/>
          <pc:sldMk cId="962940899" sldId="621"/>
        </pc:sldMkLst>
        <pc:spChg chg="mod">
          <ac:chgData name="Abhishek Patil" userId="4a57f103-40b4-4474-a113-d3340a5396d8" providerId="ADAL" clId="{FA10907B-4C4B-4529-BB73-218BFA8E215D}" dt="2025-06-08T02:48:13.165" v="219" actId="20577"/>
          <ac:spMkLst>
            <pc:docMk/>
            <pc:sldMk cId="962940899" sldId="621"/>
            <ac:spMk id="13" creationId="{00000000-0000-0000-0000-000000000000}"/>
          </ac:spMkLst>
        </pc:spChg>
      </pc:sldChg>
      <pc:sldChg chg="modSp mod">
        <pc:chgData name="Abhishek Patil" userId="4a57f103-40b4-4474-a113-d3340a5396d8" providerId="ADAL" clId="{FA10907B-4C4B-4529-BB73-218BFA8E215D}" dt="2025-06-08T02:45:02.928" v="216" actId="6549"/>
        <pc:sldMkLst>
          <pc:docMk/>
          <pc:sldMk cId="2745031792" sldId="728"/>
        </pc:sldMkLst>
        <pc:spChg chg="mod">
          <ac:chgData name="Abhishek Patil" userId="4a57f103-40b4-4474-a113-d3340a5396d8" providerId="ADAL" clId="{FA10907B-4C4B-4529-BB73-218BFA8E215D}" dt="2025-06-08T02:45:02.928" v="216" actId="6549"/>
          <ac:spMkLst>
            <pc:docMk/>
            <pc:sldMk cId="2745031792" sldId="728"/>
            <ac:spMk id="2" creationId="{82FF7600-AA23-5FCA-BBF0-37C8D4A57051}"/>
          </ac:spMkLst>
        </pc:spChg>
      </pc:sldChg>
      <pc:sldChg chg="modSp mod">
        <pc:chgData name="Abhishek Patil" userId="4a57f103-40b4-4474-a113-d3340a5396d8" providerId="ADAL" clId="{FA10907B-4C4B-4529-BB73-218BFA8E215D}" dt="2025-06-08T02:44:20.747" v="210" actId="27636"/>
        <pc:sldMkLst>
          <pc:docMk/>
          <pc:sldMk cId="772654134" sldId="729"/>
        </pc:sldMkLst>
        <pc:spChg chg="mod">
          <ac:chgData name="Abhishek Patil" userId="4a57f103-40b4-4474-a113-d3340a5396d8" providerId="ADAL" clId="{FA10907B-4C4B-4529-BB73-218BFA8E215D}" dt="2025-06-08T02:44:20.747" v="210" actId="27636"/>
          <ac:spMkLst>
            <pc:docMk/>
            <pc:sldMk cId="772654134" sldId="729"/>
            <ac:spMk id="2" creationId="{FD45150E-B713-A0D0-51CF-615ACFD5CF51}"/>
          </ac:spMkLst>
        </pc:spChg>
        <pc:spChg chg="mod">
          <ac:chgData name="Abhishek Patil" userId="4a57f103-40b4-4474-a113-d3340a5396d8" providerId="ADAL" clId="{FA10907B-4C4B-4529-BB73-218BFA8E215D}" dt="2025-06-08T02:44:17.579" v="208" actId="14100"/>
          <ac:spMkLst>
            <pc:docMk/>
            <pc:sldMk cId="772654134" sldId="729"/>
            <ac:spMk id="5" creationId="{E6AB9A05-5D97-3973-3A24-5DA6408B68C0}"/>
          </ac:spMkLst>
        </pc:spChg>
      </pc:sldChg>
      <pc:sldChg chg="del">
        <pc:chgData name="Abhishek Patil" userId="4a57f103-40b4-4474-a113-d3340a5396d8" providerId="ADAL" clId="{FA10907B-4C4B-4529-BB73-218BFA8E215D}" dt="2025-06-08T02:44:34.147" v="211" actId="47"/>
        <pc:sldMkLst>
          <pc:docMk/>
          <pc:sldMk cId="2861719330" sldId="731"/>
        </pc:sldMkLst>
      </pc:sldChg>
      <pc:sldChg chg="del">
        <pc:chgData name="Abhishek Patil" userId="4a57f103-40b4-4474-a113-d3340a5396d8" providerId="ADAL" clId="{FA10907B-4C4B-4529-BB73-218BFA8E215D}" dt="2025-06-08T02:44:34.147" v="211" actId="47"/>
        <pc:sldMkLst>
          <pc:docMk/>
          <pc:sldMk cId="118757030" sldId="732"/>
        </pc:sldMkLst>
      </pc:sldChg>
      <pc:sldChg chg="del">
        <pc:chgData name="Abhishek Patil" userId="4a57f103-40b4-4474-a113-d3340a5396d8" providerId="ADAL" clId="{FA10907B-4C4B-4529-BB73-218BFA8E215D}" dt="2025-06-08T02:44:34.147" v="211" actId="47"/>
        <pc:sldMkLst>
          <pc:docMk/>
          <pc:sldMk cId="2991672550" sldId="733"/>
        </pc:sldMkLst>
      </pc:sldChg>
      <pc:sldChg chg="modSp mod">
        <pc:chgData name="Abhishek Patil" userId="4a57f103-40b4-4474-a113-d3340a5396d8" providerId="ADAL" clId="{FA10907B-4C4B-4529-BB73-218BFA8E215D}" dt="2025-06-08T02:44:55.959" v="215" actId="27636"/>
        <pc:sldMkLst>
          <pc:docMk/>
          <pc:sldMk cId="921737659" sldId="734"/>
        </pc:sldMkLst>
        <pc:spChg chg="mod">
          <ac:chgData name="Abhishek Patil" userId="4a57f103-40b4-4474-a113-d3340a5396d8" providerId="ADAL" clId="{FA10907B-4C4B-4529-BB73-218BFA8E215D}" dt="2025-06-08T02:44:55.959" v="215" actId="27636"/>
          <ac:spMkLst>
            <pc:docMk/>
            <pc:sldMk cId="921737659" sldId="734"/>
            <ac:spMk id="2" creationId="{E03B9402-302F-950B-0F6C-F89EFAC59AE5}"/>
          </ac:spMkLst>
        </pc:spChg>
      </pc:sldChg>
      <pc:sldChg chg="del">
        <pc:chgData name="Abhishek Patil" userId="4a57f103-40b4-4474-a113-d3340a5396d8" providerId="ADAL" clId="{FA10907B-4C4B-4529-BB73-218BFA8E215D}" dt="2025-06-08T02:44:34.147" v="211" actId="47"/>
        <pc:sldMkLst>
          <pc:docMk/>
          <pc:sldMk cId="4103231265" sldId="738"/>
        </pc:sldMkLst>
      </pc:sldChg>
      <pc:sldChg chg="del">
        <pc:chgData name="Abhishek Patil" userId="4a57f103-40b4-4474-a113-d3340a5396d8" providerId="ADAL" clId="{FA10907B-4C4B-4529-BB73-218BFA8E215D}" dt="2025-06-08T02:44:34.147" v="211" actId="47"/>
        <pc:sldMkLst>
          <pc:docMk/>
          <pc:sldMk cId="2620294513" sldId="739"/>
        </pc:sldMkLst>
      </pc:sldChg>
      <pc:sldMasterChg chg="modSp mod">
        <pc:chgData name="Abhishek Patil" userId="4a57f103-40b4-4474-a113-d3340a5396d8" providerId="ADAL" clId="{FA10907B-4C4B-4529-BB73-218BFA8E215D}" dt="2025-06-08T02:48:29.540" v="225" actId="20577"/>
        <pc:sldMasterMkLst>
          <pc:docMk/>
          <pc:sldMasterMk cId="2894819845" sldId="2147484204"/>
        </pc:sldMasterMkLst>
        <pc:spChg chg="mod">
          <ac:chgData name="Abhishek Patil" userId="4a57f103-40b4-4474-a113-d3340a5396d8" providerId="ADAL" clId="{FA10907B-4C4B-4529-BB73-218BFA8E215D}" dt="2025-06-08T02:48:24.880" v="221" actId="20577"/>
          <ac:spMkLst>
            <pc:docMk/>
            <pc:sldMasterMk cId="2894819845" sldId="2147484204"/>
            <ac:spMk id="11" creationId="{00000000-0000-0000-0000-000000000000}"/>
          </ac:spMkLst>
        </pc:spChg>
        <pc:spChg chg="mod">
          <ac:chgData name="Abhishek Patil" userId="4a57f103-40b4-4474-a113-d3340a5396d8" providerId="ADAL" clId="{FA10907B-4C4B-4529-BB73-218BFA8E215D}" dt="2025-06-08T02:48:29.540" v="225" actId="20577"/>
          <ac:spMkLst>
            <pc:docMk/>
            <pc:sldMasterMk cId="2894819845" sldId="2147484204"/>
            <ac:spMk id="1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6/7/2025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6/7/2025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ED7C50F-071E-4D3B-9A71-41D99FA7C3E5}" type="slidenum">
              <a:rPr lang="en-US" smtClean="0"/>
              <a:t>2</a:t>
            </a:fld>
            <a:endParaRPr lang="en-US"/>
          </a:p>
        </p:txBody>
      </p:sp>
    </p:spTree>
    <p:extLst>
      <p:ext uri="{BB962C8B-B14F-4D97-AF65-F5344CB8AC3E}">
        <p14:creationId xmlns:p14="http://schemas.microsoft.com/office/powerpoint/2010/main" val="37957804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ED7C50F-071E-4D3B-9A71-41D99FA7C3E5}" type="slidenum">
              <a:rPr lang="en-US" smtClean="0"/>
              <a:t>5</a:t>
            </a:fld>
            <a:endParaRPr lang="en-US"/>
          </a:p>
        </p:txBody>
      </p:sp>
    </p:spTree>
    <p:extLst>
      <p:ext uri="{BB962C8B-B14F-4D97-AF65-F5344CB8AC3E}">
        <p14:creationId xmlns:p14="http://schemas.microsoft.com/office/powerpoint/2010/main" val="3499164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7085262-DAF8-40EB-B101-2C509DD64786}" type="slidenum">
              <a:rPr lang="en-US"/>
              <a:pPr>
                <a:defRPr/>
              </a:pPr>
              <a:t>‹#›</a:t>
            </a:fld>
            <a:endParaRPr lang="en-US"/>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a:t>Abhishek P (Qualcomm), et. al.,</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3099D1E7-2CFE-4362-BB72-AF97192842EA}" type="slidenum">
              <a:rPr lang="en-US"/>
              <a:pPr>
                <a:defRPr/>
              </a:pPr>
              <a:t>‹#›</a:t>
            </a:fld>
            <a:endParaRPr lang="en-US"/>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a:t>Abhishek P (Qualcomm), et. al.,</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F9CC4226-5898-4289-B3B7-B3B638472375}" type="slidenum">
              <a:rPr lang="en-US"/>
              <a:pPr>
                <a:defRPr/>
              </a:pPr>
              <a:t>‹#›</a:t>
            </a:fld>
            <a:endParaRPr lang="en-US"/>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a:t>Abhishek P (Qualcomm), et. al.,</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852FA7AA-22C1-4E97-88D6-3976232AE53D}" type="slidenum">
              <a:rPr lang="en-US"/>
              <a:pPr>
                <a:defRPr/>
              </a:pPr>
              <a:t>‹#›</a:t>
            </a:fld>
            <a:endParaRPr lang="en-US"/>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a:t>Abhishek P (Qualcomm), et. al.,</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829B3BF4-2FB5-48DF-B7F8-378C94E27CDE}" type="slidenum">
              <a:rPr lang="en-US"/>
              <a:pPr>
                <a:defRPr/>
              </a:pPr>
              <a:t>‹#›</a:t>
            </a:fld>
            <a:endParaRPr lang="en-US"/>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a:t>Abhishek P (Qualcomm), et. al.,</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a:t>Abhishek Patil (Qualcomm), et. al.,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802.11-25/</a:t>
            </a:r>
            <a:r>
              <a:rPr lang="en-US" sz="1800" b="1" i="0" kern="1200" dirty="0">
                <a:solidFill>
                  <a:schemeClr val="tx1"/>
                </a:solidFill>
                <a:effectLst/>
                <a:latin typeface="+mn-lt"/>
                <a:ea typeface="+mn-ea"/>
                <a:cs typeface="+mn-cs"/>
              </a:rPr>
              <a:t>0374</a:t>
            </a:r>
            <a:r>
              <a:rPr lang="en-US" sz="1800" b="1" dirty="0">
                <a:solidFill>
                  <a:schemeClr val="tx1"/>
                </a:solidFill>
                <a:cs typeface="+mn-cs"/>
              </a:rPr>
              <a:t>r0</a:t>
            </a:r>
          </a:p>
        </p:txBody>
      </p:sp>
      <p:sp>
        <p:nvSpPr>
          <p:cNvPr id="11" name="TextBox 10"/>
          <p:cNvSpPr txBox="1"/>
          <p:nvPr userDrawn="1"/>
        </p:nvSpPr>
        <p:spPr>
          <a:xfrm>
            <a:off x="527126" y="281239"/>
            <a:ext cx="1815480" cy="369332"/>
          </a:xfrm>
          <a:prstGeom prst="rect">
            <a:avLst/>
          </a:prstGeom>
          <a:noFill/>
        </p:spPr>
        <p:txBody>
          <a:bodyPr wrap="square" rtlCol="0">
            <a:spAutoFit/>
          </a:bodyPr>
          <a:lstStyle/>
          <a:p>
            <a:pPr>
              <a:defRPr/>
            </a:pPr>
            <a:r>
              <a:rPr lang="en-US" b="1" dirty="0"/>
              <a:t>June 2025</a:t>
            </a:r>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slide" Target="slide8.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a:t>Slide </a:t>
            </a:r>
            <a:fld id="{E7E6215C-0148-4EB1-A390-22B113FC486F}" type="slidenum">
              <a:rPr lang="en-US" smtClean="0"/>
              <a:pPr>
                <a:defRPr/>
              </a:pPr>
              <a:t>1</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852326755"/>
              </p:ext>
            </p:extLst>
          </p:nvPr>
        </p:nvGraphicFramePr>
        <p:xfrm>
          <a:off x="495682" y="2687451"/>
          <a:ext cx="8096484" cy="301752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algn="ctr"/>
                      <a:r>
                        <a:rPr lang="en-US" sz="160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a:solidFill>
                            <a:schemeClr val="tx1"/>
                          </a:solidFill>
                        </a:rPr>
                        <a:t>appatil@qti.qualcomm.com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823535"/>
                  </a:ext>
                </a:extLst>
              </a:tr>
              <a:tr h="264132">
                <a:tc>
                  <a:txBody>
                    <a:bodyPr/>
                    <a:lstStyle/>
                    <a:p>
                      <a:pPr algn="ctr"/>
                      <a:r>
                        <a:rPr lang="en-US" sz="1600">
                          <a:solidFill>
                            <a:schemeClr val="tx1"/>
                          </a:solidFill>
                        </a:rPr>
                        <a:t>Gaurang Naik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algn="ctr"/>
                      <a:r>
                        <a:rPr lang="en-US" sz="160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41622928"/>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a:solidFill>
                            <a:schemeClr val="tx1"/>
                          </a:solidFill>
                        </a:rPr>
                        <a:t>Giovanni Chisci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5512636"/>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a:solidFill>
                            <a:schemeClr val="tx1"/>
                          </a:solidFill>
                        </a:rPr>
                        <a:t>Sanket Kalamkar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4616152"/>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a:solidFill>
                            <a:schemeClr val="tx1"/>
                          </a:solidFill>
                        </a:rPr>
                        <a:t>Sherief Helwa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45666518"/>
                  </a:ext>
                </a:extLst>
              </a:tr>
            </a:tbl>
          </a:graphicData>
        </a:graphic>
      </p:graphicFrame>
      <p:sp>
        <p:nvSpPr>
          <p:cNvPr id="2" name="Title 1"/>
          <p:cNvSpPr>
            <a:spLocks noGrp="1"/>
          </p:cNvSpPr>
          <p:nvPr>
            <p:ph type="title"/>
          </p:nvPr>
        </p:nvSpPr>
        <p:spPr>
          <a:xfrm>
            <a:off x="685800" y="615636"/>
            <a:ext cx="7772400" cy="1294216"/>
          </a:xfrm>
        </p:spPr>
        <p:txBody>
          <a:bodyPr/>
          <a:lstStyle/>
          <a:p>
            <a:r>
              <a:rPr lang="en-US" sz="3200"/>
              <a:t>Enhancements to critical updates procedure – gen indication</a:t>
            </a:r>
            <a:endParaRPr lang="en-US"/>
          </a:p>
        </p:txBody>
      </p:sp>
      <p:sp>
        <p:nvSpPr>
          <p:cNvPr id="13" name="Rectangle 6"/>
          <p:cNvSpPr txBox="1">
            <a:spLocks noChangeArrowheads="1"/>
          </p:cNvSpPr>
          <p:nvPr/>
        </p:nvSpPr>
        <p:spPr bwMode="auto">
          <a:xfrm>
            <a:off x="533400"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2025-06-06</a:t>
            </a:r>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a:t>Abhishek P (Qualcomm), et. al.,</a:t>
            </a:r>
          </a:p>
        </p:txBody>
      </p:sp>
    </p:spTree>
    <p:extLst>
      <p:ext uri="{BB962C8B-B14F-4D97-AF65-F5344CB8AC3E}">
        <p14:creationId xmlns:p14="http://schemas.microsoft.com/office/powerpoint/2010/main" val="962940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DA4FAE9-4DA6-78B7-7B74-188A0BDCFD84}"/>
              </a:ext>
            </a:extLst>
          </p:cNvPr>
          <p:cNvSpPr>
            <a:spLocks noGrp="1"/>
          </p:cNvSpPr>
          <p:nvPr>
            <p:ph type="title"/>
          </p:nvPr>
        </p:nvSpPr>
        <p:spPr/>
        <p:txBody>
          <a:bodyPr/>
          <a:lstStyle/>
          <a:p>
            <a:r>
              <a:rPr lang="en-US"/>
              <a:t>Appendix</a:t>
            </a:r>
          </a:p>
        </p:txBody>
      </p:sp>
      <p:sp>
        <p:nvSpPr>
          <p:cNvPr id="7" name="Text Placeholder 6">
            <a:extLst>
              <a:ext uri="{FF2B5EF4-FFF2-40B4-BE49-F238E27FC236}">
                <a16:creationId xmlns:a16="http://schemas.microsoft.com/office/drawing/2014/main" id="{F3EC8E84-BCA7-617A-0693-FCB3D233E948}"/>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70D56961-4169-F286-1C77-189CA6495CE1}"/>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10</a:t>
            </a:fld>
            <a:endParaRPr lang="en-US"/>
          </a:p>
        </p:txBody>
      </p:sp>
      <p:sp>
        <p:nvSpPr>
          <p:cNvPr id="4" name="Footer Placeholder 3">
            <a:extLst>
              <a:ext uri="{FF2B5EF4-FFF2-40B4-BE49-F238E27FC236}">
                <a16:creationId xmlns:a16="http://schemas.microsoft.com/office/drawing/2014/main" id="{BFE8F5FE-CD4C-E8E0-E841-77BEE2248B08}"/>
              </a:ext>
            </a:extLst>
          </p:cNvPr>
          <p:cNvSpPr>
            <a:spLocks noGrp="1"/>
          </p:cNvSpPr>
          <p:nvPr>
            <p:ph type="ftr" sz="quarter" idx="3"/>
          </p:nvPr>
        </p:nvSpPr>
        <p:spPr/>
        <p:txBody>
          <a:bodyPr/>
          <a:lstStyle/>
          <a:p>
            <a:pPr>
              <a:defRPr/>
            </a:pPr>
            <a:r>
              <a:rPr lang="en-US"/>
              <a:t>Abhishek P (Qualcomm), et. al.,</a:t>
            </a:r>
          </a:p>
        </p:txBody>
      </p:sp>
    </p:spTree>
    <p:extLst>
      <p:ext uri="{BB962C8B-B14F-4D97-AF65-F5344CB8AC3E}">
        <p14:creationId xmlns:p14="http://schemas.microsoft.com/office/powerpoint/2010/main" val="32002786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518F49B-DD42-5A6E-F6FA-722ABF25057C}"/>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11</a:t>
            </a:fld>
            <a:endParaRPr lang="en-US"/>
          </a:p>
        </p:txBody>
      </p:sp>
      <p:sp>
        <p:nvSpPr>
          <p:cNvPr id="4" name="Footer Placeholder 3">
            <a:extLst>
              <a:ext uri="{FF2B5EF4-FFF2-40B4-BE49-F238E27FC236}">
                <a16:creationId xmlns:a16="http://schemas.microsoft.com/office/drawing/2014/main" id="{417659D6-0EC5-C48D-FE89-C7C577DC6549}"/>
              </a:ext>
            </a:extLst>
          </p:cNvPr>
          <p:cNvSpPr>
            <a:spLocks noGrp="1"/>
          </p:cNvSpPr>
          <p:nvPr>
            <p:ph type="ftr" sz="quarter" idx="3"/>
          </p:nvPr>
        </p:nvSpPr>
        <p:spPr/>
        <p:txBody>
          <a:bodyPr/>
          <a:lstStyle/>
          <a:p>
            <a:pPr>
              <a:defRPr/>
            </a:pPr>
            <a:r>
              <a:rPr lang="en-US"/>
              <a:t>Abhishek P (Qualcomm), et. al.,</a:t>
            </a:r>
          </a:p>
        </p:txBody>
      </p:sp>
      <p:sp>
        <p:nvSpPr>
          <p:cNvPr id="5" name="Title 4">
            <a:extLst>
              <a:ext uri="{FF2B5EF4-FFF2-40B4-BE49-F238E27FC236}">
                <a16:creationId xmlns:a16="http://schemas.microsoft.com/office/drawing/2014/main" id="{081B8461-D301-1CFD-0C4F-12783390EA04}"/>
              </a:ext>
            </a:extLst>
          </p:cNvPr>
          <p:cNvSpPr>
            <a:spLocks noGrp="1"/>
          </p:cNvSpPr>
          <p:nvPr>
            <p:ph type="title"/>
          </p:nvPr>
        </p:nvSpPr>
        <p:spPr/>
        <p:txBody>
          <a:bodyPr/>
          <a:lstStyle/>
          <a:p>
            <a:r>
              <a:rPr lang="en-US"/>
              <a:t>Format of Capability Information field [9.4.1.4]</a:t>
            </a:r>
          </a:p>
        </p:txBody>
      </p:sp>
      <p:pic>
        <p:nvPicPr>
          <p:cNvPr id="6" name="Content Placeholder 5">
            <a:extLst>
              <a:ext uri="{FF2B5EF4-FFF2-40B4-BE49-F238E27FC236}">
                <a16:creationId xmlns:a16="http://schemas.microsoft.com/office/drawing/2014/main" id="{3D74C28D-CF0F-E2EC-0569-46FFED96BE1C}"/>
              </a:ext>
            </a:extLst>
          </p:cNvPr>
          <p:cNvPicPr>
            <a:picLocks noGrp="1" noChangeAspect="1"/>
          </p:cNvPicPr>
          <p:nvPr>
            <p:ph idx="1"/>
          </p:nvPr>
        </p:nvPicPr>
        <p:blipFill>
          <a:blip r:embed="rId2"/>
          <a:stretch>
            <a:fillRect/>
          </a:stretch>
        </p:blipFill>
        <p:spPr>
          <a:xfrm>
            <a:off x="685800" y="2484120"/>
            <a:ext cx="7772400" cy="3108960"/>
          </a:xfrm>
          <a:prstGeom prst="rect">
            <a:avLst/>
          </a:prstGeom>
        </p:spPr>
      </p:pic>
      <p:sp>
        <p:nvSpPr>
          <p:cNvPr id="7" name="TextBox 6">
            <a:extLst>
              <a:ext uri="{FF2B5EF4-FFF2-40B4-BE49-F238E27FC236}">
                <a16:creationId xmlns:a16="http://schemas.microsoft.com/office/drawing/2014/main" id="{3D933DF3-9EDD-6BD2-C31A-00A8D2E5F472}"/>
              </a:ext>
            </a:extLst>
          </p:cNvPr>
          <p:cNvSpPr txBox="1"/>
          <p:nvPr/>
        </p:nvSpPr>
        <p:spPr>
          <a:xfrm>
            <a:off x="7763458" y="1744872"/>
            <a:ext cx="705962" cy="418576"/>
          </a:xfrm>
          <a:prstGeom prst="rect">
            <a:avLst/>
          </a:prstGeom>
          <a:noFill/>
          <a:ln>
            <a:noFill/>
          </a:ln>
        </p:spPr>
        <p:txBody>
          <a:bodyPr wrap="none" lIns="137160" tIns="91440" rIns="0" bIns="91440" rtlCol="0">
            <a:spAutoFit/>
          </a:bodyPr>
          <a:lstStyle/>
          <a:p>
            <a:pPr algn="l">
              <a:lnSpc>
                <a:spcPct val="95000"/>
              </a:lnSpc>
              <a:spcBef>
                <a:spcPts val="1200"/>
              </a:spcBef>
            </a:pPr>
            <a:r>
              <a:rPr lang="en-US" sz="1600">
                <a:solidFill>
                  <a:schemeClr val="tx1"/>
                </a:solidFill>
                <a:hlinkClick r:id="rId3" action="ppaction://hlinksldjump"/>
              </a:rPr>
              <a:t>BACK</a:t>
            </a:r>
            <a:endParaRPr lang="en-US" sz="1600">
              <a:solidFill>
                <a:schemeClr val="tx1"/>
              </a:solidFill>
            </a:endParaRPr>
          </a:p>
        </p:txBody>
      </p:sp>
    </p:spTree>
    <p:extLst>
      <p:ext uri="{BB962C8B-B14F-4D97-AF65-F5344CB8AC3E}">
        <p14:creationId xmlns:p14="http://schemas.microsoft.com/office/powerpoint/2010/main" val="1371273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B2968E6-08D6-465B-A779-B9C873F0DCC7}"/>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12</a:t>
            </a:fld>
            <a:endParaRPr lang="en-US"/>
          </a:p>
        </p:txBody>
      </p:sp>
      <p:sp>
        <p:nvSpPr>
          <p:cNvPr id="4" name="Footer Placeholder 3">
            <a:extLst>
              <a:ext uri="{FF2B5EF4-FFF2-40B4-BE49-F238E27FC236}">
                <a16:creationId xmlns:a16="http://schemas.microsoft.com/office/drawing/2014/main" id="{EF11E837-0B24-50DF-F998-FF5738556E67}"/>
              </a:ext>
            </a:extLst>
          </p:cNvPr>
          <p:cNvSpPr>
            <a:spLocks noGrp="1"/>
          </p:cNvSpPr>
          <p:nvPr>
            <p:ph type="ftr" sz="quarter" idx="3"/>
          </p:nvPr>
        </p:nvSpPr>
        <p:spPr/>
        <p:txBody>
          <a:bodyPr/>
          <a:lstStyle/>
          <a:p>
            <a:pPr>
              <a:defRPr/>
            </a:pPr>
            <a:r>
              <a:rPr lang="en-US"/>
              <a:t>Abhishek P (Qualcomm), et. al.,</a:t>
            </a:r>
          </a:p>
        </p:txBody>
      </p:sp>
      <p:sp>
        <p:nvSpPr>
          <p:cNvPr id="5" name="Title 4">
            <a:extLst>
              <a:ext uri="{FF2B5EF4-FFF2-40B4-BE49-F238E27FC236}">
                <a16:creationId xmlns:a16="http://schemas.microsoft.com/office/drawing/2014/main" id="{6E884029-18A0-DAC4-FAE7-C3E9A5FD8D53}"/>
              </a:ext>
            </a:extLst>
          </p:cNvPr>
          <p:cNvSpPr>
            <a:spLocks noGrp="1"/>
          </p:cNvSpPr>
          <p:nvPr>
            <p:ph type="title"/>
          </p:nvPr>
        </p:nvSpPr>
        <p:spPr/>
        <p:txBody>
          <a:bodyPr/>
          <a:lstStyle/>
          <a:p>
            <a:r>
              <a:rPr lang="en-US"/>
              <a:t>Format of </a:t>
            </a:r>
            <a:r>
              <a:rPr lang="en-US" err="1"/>
              <a:t>NonTxBSSID</a:t>
            </a:r>
            <a:r>
              <a:rPr lang="en-US"/>
              <a:t> Capabilities element [9.4.2.70]</a:t>
            </a:r>
          </a:p>
        </p:txBody>
      </p:sp>
      <p:pic>
        <p:nvPicPr>
          <p:cNvPr id="6" name="Content Placeholder 5">
            <a:extLst>
              <a:ext uri="{FF2B5EF4-FFF2-40B4-BE49-F238E27FC236}">
                <a16:creationId xmlns:a16="http://schemas.microsoft.com/office/drawing/2014/main" id="{C2B14F67-DAEB-06D6-3DDA-E7C34D7E45C9}"/>
              </a:ext>
            </a:extLst>
          </p:cNvPr>
          <p:cNvPicPr>
            <a:picLocks noGrp="1" noChangeAspect="1"/>
          </p:cNvPicPr>
          <p:nvPr>
            <p:ph idx="1"/>
          </p:nvPr>
        </p:nvPicPr>
        <p:blipFill>
          <a:blip r:embed="rId2"/>
          <a:stretch>
            <a:fillRect/>
          </a:stretch>
        </p:blipFill>
        <p:spPr>
          <a:xfrm>
            <a:off x="1519925" y="1910732"/>
            <a:ext cx="6104149" cy="1127858"/>
          </a:xfrm>
          <a:prstGeom prst="rect">
            <a:avLst/>
          </a:prstGeom>
        </p:spPr>
      </p:pic>
      <p:pic>
        <p:nvPicPr>
          <p:cNvPr id="7" name="Picture 6">
            <a:extLst>
              <a:ext uri="{FF2B5EF4-FFF2-40B4-BE49-F238E27FC236}">
                <a16:creationId xmlns:a16="http://schemas.microsoft.com/office/drawing/2014/main" id="{7BC22343-535B-3742-4E65-D9E727D63B05}"/>
              </a:ext>
            </a:extLst>
          </p:cNvPr>
          <p:cNvPicPr>
            <a:picLocks noChangeAspect="1"/>
          </p:cNvPicPr>
          <p:nvPr/>
        </p:nvPicPr>
        <p:blipFill>
          <a:blip r:embed="rId3"/>
          <a:stretch>
            <a:fillRect/>
          </a:stretch>
        </p:blipFill>
        <p:spPr>
          <a:xfrm>
            <a:off x="295574" y="3429000"/>
            <a:ext cx="8457441" cy="556411"/>
          </a:xfrm>
          <a:prstGeom prst="rect">
            <a:avLst/>
          </a:prstGeom>
        </p:spPr>
      </p:pic>
      <p:pic>
        <p:nvPicPr>
          <p:cNvPr id="8" name="Picture 7">
            <a:extLst>
              <a:ext uri="{FF2B5EF4-FFF2-40B4-BE49-F238E27FC236}">
                <a16:creationId xmlns:a16="http://schemas.microsoft.com/office/drawing/2014/main" id="{9C6DB48A-424D-1085-0204-083A7A6C1DBE}"/>
              </a:ext>
            </a:extLst>
          </p:cNvPr>
          <p:cNvPicPr>
            <a:picLocks noChangeAspect="1"/>
          </p:cNvPicPr>
          <p:nvPr/>
        </p:nvPicPr>
        <p:blipFill>
          <a:blip r:embed="rId4"/>
          <a:stretch>
            <a:fillRect/>
          </a:stretch>
        </p:blipFill>
        <p:spPr>
          <a:xfrm>
            <a:off x="295574" y="4359867"/>
            <a:ext cx="8457441" cy="1538464"/>
          </a:xfrm>
          <a:prstGeom prst="rect">
            <a:avLst/>
          </a:prstGeom>
        </p:spPr>
      </p:pic>
      <p:sp>
        <p:nvSpPr>
          <p:cNvPr id="9" name="TextBox 8">
            <a:extLst>
              <a:ext uri="{FF2B5EF4-FFF2-40B4-BE49-F238E27FC236}">
                <a16:creationId xmlns:a16="http://schemas.microsoft.com/office/drawing/2014/main" id="{37404F8A-DD29-163B-6397-612E3A44C668}"/>
              </a:ext>
            </a:extLst>
          </p:cNvPr>
          <p:cNvSpPr txBox="1"/>
          <p:nvPr/>
        </p:nvSpPr>
        <p:spPr>
          <a:xfrm>
            <a:off x="8196489" y="5977584"/>
            <a:ext cx="705962" cy="418576"/>
          </a:xfrm>
          <a:prstGeom prst="rect">
            <a:avLst/>
          </a:prstGeom>
          <a:noFill/>
          <a:ln>
            <a:noFill/>
          </a:ln>
        </p:spPr>
        <p:txBody>
          <a:bodyPr wrap="none" lIns="137160" tIns="91440" rIns="0" bIns="91440" rtlCol="0">
            <a:spAutoFit/>
          </a:bodyPr>
          <a:lstStyle/>
          <a:p>
            <a:pPr algn="l">
              <a:lnSpc>
                <a:spcPct val="95000"/>
              </a:lnSpc>
              <a:spcBef>
                <a:spcPts val="1200"/>
              </a:spcBef>
            </a:pPr>
            <a:r>
              <a:rPr lang="en-US" sz="1600">
                <a:solidFill>
                  <a:schemeClr val="tx1"/>
                </a:solidFill>
                <a:hlinkClick r:id="rId5" action="ppaction://hlinksldjump"/>
              </a:rPr>
              <a:t>BACK</a:t>
            </a:r>
            <a:endParaRPr lang="en-US" sz="1600">
              <a:solidFill>
                <a:schemeClr val="tx1"/>
              </a:solidFill>
            </a:endParaRPr>
          </a:p>
        </p:txBody>
      </p:sp>
    </p:spTree>
    <p:extLst>
      <p:ext uri="{BB962C8B-B14F-4D97-AF65-F5344CB8AC3E}">
        <p14:creationId xmlns:p14="http://schemas.microsoft.com/office/powerpoint/2010/main" val="1433188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CC62EB7-069E-4B6D-8B18-06A9009B45FF}"/>
              </a:ext>
            </a:extLst>
          </p:cNvPr>
          <p:cNvSpPr>
            <a:spLocks noGrp="1"/>
          </p:cNvSpPr>
          <p:nvPr>
            <p:ph idx="1"/>
          </p:nvPr>
        </p:nvSpPr>
        <p:spPr>
          <a:xfrm>
            <a:off x="685800" y="1981199"/>
            <a:ext cx="7772400" cy="4419601"/>
          </a:xfrm>
        </p:spPr>
        <p:txBody>
          <a:bodyPr>
            <a:normAutofit fontScale="62500" lnSpcReduction="20000"/>
          </a:bodyPr>
          <a:lstStyle/>
          <a:p>
            <a:r>
              <a:rPr lang="en-US"/>
              <a:t>Up until now, the mechanism to indicate critical updates has been common across generations.</a:t>
            </a:r>
          </a:p>
          <a:p>
            <a:pPr lvl="1"/>
            <a:r>
              <a:rPr lang="en-US"/>
              <a:t>The Check Beacon field in the TIM frame is incremented each time there is an update to an element listed in clause 11.2.3.14</a:t>
            </a:r>
          </a:p>
          <a:p>
            <a:pPr lvl="1"/>
            <a:r>
              <a:rPr lang="en-US"/>
              <a:t>The common framework does not differential updates for a certain generation</a:t>
            </a:r>
          </a:p>
          <a:p>
            <a:pPr lvl="2"/>
            <a:r>
              <a:rPr lang="en-US"/>
              <a:t>Each new generation adds more elements to the critical updates set, thereby increasing the frequency of an update.</a:t>
            </a:r>
          </a:p>
          <a:p>
            <a:pPr lvl="2"/>
            <a:r>
              <a:rPr lang="en-US"/>
              <a:t>As a result, it is more likely that a client device belonging to an earlier generation burns power to read the entire beacon (or probing the AP) only to find no change to the parameters that matter to it (i.e., the update occurred for parameters belong to a later gen)</a:t>
            </a:r>
          </a:p>
          <a:p>
            <a:pPr lvl="3"/>
            <a:r>
              <a:rPr lang="en-US"/>
              <a:t>For example, a 11n device that is in power-save and only monitoring TIM frames, will wake-up during TBTT to receive the Beacon frame when the Check Beacon field is incremented due to an update to a 11ax element.</a:t>
            </a:r>
          </a:p>
          <a:p>
            <a:r>
              <a:rPr lang="en-US"/>
              <a:t>EHT extended the critical updates framework to include multi-link which further aggravates the issue.</a:t>
            </a:r>
          </a:p>
          <a:p>
            <a:pPr lvl="1"/>
            <a:r>
              <a:rPr lang="en-US"/>
              <a:t>EHT added an early indication to signal an update to any link of the AP MLD, a change sequence counter for each link, and an indication of whether all the updates for another link are included in the Beacon itself etc.</a:t>
            </a:r>
          </a:p>
          <a:p>
            <a:r>
              <a:rPr lang="en-US" err="1"/>
              <a:t>TGbn</a:t>
            </a:r>
            <a:r>
              <a:rPr lang="en-US"/>
              <a:t> aims to address beacon bloating by limiting the inclusion of new elements defined by UHR and later gens in the Beacon frame </a:t>
            </a:r>
          </a:p>
          <a:p>
            <a:pPr lvl="1"/>
            <a:r>
              <a:rPr lang="en-US"/>
              <a:t>However, such a scheme can lead to probe storm wherein multiple STAs poll the AP to retrieve a critical update.</a:t>
            </a:r>
          </a:p>
          <a:p>
            <a:r>
              <a:rPr lang="en-US"/>
              <a:t>Therefore, it would be beneficial, if there is a scheme to identify the generation for which an update has occurred (for any link).</a:t>
            </a:r>
          </a:p>
          <a:p>
            <a:pPr lvl="1"/>
            <a:r>
              <a:rPr lang="en-US"/>
              <a:t>Clients belonging to an earlier generation can ignore the update if it is for a later generation</a:t>
            </a:r>
          </a:p>
          <a:p>
            <a:pPr lvl="2"/>
            <a:r>
              <a:rPr lang="en-US"/>
              <a:t>Helps save power and reduce the number of clients that may query the AP to retrieve the updates</a:t>
            </a:r>
          </a:p>
        </p:txBody>
      </p:sp>
      <p:sp>
        <p:nvSpPr>
          <p:cNvPr id="3" name="Slide Number Placeholder 2">
            <a:extLst>
              <a:ext uri="{FF2B5EF4-FFF2-40B4-BE49-F238E27FC236}">
                <a16:creationId xmlns:a16="http://schemas.microsoft.com/office/drawing/2014/main" id="{879A0367-6223-4E36-BCF2-99C0814C4BE2}"/>
              </a:ext>
            </a:extLst>
          </p:cNvPr>
          <p:cNvSpPr>
            <a:spLocks noGrp="1"/>
          </p:cNvSpPr>
          <p:nvPr>
            <p:ph type="sldNum" sz="quarter" idx="11"/>
          </p:nvPr>
        </p:nvSpPr>
        <p:spPr>
          <a:xfrm>
            <a:off x="4342399" y="6475413"/>
            <a:ext cx="535403" cy="184666"/>
          </a:xfrm>
        </p:spPr>
        <p:txBody>
          <a:bodyPr/>
          <a:lstStyle/>
          <a:p>
            <a:r>
              <a:rPr lang="en-US"/>
              <a:t>Slide </a:t>
            </a:r>
            <a:fld id="{3099D1E7-2CFE-4362-BB72-AF97192842EA}" type="slidenum">
              <a:rPr lang="en-US" smtClean="0"/>
              <a:pPr/>
              <a:t>2</a:t>
            </a:fld>
            <a:endParaRPr lang="en-US"/>
          </a:p>
        </p:txBody>
      </p:sp>
      <p:sp>
        <p:nvSpPr>
          <p:cNvPr id="4" name="Footer Placeholder 3">
            <a:extLst>
              <a:ext uri="{FF2B5EF4-FFF2-40B4-BE49-F238E27FC236}">
                <a16:creationId xmlns:a16="http://schemas.microsoft.com/office/drawing/2014/main" id="{9A507519-B177-4E40-B59F-C2015609E9BF}"/>
              </a:ext>
            </a:extLst>
          </p:cNvPr>
          <p:cNvSpPr>
            <a:spLocks noGrp="1"/>
          </p:cNvSpPr>
          <p:nvPr>
            <p:ph type="ftr" sz="quarter" idx="3"/>
          </p:nvPr>
        </p:nvSpPr>
        <p:spPr>
          <a:xfrm flipH="1">
            <a:off x="5791199" y="6475413"/>
            <a:ext cx="2752661" cy="184666"/>
          </a:xfrm>
        </p:spPr>
        <p:txBody>
          <a:bodyPr/>
          <a:lstStyle/>
          <a:p>
            <a:r>
              <a:rPr lang="en-US"/>
              <a:t>Abhishek P (Qualcomm), et. al.,</a:t>
            </a:r>
          </a:p>
        </p:txBody>
      </p:sp>
      <p:sp>
        <p:nvSpPr>
          <p:cNvPr id="5" name="Title 4">
            <a:extLst>
              <a:ext uri="{FF2B5EF4-FFF2-40B4-BE49-F238E27FC236}">
                <a16:creationId xmlns:a16="http://schemas.microsoft.com/office/drawing/2014/main" id="{7A35A0F5-450A-4C08-9F36-AC8F7F111757}"/>
              </a:ext>
            </a:extLst>
          </p:cNvPr>
          <p:cNvSpPr>
            <a:spLocks noGrp="1"/>
          </p:cNvSpPr>
          <p:nvPr>
            <p:ph type="title"/>
          </p:nvPr>
        </p:nvSpPr>
        <p:spPr>
          <a:xfrm>
            <a:off x="685800" y="685800"/>
            <a:ext cx="7772400" cy="1066800"/>
          </a:xfrm>
        </p:spPr>
        <p:txBody>
          <a:bodyPr/>
          <a:lstStyle/>
          <a:p>
            <a:r>
              <a:rPr lang="en-US"/>
              <a:t>Motivation</a:t>
            </a:r>
          </a:p>
        </p:txBody>
      </p:sp>
    </p:spTree>
    <p:extLst>
      <p:ext uri="{BB962C8B-B14F-4D97-AF65-F5344CB8AC3E}">
        <p14:creationId xmlns:p14="http://schemas.microsoft.com/office/powerpoint/2010/main" val="2056036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5034705-E75A-B2C4-2208-4182E80AED45}"/>
              </a:ext>
            </a:extLst>
          </p:cNvPr>
          <p:cNvSpPr>
            <a:spLocks noGrp="1"/>
          </p:cNvSpPr>
          <p:nvPr>
            <p:ph idx="1"/>
          </p:nvPr>
        </p:nvSpPr>
        <p:spPr>
          <a:xfrm>
            <a:off x="685800" y="1981200"/>
            <a:ext cx="7772400" cy="4406988"/>
          </a:xfrm>
        </p:spPr>
        <p:txBody>
          <a:bodyPr>
            <a:normAutofit lnSpcReduction="10000"/>
          </a:bodyPr>
          <a:lstStyle/>
          <a:p>
            <a:pPr marL="173355" indent="-173355"/>
            <a:r>
              <a:rPr lang="en-US" dirty="0"/>
              <a:t>Identify the generation of the update(s)</a:t>
            </a:r>
            <a:endParaRPr lang="en-US" dirty="0">
              <a:ea typeface="Microsoft Sans Serif"/>
              <a:cs typeface="Microsoft Sans Serif"/>
            </a:endParaRPr>
          </a:p>
          <a:p>
            <a:pPr marL="337820" lvl="1"/>
            <a:r>
              <a:rPr lang="en-US" dirty="0"/>
              <a:t>Allows a client to ignore updates belong to a later generation</a:t>
            </a:r>
            <a:endParaRPr lang="en-US" dirty="0">
              <a:ea typeface="Microsoft Sans Serif"/>
              <a:cs typeface="Microsoft Sans Serif"/>
            </a:endParaRPr>
          </a:p>
          <a:p>
            <a:pPr marL="337820" lvl="1"/>
            <a:r>
              <a:rPr lang="en-US" dirty="0"/>
              <a:t>Also reduces the number of clients that could potentially poll the AP to retrieve the updates</a:t>
            </a:r>
            <a:endParaRPr lang="en-US" dirty="0">
              <a:ea typeface="Microsoft Sans Serif"/>
              <a:cs typeface="Microsoft Sans Serif"/>
            </a:endParaRPr>
          </a:p>
          <a:p>
            <a:pPr marL="173355" indent="-173355"/>
            <a:endParaRPr lang="en-US" dirty="0"/>
          </a:p>
          <a:p>
            <a:pPr marL="173355" indent="-173355"/>
            <a:r>
              <a:rPr lang="en-US" dirty="0"/>
              <a:t>Maintain backward compatibility while performing the above</a:t>
            </a:r>
            <a:endParaRPr lang="en-US" dirty="0">
              <a:ea typeface="Microsoft Sans Serif"/>
              <a:cs typeface="Microsoft Sans Serif"/>
            </a:endParaRPr>
          </a:p>
          <a:p>
            <a:pPr marL="337820" lvl="1"/>
            <a:r>
              <a:rPr lang="en-US" dirty="0"/>
              <a:t>No change to existing critical updates signaling and the mechanisms to retrieve them</a:t>
            </a:r>
            <a:endParaRPr lang="en-US" dirty="0">
              <a:ea typeface="Microsoft Sans Serif"/>
              <a:cs typeface="Microsoft Sans Serif"/>
            </a:endParaRPr>
          </a:p>
          <a:p>
            <a:pPr marL="337820" lvl="1"/>
            <a:r>
              <a:rPr lang="en-US" dirty="0"/>
              <a:t>Define signaling scheme that will be ignored by pre-11bn clients</a:t>
            </a:r>
          </a:p>
          <a:p>
            <a:pPr marL="337820" lvl="1"/>
            <a:r>
              <a:rPr lang="en-US" dirty="0">
                <a:ea typeface="Microsoft Sans Serif"/>
                <a:cs typeface="Microsoft Sans Serif"/>
              </a:rPr>
              <a:t>Client can determine AP’s gen during assoc.</a:t>
            </a:r>
          </a:p>
          <a:p>
            <a:pPr marL="680720" lvl="2"/>
            <a:r>
              <a:rPr lang="en-US" dirty="0">
                <a:ea typeface="Microsoft Sans Serif"/>
                <a:cs typeface="Microsoft Sans Serif"/>
              </a:rPr>
              <a:t>Assoc / Probe Resp required to carry all Op/Cap elements of the AP</a:t>
            </a:r>
          </a:p>
          <a:p>
            <a:pPr marL="680720" lvl="2"/>
            <a:r>
              <a:rPr lang="en-US" dirty="0">
                <a:ea typeface="Microsoft Sans Serif"/>
                <a:cs typeface="Microsoft Sans Serif"/>
              </a:rPr>
              <a:t>Beacon expected to carry (UHR) Op element </a:t>
            </a:r>
            <a:r>
              <a:rPr lang="en-US">
                <a:ea typeface="Microsoft Sans Serif"/>
                <a:cs typeface="Microsoft Sans Serif"/>
              </a:rPr>
              <a:t>of (UHR) </a:t>
            </a:r>
            <a:r>
              <a:rPr lang="en-US" dirty="0">
                <a:ea typeface="Microsoft Sans Serif"/>
                <a:cs typeface="Microsoft Sans Serif"/>
              </a:rPr>
              <a:t>AP</a:t>
            </a:r>
          </a:p>
        </p:txBody>
      </p:sp>
      <p:sp>
        <p:nvSpPr>
          <p:cNvPr id="3" name="Slide Number Placeholder 2">
            <a:extLst>
              <a:ext uri="{FF2B5EF4-FFF2-40B4-BE49-F238E27FC236}">
                <a16:creationId xmlns:a16="http://schemas.microsoft.com/office/drawing/2014/main" id="{8691EF43-6FB2-A41E-C50B-3544EECF5377}"/>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3</a:t>
            </a:fld>
            <a:endParaRPr lang="en-US"/>
          </a:p>
        </p:txBody>
      </p:sp>
      <p:sp>
        <p:nvSpPr>
          <p:cNvPr id="4" name="Footer Placeholder 3">
            <a:extLst>
              <a:ext uri="{FF2B5EF4-FFF2-40B4-BE49-F238E27FC236}">
                <a16:creationId xmlns:a16="http://schemas.microsoft.com/office/drawing/2014/main" id="{8B279E1D-FFA1-44CF-63F3-94F1DA4112A2}"/>
              </a:ext>
            </a:extLst>
          </p:cNvPr>
          <p:cNvSpPr>
            <a:spLocks noGrp="1"/>
          </p:cNvSpPr>
          <p:nvPr>
            <p:ph type="ftr" sz="quarter" idx="3"/>
          </p:nvPr>
        </p:nvSpPr>
        <p:spPr/>
        <p:txBody>
          <a:bodyPr/>
          <a:lstStyle/>
          <a:p>
            <a:pPr>
              <a:defRPr/>
            </a:pPr>
            <a:r>
              <a:rPr lang="en-US"/>
              <a:t>Abhishek P (Qualcomm), et. al.,</a:t>
            </a:r>
          </a:p>
        </p:txBody>
      </p:sp>
      <p:sp>
        <p:nvSpPr>
          <p:cNvPr id="5" name="Title 4">
            <a:extLst>
              <a:ext uri="{FF2B5EF4-FFF2-40B4-BE49-F238E27FC236}">
                <a16:creationId xmlns:a16="http://schemas.microsoft.com/office/drawing/2014/main" id="{472F0ADD-DE80-A2F6-0BF1-2134A17E5D55}"/>
              </a:ext>
            </a:extLst>
          </p:cNvPr>
          <p:cNvSpPr>
            <a:spLocks noGrp="1"/>
          </p:cNvSpPr>
          <p:nvPr>
            <p:ph type="title"/>
          </p:nvPr>
        </p:nvSpPr>
        <p:spPr/>
        <p:txBody>
          <a:bodyPr/>
          <a:lstStyle/>
          <a:p>
            <a:r>
              <a:rPr lang="en-US"/>
              <a:t>Solution summary</a:t>
            </a:r>
          </a:p>
        </p:txBody>
      </p:sp>
    </p:spTree>
    <p:extLst>
      <p:ext uri="{BB962C8B-B14F-4D97-AF65-F5344CB8AC3E}">
        <p14:creationId xmlns:p14="http://schemas.microsoft.com/office/powerpoint/2010/main" val="4270259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B0FE8A8-ACD4-61DE-C15A-D93C84D230E4}"/>
              </a:ext>
            </a:extLst>
          </p:cNvPr>
          <p:cNvSpPr>
            <a:spLocks noGrp="1"/>
          </p:cNvSpPr>
          <p:nvPr>
            <p:ph idx="1"/>
          </p:nvPr>
        </p:nvSpPr>
        <p:spPr>
          <a:xfrm>
            <a:off x="353147" y="1347019"/>
            <a:ext cx="8466387" cy="5053781"/>
          </a:xfrm>
        </p:spPr>
        <p:txBody>
          <a:bodyPr>
            <a:normAutofit fontScale="77500" lnSpcReduction="20000"/>
          </a:bodyPr>
          <a:lstStyle/>
          <a:p>
            <a:r>
              <a:rPr lang="en-US" dirty="0"/>
              <a:t>CUF </a:t>
            </a:r>
            <a:r>
              <a:rPr lang="en-US" dirty="0">
                <a:sym typeface="Wingdings" panose="05000000000000000000" pitchFamily="2" charset="2"/>
              </a:rPr>
              <a:t> critical updates flag (CUF) defined by </a:t>
            </a:r>
            <a:r>
              <a:rPr lang="en-US" dirty="0" err="1">
                <a:sym typeface="Wingdings" panose="05000000000000000000" pitchFamily="2" charset="2"/>
              </a:rPr>
              <a:t>TGbe</a:t>
            </a:r>
            <a:r>
              <a:rPr lang="en-US" dirty="0">
                <a:sym typeface="Wingdings" panose="05000000000000000000" pitchFamily="2" charset="2"/>
              </a:rPr>
              <a:t> (EHT)</a:t>
            </a:r>
          </a:p>
          <a:p>
            <a:pPr lvl="1"/>
            <a:r>
              <a:rPr lang="en-US" dirty="0">
                <a:sym typeface="Wingdings" panose="05000000000000000000" pitchFamily="2" charset="2"/>
              </a:rPr>
              <a:t>Set to 1, when a critical update occurs on any link, until and including the next DTIM beacon</a:t>
            </a:r>
            <a:endParaRPr lang="en-US" dirty="0">
              <a:ea typeface="Microsoft Sans Serif"/>
              <a:cs typeface="Microsoft Sans Serif"/>
            </a:endParaRPr>
          </a:p>
          <a:p>
            <a:r>
              <a:rPr lang="en-US" dirty="0">
                <a:sym typeface="Wingdings" panose="05000000000000000000" pitchFamily="2" charset="2"/>
              </a:rPr>
              <a:t>Gen Update  a 3 bits field with the ability to indicate up to 7* generations (i.e., UHR and beyond)</a:t>
            </a:r>
          </a:p>
          <a:p>
            <a:pPr lvl="1"/>
            <a:r>
              <a:rPr lang="en-US" dirty="0">
                <a:sym typeface="Wingdings" panose="05000000000000000000" pitchFamily="2" charset="2"/>
              </a:rPr>
              <a:t>*Value 0 indicates no update or update to pre-UHR</a:t>
            </a:r>
          </a:p>
          <a:p>
            <a:pPr lvl="1"/>
            <a:r>
              <a:rPr lang="en-US" dirty="0">
                <a:sym typeface="Wingdings" panose="05000000000000000000" pitchFamily="2" charset="2"/>
              </a:rPr>
              <a:t>Value 1 = UHR/WiFi8, 2 = WiFi9 so on…</a:t>
            </a:r>
          </a:p>
          <a:p>
            <a:pPr lvl="1"/>
            <a:r>
              <a:rPr lang="en-US" dirty="0">
                <a:sym typeface="Wingdings" panose="05000000000000000000" pitchFamily="2" charset="2"/>
              </a:rPr>
              <a:t>In case of updates to multiple generations, indicates the earliest gen (UHR and beyond) for which the update exists</a:t>
            </a:r>
          </a:p>
          <a:p>
            <a:pPr lvl="2"/>
            <a:r>
              <a:rPr lang="en-US" dirty="0">
                <a:sym typeface="Wingdings" panose="05000000000000000000" pitchFamily="2" charset="2"/>
              </a:rPr>
              <a:t>This is because updates belonging to an earlier gen are of interest for STAs of later gens</a:t>
            </a:r>
          </a:p>
          <a:p>
            <a:pPr lvl="1"/>
            <a:r>
              <a:rPr lang="en-US" dirty="0">
                <a:sym typeface="Wingdings" panose="05000000000000000000" pitchFamily="2" charset="2"/>
              </a:rPr>
              <a:t>Valid until and including the next DTIM beacon when a critical update occurs on any link</a:t>
            </a:r>
          </a:p>
          <a:p>
            <a:r>
              <a:rPr lang="en-US" dirty="0">
                <a:sym typeface="Wingdings" panose="05000000000000000000" pitchFamily="2" charset="2"/>
              </a:rPr>
              <a:t>BPCC  BSS Parameters Change Count (as defined by EHT).</a:t>
            </a:r>
          </a:p>
          <a:p>
            <a:pPr lvl="1"/>
            <a:r>
              <a:rPr lang="en-US" dirty="0">
                <a:sym typeface="Wingdings" panose="05000000000000000000" pitchFamily="2" charset="2"/>
              </a:rPr>
              <a:t>BPCC is link specific and is incremented each time there is an update for any pre-UHR generation</a:t>
            </a:r>
          </a:p>
          <a:p>
            <a:pPr lvl="2"/>
            <a:r>
              <a:rPr lang="en-US" dirty="0">
                <a:sym typeface="Wingdings" panose="05000000000000000000" pitchFamily="2" charset="2"/>
              </a:rPr>
              <a:t>Not incremented for updates post EHT</a:t>
            </a:r>
            <a:endParaRPr lang="en-US" dirty="0"/>
          </a:p>
          <a:p>
            <a:r>
              <a:rPr lang="en-US" dirty="0" err="1">
                <a:sym typeface="Wingdings" panose="05000000000000000000" pitchFamily="2" charset="2"/>
              </a:rPr>
              <a:t>uBPCC</a:t>
            </a:r>
            <a:r>
              <a:rPr lang="en-US" dirty="0">
                <a:sym typeface="Wingdings" panose="05000000000000000000" pitchFamily="2" charset="2"/>
              </a:rPr>
              <a:t>  new BSS Parameters Change Count (applies to UHR and beyond)</a:t>
            </a:r>
          </a:p>
          <a:p>
            <a:pPr lvl="1"/>
            <a:r>
              <a:rPr lang="en-US" dirty="0" err="1">
                <a:sym typeface="Wingdings" panose="05000000000000000000" pitchFamily="2" charset="2"/>
              </a:rPr>
              <a:t>uBPCC</a:t>
            </a:r>
            <a:r>
              <a:rPr lang="en-US" dirty="0">
                <a:sym typeface="Wingdings" panose="05000000000000000000" pitchFamily="2" charset="2"/>
              </a:rPr>
              <a:t> is link specific and is incremented each time there is an update for any generation UHR and beyond</a:t>
            </a:r>
          </a:p>
          <a:p>
            <a:pPr lvl="2"/>
            <a:r>
              <a:rPr lang="en-US" dirty="0">
                <a:sym typeface="Wingdings" panose="05000000000000000000" pitchFamily="2" charset="2"/>
              </a:rPr>
              <a:t>Not incremented for updates pre-UHR</a:t>
            </a:r>
          </a:p>
          <a:p>
            <a:pPr lvl="1"/>
            <a:r>
              <a:rPr lang="en-US" dirty="0">
                <a:sym typeface="Wingdings" panose="05000000000000000000" pitchFamily="2" charset="2"/>
              </a:rPr>
              <a:t>Reused by gens beyond UHR – i.e., WiFi9 doesn’t need to define a new BPCC.</a:t>
            </a:r>
            <a:endParaRPr lang="en-US" dirty="0"/>
          </a:p>
        </p:txBody>
      </p:sp>
      <p:sp>
        <p:nvSpPr>
          <p:cNvPr id="3" name="Slide Number Placeholder 2">
            <a:extLst>
              <a:ext uri="{FF2B5EF4-FFF2-40B4-BE49-F238E27FC236}">
                <a16:creationId xmlns:a16="http://schemas.microsoft.com/office/drawing/2014/main" id="{33DB1E9F-65C1-A90F-5583-298D1D6AF74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4</a:t>
            </a:fld>
            <a:endParaRPr lang="en-US"/>
          </a:p>
        </p:txBody>
      </p:sp>
      <p:sp>
        <p:nvSpPr>
          <p:cNvPr id="4" name="Footer Placeholder 3">
            <a:extLst>
              <a:ext uri="{FF2B5EF4-FFF2-40B4-BE49-F238E27FC236}">
                <a16:creationId xmlns:a16="http://schemas.microsoft.com/office/drawing/2014/main" id="{618C818F-38C1-CA86-89CC-7152C6F6825E}"/>
              </a:ext>
            </a:extLst>
          </p:cNvPr>
          <p:cNvSpPr>
            <a:spLocks noGrp="1"/>
          </p:cNvSpPr>
          <p:nvPr>
            <p:ph type="ftr" sz="quarter" idx="3"/>
          </p:nvPr>
        </p:nvSpPr>
        <p:spPr/>
        <p:txBody>
          <a:bodyPr/>
          <a:lstStyle/>
          <a:p>
            <a:pPr>
              <a:defRPr/>
            </a:pPr>
            <a:r>
              <a:rPr lang="en-US"/>
              <a:t>Abhishek P (Qualcomm), et. al.,</a:t>
            </a:r>
          </a:p>
        </p:txBody>
      </p:sp>
      <p:sp>
        <p:nvSpPr>
          <p:cNvPr id="5" name="Title 4">
            <a:extLst>
              <a:ext uri="{FF2B5EF4-FFF2-40B4-BE49-F238E27FC236}">
                <a16:creationId xmlns:a16="http://schemas.microsoft.com/office/drawing/2014/main" id="{BEE8BFAA-A23E-5BEF-5D40-90C4E7F84DA7}"/>
              </a:ext>
            </a:extLst>
          </p:cNvPr>
          <p:cNvSpPr>
            <a:spLocks noGrp="1"/>
          </p:cNvSpPr>
          <p:nvPr>
            <p:ph type="title"/>
          </p:nvPr>
        </p:nvSpPr>
        <p:spPr>
          <a:xfrm>
            <a:off x="685800" y="685801"/>
            <a:ext cx="7772400" cy="464574"/>
          </a:xfrm>
        </p:spPr>
        <p:txBody>
          <a:bodyPr/>
          <a:lstStyle/>
          <a:p>
            <a:r>
              <a:rPr lang="en-US" dirty="0"/>
              <a:t>Terminology</a:t>
            </a:r>
          </a:p>
        </p:txBody>
      </p:sp>
    </p:spTree>
    <p:extLst>
      <p:ext uri="{BB962C8B-B14F-4D97-AF65-F5344CB8AC3E}">
        <p14:creationId xmlns:p14="http://schemas.microsoft.com/office/powerpoint/2010/main" val="1319390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2103C2F-12E0-9650-1A69-23C545BBD7CC}"/>
              </a:ext>
            </a:extLst>
          </p:cNvPr>
          <p:cNvSpPr>
            <a:spLocks noGrp="1"/>
          </p:cNvSpPr>
          <p:nvPr>
            <p:ph idx="1"/>
          </p:nvPr>
        </p:nvSpPr>
        <p:spPr>
          <a:xfrm>
            <a:off x="345233" y="4172235"/>
            <a:ext cx="8406881" cy="2303177"/>
          </a:xfrm>
        </p:spPr>
        <p:txBody>
          <a:bodyPr>
            <a:normAutofit fontScale="85000" lnSpcReduction="20000"/>
          </a:bodyPr>
          <a:lstStyle/>
          <a:p>
            <a:r>
              <a:rPr lang="en-US"/>
              <a:t>When there is an update for UHR and beyond, the legacy CUF is not set and as a result, EHT STAs will not be woken-up </a:t>
            </a:r>
          </a:p>
          <a:p>
            <a:pPr lvl="1"/>
            <a:r>
              <a:rPr lang="en-US"/>
              <a:t>Thus, EHT STAs are not impacted by updates that apply only to future gens (UHR and beyond)</a:t>
            </a:r>
          </a:p>
          <a:p>
            <a:pPr lvl="1"/>
            <a:r>
              <a:rPr lang="en-US">
                <a:sym typeface="Wingdings" panose="05000000000000000000" pitchFamily="2" charset="2"/>
              </a:rPr>
              <a:t>A separate BPCC (</a:t>
            </a:r>
            <a:r>
              <a:rPr lang="en-US" err="1">
                <a:sym typeface="Wingdings" panose="05000000000000000000" pitchFamily="2" charset="2"/>
              </a:rPr>
              <a:t>uBPCC</a:t>
            </a:r>
            <a:r>
              <a:rPr lang="en-US">
                <a:sym typeface="Wingdings" panose="05000000000000000000" pitchFamily="2" charset="2"/>
              </a:rPr>
              <a:t>) is incremented.</a:t>
            </a:r>
          </a:p>
          <a:p>
            <a:pPr lvl="1"/>
            <a:r>
              <a:rPr lang="en-US">
                <a:sym typeface="Wingdings" panose="05000000000000000000" pitchFamily="2" charset="2"/>
              </a:rPr>
              <a:t>Maintain a separate list for UHR and beyond (i.e., not added to 11.2.3.14)</a:t>
            </a:r>
          </a:p>
          <a:p>
            <a:r>
              <a:rPr lang="en-US">
                <a:sym typeface="Wingdings" panose="05000000000000000000" pitchFamily="2" charset="2"/>
              </a:rPr>
              <a:t>In the event when there is an update to EHT and UHR (or later), the CUF, Gen Update and both BPCCs are affected.</a:t>
            </a:r>
          </a:p>
        </p:txBody>
      </p:sp>
      <p:sp>
        <p:nvSpPr>
          <p:cNvPr id="3" name="Slide Number Placeholder 2">
            <a:extLst>
              <a:ext uri="{FF2B5EF4-FFF2-40B4-BE49-F238E27FC236}">
                <a16:creationId xmlns:a16="http://schemas.microsoft.com/office/drawing/2014/main" id="{3484A576-EE93-B1A9-1B53-26EF70751A97}"/>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5</a:t>
            </a:fld>
            <a:endParaRPr lang="en-US"/>
          </a:p>
        </p:txBody>
      </p:sp>
      <p:sp>
        <p:nvSpPr>
          <p:cNvPr id="4" name="Footer Placeholder 3">
            <a:extLst>
              <a:ext uri="{FF2B5EF4-FFF2-40B4-BE49-F238E27FC236}">
                <a16:creationId xmlns:a16="http://schemas.microsoft.com/office/drawing/2014/main" id="{54E60817-8A3E-D1FE-3345-1CCB8844050E}"/>
              </a:ext>
            </a:extLst>
          </p:cNvPr>
          <p:cNvSpPr>
            <a:spLocks noGrp="1"/>
          </p:cNvSpPr>
          <p:nvPr>
            <p:ph type="ftr" sz="quarter" idx="3"/>
          </p:nvPr>
        </p:nvSpPr>
        <p:spPr/>
        <p:txBody>
          <a:bodyPr/>
          <a:lstStyle/>
          <a:p>
            <a:pPr>
              <a:defRPr/>
            </a:pPr>
            <a:r>
              <a:rPr lang="en-US"/>
              <a:t>Abhishek P (Qualcomm), et. al.,</a:t>
            </a:r>
          </a:p>
        </p:txBody>
      </p:sp>
      <p:sp>
        <p:nvSpPr>
          <p:cNvPr id="5" name="Title 4">
            <a:extLst>
              <a:ext uri="{FF2B5EF4-FFF2-40B4-BE49-F238E27FC236}">
                <a16:creationId xmlns:a16="http://schemas.microsoft.com/office/drawing/2014/main" id="{A7CA07E5-D6A7-C3BF-5AA9-39BA7BF27D0F}"/>
              </a:ext>
            </a:extLst>
          </p:cNvPr>
          <p:cNvSpPr>
            <a:spLocks noGrp="1"/>
          </p:cNvSpPr>
          <p:nvPr>
            <p:ph type="title"/>
          </p:nvPr>
        </p:nvSpPr>
        <p:spPr/>
        <p:txBody>
          <a:bodyPr/>
          <a:lstStyle/>
          <a:p>
            <a:r>
              <a:rPr lang="en-US"/>
              <a:t>Summary of operation</a:t>
            </a:r>
          </a:p>
        </p:txBody>
      </p:sp>
      <p:graphicFrame>
        <p:nvGraphicFramePr>
          <p:cNvPr id="6" name="Table 5">
            <a:extLst>
              <a:ext uri="{FF2B5EF4-FFF2-40B4-BE49-F238E27FC236}">
                <a16:creationId xmlns:a16="http://schemas.microsoft.com/office/drawing/2014/main" id="{76F43FDF-6D4D-5B78-2FC7-CA6A56ACD212}"/>
              </a:ext>
            </a:extLst>
          </p:cNvPr>
          <p:cNvGraphicFramePr>
            <a:graphicFrameLocks noGrp="1"/>
          </p:cNvGraphicFramePr>
          <p:nvPr>
            <p:extLst>
              <p:ext uri="{D42A27DB-BD31-4B8C-83A1-F6EECF244321}">
                <p14:modId xmlns:p14="http://schemas.microsoft.com/office/powerpoint/2010/main" val="3924979959"/>
              </p:ext>
            </p:extLst>
          </p:nvPr>
        </p:nvGraphicFramePr>
        <p:xfrm>
          <a:off x="787809" y="1944567"/>
          <a:ext cx="7756051" cy="2035701"/>
        </p:xfrm>
        <a:graphic>
          <a:graphicData uri="http://schemas.openxmlformats.org/drawingml/2006/table">
            <a:tbl>
              <a:tblPr firstRow="1" bandRow="1">
                <a:tableStyleId>{5C22544A-7EE6-4342-B048-85BDC9FD1C3A}</a:tableStyleId>
              </a:tblPr>
              <a:tblGrid>
                <a:gridCol w="1102004">
                  <a:extLst>
                    <a:ext uri="{9D8B030D-6E8A-4147-A177-3AD203B41FA5}">
                      <a16:colId xmlns:a16="http://schemas.microsoft.com/office/drawing/2014/main" val="3701619297"/>
                    </a:ext>
                  </a:extLst>
                </a:gridCol>
                <a:gridCol w="812494">
                  <a:extLst>
                    <a:ext uri="{9D8B030D-6E8A-4147-A177-3AD203B41FA5}">
                      <a16:colId xmlns:a16="http://schemas.microsoft.com/office/drawing/2014/main" val="2985388804"/>
                    </a:ext>
                  </a:extLst>
                </a:gridCol>
                <a:gridCol w="1065613">
                  <a:extLst>
                    <a:ext uri="{9D8B030D-6E8A-4147-A177-3AD203B41FA5}">
                      <a16:colId xmlns:a16="http://schemas.microsoft.com/office/drawing/2014/main" val="235601209"/>
                    </a:ext>
                  </a:extLst>
                </a:gridCol>
                <a:gridCol w="869891">
                  <a:extLst>
                    <a:ext uri="{9D8B030D-6E8A-4147-A177-3AD203B41FA5}">
                      <a16:colId xmlns:a16="http://schemas.microsoft.com/office/drawing/2014/main" val="1184437961"/>
                    </a:ext>
                  </a:extLst>
                </a:gridCol>
                <a:gridCol w="3906049">
                  <a:extLst>
                    <a:ext uri="{9D8B030D-6E8A-4147-A177-3AD203B41FA5}">
                      <a16:colId xmlns:a16="http://schemas.microsoft.com/office/drawing/2014/main" val="1864003638"/>
                    </a:ext>
                  </a:extLst>
                </a:gridCol>
              </a:tblGrid>
              <a:tr h="370840">
                <a:tc>
                  <a:txBody>
                    <a:bodyPr/>
                    <a:lstStyle/>
                    <a:p>
                      <a:r>
                        <a:rPr lang="en-US" sz="1400"/>
                        <a:t>CUF (EHT)</a:t>
                      </a:r>
                    </a:p>
                  </a:txBody>
                  <a:tcPr/>
                </a:tc>
                <a:tc>
                  <a:txBody>
                    <a:bodyPr/>
                    <a:lstStyle/>
                    <a:p>
                      <a:r>
                        <a:rPr lang="en-US" sz="1400"/>
                        <a:t>BPCC</a:t>
                      </a:r>
                    </a:p>
                  </a:txBody>
                  <a:tcPr/>
                </a:tc>
                <a:tc>
                  <a:txBody>
                    <a:bodyPr/>
                    <a:lstStyle/>
                    <a:p>
                      <a:r>
                        <a:rPr lang="en-US" sz="1400"/>
                        <a:t>Gen Update</a:t>
                      </a:r>
                    </a:p>
                  </a:txBody>
                  <a:tcPr/>
                </a:tc>
                <a:tc>
                  <a:txBody>
                    <a:bodyPr/>
                    <a:lstStyle/>
                    <a:p>
                      <a:r>
                        <a:rPr lang="en-US" sz="1400" err="1"/>
                        <a:t>uBPCC</a:t>
                      </a:r>
                      <a:endParaRPr lang="en-US" sz="1400"/>
                    </a:p>
                  </a:txBody>
                  <a:tcPr/>
                </a:tc>
                <a:tc>
                  <a:txBody>
                    <a:bodyPr/>
                    <a:lstStyle/>
                    <a:p>
                      <a:r>
                        <a:rPr lang="en-US" sz="1400"/>
                        <a:t>Remark</a:t>
                      </a:r>
                    </a:p>
                  </a:txBody>
                  <a:tcPr/>
                </a:tc>
                <a:extLst>
                  <a:ext uri="{0D108BD9-81ED-4DB2-BD59-A6C34878D82A}">
                    <a16:rowId xmlns:a16="http://schemas.microsoft.com/office/drawing/2014/main" val="3514600717"/>
                  </a:ext>
                </a:extLst>
              </a:tr>
              <a:tr h="786021">
                <a:tc>
                  <a:txBody>
                    <a:bodyPr/>
                    <a:lstStyle/>
                    <a:p>
                      <a:pPr algn="ctr"/>
                      <a:r>
                        <a:rPr lang="en-US" sz="1400"/>
                        <a:t>1</a:t>
                      </a:r>
                    </a:p>
                  </a:txBody>
                  <a:tcPr/>
                </a:tc>
                <a:tc>
                  <a:txBody>
                    <a:bodyPr/>
                    <a:lstStyle/>
                    <a:p>
                      <a:pPr algn="ctr"/>
                      <a:r>
                        <a:rPr lang="en-US" sz="1400"/>
                        <a:t>++</a:t>
                      </a:r>
                    </a:p>
                  </a:txBody>
                  <a:tcPr/>
                </a:tc>
                <a:tc>
                  <a:txBody>
                    <a:bodyPr/>
                    <a:lstStyle/>
                    <a:p>
                      <a:pPr algn="ctr"/>
                      <a:r>
                        <a:rPr lang="en-US" sz="1400"/>
                        <a:t>000</a:t>
                      </a:r>
                    </a:p>
                  </a:txBody>
                  <a:tcPr/>
                </a:tc>
                <a:tc>
                  <a:txBody>
                    <a:bodyPr/>
                    <a:lstStyle/>
                    <a:p>
                      <a:pPr algn="ctr"/>
                      <a:r>
                        <a:rPr lang="en-US" sz="1400"/>
                        <a:t>No change</a:t>
                      </a:r>
                    </a:p>
                  </a:txBody>
                  <a:tcPr/>
                </a:tc>
                <a:tc>
                  <a:txBody>
                    <a:bodyPr/>
                    <a:lstStyle/>
                    <a:p>
                      <a:r>
                        <a:rPr lang="en-US" sz="1400"/>
                        <a:t>Updates to pre-UHR parameters – follow EHT’s critical updates mechanism (appropriate link’s  BPCC gets incremented)</a:t>
                      </a:r>
                    </a:p>
                  </a:txBody>
                  <a:tcPr/>
                </a:tc>
                <a:extLst>
                  <a:ext uri="{0D108BD9-81ED-4DB2-BD59-A6C34878D82A}">
                    <a16:rowId xmlns:a16="http://schemas.microsoft.com/office/drawing/2014/main" val="1816760677"/>
                  </a:ext>
                </a:extLst>
              </a:tr>
              <a:tr h="370840">
                <a:tc>
                  <a:txBody>
                    <a:bodyPr/>
                    <a:lstStyle/>
                    <a:p>
                      <a:pPr algn="ctr"/>
                      <a:r>
                        <a:rPr lang="en-US" sz="1400"/>
                        <a:t>0</a:t>
                      </a:r>
                    </a:p>
                  </a:txBody>
                  <a:tcPr/>
                </a:tc>
                <a:tc>
                  <a:txBody>
                    <a:bodyPr/>
                    <a:lstStyle/>
                    <a:p>
                      <a:pPr algn="ctr"/>
                      <a:r>
                        <a:rPr lang="en-US" sz="1400"/>
                        <a:t>No change</a:t>
                      </a:r>
                    </a:p>
                  </a:txBody>
                  <a:tcPr/>
                </a:tc>
                <a:tc>
                  <a:txBody>
                    <a:bodyPr/>
                    <a:lstStyle/>
                    <a:p>
                      <a:pPr algn="ctr"/>
                      <a:r>
                        <a:rPr lang="en-US" sz="1400"/>
                        <a:t>nonzero</a:t>
                      </a:r>
                    </a:p>
                  </a:txBody>
                  <a:tcPr/>
                </a:tc>
                <a:tc>
                  <a:txBody>
                    <a:bodyPr/>
                    <a:lstStyle/>
                    <a:p>
                      <a:pPr algn="ctr"/>
                      <a:r>
                        <a:rPr lang="en-US" sz="140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Updates to UHR or beyond – check </a:t>
                      </a:r>
                      <a:r>
                        <a:rPr lang="en-US" sz="1400" i="1">
                          <a:sym typeface="Wingdings" panose="05000000000000000000" pitchFamily="2" charset="2"/>
                        </a:rPr>
                        <a:t>Gen Update </a:t>
                      </a:r>
                      <a:r>
                        <a:rPr lang="en-US" sz="1400"/>
                        <a:t>fields to determine the gen of the updates. (appropriate link’s </a:t>
                      </a:r>
                      <a:r>
                        <a:rPr lang="en-US" sz="1400" err="1"/>
                        <a:t>uBPCC</a:t>
                      </a:r>
                      <a:r>
                        <a:rPr lang="en-US" sz="1400"/>
                        <a:t> gets incremented)</a:t>
                      </a:r>
                    </a:p>
                  </a:txBody>
                  <a:tcPr/>
                </a:tc>
                <a:extLst>
                  <a:ext uri="{0D108BD9-81ED-4DB2-BD59-A6C34878D82A}">
                    <a16:rowId xmlns:a16="http://schemas.microsoft.com/office/drawing/2014/main" val="862699983"/>
                  </a:ext>
                </a:extLst>
              </a:tr>
            </a:tbl>
          </a:graphicData>
        </a:graphic>
      </p:graphicFrame>
    </p:spTree>
    <p:extLst>
      <p:ext uri="{BB962C8B-B14F-4D97-AF65-F5344CB8AC3E}">
        <p14:creationId xmlns:p14="http://schemas.microsoft.com/office/powerpoint/2010/main" val="3261929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72C4D6B-9FD2-6877-A745-A3359FDD5CA4}"/>
              </a:ext>
            </a:extLst>
          </p:cNvPr>
          <p:cNvSpPr>
            <a:spLocks noGrp="1"/>
          </p:cNvSpPr>
          <p:nvPr>
            <p:ph idx="1"/>
          </p:nvPr>
        </p:nvSpPr>
        <p:spPr>
          <a:xfrm>
            <a:off x="359455" y="1981199"/>
            <a:ext cx="8418786" cy="4432213"/>
          </a:xfrm>
        </p:spPr>
        <p:txBody>
          <a:bodyPr>
            <a:normAutofit fontScale="92500" lnSpcReduction="10000"/>
          </a:bodyPr>
          <a:lstStyle/>
          <a:p>
            <a:r>
              <a:rPr lang="en-US" sz="1800"/>
              <a:t>Ex1: AP is WiFi9 and there is an update to the EHT params of the transmitting link:</a:t>
            </a:r>
          </a:p>
          <a:p>
            <a:pPr lvl="1"/>
            <a:r>
              <a:rPr lang="en-US" sz="1600"/>
              <a:t>CUF (1), UHR AP (1), Gen Update </a:t>
            </a:r>
            <a:r>
              <a:rPr lang="en-US" sz="1600">
                <a:sym typeface="Wingdings" panose="05000000000000000000" pitchFamily="2" charset="2"/>
              </a:rPr>
              <a:t>(0), BPCC++ in basic ML IE. BPCC in RNR for the other links is not increment. </a:t>
            </a:r>
            <a:r>
              <a:rPr lang="en-US" sz="1600" err="1">
                <a:sym typeface="Wingdings" panose="05000000000000000000" pitchFamily="2" charset="2"/>
              </a:rPr>
              <a:t>uBPCC</a:t>
            </a:r>
            <a:r>
              <a:rPr lang="en-US" sz="1600">
                <a:sym typeface="Wingdings" panose="05000000000000000000" pitchFamily="2" charset="2"/>
              </a:rPr>
              <a:t> for any link is not incremented</a:t>
            </a:r>
          </a:p>
          <a:p>
            <a:endParaRPr lang="en-US" sz="1800">
              <a:sym typeface="Wingdings" panose="05000000000000000000" pitchFamily="2" charset="2"/>
            </a:endParaRPr>
          </a:p>
          <a:p>
            <a:r>
              <a:rPr lang="en-US" sz="1800"/>
              <a:t>Ex2: AP is WiFi8 and there is an update to EHT parameter of another link:</a:t>
            </a:r>
          </a:p>
          <a:p>
            <a:pPr lvl="1"/>
            <a:r>
              <a:rPr lang="en-US" sz="1600"/>
              <a:t>CUF (1), UHR AP (1), Gen Update </a:t>
            </a:r>
            <a:r>
              <a:rPr lang="en-US" sz="1600">
                <a:sym typeface="Wingdings" panose="05000000000000000000" pitchFamily="2" charset="2"/>
              </a:rPr>
              <a:t>(0), BPCC++ in RNR corresponding to the affected link. BPCC in basic ML IE is not incremented. </a:t>
            </a:r>
            <a:r>
              <a:rPr lang="en-US" sz="1600" err="1">
                <a:sym typeface="Wingdings" panose="05000000000000000000" pitchFamily="2" charset="2"/>
              </a:rPr>
              <a:t>uBPCC</a:t>
            </a:r>
            <a:r>
              <a:rPr lang="en-US" sz="1600">
                <a:sym typeface="Wingdings" panose="05000000000000000000" pitchFamily="2" charset="2"/>
              </a:rPr>
              <a:t> for any link is not incremented.</a:t>
            </a:r>
          </a:p>
          <a:p>
            <a:endParaRPr lang="en-US" sz="1800"/>
          </a:p>
          <a:p>
            <a:r>
              <a:rPr lang="en-US" sz="1800"/>
              <a:t>Ex3: AP is WiFi10 and there is an update to the WiFi9 params of the transmitting link:</a:t>
            </a:r>
          </a:p>
          <a:p>
            <a:pPr lvl="1"/>
            <a:r>
              <a:rPr lang="en-US" sz="1600"/>
              <a:t>CUF (0), UHR AP (1), Gen Update </a:t>
            </a:r>
            <a:r>
              <a:rPr lang="en-US" sz="1600">
                <a:sym typeface="Wingdings" panose="05000000000000000000" pitchFamily="2" charset="2"/>
              </a:rPr>
              <a:t>(2), </a:t>
            </a:r>
            <a:r>
              <a:rPr lang="en-US" sz="1600" err="1">
                <a:sym typeface="Wingdings" panose="05000000000000000000" pitchFamily="2" charset="2"/>
              </a:rPr>
              <a:t>uBPCC</a:t>
            </a:r>
            <a:r>
              <a:rPr lang="en-US" sz="1600">
                <a:sym typeface="Wingdings" panose="05000000000000000000" pitchFamily="2" charset="2"/>
              </a:rPr>
              <a:t>++ in basic ML IE. </a:t>
            </a:r>
            <a:r>
              <a:rPr lang="en-US" sz="1600" err="1">
                <a:sym typeface="Wingdings" panose="05000000000000000000" pitchFamily="2" charset="2"/>
              </a:rPr>
              <a:t>uBPCC</a:t>
            </a:r>
            <a:r>
              <a:rPr lang="en-US" sz="1600">
                <a:sym typeface="Wingdings" panose="05000000000000000000" pitchFamily="2" charset="2"/>
              </a:rPr>
              <a:t> in RNR for the other links is not increment. BPCC for any link is not incremented.</a:t>
            </a:r>
          </a:p>
          <a:p>
            <a:endParaRPr lang="en-US" sz="1800"/>
          </a:p>
          <a:p>
            <a:r>
              <a:rPr lang="en-US" sz="1800"/>
              <a:t>Ex4: AP is WiFi8 and there is an update to WiFi8 parameter of another link:</a:t>
            </a:r>
          </a:p>
          <a:p>
            <a:pPr lvl="1"/>
            <a:r>
              <a:rPr lang="en-US" sz="1600"/>
              <a:t>CUF (0), UHR AP (1), Gen Update </a:t>
            </a:r>
            <a:r>
              <a:rPr lang="en-US" sz="1600">
                <a:sym typeface="Wingdings" panose="05000000000000000000" pitchFamily="2" charset="2"/>
              </a:rPr>
              <a:t>(1), </a:t>
            </a:r>
            <a:r>
              <a:rPr lang="en-US" sz="1600" err="1">
                <a:sym typeface="Wingdings" panose="05000000000000000000" pitchFamily="2" charset="2"/>
              </a:rPr>
              <a:t>uBPCC</a:t>
            </a:r>
            <a:r>
              <a:rPr lang="en-US" sz="1600">
                <a:sym typeface="Wingdings" panose="05000000000000000000" pitchFamily="2" charset="2"/>
              </a:rPr>
              <a:t>++ in RNR corresponding to the affected link. </a:t>
            </a:r>
            <a:r>
              <a:rPr lang="en-US" sz="1600" err="1">
                <a:sym typeface="Wingdings" panose="05000000000000000000" pitchFamily="2" charset="2"/>
              </a:rPr>
              <a:t>uBPCC</a:t>
            </a:r>
            <a:r>
              <a:rPr lang="en-US" sz="1600">
                <a:sym typeface="Wingdings" panose="05000000000000000000" pitchFamily="2" charset="2"/>
              </a:rPr>
              <a:t> in basic ML IE is not increment. BPCC for any link is not incremented.</a:t>
            </a:r>
          </a:p>
        </p:txBody>
      </p:sp>
      <p:sp>
        <p:nvSpPr>
          <p:cNvPr id="3" name="Slide Number Placeholder 2">
            <a:extLst>
              <a:ext uri="{FF2B5EF4-FFF2-40B4-BE49-F238E27FC236}">
                <a16:creationId xmlns:a16="http://schemas.microsoft.com/office/drawing/2014/main" id="{A077F395-738A-AA09-3659-E10E53185422}"/>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6</a:t>
            </a:fld>
            <a:endParaRPr lang="en-US"/>
          </a:p>
        </p:txBody>
      </p:sp>
      <p:sp>
        <p:nvSpPr>
          <p:cNvPr id="4" name="Footer Placeholder 3">
            <a:extLst>
              <a:ext uri="{FF2B5EF4-FFF2-40B4-BE49-F238E27FC236}">
                <a16:creationId xmlns:a16="http://schemas.microsoft.com/office/drawing/2014/main" id="{1A543EA5-8627-1494-96C2-4F5BD9F0B261}"/>
              </a:ext>
            </a:extLst>
          </p:cNvPr>
          <p:cNvSpPr>
            <a:spLocks noGrp="1"/>
          </p:cNvSpPr>
          <p:nvPr>
            <p:ph type="ftr" sz="quarter" idx="3"/>
          </p:nvPr>
        </p:nvSpPr>
        <p:spPr/>
        <p:txBody>
          <a:bodyPr/>
          <a:lstStyle/>
          <a:p>
            <a:pPr>
              <a:defRPr/>
            </a:pPr>
            <a:r>
              <a:rPr lang="en-US"/>
              <a:t>Abhishek P (Qualcomm), et. al.,</a:t>
            </a:r>
          </a:p>
        </p:txBody>
      </p:sp>
      <p:sp>
        <p:nvSpPr>
          <p:cNvPr id="5" name="Title 4">
            <a:extLst>
              <a:ext uri="{FF2B5EF4-FFF2-40B4-BE49-F238E27FC236}">
                <a16:creationId xmlns:a16="http://schemas.microsoft.com/office/drawing/2014/main" id="{32140D89-1190-4887-B565-563D832C015E}"/>
              </a:ext>
            </a:extLst>
          </p:cNvPr>
          <p:cNvSpPr>
            <a:spLocks noGrp="1"/>
          </p:cNvSpPr>
          <p:nvPr>
            <p:ph type="title"/>
          </p:nvPr>
        </p:nvSpPr>
        <p:spPr/>
        <p:txBody>
          <a:bodyPr/>
          <a:lstStyle/>
          <a:p>
            <a:r>
              <a:rPr lang="en-US"/>
              <a:t>Examples</a:t>
            </a:r>
          </a:p>
        </p:txBody>
      </p:sp>
    </p:spTree>
    <p:extLst>
      <p:ext uri="{BB962C8B-B14F-4D97-AF65-F5344CB8AC3E}">
        <p14:creationId xmlns:p14="http://schemas.microsoft.com/office/powerpoint/2010/main" val="3659707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03B9402-302F-950B-0F6C-F89EFAC59AE5}"/>
              </a:ext>
            </a:extLst>
          </p:cNvPr>
          <p:cNvSpPr>
            <a:spLocks noGrp="1"/>
          </p:cNvSpPr>
          <p:nvPr>
            <p:ph idx="1"/>
          </p:nvPr>
        </p:nvSpPr>
        <p:spPr>
          <a:xfrm>
            <a:off x="447741" y="1981199"/>
            <a:ext cx="8166537" cy="4400681"/>
          </a:xfrm>
        </p:spPr>
        <p:txBody>
          <a:bodyPr>
            <a:normAutofit/>
          </a:bodyPr>
          <a:lstStyle/>
          <a:p>
            <a:r>
              <a:rPr lang="en-US" sz="2800" dirty="0"/>
              <a:t>For an AP that is a </a:t>
            </a:r>
            <a:r>
              <a:rPr lang="en-US" sz="2800" dirty="0" err="1"/>
              <a:t>TxBSSID</a:t>
            </a:r>
            <a:r>
              <a:rPr lang="en-US" sz="2800" dirty="0"/>
              <a:t> or has dot11MultiBSSID equals false:</a:t>
            </a:r>
          </a:p>
          <a:p>
            <a:pPr lvl="1"/>
            <a:r>
              <a:rPr lang="en-US" sz="2400" dirty="0">
                <a:sym typeface="Wingdings" panose="05000000000000000000" pitchFamily="2" charset="2"/>
              </a:rPr>
              <a:t>Having an indication in the early portion of the beacon frame can help a client device determine whether to look for the updates in the remaining portion of the beacon frame.</a:t>
            </a:r>
          </a:p>
          <a:p>
            <a:pPr lvl="1"/>
            <a:r>
              <a:rPr lang="en-US" sz="2400" dirty="0">
                <a:sym typeface="Wingdings" panose="05000000000000000000" pitchFamily="2" charset="2"/>
              </a:rPr>
              <a:t>Repurpose reserved bits from Capability Information field (9.4.1.4 / see </a:t>
            </a:r>
            <a:r>
              <a:rPr lang="en-US" sz="2400" dirty="0">
                <a:sym typeface="Wingdings" panose="05000000000000000000" pitchFamily="2" charset="2"/>
                <a:hlinkClick r:id="rId2" action="ppaction://hlinksldjump"/>
              </a:rPr>
              <a:t>appendix</a:t>
            </a:r>
            <a:r>
              <a:rPr lang="en-US" sz="2400" dirty="0">
                <a:sym typeface="Wingdings" panose="05000000000000000000" pitchFamily="2" charset="2"/>
              </a:rPr>
              <a:t>) or potentially set aside some bits from PVB of the TIM element </a:t>
            </a:r>
          </a:p>
          <a:p>
            <a:pPr lvl="2"/>
            <a:r>
              <a:rPr lang="en-US" sz="2000" dirty="0">
                <a:sym typeface="Wingdings" panose="05000000000000000000" pitchFamily="2" charset="2"/>
              </a:rPr>
              <a:t>Meaning of B6 (CUF) and B7 (</a:t>
            </a:r>
            <a:r>
              <a:rPr lang="en-US" sz="2000" dirty="0" err="1">
                <a:sym typeface="Wingdings" panose="05000000000000000000" pitchFamily="2" charset="2"/>
              </a:rPr>
              <a:t>nonTxBSSID</a:t>
            </a:r>
            <a:r>
              <a:rPr lang="en-US" sz="2000" dirty="0">
                <a:sym typeface="Wingdings" panose="05000000000000000000" pitchFamily="2" charset="2"/>
              </a:rPr>
              <a:t> CUF) in Capability Information field is preserved  i.e., EHT CUFs</a:t>
            </a:r>
          </a:p>
        </p:txBody>
      </p:sp>
      <p:sp>
        <p:nvSpPr>
          <p:cNvPr id="3" name="Slide Number Placeholder 2">
            <a:extLst>
              <a:ext uri="{FF2B5EF4-FFF2-40B4-BE49-F238E27FC236}">
                <a16:creationId xmlns:a16="http://schemas.microsoft.com/office/drawing/2014/main" id="{C5E660FC-C686-62FD-F6C4-5782A673505F}"/>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7</a:t>
            </a:fld>
            <a:endParaRPr lang="en-US"/>
          </a:p>
        </p:txBody>
      </p:sp>
      <p:sp>
        <p:nvSpPr>
          <p:cNvPr id="4" name="Footer Placeholder 3">
            <a:extLst>
              <a:ext uri="{FF2B5EF4-FFF2-40B4-BE49-F238E27FC236}">
                <a16:creationId xmlns:a16="http://schemas.microsoft.com/office/drawing/2014/main" id="{4974290A-5090-EA45-C522-0B8587770FE2}"/>
              </a:ext>
            </a:extLst>
          </p:cNvPr>
          <p:cNvSpPr>
            <a:spLocks noGrp="1"/>
          </p:cNvSpPr>
          <p:nvPr>
            <p:ph type="ftr" sz="quarter" idx="3"/>
          </p:nvPr>
        </p:nvSpPr>
        <p:spPr/>
        <p:txBody>
          <a:bodyPr/>
          <a:lstStyle/>
          <a:p>
            <a:pPr>
              <a:defRPr/>
            </a:pPr>
            <a:r>
              <a:rPr lang="en-US"/>
              <a:t>Abhishek P (Qualcomm), et. al.,</a:t>
            </a:r>
          </a:p>
        </p:txBody>
      </p:sp>
      <p:sp>
        <p:nvSpPr>
          <p:cNvPr id="5" name="Title 4">
            <a:extLst>
              <a:ext uri="{FF2B5EF4-FFF2-40B4-BE49-F238E27FC236}">
                <a16:creationId xmlns:a16="http://schemas.microsoft.com/office/drawing/2014/main" id="{FA4CCF78-5EDF-8FDF-BCDE-E3F1C5105347}"/>
              </a:ext>
            </a:extLst>
          </p:cNvPr>
          <p:cNvSpPr>
            <a:spLocks noGrp="1"/>
          </p:cNvSpPr>
          <p:nvPr>
            <p:ph type="title"/>
          </p:nvPr>
        </p:nvSpPr>
        <p:spPr/>
        <p:txBody>
          <a:bodyPr/>
          <a:lstStyle/>
          <a:p>
            <a:r>
              <a:rPr lang="en-US"/>
              <a:t>Signaling options</a:t>
            </a:r>
          </a:p>
        </p:txBody>
      </p:sp>
    </p:spTree>
    <p:extLst>
      <p:ext uri="{BB962C8B-B14F-4D97-AF65-F5344CB8AC3E}">
        <p14:creationId xmlns:p14="http://schemas.microsoft.com/office/powerpoint/2010/main" val="921737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2FF7600-AA23-5FCA-BBF0-37C8D4A57051}"/>
              </a:ext>
            </a:extLst>
          </p:cNvPr>
          <p:cNvSpPr>
            <a:spLocks noGrp="1"/>
          </p:cNvSpPr>
          <p:nvPr>
            <p:ph idx="1"/>
          </p:nvPr>
        </p:nvSpPr>
        <p:spPr>
          <a:xfrm>
            <a:off x="685800" y="1981199"/>
            <a:ext cx="7772400" cy="4375457"/>
          </a:xfrm>
        </p:spPr>
        <p:txBody>
          <a:bodyPr>
            <a:normAutofit/>
          </a:bodyPr>
          <a:lstStyle/>
          <a:p>
            <a:r>
              <a:rPr lang="en-US" sz="2800" dirty="0"/>
              <a:t>For an AP corresponding to the </a:t>
            </a:r>
            <a:r>
              <a:rPr lang="en-US" sz="2800" dirty="0" err="1"/>
              <a:t>nonTxBSSID</a:t>
            </a:r>
            <a:r>
              <a:rPr lang="en-US" sz="2800" dirty="0"/>
              <a:t>:</a:t>
            </a:r>
          </a:p>
          <a:p>
            <a:pPr lvl="1"/>
            <a:r>
              <a:rPr lang="en-US" sz="2400">
                <a:sym typeface="Wingdings" panose="05000000000000000000" pitchFamily="2" charset="2"/>
              </a:rPr>
              <a:t>Repurpose </a:t>
            </a:r>
            <a:r>
              <a:rPr lang="en-US" sz="2400" dirty="0">
                <a:sym typeface="Wingdings" panose="05000000000000000000" pitchFamily="2" charset="2"/>
              </a:rPr>
              <a:t>reserved bit(s) from Capability Information field or set aside bit(s) from TIM to indicate a UHR or beyond update for </a:t>
            </a:r>
            <a:r>
              <a:rPr lang="en-US" sz="2400" dirty="0" err="1">
                <a:sym typeface="Wingdings" panose="05000000000000000000" pitchFamily="2" charset="2"/>
              </a:rPr>
              <a:t>nonTxBSSID</a:t>
            </a:r>
            <a:endParaRPr lang="en-US" sz="2400" dirty="0">
              <a:sym typeface="Wingdings" panose="05000000000000000000" pitchFamily="2" charset="2"/>
            </a:endParaRPr>
          </a:p>
          <a:p>
            <a:pPr lvl="1"/>
            <a:r>
              <a:rPr lang="en-US" sz="2400" dirty="0">
                <a:sym typeface="Wingdings" panose="05000000000000000000" pitchFamily="2" charset="2"/>
              </a:rPr>
              <a:t>Repurpose bits from Capabilities Information field (e.g., B2, B3, B14) </a:t>
            </a:r>
            <a:r>
              <a:rPr lang="en-US" sz="2400" u="sng" dirty="0">
                <a:sym typeface="Wingdings" panose="05000000000000000000" pitchFamily="2" charset="2"/>
              </a:rPr>
              <a:t>within Nontransmitted BSSID Capability element</a:t>
            </a:r>
            <a:r>
              <a:rPr lang="en-US" sz="2400" dirty="0">
                <a:sym typeface="Wingdings" panose="05000000000000000000" pitchFamily="2" charset="2"/>
              </a:rPr>
              <a:t> (9.4.2.70 / see </a:t>
            </a:r>
            <a:r>
              <a:rPr lang="en-US" sz="2400" dirty="0">
                <a:sym typeface="Wingdings" panose="05000000000000000000" pitchFamily="2" charset="2"/>
                <a:hlinkClick r:id="rId2" action="ppaction://hlinksldjump"/>
              </a:rPr>
              <a:t>appendix</a:t>
            </a:r>
            <a:r>
              <a:rPr lang="en-US" sz="2400" dirty="0">
                <a:sym typeface="Wingdings" panose="05000000000000000000" pitchFamily="2" charset="2"/>
              </a:rPr>
              <a:t>)</a:t>
            </a:r>
          </a:p>
          <a:p>
            <a:pPr lvl="2"/>
            <a:r>
              <a:rPr lang="en-US" sz="1900" dirty="0">
                <a:sym typeface="Wingdings" panose="05000000000000000000" pitchFamily="2" charset="2"/>
              </a:rPr>
              <a:t>Meaning of B6 (CUF) is preserved. </a:t>
            </a:r>
          </a:p>
          <a:p>
            <a:pPr lvl="2"/>
            <a:r>
              <a:rPr lang="en-US" sz="1900" dirty="0">
                <a:sym typeface="Wingdings" panose="05000000000000000000" pitchFamily="2" charset="2"/>
              </a:rPr>
              <a:t>Note, B7 within Cap Info of </a:t>
            </a:r>
            <a:r>
              <a:rPr lang="en-US" sz="1900" dirty="0" err="1">
                <a:sym typeface="Wingdings" panose="05000000000000000000" pitchFamily="2" charset="2"/>
              </a:rPr>
              <a:t>NonTxBSSID</a:t>
            </a:r>
            <a:r>
              <a:rPr lang="en-US" sz="1900" dirty="0">
                <a:sym typeface="Wingdings" panose="05000000000000000000" pitchFamily="2" charset="2"/>
              </a:rPr>
              <a:t> Cap IE is reserved</a:t>
            </a:r>
          </a:p>
        </p:txBody>
      </p:sp>
      <p:sp>
        <p:nvSpPr>
          <p:cNvPr id="3" name="Slide Number Placeholder 2">
            <a:extLst>
              <a:ext uri="{FF2B5EF4-FFF2-40B4-BE49-F238E27FC236}">
                <a16:creationId xmlns:a16="http://schemas.microsoft.com/office/drawing/2014/main" id="{C6C9451F-319F-7A6B-CA4E-BEDEFB6FF95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8</a:t>
            </a:fld>
            <a:endParaRPr lang="en-US"/>
          </a:p>
        </p:txBody>
      </p:sp>
      <p:sp>
        <p:nvSpPr>
          <p:cNvPr id="4" name="Footer Placeholder 3">
            <a:extLst>
              <a:ext uri="{FF2B5EF4-FFF2-40B4-BE49-F238E27FC236}">
                <a16:creationId xmlns:a16="http://schemas.microsoft.com/office/drawing/2014/main" id="{7109D656-6CB5-8B33-5449-F651DE770811}"/>
              </a:ext>
            </a:extLst>
          </p:cNvPr>
          <p:cNvSpPr>
            <a:spLocks noGrp="1"/>
          </p:cNvSpPr>
          <p:nvPr>
            <p:ph type="ftr" sz="quarter" idx="3"/>
          </p:nvPr>
        </p:nvSpPr>
        <p:spPr/>
        <p:txBody>
          <a:bodyPr/>
          <a:lstStyle/>
          <a:p>
            <a:pPr>
              <a:defRPr/>
            </a:pPr>
            <a:r>
              <a:rPr lang="en-US"/>
              <a:t>Abhishek P (Qualcomm), et. al.,</a:t>
            </a:r>
          </a:p>
        </p:txBody>
      </p:sp>
      <p:sp>
        <p:nvSpPr>
          <p:cNvPr id="5" name="Title 4">
            <a:extLst>
              <a:ext uri="{FF2B5EF4-FFF2-40B4-BE49-F238E27FC236}">
                <a16:creationId xmlns:a16="http://schemas.microsoft.com/office/drawing/2014/main" id="{64C32D7C-CED2-42DD-BCB1-7D10074FA056}"/>
              </a:ext>
            </a:extLst>
          </p:cNvPr>
          <p:cNvSpPr>
            <a:spLocks noGrp="1"/>
          </p:cNvSpPr>
          <p:nvPr>
            <p:ph type="title"/>
          </p:nvPr>
        </p:nvSpPr>
        <p:spPr/>
        <p:txBody>
          <a:bodyPr/>
          <a:lstStyle/>
          <a:p>
            <a:r>
              <a:rPr lang="en-US"/>
              <a:t>Signaling options</a:t>
            </a:r>
          </a:p>
        </p:txBody>
      </p:sp>
    </p:spTree>
    <p:extLst>
      <p:ext uri="{BB962C8B-B14F-4D97-AF65-F5344CB8AC3E}">
        <p14:creationId xmlns:p14="http://schemas.microsoft.com/office/powerpoint/2010/main" val="2745031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D45150E-B713-A0D0-51CF-615ACFD5CF51}"/>
              </a:ext>
            </a:extLst>
          </p:cNvPr>
          <p:cNvSpPr>
            <a:spLocks noGrp="1"/>
          </p:cNvSpPr>
          <p:nvPr>
            <p:ph idx="1"/>
          </p:nvPr>
        </p:nvSpPr>
        <p:spPr>
          <a:xfrm>
            <a:off x="397291" y="1435510"/>
            <a:ext cx="8373485" cy="4971597"/>
          </a:xfrm>
        </p:spPr>
        <p:txBody>
          <a:bodyPr>
            <a:normAutofit fontScale="92500" lnSpcReduction="10000"/>
          </a:bodyPr>
          <a:lstStyle/>
          <a:p>
            <a:r>
              <a:rPr lang="en-US" dirty="0" err="1"/>
              <a:t>TGbn</a:t>
            </a:r>
            <a:r>
              <a:rPr lang="en-US" dirty="0"/>
              <a:t> aims to address beacon bloating by limiting the inclusion of new elements defined by UHR and later gens in the Beacon frame </a:t>
            </a:r>
          </a:p>
          <a:p>
            <a:pPr lvl="1"/>
            <a:r>
              <a:rPr lang="en-US" sz="1600" dirty="0"/>
              <a:t>The omitted elements could be obtained via probing or during association.</a:t>
            </a:r>
          </a:p>
          <a:p>
            <a:pPr lvl="1"/>
            <a:r>
              <a:rPr lang="en-US" sz="1600" dirty="0"/>
              <a:t>However, such a scheme can lead to probe storm wherein multiple STAs poll the AP to retrieve a critical update.</a:t>
            </a:r>
          </a:p>
          <a:p>
            <a:r>
              <a:rPr lang="en-US" dirty="0"/>
              <a:t>Various options to alleviate this (UHR AP may support more than one):</a:t>
            </a:r>
          </a:p>
          <a:p>
            <a:pPr lvl="1"/>
            <a:r>
              <a:rPr lang="en-US" sz="1600" dirty="0"/>
              <a:t>Option 1: An AP may include the updated elements in the Beacon frame.</a:t>
            </a:r>
          </a:p>
          <a:p>
            <a:pPr lvl="2"/>
            <a:r>
              <a:rPr lang="en-US" sz="1400" dirty="0"/>
              <a:t>This could be the case when the AP’s beacon is short (e.g., home scenario)</a:t>
            </a:r>
          </a:p>
          <a:p>
            <a:pPr lvl="1"/>
            <a:r>
              <a:rPr lang="en-US" sz="1600" dirty="0"/>
              <a:t>Option 2: UHR AP transmits a broadcast response when it receives a query to retrieve updates</a:t>
            </a:r>
          </a:p>
          <a:p>
            <a:pPr lvl="2"/>
            <a:r>
              <a:rPr lang="en-US" sz="1400" dirty="0"/>
              <a:t>Helps suppress queries from other non-APs that are trying to retrieve the updates.</a:t>
            </a:r>
          </a:p>
          <a:p>
            <a:pPr lvl="1"/>
            <a:r>
              <a:rPr lang="en-US" sz="1600" dirty="0"/>
              <a:t>Option 3: UHR AP transmits a (broadcast) frame which provides the updates</a:t>
            </a:r>
          </a:p>
          <a:p>
            <a:pPr lvl="2"/>
            <a:r>
              <a:rPr lang="en-US" sz="1400" dirty="0"/>
              <a:t>The frame could be a probe response frame </a:t>
            </a:r>
          </a:p>
          <a:p>
            <a:r>
              <a:rPr lang="en-US" sz="1800" dirty="0"/>
              <a:t>When the updates belong to a later generation, a client device may skip processing of the remainder of the Beacon frame or querying the AP to retrieve the latest parameters.</a:t>
            </a:r>
          </a:p>
          <a:p>
            <a:pPr lvl="1"/>
            <a:r>
              <a:rPr lang="en-US" sz="1600" dirty="0"/>
              <a:t>In such case, the client can locally increment the sum of the BPCC value for each link.</a:t>
            </a:r>
          </a:p>
          <a:p>
            <a:pPr lvl="2"/>
            <a:r>
              <a:rPr lang="en-US" sz="1400" dirty="0"/>
              <a:t>Since the client won’t know link which encountered an update and hence doesn’t know which BPCC(s) were increment.</a:t>
            </a:r>
          </a:p>
        </p:txBody>
      </p:sp>
      <p:sp>
        <p:nvSpPr>
          <p:cNvPr id="3" name="Slide Number Placeholder 2">
            <a:extLst>
              <a:ext uri="{FF2B5EF4-FFF2-40B4-BE49-F238E27FC236}">
                <a16:creationId xmlns:a16="http://schemas.microsoft.com/office/drawing/2014/main" id="{0194A022-9190-6779-F3AB-34E0ED4A1320}"/>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9</a:t>
            </a:fld>
            <a:endParaRPr lang="en-US"/>
          </a:p>
        </p:txBody>
      </p:sp>
      <p:sp>
        <p:nvSpPr>
          <p:cNvPr id="4" name="Footer Placeholder 3">
            <a:extLst>
              <a:ext uri="{FF2B5EF4-FFF2-40B4-BE49-F238E27FC236}">
                <a16:creationId xmlns:a16="http://schemas.microsoft.com/office/drawing/2014/main" id="{EC32DB6C-7B27-A7FF-5E46-961D119BD9E2}"/>
              </a:ext>
            </a:extLst>
          </p:cNvPr>
          <p:cNvSpPr>
            <a:spLocks noGrp="1"/>
          </p:cNvSpPr>
          <p:nvPr>
            <p:ph type="ftr" sz="quarter" idx="3"/>
          </p:nvPr>
        </p:nvSpPr>
        <p:spPr/>
        <p:txBody>
          <a:bodyPr/>
          <a:lstStyle/>
          <a:p>
            <a:pPr>
              <a:defRPr/>
            </a:pPr>
            <a:r>
              <a:rPr lang="en-US"/>
              <a:t>Abhishek P (Qualcomm), et. al.,</a:t>
            </a:r>
          </a:p>
        </p:txBody>
      </p:sp>
      <p:sp>
        <p:nvSpPr>
          <p:cNvPr id="5" name="Title 4">
            <a:extLst>
              <a:ext uri="{FF2B5EF4-FFF2-40B4-BE49-F238E27FC236}">
                <a16:creationId xmlns:a16="http://schemas.microsoft.com/office/drawing/2014/main" id="{E6AB9A05-5D97-3973-3A24-5DA6408B68C0}"/>
              </a:ext>
            </a:extLst>
          </p:cNvPr>
          <p:cNvSpPr>
            <a:spLocks noGrp="1"/>
          </p:cNvSpPr>
          <p:nvPr>
            <p:ph type="title"/>
          </p:nvPr>
        </p:nvSpPr>
        <p:spPr>
          <a:xfrm>
            <a:off x="685800" y="685800"/>
            <a:ext cx="7772400" cy="572729"/>
          </a:xfrm>
        </p:spPr>
        <p:txBody>
          <a:bodyPr/>
          <a:lstStyle/>
          <a:p>
            <a:r>
              <a:rPr lang="en-US" dirty="0"/>
              <a:t>Retrieving updates</a:t>
            </a:r>
          </a:p>
        </p:txBody>
      </p:sp>
    </p:spTree>
    <p:extLst>
      <p:ext uri="{BB962C8B-B14F-4D97-AF65-F5344CB8AC3E}">
        <p14:creationId xmlns:p14="http://schemas.microsoft.com/office/powerpoint/2010/main" val="772654134"/>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11240EB9AFDC146A8D3FE4112FB4C30" ma:contentTypeVersion="7" ma:contentTypeDescription="Create a new document." ma:contentTypeScope="" ma:versionID="f1fb0e7afeca2442021ecd262bfa0247">
  <xsd:schema xmlns:xsd="http://www.w3.org/2001/XMLSchema" xmlns:xs="http://www.w3.org/2001/XMLSchema" xmlns:p="http://schemas.microsoft.com/office/2006/metadata/properties" xmlns:ns1="http://schemas.microsoft.com/sharepoint/v3" xmlns:ns2="0b70e71a-8460-4b39-85bd-6974af91860c" targetNamespace="http://schemas.microsoft.com/office/2006/metadata/properties" ma:root="true" ma:fieldsID="b1c5b9b3698bd7e94a80e64b949295c6" ns1:_="" ns2:_="">
    <xsd:import namespace="http://schemas.microsoft.com/sharepoint/v3"/>
    <xsd:import namespace="0b70e71a-8460-4b39-85bd-6974af91860c"/>
    <xsd:element name="properties">
      <xsd:complexType>
        <xsd:sequence>
          <xsd:element name="documentManagement">
            <xsd:complexType>
              <xsd:all>
                <xsd:element ref="ns2:_dlc_DocId" minOccurs="0"/>
                <xsd:element ref="ns2:_dlc_DocIdUrl" minOccurs="0"/>
                <xsd:element ref="ns2:_dlc_DocIdPersistId" minOccurs="0"/>
                <xsd:element ref="ns1:_dlc_Exempt" minOccurs="0"/>
                <xsd:element ref="ns2:QBU"/>
                <xsd:element ref="ns2:QDEPT"/>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1"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b70e71a-8460-4b39-85bd-6974af91860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QBU" ma:index="12" ma:displayName="Qualcomm Business Unit" ma:default="Corporate" ma:internalName="QBU" ma:readOnly="true">
      <xsd:simpleType>
        <xsd:restriction base="dms:Text"/>
      </xsd:simpleType>
    </xsd:element>
    <xsd:element name="QDEPT" ma:index="13" ma:displayName="Qualcomm Department" ma:default="Corporate-RD" ma:internalName="QDEPT"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0b70e71a-8460-4b39-85bd-6974af91860c">YMAJDHSWYS42-2-3919</_dlc_DocId>
    <_dlc_DocIdUrl xmlns="0b70e71a-8460-4b39-85bd-6974af91860c">
      <Url>https://projects.qualcomm.com/sites/WiFi-Advanced/_layouts/15/DocIdRedir.aspx?ID=YMAJDHSWYS42-2-3919</Url>
      <Description>YMAJDHSWYS42-2-3919</Description>
    </_dlc_DocIdUrl>
  </documentManagement>
</p:properties>
</file>

<file path=customXml/item4.xml><?xml version="1.0" encoding="utf-8"?>
<?mso-contentType ?>
<p:Policy xmlns:p="office.server.policy" id="" local="true">
  <p:Name>Document</p:Name>
  <p:Description/>
  <p:Statement/>
  <p:PolicyItems>
    <p:PolicyItem featureId="QualcommTagPolicy" staticId="0x010100311240EB9AFDC146A8D3FE4112FB4C30" UniqueId="895f98c7-af52-49b2-86d4-130fde7b5aa3">
      <p:Name>Qualcomm Tagging Policy</p:Name>
      <p:Description>Qualcomm Custom Policy for Tagging</p:Description>
      <p:CustomData/>
    </p:PolicyItem>
  </p:PolicyItems>
</p:Policy>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770AD3DD-9AB4-4476-97CC-D4BC59D49760}">
  <ds:schemaRefs>
    <ds:schemaRef ds:uri="0b70e71a-8460-4b39-85bd-6974af91860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3.xml><?xml version="1.0" encoding="utf-8"?>
<ds:datastoreItem xmlns:ds="http://schemas.openxmlformats.org/officeDocument/2006/customXml" ds:itemID="{C0C273C1-465A-4EFE-AE4F-ECDDB7135E41}">
  <ds:schemaRefs>
    <ds:schemaRef ds:uri="0b70e71a-8460-4b39-85bd-6974af91860c"/>
    <ds:schemaRef ds:uri="http://schemas.microsoft.com/office/2006/metadata/properties"/>
    <ds:schemaRef ds:uri="http://schemas.microsoft.com/office/infopath/2007/PartnerControls"/>
  </ds:schemaRefs>
</ds:datastoreItem>
</file>

<file path=customXml/itemProps4.xml><?xml version="1.0" encoding="utf-8"?>
<ds:datastoreItem xmlns:ds="http://schemas.openxmlformats.org/officeDocument/2006/customXml" ds:itemID="{CD10C255-1271-47BF-B015-BB64F0FC44CF}">
  <ds:schemaRefs>
    <ds:schemaRef ds:uri="office.server.policy"/>
  </ds:schemaRefs>
</ds:datastoreItem>
</file>

<file path=customXml/itemProps5.xml><?xml version="1.0" encoding="utf-8"?>
<ds:datastoreItem xmlns:ds="http://schemas.openxmlformats.org/officeDocument/2006/customXml" ds:itemID="{D9037B53-8446-40B9-9E56-E887F7D66E44}">
  <ds:schemaRefs>
    <ds:schemaRef ds:uri="http://schemas.microsoft.com/sharepoint/events"/>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41</TotalTime>
  <Words>1684</Words>
  <Application>Microsoft Office PowerPoint</Application>
  <PresentationFormat>On-screen Show (4:3)</PresentationFormat>
  <Paragraphs>147</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Calibri</vt:lpstr>
      <vt:lpstr>Microsoft Sans Serif</vt:lpstr>
      <vt:lpstr>Times New Roman</vt:lpstr>
      <vt:lpstr>Wingdings</vt:lpstr>
      <vt:lpstr>ACcord Submission Template</vt:lpstr>
      <vt:lpstr>Enhancements to critical updates procedure – gen indication</vt:lpstr>
      <vt:lpstr>Motivation</vt:lpstr>
      <vt:lpstr>Solution summary</vt:lpstr>
      <vt:lpstr>Terminology</vt:lpstr>
      <vt:lpstr>Summary of operation</vt:lpstr>
      <vt:lpstr>Examples</vt:lpstr>
      <vt:lpstr>Signaling options</vt:lpstr>
      <vt:lpstr>Signaling options</vt:lpstr>
      <vt:lpstr>Retrieving updates</vt:lpstr>
      <vt:lpstr>Appendix</vt:lpstr>
      <vt:lpstr>Format of Capability Information field [9.4.1.4]</vt:lpstr>
      <vt:lpstr>Format of NonTxBSSID Capabilities element [9.4.2.70]</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appatil@qti.qualcomm.com</dc:creator>
  <cp:lastModifiedBy>Abhishek Patil</cp:lastModifiedBy>
  <cp:revision>2</cp:revision>
  <dcterms:created xsi:type="dcterms:W3CDTF">2012-05-29T15:24:34Z</dcterms:created>
  <dcterms:modified xsi:type="dcterms:W3CDTF">2025-06-08T02:48:38Z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0x010100311240EB9AFDC146A8D3FE4112FB4C30</vt:lpwstr>
  </property>
</Properties>
</file>