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7"/>
  </p:notesMasterIdLst>
  <p:handoutMasterIdLst>
    <p:handoutMasterId r:id="rId18"/>
  </p:handoutMasterIdLst>
  <p:sldIdLst>
    <p:sldId id="256" r:id="rId2"/>
    <p:sldId id="257" r:id="rId3"/>
    <p:sldId id="262" r:id="rId4"/>
    <p:sldId id="266" r:id="rId5"/>
    <p:sldId id="953" r:id="rId6"/>
    <p:sldId id="954" r:id="rId7"/>
    <p:sldId id="957" r:id="rId8"/>
    <p:sldId id="956" r:id="rId9"/>
    <p:sldId id="958" r:id="rId10"/>
    <p:sldId id="959" r:id="rId11"/>
    <p:sldId id="274" r:id="rId12"/>
    <p:sldId id="946" r:id="rId13"/>
    <p:sldId id="960" r:id="rId14"/>
    <p:sldId id="961"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112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84389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782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149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7811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41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0344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481751368"/>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a:t>
            </a:r>
            <a:r>
              <a:rPr lang="en-US" altLang="zh-CN" dirty="0"/>
              <a:t>Design</a:t>
            </a:r>
            <a:r>
              <a:rPr lang="en-GB" altLang="zh-CN" dirty="0"/>
              <a:t> of Interference Mitigation Pilots</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en-US" altLang="zh-CN" sz="2000" b="0" dirty="0"/>
              <a:t>03</a:t>
            </a:r>
            <a:r>
              <a:rPr lang="en-GB" sz="2000" b="0" dirty="0"/>
              <a:t>-</a:t>
            </a:r>
            <a:r>
              <a:rPr lang="en-US" sz="2000" b="0" dirty="0"/>
              <a:t>10</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March 2025</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13" y="510994"/>
            <a:ext cx="1202259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2800" dirty="0"/>
            </a:br>
            <a:r>
              <a:rPr lang="en-US" altLang="zh-CN" sz="2800" dirty="0"/>
              <a:t>Discussion on design of interference mitigation </a:t>
            </a:r>
            <a:r>
              <a:rPr lang="en-GB" altLang="zh-CN" sz="2800" dirty="0"/>
              <a:t>pilots </a:t>
            </a:r>
            <a:r>
              <a:rPr lang="en-US" altLang="zh-CN" sz="2800" dirty="0"/>
              <a:t>- examples</a:t>
            </a:r>
            <a:br>
              <a:rPr lang="en-US" altLang="zh-CN" sz="2800" dirty="0"/>
            </a:br>
            <a:r>
              <a:rPr lang="en-US" altLang="zh-CN" sz="28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6023992" y="1679317"/>
            <a:ext cx="2959595" cy="3477875"/>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One example of fixed number of IM pilot subcarriers in RRUs includes </a:t>
            </a:r>
            <a:r>
              <a:rPr lang="en-US" altLang="zh-CN" sz="2000" dirty="0">
                <a:solidFill>
                  <a:srgbClr val="FF0000"/>
                </a:solidFill>
                <a:latin typeface="Times New Roman" panose="02020603050405020304" pitchFamily="18" charset="0"/>
                <a:cs typeface="Times New Roman" panose="02020603050405020304" pitchFamily="18" charset="0"/>
              </a:rPr>
              <a:t>only</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additional</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pilot</a:t>
            </a:r>
            <a:r>
              <a:rPr lang="en-US" altLang="zh-CN" sz="2000" dirty="0">
                <a:solidFill>
                  <a:schemeClr val="tx1"/>
                </a:solidFill>
                <a:latin typeface="Times New Roman" panose="02020603050405020304" pitchFamily="18" charset="0"/>
                <a:cs typeface="Times New Roman" panose="02020603050405020304" pitchFamily="18" charset="0"/>
              </a:rPr>
              <a:t>— method 2</a:t>
            </a:r>
          </a:p>
        </p:txBody>
      </p:sp>
      <p:sp>
        <p:nvSpPr>
          <p:cNvPr id="8" name="文本框 7">
            <a:extLst>
              <a:ext uri="{FF2B5EF4-FFF2-40B4-BE49-F238E27FC236}">
                <a16:creationId xmlns:a16="http://schemas.microsoft.com/office/drawing/2014/main" id="{AFAB934A-7EEB-693A-48D2-AA4F14EB2C16}"/>
              </a:ext>
            </a:extLst>
          </p:cNvPr>
          <p:cNvSpPr txBox="1"/>
          <p:nvPr/>
        </p:nvSpPr>
        <p:spPr>
          <a:xfrm>
            <a:off x="263352" y="1540708"/>
            <a:ext cx="2734609" cy="4093428"/>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One example of fixed number of IM pilot subcarriers in RRUs includes both </a:t>
            </a:r>
            <a:r>
              <a:rPr lang="en-US" altLang="zh-CN" sz="2000" dirty="0">
                <a:solidFill>
                  <a:srgbClr val="0070C0"/>
                </a:solidFill>
                <a:latin typeface="Times New Roman" panose="02020603050405020304" pitchFamily="18" charset="0"/>
                <a:cs typeface="Times New Roman" panose="02020603050405020304" pitchFamily="18" charset="0"/>
              </a:rPr>
              <a:t>current pilot</a:t>
            </a:r>
            <a:r>
              <a:rPr lang="en-US" altLang="zh-CN" sz="2000" dirty="0">
                <a:solidFill>
                  <a:schemeClr val="tx1"/>
                </a:solidFill>
                <a:latin typeface="Times New Roman" panose="02020603050405020304" pitchFamily="18" charset="0"/>
                <a:cs typeface="Times New Roman" panose="02020603050405020304" pitchFamily="18" charset="0"/>
              </a:rPr>
              <a:t> and </a:t>
            </a:r>
            <a:r>
              <a:rPr lang="en-US" altLang="zh-CN" sz="2000" dirty="0">
                <a:solidFill>
                  <a:srgbClr val="FF0000"/>
                </a:solidFill>
                <a:latin typeface="Times New Roman" panose="02020603050405020304" pitchFamily="18" charset="0"/>
                <a:cs typeface="Times New Roman" panose="02020603050405020304" pitchFamily="18" charset="0"/>
              </a:rPr>
              <a:t>additional</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pilot</a:t>
            </a:r>
            <a:r>
              <a:rPr lang="en-US" altLang="zh-CN" sz="2000" dirty="0">
                <a:solidFill>
                  <a:schemeClr val="tx1"/>
                </a:solidFill>
                <a:latin typeface="Times New Roman" panose="02020603050405020304" pitchFamily="18" charset="0"/>
                <a:cs typeface="Times New Roman" panose="02020603050405020304" pitchFamily="18" charset="0"/>
              </a:rPr>
              <a:t> — method 1</a:t>
            </a:r>
          </a:p>
        </p:txBody>
      </p:sp>
      <p:pic>
        <p:nvPicPr>
          <p:cNvPr id="10" name="图片 9">
            <a:extLst>
              <a:ext uri="{FF2B5EF4-FFF2-40B4-BE49-F238E27FC236}">
                <a16:creationId xmlns:a16="http://schemas.microsoft.com/office/drawing/2014/main" id="{482A6966-DDCD-B732-5C11-AD1A75D7587C}"/>
              </a:ext>
            </a:extLst>
          </p:cNvPr>
          <p:cNvPicPr>
            <a:picLocks noChangeAspect="1"/>
          </p:cNvPicPr>
          <p:nvPr/>
        </p:nvPicPr>
        <p:blipFill>
          <a:blip r:embed="rId3"/>
          <a:stretch>
            <a:fillRect/>
          </a:stretch>
        </p:blipFill>
        <p:spPr>
          <a:xfrm>
            <a:off x="3078679" y="1196752"/>
            <a:ext cx="2225233" cy="5189670"/>
          </a:xfrm>
          <a:prstGeom prst="rect">
            <a:avLst/>
          </a:prstGeom>
        </p:spPr>
      </p:pic>
      <p:pic>
        <p:nvPicPr>
          <p:cNvPr id="13" name="图片 12">
            <a:extLst>
              <a:ext uri="{FF2B5EF4-FFF2-40B4-BE49-F238E27FC236}">
                <a16:creationId xmlns:a16="http://schemas.microsoft.com/office/drawing/2014/main" id="{312DAF3C-E85C-A49D-C90B-044A768CC22B}"/>
              </a:ext>
            </a:extLst>
          </p:cNvPr>
          <p:cNvPicPr>
            <a:picLocks noChangeAspect="1"/>
          </p:cNvPicPr>
          <p:nvPr/>
        </p:nvPicPr>
        <p:blipFill>
          <a:blip r:embed="rId4"/>
          <a:stretch>
            <a:fillRect/>
          </a:stretch>
        </p:blipFill>
        <p:spPr>
          <a:xfrm>
            <a:off x="8976320" y="1196752"/>
            <a:ext cx="2118544" cy="5197290"/>
          </a:xfrm>
          <a:prstGeom prst="rect">
            <a:avLst/>
          </a:prstGeom>
        </p:spPr>
      </p:pic>
      <p:pic>
        <p:nvPicPr>
          <p:cNvPr id="15" name="图片 14">
            <a:extLst>
              <a:ext uri="{FF2B5EF4-FFF2-40B4-BE49-F238E27FC236}">
                <a16:creationId xmlns:a16="http://schemas.microsoft.com/office/drawing/2014/main" id="{836C55C4-CBF5-AAB2-0914-CFE7F7D8A102}"/>
              </a:ext>
            </a:extLst>
          </p:cNvPr>
          <p:cNvPicPr>
            <a:picLocks noChangeAspect="1"/>
          </p:cNvPicPr>
          <p:nvPr/>
        </p:nvPicPr>
        <p:blipFill>
          <a:blip r:embed="rId5"/>
          <a:stretch>
            <a:fillRect/>
          </a:stretch>
        </p:blipFill>
        <p:spPr>
          <a:xfrm>
            <a:off x="473019" y="5648267"/>
            <a:ext cx="2598645" cy="685859"/>
          </a:xfrm>
          <a:prstGeom prst="rect">
            <a:avLst/>
          </a:prstGeom>
        </p:spPr>
      </p:pic>
      <p:pic>
        <p:nvPicPr>
          <p:cNvPr id="17" name="图片 16">
            <a:extLst>
              <a:ext uri="{FF2B5EF4-FFF2-40B4-BE49-F238E27FC236}">
                <a16:creationId xmlns:a16="http://schemas.microsoft.com/office/drawing/2014/main" id="{70FDED22-A0EB-C7D7-1F9D-BE59DD7F2A22}"/>
              </a:ext>
            </a:extLst>
          </p:cNvPr>
          <p:cNvPicPr>
            <a:picLocks noChangeAspect="1"/>
          </p:cNvPicPr>
          <p:nvPr/>
        </p:nvPicPr>
        <p:blipFill>
          <a:blip r:embed="rId6"/>
          <a:stretch>
            <a:fillRect/>
          </a:stretch>
        </p:blipFill>
        <p:spPr>
          <a:xfrm>
            <a:off x="6456040" y="5618721"/>
            <a:ext cx="2347163" cy="662997"/>
          </a:xfrm>
          <a:prstGeom prst="rect">
            <a:avLst/>
          </a:prstGeom>
        </p:spPr>
      </p:pic>
    </p:spTree>
    <p:extLst>
      <p:ext uri="{BB962C8B-B14F-4D97-AF65-F5344CB8AC3E}">
        <p14:creationId xmlns:p14="http://schemas.microsoft.com/office/powerpoint/2010/main" val="2661571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699" y="764704"/>
            <a:ext cx="10361084" cy="1065213"/>
          </a:xfrm>
        </p:spPr>
        <p:txBody>
          <a:bodyPr/>
          <a:lstStyle/>
          <a:p>
            <a:r>
              <a:rPr lang="en-GB" dirty="0"/>
              <a:t>Conclusion</a:t>
            </a:r>
          </a:p>
        </p:txBody>
      </p:sp>
      <mc:AlternateContent xmlns:mc="http://schemas.openxmlformats.org/markup-compatibility/2006">
        <mc:Choice xmlns:a14="http://schemas.microsoft.com/office/drawing/2010/main" Requires="a14">
          <p:sp>
            <p:nvSpPr>
              <p:cNvPr id="9218" name="Rectangle 2"/>
              <p:cNvSpPr>
                <a:spLocks noGrp="1" noChangeArrowheads="1"/>
              </p:cNvSpPr>
              <p:nvPr>
                <p:ph idx="1"/>
              </p:nvPr>
            </p:nvSpPr>
            <p:spPr>
              <a:xfrm>
                <a:off x="263352" y="1942704"/>
                <a:ext cx="11521280" cy="3567736"/>
              </a:xfrm>
              <a:ln/>
            </p:spPr>
            <p:txBody>
              <a:bodyPr/>
              <a:lstStyle/>
              <a:p>
                <a:pPr algn="just">
                  <a:buFont typeface="Times New Roman" pitchFamily="16" charset="0"/>
                  <a:buChar char="•"/>
                </a:pPr>
                <a:r>
                  <a:rPr lang="en-US" altLang="zh-CN" sz="1800" dirty="0"/>
                  <a:t>Some thoughts on design of interference mitigation </a:t>
                </a:r>
                <a:r>
                  <a:rPr lang="en-GB" altLang="zh-CN" sz="1800" dirty="0"/>
                  <a:t>pilots</a:t>
                </a:r>
                <a:r>
                  <a:rPr lang="en-US" altLang="zh-CN" sz="1800" dirty="0"/>
                  <a:t> were provided in this presentation</a:t>
                </a:r>
                <a:r>
                  <a:rPr lang="en-GB" altLang="zh-CN" sz="1800" dirty="0"/>
                  <a:t>.</a:t>
                </a:r>
              </a:p>
              <a:p>
                <a:pPr marL="685800" lvl="1" algn="just">
                  <a:spcBef>
                    <a:spcPts val="600"/>
                  </a:spcBef>
                  <a:buFont typeface="Arial" panose="020B0604020202020204" pitchFamily="34" charset="0"/>
                  <a:buChar char="•"/>
                </a:pPr>
                <a:r>
                  <a:rPr lang="en-US" altLang="zh-CN" sz="1800" b="1" dirty="0">
                    <a:cs typeface="+mn-cs"/>
                  </a:rPr>
                  <a:t>For PPDU BW, it was proposed that IM pilots can be used in at least one of 20MHz, 40MHz, 80MHz, 160MHz and 320MHz PPDU.</a:t>
                </a:r>
              </a:p>
              <a:p>
                <a:pPr marL="685800" lvl="1" algn="just">
                  <a:spcBef>
                    <a:spcPts val="200"/>
                  </a:spcBef>
                  <a:buFont typeface="Arial" panose="020B0604020202020204" pitchFamily="34" charset="0"/>
                  <a:buChar char="•"/>
                </a:pPr>
                <a:r>
                  <a:rPr lang="en-US" altLang="zh-CN" sz="1800" b="1" dirty="0">
                    <a:cs typeface="+mn-cs"/>
                  </a:rPr>
                  <a:t>It was proposed that IM pilots can be used in RUs for DL and/or UL transmissions including in at least one of 26-tone RU, 52-tone RU, 106-tone RU, 242-tone RU, 484-tone RU, 996-tone RU, 2</a:t>
                </a:r>
                <a14:m>
                  <m:oMath xmlns:m="http://schemas.openxmlformats.org/officeDocument/2006/math">
                    <m:r>
                      <a:rPr lang="en-US" altLang="zh-CN" sz="1800" b="1">
                        <a:latin typeface="Cambria Math" panose="02040503050406030204" pitchFamily="18" charset="0"/>
                        <a:cs typeface="+mn-cs"/>
                      </a:rPr>
                      <m:t>×</m:t>
                    </m:r>
                  </m:oMath>
                </a14:m>
                <a:r>
                  <a:rPr lang="en-US" altLang="zh-CN" sz="1800" b="1" dirty="0">
                    <a:cs typeface="+mn-cs"/>
                  </a:rPr>
                  <a:t>996-tone RU and 4</a:t>
                </a:r>
                <a14:m>
                  <m:oMath xmlns:m="http://schemas.openxmlformats.org/officeDocument/2006/math">
                    <m:r>
                      <a:rPr lang="en-US" altLang="zh-CN" sz="1800" b="1">
                        <a:latin typeface="Cambria Math" panose="02040503050406030204" pitchFamily="18" charset="0"/>
                        <a:cs typeface="+mn-cs"/>
                      </a:rPr>
                      <m:t>×</m:t>
                    </m:r>
                  </m:oMath>
                </a14:m>
                <a:r>
                  <a:rPr lang="en-US" altLang="zh-CN" sz="1800" b="1" dirty="0">
                    <a:cs typeface="+mn-cs"/>
                  </a:rPr>
                  <a:t>996-tone RU, or any valid combinations (e.g., MRU). </a:t>
                </a:r>
              </a:p>
              <a:p>
                <a:pPr marL="685800" lvl="1" algn="just">
                  <a:spcBef>
                    <a:spcPts val="200"/>
                  </a:spcBef>
                  <a:buFont typeface="Arial" panose="020B0604020202020204" pitchFamily="34" charset="0"/>
                  <a:buChar char="•"/>
                </a:pPr>
                <a:r>
                  <a:rPr lang="en-US" altLang="zh-CN" sz="1800" b="1" dirty="0">
                    <a:cs typeface="+mn-cs"/>
                  </a:rPr>
                  <a:t>It was proposed that IM pilots can be used in both non-OFDMA and OFDMA transmissions.</a:t>
                </a:r>
              </a:p>
              <a:p>
                <a:pPr marL="685800" lvl="1" algn="just">
                  <a:spcBef>
                    <a:spcPts val="200"/>
                  </a:spcBef>
                  <a:buFont typeface="Arial" panose="020B0604020202020204" pitchFamily="34" charset="0"/>
                  <a:buChar char="•"/>
                </a:pPr>
                <a:r>
                  <a:rPr lang="en-US" altLang="zh-CN" sz="1800" b="1" dirty="0">
                    <a:cs typeface="+mn-cs"/>
                  </a:rPr>
                  <a:t>Some specific examples about </a:t>
                </a:r>
                <a:r>
                  <a:rPr lang="en-GB" altLang="zh-CN" sz="1800" b="1" dirty="0">
                    <a:cs typeface="+mn-cs"/>
                  </a:rPr>
                  <a:t>number of IM pilots and IM pilot indices</a:t>
                </a:r>
                <a:r>
                  <a:rPr lang="en-US" altLang="zh-CN" sz="1800" b="1" dirty="0">
                    <a:cs typeface="+mn-cs"/>
                  </a:rPr>
                  <a:t> were presented which satisfy design criterion given in [8].</a:t>
                </a:r>
              </a:p>
              <a:p>
                <a:pPr marL="1085850" lvl="2" algn="just">
                  <a:spcBef>
                    <a:spcPts val="200"/>
                  </a:spcBef>
                  <a:buFont typeface="Arial" panose="020B0604020202020204" pitchFamily="34" charset="0"/>
                  <a:buChar char="•"/>
                </a:pPr>
                <a:r>
                  <a:rPr lang="en-US" altLang="zh-CN" b="1" dirty="0">
                    <a:cs typeface="+mn-cs"/>
                  </a:rPr>
                  <a:t>Two design methods were proposed </a:t>
                </a:r>
              </a:p>
              <a:p>
                <a:pPr marL="1543050" lvl="3" algn="just">
                  <a:spcBef>
                    <a:spcPts val="200"/>
                  </a:spcBef>
                  <a:buFont typeface="Arial" panose="020B0604020202020204" pitchFamily="34" charset="0"/>
                  <a:buChar char="•"/>
                </a:pPr>
                <a:r>
                  <a:rPr lang="en-US" altLang="zh-CN" sz="1800" b="1" dirty="0">
                    <a:cs typeface="+mn-cs"/>
                  </a:rPr>
                  <a:t>Method 1: </a:t>
                </a:r>
                <a:r>
                  <a:rPr lang="en-US" altLang="zh-CN" sz="1800" dirty="0">
                    <a:solidFill>
                      <a:schemeClr val="tx1"/>
                    </a:solidFill>
                    <a:latin typeface="Times New Roman" panose="02020603050405020304" pitchFamily="18" charset="0"/>
                    <a:cs typeface="Times New Roman" panose="02020603050405020304" pitchFamily="18" charset="0"/>
                  </a:rPr>
                  <a:t>The number of IM pilot subcarriers includes both </a:t>
                </a:r>
                <a:r>
                  <a:rPr lang="en-US" altLang="zh-CN" sz="1800" dirty="0">
                    <a:solidFill>
                      <a:srgbClr val="0070C0"/>
                    </a:solidFill>
                    <a:latin typeface="Times New Roman" panose="02020603050405020304" pitchFamily="18" charset="0"/>
                    <a:cs typeface="Times New Roman" panose="02020603050405020304" pitchFamily="18" charset="0"/>
                  </a:rPr>
                  <a:t>current pilot </a:t>
                </a:r>
                <a:r>
                  <a:rPr lang="en-US" altLang="zh-CN" sz="1800" dirty="0">
                    <a:solidFill>
                      <a:schemeClr val="tx1"/>
                    </a:solidFill>
                    <a:latin typeface="Times New Roman" panose="02020603050405020304" pitchFamily="18" charset="0"/>
                    <a:cs typeface="Times New Roman" panose="02020603050405020304" pitchFamily="18" charset="0"/>
                  </a:rPr>
                  <a:t>and </a:t>
                </a:r>
                <a:r>
                  <a:rPr lang="en-US" altLang="zh-CN" sz="1800" dirty="0">
                    <a:solidFill>
                      <a:srgbClr val="FF0000"/>
                    </a:solidFill>
                    <a:latin typeface="Times New Roman" panose="02020603050405020304" pitchFamily="18" charset="0"/>
                    <a:cs typeface="Times New Roman" panose="02020603050405020304" pitchFamily="18" charset="0"/>
                  </a:rPr>
                  <a:t>additional</a:t>
                </a:r>
                <a:r>
                  <a:rPr lang="en-US" altLang="zh-CN"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rgbClr val="FF0000"/>
                    </a:solidFill>
                    <a:latin typeface="Times New Roman" panose="02020603050405020304" pitchFamily="18" charset="0"/>
                    <a:cs typeface="Times New Roman" panose="02020603050405020304" pitchFamily="18" charset="0"/>
                  </a:rPr>
                  <a:t>pilot</a:t>
                </a:r>
                <a:r>
                  <a:rPr lang="en-US" altLang="zh-CN" sz="1800" dirty="0">
                    <a:solidFill>
                      <a:schemeClr val="tx1"/>
                    </a:solidFill>
                    <a:latin typeface="Times New Roman" panose="02020603050405020304" pitchFamily="18" charset="0"/>
                    <a:cs typeface="Times New Roman" panose="02020603050405020304" pitchFamily="18" charset="0"/>
                  </a:rPr>
                  <a:t> subcarriers. </a:t>
                </a:r>
              </a:p>
              <a:p>
                <a:pPr marL="1543050" lvl="3" algn="just">
                  <a:spcBef>
                    <a:spcPts val="200"/>
                  </a:spcBef>
                  <a:buFont typeface="Arial" panose="020B0604020202020204" pitchFamily="34" charset="0"/>
                  <a:buChar char="•"/>
                </a:pPr>
                <a:r>
                  <a:rPr lang="en-US" altLang="zh-CN" sz="1800" b="1" dirty="0">
                    <a:cs typeface="+mn-cs"/>
                  </a:rPr>
                  <a:t>Method 2: </a:t>
                </a:r>
                <a:r>
                  <a:rPr lang="en-US" altLang="zh-CN" sz="1800" dirty="0">
                    <a:solidFill>
                      <a:schemeClr val="tx1"/>
                    </a:solidFill>
                    <a:latin typeface="Times New Roman" panose="02020603050405020304" pitchFamily="18" charset="0"/>
                    <a:cs typeface="Times New Roman" panose="02020603050405020304" pitchFamily="18" charset="0"/>
                  </a:rPr>
                  <a:t>The number of IM pilot subcarriers includes only </a:t>
                </a:r>
                <a:r>
                  <a:rPr lang="en-US" altLang="zh-CN" sz="1800" dirty="0">
                    <a:solidFill>
                      <a:srgbClr val="FF0000"/>
                    </a:solidFill>
                    <a:latin typeface="Times New Roman" panose="02020603050405020304" pitchFamily="18" charset="0"/>
                    <a:cs typeface="Times New Roman" panose="02020603050405020304" pitchFamily="18" charset="0"/>
                  </a:rPr>
                  <a:t>additional pilot </a:t>
                </a:r>
                <a:r>
                  <a:rPr lang="en-US" altLang="zh-CN" sz="1800" dirty="0">
                    <a:solidFill>
                      <a:schemeClr val="tx1"/>
                    </a:solidFill>
                    <a:latin typeface="Times New Roman" panose="02020603050405020304" pitchFamily="18" charset="0"/>
                    <a:cs typeface="Times New Roman" panose="02020603050405020304" pitchFamily="18" charset="0"/>
                  </a:rPr>
                  <a:t>subcarriers.</a:t>
                </a:r>
                <a:endParaRPr lang="en-US" altLang="zh-CN" sz="1800" b="1" dirty="0">
                  <a:cs typeface="+mn-cs"/>
                </a:endParaRPr>
              </a:p>
              <a:p>
                <a:pPr algn="just">
                  <a:buFont typeface="Times New Roman" pitchFamily="16" charset="0"/>
                  <a:buChar char="•"/>
                </a:pPr>
                <a:endParaRPr lang="en-GB" altLang="zh-CN" sz="1800" dirty="0"/>
              </a:p>
            </p:txBody>
          </p:sp>
        </mc:Choice>
        <mc:Fallback>
          <p:sp>
            <p:nvSpPr>
              <p:cNvPr id="9218" name="Rectangle 2"/>
              <p:cNvSpPr>
                <a:spLocks noGrp="1" noRot="1" noChangeAspect="1" noMove="1" noResize="1" noEditPoints="1" noAdjustHandles="1" noChangeArrowheads="1" noChangeShapeType="1" noTextEdit="1"/>
              </p:cNvSpPr>
              <p:nvPr>
                <p:ph idx="1"/>
              </p:nvPr>
            </p:nvSpPr>
            <p:spPr>
              <a:xfrm>
                <a:off x="263352" y="1942704"/>
                <a:ext cx="11521280" cy="3567736"/>
              </a:xfrm>
              <a:blipFill>
                <a:blip r:embed="rId3"/>
                <a:stretch>
                  <a:fillRect l="-317" t="-1026" r="-476" b="-4103"/>
                </a:stretch>
              </a:blipFill>
              <a:ln/>
            </p:spPr>
            <p:txBody>
              <a:bodyPr/>
              <a:lstStyle/>
              <a:p>
                <a:r>
                  <a:rPr lang="zh-CN" altLang="en-US">
                    <a:noFill/>
                  </a:rPr>
                  <a:t> </a:t>
                </a:r>
              </a:p>
            </p:txBody>
          </p:sp>
        </mc:Fallback>
      </mc:AlternateContent>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altLang="zh-CN" sz="2000" dirty="0"/>
              <a:t>Do you agree to include the following into the 11bn SFD?</a:t>
            </a:r>
          </a:p>
          <a:p>
            <a:pPr marL="685800" lvl="1" algn="just">
              <a:spcBef>
                <a:spcPts val="600"/>
              </a:spcBef>
              <a:buFont typeface="Arial" panose="020B0604020202020204" pitchFamily="34" charset="0"/>
              <a:buChar char="•"/>
            </a:pPr>
            <a:r>
              <a:rPr lang="en-US" altLang="zh-CN" b="1" dirty="0">
                <a:cs typeface="+mn-cs"/>
              </a:rPr>
              <a:t>IM pilots </a:t>
            </a:r>
            <a:r>
              <a:rPr lang="en-US" altLang="zh-CN" sz="2000" b="1" dirty="0">
                <a:cs typeface="+mn-cs"/>
              </a:rPr>
              <a:t>can be used </a:t>
            </a:r>
            <a:r>
              <a:rPr lang="en-US" altLang="zh-CN" b="1" dirty="0">
                <a:cs typeface="+mn-cs"/>
              </a:rPr>
              <a:t>in at least one of 20MHz, 40MHz, 80MHz, 160MHz and 320MHz PPDU.</a:t>
            </a: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1</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March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sz="2000" dirty="0"/>
                  <a:t>Do you agree </a:t>
                </a:r>
                <a:r>
                  <a:rPr lang="en-US" altLang="zh-CN" sz="2000" dirty="0"/>
                  <a:t>to include the following into the 11bn SFD</a:t>
                </a:r>
                <a:r>
                  <a:rPr lang="en-US" sz="2000" dirty="0"/>
                  <a:t>?</a:t>
                </a:r>
              </a:p>
              <a:p>
                <a:pPr marL="685800" lvl="1" algn="just">
                  <a:spcBef>
                    <a:spcPts val="600"/>
                  </a:spcBef>
                  <a:buFont typeface="Arial" panose="020B0604020202020204" pitchFamily="34" charset="0"/>
                  <a:buChar char="•"/>
                </a:pPr>
                <a:r>
                  <a:rPr lang="en-US" altLang="zh-CN" b="1" dirty="0">
                    <a:cs typeface="+mn-cs"/>
                  </a:rPr>
                  <a:t>IM pilots </a:t>
                </a:r>
                <a:r>
                  <a:rPr lang="en-US" altLang="zh-CN" b="1" dirty="0"/>
                  <a:t>can be used </a:t>
                </a:r>
                <a:r>
                  <a:rPr lang="en-US" altLang="zh-CN" b="1" dirty="0">
                    <a:cs typeface="+mn-cs"/>
                  </a:rPr>
                  <a:t>in RUs for DL and/or UL transmissions including in at least one of 26-tone RU, 52-tone RU, 106-tone RU, 242-tone RU, 484-tone RU, 996-tone RU, 2</a:t>
                </a:r>
                <a14:m>
                  <m:oMath xmlns:m="http://schemas.openxmlformats.org/officeDocument/2006/math">
                    <m:r>
                      <a:rPr lang="en-US" altLang="zh-CN" b="1">
                        <a:latin typeface="Cambria Math" panose="02040503050406030204" pitchFamily="18" charset="0"/>
                        <a:cs typeface="+mn-cs"/>
                      </a:rPr>
                      <m:t>×</m:t>
                    </m:r>
                  </m:oMath>
                </a14:m>
                <a:r>
                  <a:rPr lang="en-US" altLang="zh-CN" b="1" dirty="0">
                    <a:cs typeface="+mn-cs"/>
                  </a:rPr>
                  <a:t>996-tone RU, 4</a:t>
                </a:r>
                <a14:m>
                  <m:oMath xmlns:m="http://schemas.openxmlformats.org/officeDocument/2006/math">
                    <m:r>
                      <a:rPr lang="en-US" altLang="zh-CN" b="1">
                        <a:latin typeface="Cambria Math" panose="02040503050406030204" pitchFamily="18" charset="0"/>
                        <a:cs typeface="+mn-cs"/>
                      </a:rPr>
                      <m:t>×</m:t>
                    </m:r>
                  </m:oMath>
                </a14:m>
                <a:r>
                  <a:rPr lang="en-US" altLang="zh-CN" b="1" dirty="0">
                    <a:cs typeface="+mn-cs"/>
                  </a:rPr>
                  <a:t>996-tone RU</a:t>
                </a:r>
                <a:r>
                  <a:rPr lang="en-US" altLang="zh-CN" b="1" dirty="0"/>
                  <a:t>, or any valid combinations (e.g., MRU). </a:t>
                </a:r>
                <a:endParaRPr lang="en-US" altLang="zh-CN" b="1" dirty="0">
                  <a:cs typeface="+mn-cs"/>
                </a:endParaRP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mc:Choice>
        <mc:Fallback xmlns="">
          <p:sp>
            <p:nvSpPr>
              <p:cNvPr id="2" name="内容占位符 1"/>
              <p:cNvSpPr>
                <a:spLocks noGrp="1" noRot="1" noChangeAspect="1" noMove="1" noResize="1" noEditPoints="1" noAdjustHandles="1" noChangeArrowheads="1" noChangeShapeType="1" noTextEdit="1"/>
              </p:cNvSpPr>
              <p:nvPr>
                <p:ph idx="1"/>
              </p:nvPr>
            </p:nvSpPr>
            <p:spPr>
              <a:xfrm>
                <a:off x="623392" y="1515805"/>
                <a:ext cx="11161240" cy="4280167"/>
              </a:xfrm>
              <a:blipFill>
                <a:blip r:embed="rId2"/>
                <a:stretch>
                  <a:fillRect l="-492" t="-855" r="-601"/>
                </a:stretch>
              </a:blipFill>
            </p:spPr>
            <p:txBody>
              <a:bodyPr/>
              <a:lstStyle/>
              <a:p>
                <a:r>
                  <a:rPr lang="zh-CN" altLang="en-US">
                    <a:noFill/>
                  </a:rPr>
                  <a:t> </a:t>
                </a:r>
              </a:p>
            </p:txBody>
          </p:sp>
        </mc:Fallback>
      </mc:AlternateContent>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2</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March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257445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23392" y="1515805"/>
            <a:ext cx="11161240" cy="4280167"/>
          </a:xfrm>
        </p:spPr>
        <p:txBody>
          <a:bodyPr/>
          <a:lstStyle/>
          <a:p>
            <a:pPr>
              <a:buFont typeface="Arial" panose="020B0604020202020204" pitchFamily="34" charset="0"/>
              <a:buChar char="•"/>
            </a:pPr>
            <a:r>
              <a:rPr lang="en-US" altLang="zh-CN" sz="2000" dirty="0"/>
              <a:t>Do you agree to include the following into the 11bn SFD?</a:t>
            </a:r>
          </a:p>
          <a:p>
            <a:pPr marL="685800" lvl="1" algn="just">
              <a:spcBef>
                <a:spcPts val="600"/>
              </a:spcBef>
              <a:buFont typeface="Arial" panose="020B0604020202020204" pitchFamily="34" charset="0"/>
              <a:buChar char="•"/>
            </a:pPr>
            <a:r>
              <a:rPr lang="en-US" altLang="zh-CN" b="1" dirty="0">
                <a:cs typeface="+mn-cs"/>
              </a:rPr>
              <a:t>IM pilots </a:t>
            </a:r>
            <a:r>
              <a:rPr lang="en-US" altLang="zh-CN" sz="2000" b="1" dirty="0">
                <a:cs typeface="+mn-cs"/>
              </a:rPr>
              <a:t>can be used </a:t>
            </a:r>
            <a:r>
              <a:rPr lang="en-US" altLang="zh-CN" b="1" dirty="0">
                <a:cs typeface="+mn-cs"/>
              </a:rPr>
              <a:t>in both non-OFDMA and OFDMA transmissions.</a:t>
            </a:r>
          </a:p>
          <a:p>
            <a:endParaRPr lang="en-US" dirty="0"/>
          </a:p>
          <a:p>
            <a:pPr marL="1200150" lvl="2" indent="-342900">
              <a:spcBef>
                <a:spcPts val="200"/>
              </a:spcBef>
              <a:buFont typeface="Arial" panose="020B0604020202020204" pitchFamily="34" charset="0"/>
              <a:buChar char="•"/>
            </a:pPr>
            <a:r>
              <a:rPr lang="en-US" dirty="0"/>
              <a:t>Yes:</a:t>
            </a:r>
          </a:p>
          <a:p>
            <a:pPr marL="1200150" lvl="2" indent="-342900">
              <a:spcBef>
                <a:spcPts val="200"/>
              </a:spcBef>
              <a:buFont typeface="Arial" panose="020B0604020202020204" pitchFamily="34" charset="0"/>
              <a:buChar char="•"/>
            </a:pPr>
            <a:r>
              <a:rPr lang="en-US" dirty="0"/>
              <a:t>No:</a:t>
            </a:r>
          </a:p>
          <a:p>
            <a:pPr marL="1200150" lvl="2" indent="-342900">
              <a:spcBef>
                <a:spcPts val="200"/>
              </a:spcBef>
              <a:buFont typeface="Arial" panose="020B0604020202020204" pitchFamily="34" charset="0"/>
              <a:buChar char="•"/>
            </a:pPr>
            <a:r>
              <a:rPr lang="en-US" dirty="0"/>
              <a:t>Abstain:</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2209800" y="692696"/>
            <a:ext cx="7772400" cy="706837"/>
          </a:xfrm>
        </p:spPr>
        <p:txBody>
          <a:bodyPr/>
          <a:lstStyle/>
          <a:p>
            <a:r>
              <a:rPr lang="en-US" dirty="0"/>
              <a:t>Straw Poll 3</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March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4103267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41086" y="1556792"/>
            <a:ext cx="11809312" cy="4464496"/>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802.11-24/0209r8, Specification framework for </a:t>
            </a:r>
            <a:r>
              <a:rPr lang="en-GB" altLang="zh-CN" sz="2000" b="0" dirty="0" err="1"/>
              <a:t>TGBn</a:t>
            </a:r>
            <a:r>
              <a:rPr lang="en-GB" altLang="zh-CN" sz="2000" b="0" dirty="0"/>
              <a:t>, Ross Jian Yu (Huawei)</a:t>
            </a:r>
          </a:p>
          <a:p>
            <a:r>
              <a:rPr lang="en-GB" altLang="zh-CN" sz="2000" b="0" dirty="0"/>
              <a:t>[3] IEEE 802.11-23/1490r0, Physical layer reliability improvements,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[4] IEEE 802.11-23/1943r1, </a:t>
            </a:r>
            <a:r>
              <a:rPr lang="en-US" altLang="en-US" sz="2000" b="0" dirty="0"/>
              <a:t>Physical layer reliability improvements </a:t>
            </a:r>
            <a:r>
              <a:rPr lang="en-IL" altLang="en-US" sz="2000" b="0" dirty="0"/>
              <a:t>–</a:t>
            </a:r>
            <a:r>
              <a:rPr lang="en-US" altLang="en-US" sz="2000" b="0" dirty="0"/>
              <a:t> follow up</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[5] IEEE 802.11-24/107r0, </a:t>
            </a:r>
            <a:r>
              <a:rPr lang="en-US" altLang="en-US" sz="2000" b="0" dirty="0"/>
              <a:t>PHY layer interference mitigation for improved reliability</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[6] IEEE 802.11-24/437r0, </a:t>
            </a:r>
            <a:r>
              <a:rPr lang="en-US" altLang="zh-CN" sz="2000" b="0" dirty="0"/>
              <a:t>I</a:t>
            </a:r>
            <a:r>
              <a:rPr lang="en-US" altLang="en-US" sz="2000" b="0" dirty="0"/>
              <a:t>nterference mitigation for improved reliability – more insights</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[7] IEEE 802.11-24/0889r0, </a:t>
            </a:r>
            <a:r>
              <a:rPr lang="en-US" altLang="zh-CN" sz="2000" b="0" dirty="0"/>
              <a:t>I</a:t>
            </a:r>
            <a:r>
              <a:rPr lang="en-US" altLang="en-US" sz="2000" b="0" dirty="0"/>
              <a:t>nterference mitigation for improved reliability – link adaptation perspective</a:t>
            </a:r>
            <a:r>
              <a:rPr lang="en-GB" altLang="zh-CN" sz="2000" b="0" dirty="0"/>
              <a:t>, </a:t>
            </a:r>
            <a:r>
              <a:rPr lang="en-US" altLang="zh-CN" sz="2000" b="0" dirty="0"/>
              <a:t>Rani Keren</a:t>
            </a:r>
            <a:r>
              <a:rPr lang="en-GB" altLang="zh-CN" sz="2000" b="0" dirty="0"/>
              <a:t> (Huawei)</a:t>
            </a:r>
          </a:p>
          <a:p>
            <a:r>
              <a:rPr lang="en-GB" altLang="zh-CN" sz="2000" b="0" dirty="0"/>
              <a:t>[8] IEEE 802.11-24/1264r0, </a:t>
            </a:r>
            <a:r>
              <a:rPr lang="en-US" altLang="zh-CN" sz="2000" b="0" dirty="0"/>
              <a:t>S</a:t>
            </a:r>
            <a:r>
              <a:rPr lang="en-US" altLang="en-US" sz="2000" b="0" dirty="0"/>
              <a:t>upporting </a:t>
            </a:r>
            <a:r>
              <a:rPr lang="en-US" altLang="en-US" sz="2000" b="0" dirty="0" err="1"/>
              <a:t>rx</a:t>
            </a:r>
            <a:r>
              <a:rPr lang="en-US" altLang="en-US" sz="2000" b="0" dirty="0"/>
              <a:t> interference mitigation in </a:t>
            </a:r>
            <a:r>
              <a:rPr lang="en-US" altLang="en-US" sz="2000" b="0" dirty="0" err="1"/>
              <a:t>TGbn</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r>
              <a:rPr lang="en-GB" altLang="zh-CN" sz="2000" b="0" dirty="0"/>
              <a:t>[9] IEEE 802.11-24/1747r0, </a:t>
            </a:r>
            <a:r>
              <a:rPr lang="en-US" altLang="zh-CN" sz="2000" b="0" dirty="0"/>
              <a:t>Discussion on signalling of additional pilots for interference mitigation</a:t>
            </a:r>
            <a:r>
              <a:rPr lang="en-GB" altLang="zh-CN" sz="2000" b="0" dirty="0"/>
              <a:t>, </a:t>
            </a:r>
            <a:r>
              <a:rPr lang="en-US" altLang="zh-CN" sz="2000" b="0" dirty="0"/>
              <a:t>Ke Zhong </a:t>
            </a:r>
            <a:r>
              <a:rPr lang="en-GB" altLang="zh-CN" sz="2000" b="0" dirty="0"/>
              <a:t>(Ruijie)</a:t>
            </a:r>
          </a:p>
          <a:p>
            <a:r>
              <a:rPr lang="en-GB" altLang="zh-CN" sz="2000" b="0" dirty="0"/>
              <a:t>[10] IEEE 802.11-24/2008r2, </a:t>
            </a:r>
            <a:r>
              <a:rPr lang="en-US" altLang="zh-CN" sz="2000" b="0" dirty="0"/>
              <a:t>PDT PHY Interference Mitigation</a:t>
            </a:r>
            <a:r>
              <a:rPr lang="en-GB" altLang="zh-CN" sz="2000" b="0" dirty="0"/>
              <a:t>, </a:t>
            </a:r>
            <a:r>
              <a:rPr lang="en-US" altLang="zh-CN" sz="2000" b="0" dirty="0" err="1"/>
              <a:t>Shimi</a:t>
            </a:r>
            <a:r>
              <a:rPr lang="en-US" altLang="zh-CN" sz="2000" b="0" dirty="0"/>
              <a:t> </a:t>
            </a:r>
            <a:r>
              <a:rPr lang="en-US" altLang="zh-CN" sz="2000" b="0" dirty="0" err="1"/>
              <a:t>Shilo</a:t>
            </a:r>
            <a:r>
              <a:rPr lang="en-GB" altLang="zh-CN" sz="2000" b="0" dirty="0"/>
              <a:t> (Huawei)</a:t>
            </a:r>
          </a:p>
          <a:p>
            <a:endParaRPr lang="en-GB" altLang="zh-CN" sz="2000" b="0" dirty="0"/>
          </a:p>
          <a:p>
            <a:endParaRPr lang="en-GB" altLang="zh-CN" sz="2000" b="0" dirty="0"/>
          </a:p>
          <a:p>
            <a:endParaRPr lang="en-GB" altLang="zh-CN" sz="2000" b="0" dirty="0"/>
          </a:p>
          <a:p>
            <a:endParaRPr lang="en-GB" altLang="zh-CN" sz="2000" b="0" dirty="0"/>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design of interference mitigation </a:t>
            </a:r>
            <a:r>
              <a:rPr lang="en-GB" altLang="zh-CN" dirty="0"/>
              <a:t>pilots</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08" y="667449"/>
            <a:ext cx="10361084" cy="457295"/>
          </a:xfrm>
        </p:spPr>
        <p:txBody>
          <a:bodyPr/>
          <a:lstStyle/>
          <a:p>
            <a:r>
              <a:rPr lang="en-GB" dirty="0"/>
              <a:t>Introduction</a:t>
            </a:r>
          </a:p>
        </p:txBody>
      </p:sp>
      <p:sp>
        <p:nvSpPr>
          <p:cNvPr id="9218" name="Rectangle 2"/>
          <p:cNvSpPr>
            <a:spLocks noGrp="1" noChangeArrowheads="1"/>
          </p:cNvSpPr>
          <p:nvPr>
            <p:ph idx="1"/>
          </p:nvPr>
        </p:nvSpPr>
        <p:spPr>
          <a:xfrm>
            <a:off x="289430" y="1153588"/>
            <a:ext cx="11712624" cy="5371756"/>
          </a:xfrm>
          <a:ln/>
        </p:spPr>
        <p:txBody>
          <a:bodyPr/>
          <a:lstStyle/>
          <a:p>
            <a:pPr marL="162000" indent="-162000"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marL="162000" indent="-162000" algn="just">
              <a:spcBef>
                <a:spcPts val="200"/>
              </a:spcBef>
              <a:buFont typeface="Times New Roman" pitchFamily="16" charset="0"/>
              <a:buChar char="•"/>
            </a:pPr>
            <a:r>
              <a:rPr lang="en-GB" altLang="zh-CN" sz="1800" b="0" dirty="0"/>
              <a:t>Interference is one of the most detrimental factors limiting the performance of WLAN systems. To achieve the goal of UHR, the motion for interference mitigation was passed in the September 2024 Interim meeting [2]</a:t>
            </a:r>
            <a:r>
              <a:rPr lang="en-US" altLang="zh-CN" sz="1800" b="0" dirty="0"/>
              <a:t>:</a:t>
            </a:r>
          </a:p>
          <a:p>
            <a:pPr algn="just">
              <a:spcBef>
                <a:spcPts val="1000"/>
              </a:spcBef>
              <a:buFont typeface="Times New Roman" pitchFamily="16" charset="0"/>
              <a:buChar char="•"/>
            </a:pPr>
            <a:endParaRPr lang="en-GB" altLang="zh-CN" sz="1800" b="0" dirty="0"/>
          </a:p>
          <a:p>
            <a:pPr marL="0" indent="0" algn="just">
              <a:spcBef>
                <a:spcPts val="1000"/>
              </a:spcBef>
            </a:pPr>
            <a:r>
              <a:rPr lang="en-GB" altLang="zh-CN" sz="1800" b="0" dirty="0"/>
              <a:t>             </a:t>
            </a:r>
          </a:p>
          <a:p>
            <a:pPr marL="162000" indent="-162000" algn="just">
              <a:spcBef>
                <a:spcPts val="3200"/>
              </a:spcBef>
              <a:buFont typeface="Times New Roman" pitchFamily="16" charset="0"/>
              <a:buChar char="•"/>
            </a:pPr>
            <a:r>
              <a:rPr lang="en-GB" altLang="zh-CN" sz="1800" b="0" dirty="0"/>
              <a:t>Several contributions [3]</a:t>
            </a:r>
            <a:r>
              <a:rPr lang="en-US" altLang="zh-CN" sz="1800" b="0" dirty="0"/>
              <a:t>-[9]</a:t>
            </a:r>
            <a:r>
              <a:rPr lang="en-GB" altLang="zh-CN" sz="1800" b="0" dirty="0"/>
              <a:t> have been submitted to investigate the design of additional pilots for interference mitigation </a:t>
            </a:r>
            <a:r>
              <a:rPr lang="en-US" altLang="zh-CN" sz="1800" b="0" dirty="0"/>
              <a:t>including its rationality, benefits, required number of additional pilots and impact on Tx block, as well as signalling etc.</a:t>
            </a:r>
            <a:endParaRPr lang="en-GB" altLang="zh-CN" sz="1800" b="0" dirty="0"/>
          </a:p>
          <a:p>
            <a:pPr marL="162000" indent="-162000" algn="just">
              <a:spcBef>
                <a:spcPts val="200"/>
              </a:spcBef>
              <a:buFont typeface="Times New Roman" pitchFamily="16" charset="0"/>
              <a:buChar char="•"/>
            </a:pPr>
            <a:r>
              <a:rPr lang="en-GB" altLang="zh-CN" sz="1800" b="0" dirty="0"/>
              <a:t>A few more progress for Interference Mitigation (IM) was recently achieved in the January 2025 Interim meeting [2]: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1055440" y="2647364"/>
            <a:ext cx="10729192" cy="10464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3">
            <a:extLst>
              <a:ext uri="{FF2B5EF4-FFF2-40B4-BE49-F238E27FC236}">
                <a16:creationId xmlns:a16="http://schemas.microsoft.com/office/drawing/2014/main" id="{5E7ACFB8-43C0-CCAF-2A67-A129B26DCDF4}"/>
              </a:ext>
            </a:extLst>
          </p:cNvPr>
          <p:cNvSpPr>
            <a:spLocks noChangeArrowheads="1"/>
          </p:cNvSpPr>
          <p:nvPr/>
        </p:nvSpPr>
        <p:spPr bwMode="auto">
          <a:xfrm>
            <a:off x="1199456" y="2636912"/>
            <a:ext cx="10513168"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sz="16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Define a mode with additional pilots, located within the data portion of the PPDU, which are used for interference estimation </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and mitigation.</a:t>
            </a:r>
          </a:p>
          <a:p>
            <a:pPr marL="628650" lvl="1" indent="-171450" defTabSz="914400">
              <a:buClrTx/>
              <a:buSzTx/>
              <a:buFont typeface="Arial" panose="020B0604020202020204" pitchFamily="34" charset="0"/>
              <a:buChar char="•"/>
            </a:pPr>
            <a:r>
              <a:rPr kumimoji="0" lang="en-US" altLang="zh-CN" sz="16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Note: zero-energy pilots alternative to be considered as well</a:t>
            </a:r>
            <a:r>
              <a:rPr kumimoji="0" lang="en-US" altLang="zh-CN" sz="1600" b="1" i="0" u="none" strike="noStrike" cap="none" normalizeH="0" baseline="0" dirty="0">
                <a:ln>
                  <a:noFill/>
                </a:ln>
                <a:solidFill>
                  <a:schemeClr val="tx1"/>
                </a:solidFill>
                <a:effectLst/>
              </a:rPr>
              <a:t> </a:t>
            </a:r>
          </a:p>
          <a:p>
            <a:pPr defTabSz="914400">
              <a:buClrTx/>
              <a:buSzTx/>
            </a:pPr>
            <a:r>
              <a:rPr lang="en-GB" altLang="zh-CN" sz="1400" dirty="0">
                <a:effectLst/>
                <a:latin typeface="Times New Roman" panose="02020603050405020304" pitchFamily="18" charset="0"/>
                <a:ea typeface="宋体" panose="02010600030101010101" pitchFamily="2" charset="-122"/>
                <a:cs typeface="Times New Roman" panose="02020603050405020304" pitchFamily="18" charset="0"/>
              </a:rPr>
              <a:t>   [Motion #35, [1] and [87]]</a:t>
            </a:r>
            <a:endParaRPr lang="zh-CN" altLang="zh-CN" sz="14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矩形 9">
            <a:extLst>
              <a:ext uri="{FF2B5EF4-FFF2-40B4-BE49-F238E27FC236}">
                <a16:creationId xmlns:a16="http://schemas.microsoft.com/office/drawing/2014/main" id="{9112CAD5-1800-C20E-876C-0258FC1E3408}"/>
              </a:ext>
            </a:extLst>
          </p:cNvPr>
          <p:cNvSpPr/>
          <p:nvPr/>
        </p:nvSpPr>
        <p:spPr bwMode="auto">
          <a:xfrm>
            <a:off x="1055440" y="4698176"/>
            <a:ext cx="10729192" cy="168954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3">
            <a:extLst>
              <a:ext uri="{FF2B5EF4-FFF2-40B4-BE49-F238E27FC236}">
                <a16:creationId xmlns:a16="http://schemas.microsoft.com/office/drawing/2014/main" id="{B9864560-B68C-860B-9FE1-F222A60BCE78}"/>
              </a:ext>
            </a:extLst>
          </p:cNvPr>
          <p:cNvSpPr>
            <a:spLocks noChangeArrowheads="1"/>
          </p:cNvSpPr>
          <p:nvPr/>
        </p:nvSpPr>
        <p:spPr bwMode="auto">
          <a:xfrm>
            <a:off x="1127448" y="4653136"/>
            <a:ext cx="1065718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algn="just" defTabSz="914400">
              <a:buClrTx/>
              <a:buSzTx/>
              <a:buFont typeface="Arial" panose="020B0604020202020204" pitchFamily="34" charset="0"/>
              <a:buChar char="•"/>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The Interference Mitigation feature is only defined with LDPC.</a:t>
            </a:r>
          </a:p>
          <a:p>
            <a:pPr algn="just" defTabSz="914400">
              <a:buClrTx/>
              <a:buSzTx/>
            </a:pPr>
            <a:r>
              <a:rPr lang="en-US" altLang="zh-CN" sz="1400" dirty="0">
                <a:effectLst/>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effectLst/>
                <a:latin typeface="Times New Roman" panose="02020603050405020304" pitchFamily="18" charset="0"/>
                <a:ea typeface="宋体" panose="02010600030101010101" pitchFamily="2" charset="-122"/>
              </a:rPr>
              <a:t>[Motion #245, [264] and [279]]</a:t>
            </a:r>
            <a:endParaRPr lang="zh-CN" altLang="zh-CN" sz="1400" dirty="0">
              <a:effectLst/>
              <a:latin typeface="Times New Roman" panose="02020603050405020304" pitchFamily="18" charset="0"/>
              <a:ea typeface="宋体" panose="02010600030101010101" pitchFamily="2" charset="-122"/>
            </a:endParaRPr>
          </a:p>
          <a:p>
            <a:pPr algn="just" defTabSz="914400">
              <a:buClrTx/>
              <a:buSzTx/>
              <a:buFont typeface="Arial" panose="020B0604020202020204" pitchFamily="34" charset="0"/>
              <a:buChar char="•"/>
            </a:pPr>
            <a:r>
              <a:rPr lang="en-GB"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600" b="1" dirty="0">
                <a:latin typeface="Times New Roman" panose="02020603050405020304" pitchFamily="18" charset="0"/>
                <a:ea typeface="宋体" panose="02010600030101010101" pitchFamily="2" charset="-122"/>
                <a:cs typeface="Times New Roman" panose="02020603050405020304" pitchFamily="18" charset="0"/>
              </a:rPr>
              <a:t>For each bandwidth, there is a fixed number of IM pilots (value TBD).</a:t>
            </a: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algn="just" defTabSz="914400">
              <a:buClrTx/>
              <a:buSzTx/>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latin typeface="Times New Roman" panose="02020603050405020304" pitchFamily="18" charset="0"/>
                <a:ea typeface="宋体" panose="02010600030101010101" pitchFamily="2" charset="-122"/>
                <a:cs typeface="Times New Roman" panose="02020603050405020304" pitchFamily="18" charset="0"/>
              </a:rPr>
              <a:t>[Motion #246, [264] and [279]]</a:t>
            </a:r>
            <a:endParaRPr lang="zh-CN" altLang="zh-CN" sz="1400" dirty="0">
              <a:latin typeface="Times New Roman" panose="02020603050405020304" pitchFamily="18" charset="0"/>
              <a:ea typeface="宋体" panose="02010600030101010101" pitchFamily="2" charset="-122"/>
              <a:cs typeface="Times New Roman" panose="02020603050405020304" pitchFamily="18" charset="0"/>
            </a:endParaRPr>
          </a:p>
          <a:p>
            <a:pPr lvl="0" algn="just" defTabSz="914400">
              <a:buClrTx/>
              <a:buSzTx/>
              <a:buFont typeface="Arial" panose="020B0604020202020204" pitchFamily="34" charset="0"/>
              <a:buChar char="•"/>
            </a:pPr>
            <a:r>
              <a:rPr lang="en-GB" altLang="zh-CN" sz="16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600" b="1" dirty="0">
                <a:latin typeface="Times New Roman" panose="02020603050405020304" pitchFamily="18" charset="0"/>
                <a:ea typeface="宋体" panose="02010600030101010101" pitchFamily="2" charset="-122"/>
                <a:cs typeface="Times New Roman" panose="02020603050405020304" pitchFamily="18" charset="0"/>
              </a:rPr>
              <a:t>Within any transmission that uses IM pilots, they are used in every data OFDM symbol and in the same corresponding subcarriers positions, for a given BW.</a:t>
            </a: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lvl="0" algn="just" defTabSz="914400">
              <a:buClrTx/>
              <a:buSzTx/>
            </a:pPr>
            <a:r>
              <a:rPr lang="en-US" altLang="zh-CN" sz="1400" dirty="0">
                <a:latin typeface="Times New Roman" panose="02020603050405020304" pitchFamily="18" charset="0"/>
                <a:ea typeface="宋体" panose="02010600030101010101" pitchFamily="2" charset="-122"/>
                <a:cs typeface="Times New Roman" panose="02020603050405020304" pitchFamily="18" charset="0"/>
              </a:rPr>
              <a:t>   </a:t>
            </a:r>
            <a:r>
              <a:rPr lang="en-GB" altLang="zh-CN" sz="1400" dirty="0">
                <a:latin typeface="Times New Roman" panose="02020603050405020304" pitchFamily="18" charset="0"/>
                <a:ea typeface="宋体" panose="02010600030101010101" pitchFamily="2" charset="-122"/>
                <a:cs typeface="Times New Roman" panose="02020603050405020304" pitchFamily="18" charset="0"/>
              </a:rPr>
              <a:t>[Motion #247, [264] and [279]]</a:t>
            </a:r>
            <a:endParaRPr lang="zh-CN" altLang="zh-CN" sz="1400" dirty="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83936" y="4617462"/>
            <a:ext cx="8756480" cy="723275"/>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PPDU BW (RU size), number of IM pilots and IM pilots indices are TBD.</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contribution, some thoughts on design of IM </a:t>
            </a:r>
            <a:r>
              <a:rPr lang="en-GB" altLang="zh-CN" sz="1800" dirty="0">
                <a:solidFill>
                  <a:schemeClr val="tx1"/>
                </a:solidFill>
                <a:latin typeface="Times New Roman" panose="02020603050405020304" pitchFamily="18" charset="0"/>
                <a:cs typeface="Times New Roman" panose="02020603050405020304" pitchFamily="18" charset="0"/>
              </a:rPr>
              <a:t>pilots </a:t>
            </a:r>
            <a:r>
              <a:rPr lang="en-US" altLang="zh-CN" sz="1800" dirty="0">
                <a:solidFill>
                  <a:schemeClr val="tx1"/>
                </a:solidFill>
                <a:latin typeface="Times New Roman" panose="02020603050405020304" pitchFamily="18" charset="0"/>
                <a:cs typeface="Times New Roman" panose="02020603050405020304" pitchFamily="18" charset="0"/>
              </a:rPr>
              <a:t>are provided for discussion. </a:t>
            </a:r>
          </a:p>
        </p:txBody>
      </p:sp>
      <p:sp>
        <p:nvSpPr>
          <p:cNvPr id="2" name="Title 1"/>
          <p:cNvSpPr>
            <a:spLocks noGrp="1"/>
          </p:cNvSpPr>
          <p:nvPr>
            <p:ph type="title"/>
          </p:nvPr>
        </p:nvSpPr>
        <p:spPr>
          <a:xfrm>
            <a:off x="839416" y="742561"/>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Current PDT PHY Interference Mitigation [10] - Recap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pic>
        <p:nvPicPr>
          <p:cNvPr id="8" name="图片 7">
            <a:extLst>
              <a:ext uri="{FF2B5EF4-FFF2-40B4-BE49-F238E27FC236}">
                <a16:creationId xmlns:a16="http://schemas.microsoft.com/office/drawing/2014/main" id="{379578FC-46C1-4301-DC5D-D49CF4451E60}"/>
              </a:ext>
            </a:extLst>
          </p:cNvPr>
          <p:cNvPicPr>
            <a:picLocks noChangeAspect="1"/>
          </p:cNvPicPr>
          <p:nvPr/>
        </p:nvPicPr>
        <p:blipFill>
          <a:blip r:embed="rId3"/>
          <a:stretch>
            <a:fillRect/>
          </a:stretch>
        </p:blipFill>
        <p:spPr>
          <a:xfrm>
            <a:off x="1292876" y="1670835"/>
            <a:ext cx="9606248" cy="2774903"/>
          </a:xfrm>
          <a:prstGeom prst="rect">
            <a:avLst/>
          </a:prstGeom>
        </p:spPr>
      </p:pic>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442" y="476672"/>
            <a:ext cx="1160321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design of interference mitigation </a:t>
            </a:r>
            <a:r>
              <a:rPr lang="en-GB" altLang="zh-CN" sz="3000" dirty="0"/>
              <a:t>pilots</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AF2A499A-F5B5-9F40-DAB1-65930D85972A}"/>
                  </a:ext>
                </a:extLst>
              </p:cNvPr>
              <p:cNvSpPr txBox="1"/>
              <p:nvPr/>
            </p:nvSpPr>
            <p:spPr>
              <a:xfrm>
                <a:off x="1139014" y="1076251"/>
                <a:ext cx="10285578" cy="3000821"/>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PPDU BW, it is proposed that IM pilots can be used in at least one of 20MHz, 40MHz, 80MHz, 160MHz and 320MHz PPDU.</a:t>
                </a:r>
              </a:p>
              <a:p>
                <a:pPr marL="285750" indent="-285750" algn="just">
                  <a:spcBef>
                    <a:spcPts val="2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It is proposed that IM pilots can be used in RUs for DL and/or UL transmissions including in at least one of 26-tone RU, 52-tone RU, 106-tone RU, 242-tone RU, 484-tone RU, 996-tone RU, 2</a:t>
                </a:r>
                <a14:m>
                  <m:oMath xmlns:m="http://schemas.openxmlformats.org/officeDocument/2006/math">
                    <m:r>
                      <a:rPr lang="en-US" altLang="zh-CN"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2000" dirty="0">
                    <a:solidFill>
                      <a:schemeClr val="tx1"/>
                    </a:solidFill>
                    <a:latin typeface="Times New Roman" panose="02020603050405020304" pitchFamily="18" charset="0"/>
                    <a:cs typeface="Times New Roman" panose="02020603050405020304" pitchFamily="18" charset="0"/>
                  </a:rPr>
                  <a:t>996-tone RU and 4</a:t>
                </a:r>
                <a14:m>
                  <m:oMath xmlns:m="http://schemas.openxmlformats.org/officeDocument/2006/math">
                    <m:r>
                      <a:rPr lang="en-US" altLang="zh-CN" sz="20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2000" dirty="0">
                    <a:solidFill>
                      <a:schemeClr val="tx1"/>
                    </a:solidFill>
                    <a:latin typeface="Times New Roman" panose="02020603050405020304" pitchFamily="18" charset="0"/>
                    <a:cs typeface="Times New Roman" panose="02020603050405020304" pitchFamily="18" charset="0"/>
                  </a:rPr>
                  <a:t>996-tone RU, or any valid combinations (e.g., </a:t>
                </a:r>
                <a:r>
                  <a:rPr lang="fr-FR" altLang="zh-CN" sz="2000" dirty="0">
                    <a:solidFill>
                      <a:schemeClr val="tx1"/>
                    </a:solidFill>
                    <a:latin typeface="Times New Roman" panose="02020603050405020304" pitchFamily="18" charset="0"/>
                    <a:cs typeface="Times New Roman" panose="02020603050405020304" pitchFamily="18" charset="0"/>
                  </a:rPr>
                  <a:t>multiple RU ( </a:t>
                </a:r>
                <a:br>
                  <a:rPr lang="fr-FR" altLang="zh-CN" sz="2000" dirty="0"/>
                </a:br>
                <a:r>
                  <a:rPr lang="en-US" altLang="zh-CN" sz="2000" dirty="0">
                    <a:solidFill>
                      <a:schemeClr val="tx1"/>
                    </a:solidFill>
                    <a:latin typeface="Times New Roman" panose="02020603050405020304" pitchFamily="18" charset="0"/>
                    <a:cs typeface="Times New Roman" panose="02020603050405020304" pitchFamily="18" charset="0"/>
                  </a:rPr>
                  <a:t>MRU)). </a:t>
                </a:r>
              </a:p>
              <a:p>
                <a:pPr marL="285750" indent="-285750" algn="just">
                  <a:spcBef>
                    <a:spcPts val="2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It is proposed that IM pilots can be used in both non-OFDMA and OFDMA transmissions.</a:t>
                </a:r>
              </a:p>
              <a:p>
                <a:pPr marL="285750" indent="-285750" algn="just">
                  <a:spcBef>
                    <a:spcPts val="2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Current pilot subcarriers presented in Data field are used for phase information and parameter tracking. The number of pilot subcarriers in current regular RUs (RRUs) are listed below:</a:t>
                </a:r>
              </a:p>
            </p:txBody>
          </p:sp>
        </mc:Choice>
        <mc:Fallback xmlns="">
          <p:sp>
            <p:nvSpPr>
              <p:cNvPr id="7" name="文本框 6">
                <a:extLst>
                  <a:ext uri="{FF2B5EF4-FFF2-40B4-BE49-F238E27FC236}">
                    <a16:creationId xmlns:a16="http://schemas.microsoft.com/office/drawing/2014/main" id="{AF2A499A-F5B5-9F40-DAB1-65930D85972A}"/>
                  </a:ext>
                </a:extLst>
              </p:cNvPr>
              <p:cNvSpPr txBox="1">
                <a:spLocks noRot="1" noChangeAspect="1" noMove="1" noResize="1" noEditPoints="1" noAdjustHandles="1" noChangeArrowheads="1" noChangeShapeType="1" noTextEdit="1"/>
              </p:cNvSpPr>
              <p:nvPr/>
            </p:nvSpPr>
            <p:spPr>
              <a:xfrm>
                <a:off x="1139014" y="1076251"/>
                <a:ext cx="10285578" cy="3000821"/>
              </a:xfrm>
              <a:prstGeom prst="rect">
                <a:avLst/>
              </a:prstGeom>
              <a:blipFill>
                <a:blip r:embed="rId3"/>
                <a:stretch>
                  <a:fillRect l="-533" t="-1220" r="-593" b="-81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3965123234"/>
                  </p:ext>
                </p:extLst>
              </p:nvPr>
            </p:nvGraphicFramePr>
            <p:xfrm>
              <a:off x="3083497" y="3984456"/>
              <a:ext cx="6252863" cy="2468880"/>
            </p:xfrm>
            <a:graphic>
              <a:graphicData uri="http://schemas.openxmlformats.org/drawingml/2006/table">
                <a:tbl>
                  <a:tblPr firstRow="1" bandRow="1">
                    <a:tableStyleId>{5C22544A-7EE6-4342-B048-85BDC9FD1C3A}</a:tableStyleId>
                  </a:tblPr>
                  <a:tblGrid>
                    <a:gridCol w="1488777">
                      <a:extLst>
                        <a:ext uri="{9D8B030D-6E8A-4147-A177-3AD203B41FA5}">
                          <a16:colId xmlns:a16="http://schemas.microsoft.com/office/drawing/2014/main" val="3296307518"/>
                        </a:ext>
                      </a:extLst>
                    </a:gridCol>
                    <a:gridCol w="900530">
                      <a:extLst>
                        <a:ext uri="{9D8B030D-6E8A-4147-A177-3AD203B41FA5}">
                          <a16:colId xmlns:a16="http://schemas.microsoft.com/office/drawing/2014/main" val="1738284573"/>
                        </a:ext>
                      </a:extLst>
                    </a:gridCol>
                    <a:gridCol w="1016725">
                      <a:extLst>
                        <a:ext uri="{9D8B030D-6E8A-4147-A177-3AD203B41FA5}">
                          <a16:colId xmlns:a16="http://schemas.microsoft.com/office/drawing/2014/main" val="935001191"/>
                        </a:ext>
                      </a:extLst>
                    </a:gridCol>
                    <a:gridCol w="965890">
                      <a:extLst>
                        <a:ext uri="{9D8B030D-6E8A-4147-A177-3AD203B41FA5}">
                          <a16:colId xmlns:a16="http://schemas.microsoft.com/office/drawing/2014/main" val="2649675929"/>
                        </a:ext>
                      </a:extLst>
                    </a:gridCol>
                    <a:gridCol w="864216">
                      <a:extLst>
                        <a:ext uri="{9D8B030D-6E8A-4147-A177-3AD203B41FA5}">
                          <a16:colId xmlns:a16="http://schemas.microsoft.com/office/drawing/2014/main" val="2963739505"/>
                        </a:ext>
                      </a:extLst>
                    </a:gridCol>
                    <a:gridCol w="1016725">
                      <a:extLst>
                        <a:ext uri="{9D8B030D-6E8A-4147-A177-3AD203B41FA5}">
                          <a16:colId xmlns:a16="http://schemas.microsoft.com/office/drawing/2014/main" val="505311294"/>
                        </a:ext>
                      </a:extLst>
                    </a:gridCol>
                  </a:tblGrid>
                  <a:tr h="184020">
                    <a:tc>
                      <a:txBody>
                        <a:bodyPr/>
                        <a:lstStyle/>
                        <a:p>
                          <a:endParaRPr lang="zh-CN" altLang="en-US" sz="1200" dirty="0"/>
                        </a:p>
                      </a:txBody>
                      <a:tcPr/>
                    </a:tc>
                    <a:tc>
                      <a:txBody>
                        <a:bodyPr/>
                        <a:lstStyle/>
                        <a:p>
                          <a:pPr algn="ctr"/>
                          <a:r>
                            <a:rPr lang="en-US" altLang="zh-CN" sz="1200" dirty="0"/>
                            <a:t>20MHz</a:t>
                          </a:r>
                          <a:endParaRPr lang="zh-CN" altLang="en-US" sz="1200" dirty="0"/>
                        </a:p>
                      </a:txBody>
                      <a:tcPr/>
                    </a:tc>
                    <a:tc>
                      <a:txBody>
                        <a:bodyPr/>
                        <a:lstStyle/>
                        <a:p>
                          <a:pPr algn="ctr"/>
                          <a:r>
                            <a:rPr lang="en-US" altLang="zh-CN" sz="1200" dirty="0"/>
                            <a:t>40MHz</a:t>
                          </a:r>
                          <a:endParaRPr lang="zh-CN" altLang="en-US" sz="1200" dirty="0"/>
                        </a:p>
                      </a:txBody>
                      <a:tcPr/>
                    </a:tc>
                    <a:tc>
                      <a:txBody>
                        <a:bodyPr/>
                        <a:lstStyle/>
                        <a:p>
                          <a:pPr algn="ctr"/>
                          <a:r>
                            <a:rPr lang="en-US" altLang="zh-CN" sz="1200" dirty="0"/>
                            <a:t>80MHz</a:t>
                          </a:r>
                          <a:endParaRPr lang="zh-CN" altLang="en-US" sz="1200" dirty="0"/>
                        </a:p>
                      </a:txBody>
                      <a:tcPr/>
                    </a:tc>
                    <a:tc>
                      <a:txBody>
                        <a:bodyPr/>
                        <a:lstStyle/>
                        <a:p>
                          <a:pPr algn="ctr"/>
                          <a:r>
                            <a:rPr lang="en-US" altLang="zh-CN" sz="1200" dirty="0"/>
                            <a:t>160MHz</a:t>
                          </a:r>
                          <a:endParaRPr lang="zh-CN" altLang="en-US" sz="1200" dirty="0"/>
                        </a:p>
                      </a:txBody>
                      <a:tcPr/>
                    </a:tc>
                    <a:tc>
                      <a:txBody>
                        <a:bodyPr/>
                        <a:lstStyle/>
                        <a:p>
                          <a:pPr algn="ctr"/>
                          <a:r>
                            <a:rPr lang="en-US" altLang="zh-CN" sz="1200" dirty="0"/>
                            <a:t>320MHz</a:t>
                          </a:r>
                          <a:endParaRPr lang="zh-CN" altLang="en-US" sz="1200" dirty="0"/>
                        </a:p>
                      </a:txBody>
                      <a:tcPr/>
                    </a:tc>
                    <a:extLst>
                      <a:ext uri="{0D108BD9-81ED-4DB2-BD59-A6C34878D82A}">
                        <a16:rowId xmlns:a16="http://schemas.microsoft.com/office/drawing/2014/main" val="2016416044"/>
                      </a:ext>
                    </a:extLst>
                  </a:tr>
                  <a:tr h="1840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extLst>
                      <a:ext uri="{0D108BD9-81ED-4DB2-BD59-A6C34878D82A}">
                        <a16:rowId xmlns:a16="http://schemas.microsoft.com/office/drawing/2014/main" val="338473317"/>
                      </a:ext>
                    </a:extLst>
                  </a:tr>
                  <a:tr h="1840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extLst>
                      <a:ext uri="{0D108BD9-81ED-4DB2-BD59-A6C34878D82A}">
                        <a16:rowId xmlns:a16="http://schemas.microsoft.com/office/drawing/2014/main" val="690632674"/>
                      </a:ext>
                    </a:extLst>
                  </a:tr>
                  <a:tr h="1840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extLst>
                      <a:ext uri="{0D108BD9-81ED-4DB2-BD59-A6C34878D82A}">
                        <a16:rowId xmlns:a16="http://schemas.microsoft.com/office/drawing/2014/main" val="4080374304"/>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extLst>
                      <a:ext uri="{0D108BD9-81ED-4DB2-BD59-A6C34878D82A}">
                        <a16:rowId xmlns:a16="http://schemas.microsoft.com/office/drawing/2014/main" val="3965288371"/>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algn="ctr"/>
                          <a:r>
                            <a:rPr lang="en-US" altLang="zh-CN" sz="1200" b="1" dirty="0">
                              <a:solidFill>
                                <a:srgbClr val="0070C0"/>
                              </a:solidFill>
                            </a:rPr>
                            <a:t>16</a:t>
                          </a:r>
                          <a:endParaRPr lang="zh-CN" altLang="en-US" sz="1200" b="1" dirty="0">
                            <a:solidFill>
                              <a:srgbClr val="0070C0"/>
                            </a:solidFill>
                          </a:endParaRPr>
                        </a:p>
                      </a:txBody>
                      <a:tcPr/>
                    </a:tc>
                    <a:extLst>
                      <a:ext uri="{0D108BD9-81ED-4DB2-BD59-A6C34878D82A}">
                        <a16:rowId xmlns:a16="http://schemas.microsoft.com/office/drawing/2014/main" val="186999240"/>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extLst>
                      <a:ext uri="{0D108BD9-81ED-4DB2-BD59-A6C34878D82A}">
                        <a16:rowId xmlns:a16="http://schemas.microsoft.com/office/drawing/2014/main" val="1674386118"/>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dirty="0">
                              <a:solidFill>
                                <a:srgbClr val="0070C0"/>
                              </a:solidFill>
                            </a:rPr>
                            <a:t>32</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32</a:t>
                          </a:r>
                          <a:endParaRPr lang="zh-CN" altLang="en-US" sz="1200" b="1" dirty="0">
                            <a:solidFill>
                              <a:srgbClr val="0070C0"/>
                            </a:solidFill>
                          </a:endParaRPr>
                        </a:p>
                      </a:txBody>
                      <a:tcPr/>
                    </a:tc>
                    <a:extLst>
                      <a:ext uri="{0D108BD9-81ED-4DB2-BD59-A6C34878D82A}">
                        <a16:rowId xmlns:a16="http://schemas.microsoft.com/office/drawing/2014/main" val="445448512"/>
                      </a:ext>
                    </a:extLst>
                  </a:tr>
                  <a:tr h="18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i="0" dirty="0">
                              <a:solidFill>
                                <a:schemeClr val="tx1"/>
                              </a:solidFill>
                              <a:latin typeface="Times New Roman" panose="02020603050405020304" pitchFamily="18" charset="0"/>
                              <a:ea typeface="+mn-ea"/>
                              <a:cs typeface="Times New Roman" panose="02020603050405020304" pitchFamily="18" charset="0"/>
                            </a:rPr>
                            <a:t>4</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64</a:t>
                          </a:r>
                          <a:endParaRPr lang="zh-CN" altLang="en-US" sz="1200" b="1" dirty="0">
                            <a:solidFill>
                              <a:srgbClr val="0070C0"/>
                            </a:solidFill>
                          </a:endParaRPr>
                        </a:p>
                      </a:txBody>
                      <a:tcPr/>
                    </a:tc>
                    <a:extLst>
                      <a:ext uri="{0D108BD9-81ED-4DB2-BD59-A6C34878D82A}">
                        <a16:rowId xmlns:a16="http://schemas.microsoft.com/office/drawing/2014/main" val="2514135009"/>
                      </a:ext>
                    </a:extLst>
                  </a:tr>
                </a:tbl>
              </a:graphicData>
            </a:graphic>
          </p:graphicFrame>
        </mc:Choice>
        <mc:Fallback xmlns="">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3965123234"/>
                  </p:ext>
                </p:extLst>
              </p:nvPr>
            </p:nvGraphicFramePr>
            <p:xfrm>
              <a:off x="3083497" y="3984456"/>
              <a:ext cx="6252863" cy="2468880"/>
            </p:xfrm>
            <a:graphic>
              <a:graphicData uri="http://schemas.openxmlformats.org/drawingml/2006/table">
                <a:tbl>
                  <a:tblPr firstRow="1" bandRow="1">
                    <a:tableStyleId>{5C22544A-7EE6-4342-B048-85BDC9FD1C3A}</a:tableStyleId>
                  </a:tblPr>
                  <a:tblGrid>
                    <a:gridCol w="1488777">
                      <a:extLst>
                        <a:ext uri="{9D8B030D-6E8A-4147-A177-3AD203B41FA5}">
                          <a16:colId xmlns:a16="http://schemas.microsoft.com/office/drawing/2014/main" val="3296307518"/>
                        </a:ext>
                      </a:extLst>
                    </a:gridCol>
                    <a:gridCol w="900530">
                      <a:extLst>
                        <a:ext uri="{9D8B030D-6E8A-4147-A177-3AD203B41FA5}">
                          <a16:colId xmlns:a16="http://schemas.microsoft.com/office/drawing/2014/main" val="1738284573"/>
                        </a:ext>
                      </a:extLst>
                    </a:gridCol>
                    <a:gridCol w="1016725">
                      <a:extLst>
                        <a:ext uri="{9D8B030D-6E8A-4147-A177-3AD203B41FA5}">
                          <a16:colId xmlns:a16="http://schemas.microsoft.com/office/drawing/2014/main" val="935001191"/>
                        </a:ext>
                      </a:extLst>
                    </a:gridCol>
                    <a:gridCol w="965890">
                      <a:extLst>
                        <a:ext uri="{9D8B030D-6E8A-4147-A177-3AD203B41FA5}">
                          <a16:colId xmlns:a16="http://schemas.microsoft.com/office/drawing/2014/main" val="2649675929"/>
                        </a:ext>
                      </a:extLst>
                    </a:gridCol>
                    <a:gridCol w="864216">
                      <a:extLst>
                        <a:ext uri="{9D8B030D-6E8A-4147-A177-3AD203B41FA5}">
                          <a16:colId xmlns:a16="http://schemas.microsoft.com/office/drawing/2014/main" val="2963739505"/>
                        </a:ext>
                      </a:extLst>
                    </a:gridCol>
                    <a:gridCol w="1016725">
                      <a:extLst>
                        <a:ext uri="{9D8B030D-6E8A-4147-A177-3AD203B41FA5}">
                          <a16:colId xmlns:a16="http://schemas.microsoft.com/office/drawing/2014/main" val="505311294"/>
                        </a:ext>
                      </a:extLst>
                    </a:gridCol>
                  </a:tblGrid>
                  <a:tr h="274320">
                    <a:tc>
                      <a:txBody>
                        <a:bodyPr/>
                        <a:lstStyle/>
                        <a:p>
                          <a:endParaRPr lang="zh-CN" altLang="en-US" sz="1200" dirty="0"/>
                        </a:p>
                      </a:txBody>
                      <a:tcPr/>
                    </a:tc>
                    <a:tc>
                      <a:txBody>
                        <a:bodyPr/>
                        <a:lstStyle/>
                        <a:p>
                          <a:pPr algn="ctr"/>
                          <a:r>
                            <a:rPr lang="en-US" altLang="zh-CN" sz="1200" dirty="0"/>
                            <a:t>20MHz</a:t>
                          </a:r>
                          <a:endParaRPr lang="zh-CN" altLang="en-US" sz="1200" dirty="0"/>
                        </a:p>
                      </a:txBody>
                      <a:tcPr/>
                    </a:tc>
                    <a:tc>
                      <a:txBody>
                        <a:bodyPr/>
                        <a:lstStyle/>
                        <a:p>
                          <a:pPr algn="ctr"/>
                          <a:r>
                            <a:rPr lang="en-US" altLang="zh-CN" sz="1200" dirty="0"/>
                            <a:t>40MHz</a:t>
                          </a:r>
                          <a:endParaRPr lang="zh-CN" altLang="en-US" sz="1200" dirty="0"/>
                        </a:p>
                      </a:txBody>
                      <a:tcPr/>
                    </a:tc>
                    <a:tc>
                      <a:txBody>
                        <a:bodyPr/>
                        <a:lstStyle/>
                        <a:p>
                          <a:pPr algn="ctr"/>
                          <a:r>
                            <a:rPr lang="en-US" altLang="zh-CN" sz="1200" dirty="0"/>
                            <a:t>80MHz</a:t>
                          </a:r>
                          <a:endParaRPr lang="zh-CN" altLang="en-US" sz="1200" dirty="0"/>
                        </a:p>
                      </a:txBody>
                      <a:tcPr/>
                    </a:tc>
                    <a:tc>
                      <a:txBody>
                        <a:bodyPr/>
                        <a:lstStyle/>
                        <a:p>
                          <a:pPr algn="ctr"/>
                          <a:r>
                            <a:rPr lang="en-US" altLang="zh-CN" sz="1200" dirty="0"/>
                            <a:t>160MHz</a:t>
                          </a:r>
                          <a:endParaRPr lang="zh-CN" altLang="en-US" sz="1200" dirty="0"/>
                        </a:p>
                      </a:txBody>
                      <a:tcPr/>
                    </a:tc>
                    <a:tc>
                      <a:txBody>
                        <a:bodyPr/>
                        <a:lstStyle/>
                        <a:p>
                          <a:pPr algn="ctr"/>
                          <a:r>
                            <a:rPr lang="en-US" altLang="zh-CN" sz="1200" dirty="0"/>
                            <a:t>320MHz</a:t>
                          </a:r>
                          <a:endParaRPr lang="zh-CN" altLang="en-US" sz="1200" dirty="0"/>
                        </a:p>
                      </a:txBody>
                      <a:tcPr/>
                    </a:tc>
                    <a:extLst>
                      <a:ext uri="{0D108BD9-81ED-4DB2-BD59-A6C34878D82A}">
                        <a16:rowId xmlns:a16="http://schemas.microsoft.com/office/drawing/2014/main" val="2016416044"/>
                      </a:ext>
                    </a:extLst>
                  </a:tr>
                  <a:tr h="2743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tc>
                      <a:txBody>
                        <a:bodyPr/>
                        <a:lstStyle/>
                        <a:p>
                          <a:pPr algn="ctr"/>
                          <a:r>
                            <a:rPr lang="en-US" altLang="zh-CN" sz="1200" b="1" dirty="0">
                              <a:solidFill>
                                <a:srgbClr val="0070C0"/>
                              </a:solidFill>
                            </a:rPr>
                            <a:t>2</a:t>
                          </a:r>
                          <a:endParaRPr lang="zh-CN" altLang="en-US" sz="1200" b="1" dirty="0">
                            <a:solidFill>
                              <a:srgbClr val="0070C0"/>
                            </a:solidFill>
                          </a:endParaRPr>
                        </a:p>
                      </a:txBody>
                      <a:tcPr/>
                    </a:tc>
                    <a:extLst>
                      <a:ext uri="{0D108BD9-81ED-4DB2-BD59-A6C34878D82A}">
                        <a16:rowId xmlns:a16="http://schemas.microsoft.com/office/drawing/2014/main" val="338473317"/>
                      </a:ext>
                    </a:extLst>
                  </a:tr>
                  <a:tr h="2743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extLst>
                      <a:ext uri="{0D108BD9-81ED-4DB2-BD59-A6C34878D82A}">
                        <a16:rowId xmlns:a16="http://schemas.microsoft.com/office/drawing/2014/main" val="690632674"/>
                      </a:ext>
                    </a:extLst>
                  </a:tr>
                  <a:tr h="2743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4</a:t>
                          </a:r>
                          <a:endParaRPr lang="zh-CN" altLang="en-US" sz="1200" b="1" dirty="0">
                            <a:solidFill>
                              <a:srgbClr val="0070C0"/>
                            </a:solidFill>
                          </a:endParaRPr>
                        </a:p>
                      </a:txBody>
                      <a:tcPr/>
                    </a:tc>
                    <a:tc>
                      <a:txBody>
                        <a:bodyPr/>
                        <a:lstStyle/>
                        <a:p>
                          <a:pPr algn="ctr"/>
                          <a:r>
                            <a:rPr lang="en-US" altLang="zh-CN" sz="1200" b="1" dirty="0">
                              <a:solidFill>
                                <a:srgbClr val="0070C0"/>
                              </a:solidFill>
                            </a:rPr>
                            <a:t>4</a:t>
                          </a:r>
                          <a:endParaRPr lang="zh-CN" altLang="en-US" sz="1200" b="1" dirty="0">
                            <a:solidFill>
                              <a:srgbClr val="0070C0"/>
                            </a:solidFill>
                          </a:endParaRPr>
                        </a:p>
                      </a:txBody>
                      <a:tcPr/>
                    </a:tc>
                    <a:extLst>
                      <a:ext uri="{0D108BD9-81ED-4DB2-BD59-A6C34878D82A}">
                        <a16:rowId xmlns:a16="http://schemas.microsoft.com/office/drawing/2014/main" val="4080374304"/>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tc>
                      <a:txBody>
                        <a:bodyPr/>
                        <a:lstStyle/>
                        <a:p>
                          <a:pPr algn="ctr"/>
                          <a:r>
                            <a:rPr lang="en-US" altLang="zh-CN" sz="1200" b="1" dirty="0">
                              <a:solidFill>
                                <a:srgbClr val="0070C0"/>
                              </a:solidFill>
                            </a:rPr>
                            <a:t>8</a:t>
                          </a:r>
                          <a:endParaRPr lang="zh-CN" altLang="en-US" sz="1200" b="1" dirty="0">
                            <a:solidFill>
                              <a:srgbClr val="0070C0"/>
                            </a:solidFill>
                          </a:endParaRPr>
                        </a:p>
                      </a:txBody>
                      <a:tcPr/>
                    </a:tc>
                    <a:extLst>
                      <a:ext uri="{0D108BD9-81ED-4DB2-BD59-A6C34878D82A}">
                        <a16:rowId xmlns:a16="http://schemas.microsoft.com/office/drawing/2014/main" val="3965288371"/>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algn="ctr"/>
                          <a:r>
                            <a:rPr lang="en-US" altLang="zh-CN" sz="1200" b="1" dirty="0">
                              <a:solidFill>
                                <a:srgbClr val="0070C0"/>
                              </a:solidFill>
                            </a:rPr>
                            <a:t>16</a:t>
                          </a:r>
                          <a:endParaRPr lang="zh-CN" altLang="en-US" sz="1200" b="1" dirty="0">
                            <a:solidFill>
                              <a:srgbClr val="0070C0"/>
                            </a:solidFill>
                          </a:endParaRPr>
                        </a:p>
                      </a:txBody>
                      <a:tcPr/>
                    </a:tc>
                    <a:extLst>
                      <a:ext uri="{0D108BD9-81ED-4DB2-BD59-A6C34878D82A}">
                        <a16:rowId xmlns:a16="http://schemas.microsoft.com/office/drawing/2014/main" val="18699924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16</a:t>
                          </a:r>
                          <a:endParaRPr lang="zh-CN" altLang="en-US" sz="1200" b="1" dirty="0">
                            <a:solidFill>
                              <a:srgbClr val="0070C0"/>
                            </a:solidFill>
                          </a:endParaRPr>
                        </a:p>
                      </a:txBody>
                      <a:tcPr/>
                    </a:tc>
                    <a:extLst>
                      <a:ext uri="{0D108BD9-81ED-4DB2-BD59-A6C34878D82A}">
                        <a16:rowId xmlns:a16="http://schemas.microsoft.com/office/drawing/2014/main" val="1674386118"/>
                      </a:ext>
                    </a:extLst>
                  </a:tr>
                  <a:tr h="274320">
                    <a:tc>
                      <a:txBody>
                        <a:bodyPr/>
                        <a:lstStyle/>
                        <a:p>
                          <a:endParaRPr lang="zh-CN"/>
                        </a:p>
                      </a:txBody>
                      <a:tcPr>
                        <a:blipFill>
                          <a:blip r:embed="rId4"/>
                          <a:stretch>
                            <a:fillRect l="-408" t="-704444" r="-320816" b="-117778"/>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dirty="0">
                              <a:solidFill>
                                <a:srgbClr val="0070C0"/>
                              </a:solidFill>
                            </a:rPr>
                            <a:t>32</a:t>
                          </a:r>
                          <a:endParaRPr lang="zh-CN" altLang="en-US" sz="1200" b="1" dirty="0">
                            <a:solidFill>
                              <a:srgbClr val="0070C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32</a:t>
                          </a:r>
                          <a:endParaRPr lang="zh-CN" altLang="en-US" sz="1200" b="1" dirty="0">
                            <a:solidFill>
                              <a:srgbClr val="0070C0"/>
                            </a:solidFill>
                          </a:endParaRPr>
                        </a:p>
                      </a:txBody>
                      <a:tcPr/>
                    </a:tc>
                    <a:extLst>
                      <a:ext uri="{0D108BD9-81ED-4DB2-BD59-A6C34878D82A}">
                        <a16:rowId xmlns:a16="http://schemas.microsoft.com/office/drawing/2014/main" val="445448512"/>
                      </a:ext>
                    </a:extLst>
                  </a:tr>
                  <a:tr h="274320">
                    <a:tc>
                      <a:txBody>
                        <a:bodyPr/>
                        <a:lstStyle/>
                        <a:p>
                          <a:endParaRPr lang="zh-CN"/>
                        </a:p>
                      </a:txBody>
                      <a:tcPr>
                        <a:blipFill>
                          <a:blip r:embed="rId4"/>
                          <a:stretch>
                            <a:fillRect l="-408" t="-804444" r="-320816" b="-17778"/>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0070C0"/>
                              </a:solidFill>
                            </a:rPr>
                            <a:t>64</a:t>
                          </a:r>
                          <a:endParaRPr lang="zh-CN" altLang="en-US" sz="1200" b="1" dirty="0">
                            <a:solidFill>
                              <a:srgbClr val="0070C0"/>
                            </a:solidFill>
                          </a:endParaRPr>
                        </a:p>
                      </a:txBody>
                      <a:tcPr/>
                    </a:tc>
                    <a:extLst>
                      <a:ext uri="{0D108BD9-81ED-4DB2-BD59-A6C34878D82A}">
                        <a16:rowId xmlns:a16="http://schemas.microsoft.com/office/drawing/2014/main" val="2514135009"/>
                      </a:ext>
                    </a:extLst>
                  </a:tr>
                </a:tbl>
              </a:graphicData>
            </a:graphic>
          </p:graphicFrame>
        </mc:Fallback>
      </mc:AlternateContent>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69" y="582581"/>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200" dirty="0"/>
            </a:br>
            <a:r>
              <a:rPr lang="en-US" altLang="zh-CN" sz="2800" dirty="0"/>
              <a:t>Discussion on design of interference mitigation </a:t>
            </a:r>
            <a:r>
              <a:rPr lang="en-GB" altLang="zh-CN" sz="2800" dirty="0"/>
              <a:t>pilots </a:t>
            </a:r>
            <a:r>
              <a:rPr lang="en-US" altLang="zh-CN" sz="2800" dirty="0"/>
              <a:t>- method 1</a:t>
            </a:r>
            <a:br>
              <a:rPr lang="en-US" altLang="zh-CN" sz="2800" dirty="0"/>
            </a:br>
            <a:r>
              <a:rPr lang="en-US" altLang="zh-CN" sz="3200" dirty="0"/>
              <a:t> </a:t>
            </a:r>
            <a:endParaRPr lang="en-US" altLang="zh-CN" sz="3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49742" y="1124744"/>
            <a:ext cx="12060324" cy="1015663"/>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The number of IM pilot (</a:t>
            </a:r>
            <a:r>
              <a:rPr lang="en-US" altLang="zh-CN" sz="2000" dirty="0">
                <a:solidFill>
                  <a:srgbClr val="0070C0"/>
                </a:solidFill>
                <a:latin typeface="Times New Roman" panose="02020603050405020304" pitchFamily="18" charset="0"/>
                <a:cs typeface="Times New Roman" panose="02020603050405020304" pitchFamily="18" charset="0"/>
              </a:rPr>
              <a:t>current</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0070C0"/>
                </a:solidFill>
                <a:latin typeface="Times New Roman" panose="02020603050405020304" pitchFamily="18" charset="0"/>
                <a:cs typeface="Times New Roman" panose="02020603050405020304" pitchFamily="18" charset="0"/>
              </a:rPr>
              <a:t>pilot </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additional pilot</a:t>
            </a:r>
            <a:r>
              <a:rPr lang="en-US" altLang="zh-CN" sz="2000" dirty="0">
                <a:solidFill>
                  <a:schemeClr val="tx1"/>
                </a:solidFill>
                <a:latin typeface="Times New Roman" panose="02020603050405020304" pitchFamily="18" charset="0"/>
                <a:cs typeface="Times New Roman" panose="02020603050405020304" pitchFamily="18" charset="0"/>
              </a:rPr>
              <a:t>) subcarriers in RRUs are suggested as shown below:</a:t>
            </a:r>
          </a:p>
        </p:txBody>
      </p:sp>
      <mc:AlternateContent xmlns:mc="http://schemas.openxmlformats.org/markup-compatibility/2006">
        <mc:Choice xmlns:a14="http://schemas.microsoft.com/office/drawing/2010/main" Requires="a14">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1408984781"/>
                  </p:ext>
                </p:extLst>
              </p:nvPr>
            </p:nvGraphicFramePr>
            <p:xfrm>
              <a:off x="407368" y="2132856"/>
              <a:ext cx="11702699" cy="40233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766101">
                      <a:extLst>
                        <a:ext uri="{9D8B030D-6E8A-4147-A177-3AD203B41FA5}">
                          <a16:colId xmlns:a16="http://schemas.microsoft.com/office/drawing/2014/main" val="1738284573"/>
                        </a:ext>
                      </a:extLst>
                    </a:gridCol>
                    <a:gridCol w="1836745">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766101">
                      <a:extLst>
                        <a:ext uri="{9D8B030D-6E8A-4147-A177-3AD203B41FA5}">
                          <a16:colId xmlns:a16="http://schemas.microsoft.com/office/drawing/2014/main" val="2963739505"/>
                        </a:ext>
                      </a:extLst>
                    </a:gridCol>
                    <a:gridCol w="1864509">
                      <a:extLst>
                        <a:ext uri="{9D8B030D-6E8A-4147-A177-3AD203B41FA5}">
                          <a16:colId xmlns:a16="http://schemas.microsoft.com/office/drawing/2014/main" val="505311294"/>
                        </a:ext>
                      </a:extLst>
                    </a:gridCol>
                    <a:gridCol w="1302368">
                      <a:extLst>
                        <a:ext uri="{9D8B030D-6E8A-4147-A177-3AD203B41FA5}">
                          <a16:colId xmlns:a16="http://schemas.microsoft.com/office/drawing/2014/main" val="438293922"/>
                        </a:ext>
                      </a:extLst>
                    </a:gridCol>
                  </a:tblGrid>
                  <a:tr h="245970">
                    <a:tc>
                      <a:txBody>
                        <a:bodyPr/>
                        <a:lstStyle/>
                        <a:p>
                          <a:endParaRPr lang="zh-CN" altLang="en-US"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307462">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 (current pilot) </a:t>
                          </a:r>
                          <a:r>
                            <a:rPr lang="en-US" altLang="zh-CN" sz="1200" b="1" dirty="0">
                              <a:solidFill>
                                <a:schemeClr val="tx1"/>
                              </a:solidFill>
                            </a:rPr>
                            <a:t>+</a:t>
                          </a:r>
                          <a:r>
                            <a:rPr lang="en-US" altLang="zh-CN" sz="1200" b="1" dirty="0">
                              <a:solidFill>
                                <a:srgbClr val="0070C0"/>
                              </a:solidFill>
                            </a:rPr>
                            <a:t> </a:t>
                          </a:r>
                        </a:p>
                        <a:p>
                          <a:pPr algn="ctr"/>
                          <a:r>
                            <a:rPr lang="en-US" altLang="zh-CN" sz="1200" b="1" dirty="0">
                              <a:solidFill>
                                <a:srgbClr val="FF0000"/>
                              </a:solidFill>
                            </a:rPr>
                            <a:t>3 (additional pilot)</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307462">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 (current pilot)</a:t>
                          </a:r>
                          <a:r>
                            <a:rPr lang="en-US" altLang="zh-CN" sz="1200" dirty="0"/>
                            <a:t> +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17.3% ~ 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307462">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307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307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307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307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288~366(additional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288~366(additional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307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i="0" dirty="0">
                              <a:solidFill>
                                <a:schemeClr val="tx1"/>
                              </a:solidFill>
                              <a:latin typeface="Times New Roman" panose="02020603050405020304" pitchFamily="18" charset="0"/>
                              <a:ea typeface="+mn-ea"/>
                              <a:cs typeface="Times New Roman" panose="02020603050405020304" pitchFamily="18" charset="0"/>
                            </a:rPr>
                            <a:t>4</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64 (current pilot) </a:t>
                          </a:r>
                          <a:r>
                            <a:rPr lang="en-US" altLang="zh-CN" sz="1200" dirty="0"/>
                            <a:t>+ </a:t>
                          </a:r>
                        </a:p>
                        <a:p>
                          <a:pPr algn="ctr"/>
                          <a:r>
                            <a:rPr lang="en-US" altLang="zh-CN" sz="1200" b="1" kern="1200" dirty="0">
                              <a:solidFill>
                                <a:srgbClr val="FF0000"/>
                              </a:solidFill>
                              <a:latin typeface="+mn-lt"/>
                              <a:ea typeface="+mn-ea"/>
                              <a:cs typeface="+mn-cs"/>
                            </a:rPr>
                            <a:t>574~732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Choice>
        <mc:Fallback>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1408984781"/>
                  </p:ext>
                </p:extLst>
              </p:nvPr>
            </p:nvGraphicFramePr>
            <p:xfrm>
              <a:off x="407368" y="2132856"/>
              <a:ext cx="11702699" cy="40233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766101">
                      <a:extLst>
                        <a:ext uri="{9D8B030D-6E8A-4147-A177-3AD203B41FA5}">
                          <a16:colId xmlns:a16="http://schemas.microsoft.com/office/drawing/2014/main" val="1738284573"/>
                        </a:ext>
                      </a:extLst>
                    </a:gridCol>
                    <a:gridCol w="1836745">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766101">
                      <a:extLst>
                        <a:ext uri="{9D8B030D-6E8A-4147-A177-3AD203B41FA5}">
                          <a16:colId xmlns:a16="http://schemas.microsoft.com/office/drawing/2014/main" val="2963739505"/>
                        </a:ext>
                      </a:extLst>
                    </a:gridCol>
                    <a:gridCol w="1864509">
                      <a:extLst>
                        <a:ext uri="{9D8B030D-6E8A-4147-A177-3AD203B41FA5}">
                          <a16:colId xmlns:a16="http://schemas.microsoft.com/office/drawing/2014/main" val="505311294"/>
                        </a:ext>
                      </a:extLst>
                    </a:gridCol>
                    <a:gridCol w="1302368">
                      <a:extLst>
                        <a:ext uri="{9D8B030D-6E8A-4147-A177-3AD203B41FA5}">
                          <a16:colId xmlns:a16="http://schemas.microsoft.com/office/drawing/2014/main" val="438293922"/>
                        </a:ext>
                      </a:extLst>
                    </a:gridCol>
                  </a:tblGrid>
                  <a:tr h="365760">
                    <a:tc>
                      <a:txBody>
                        <a:bodyPr/>
                        <a:lstStyle/>
                        <a:p>
                          <a:endParaRPr lang="zh-CN" altLang="en-US"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 (current pilot) </a:t>
                          </a:r>
                          <a:r>
                            <a:rPr lang="en-US" altLang="zh-CN" sz="1200" b="1" dirty="0">
                              <a:solidFill>
                                <a:schemeClr val="tx1"/>
                              </a:solidFill>
                            </a:rPr>
                            <a:t>+</a:t>
                          </a:r>
                          <a:r>
                            <a:rPr lang="en-US" altLang="zh-CN" sz="1200" b="1" dirty="0">
                              <a:solidFill>
                                <a:srgbClr val="0070C0"/>
                              </a:solidFill>
                            </a:rPr>
                            <a:t> </a:t>
                          </a:r>
                        </a:p>
                        <a:p>
                          <a:pPr algn="ctr"/>
                          <a:r>
                            <a:rPr lang="en-US" altLang="zh-CN" sz="1200" b="1" dirty="0">
                              <a:solidFill>
                                <a:srgbClr val="FF0000"/>
                              </a:solidFill>
                            </a:rPr>
                            <a:t>3 (additional pilot)</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 (current pilot)</a:t>
                          </a:r>
                          <a:r>
                            <a:rPr lang="en-US" altLang="zh-CN" sz="1200" dirty="0"/>
                            <a:t> +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5~6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17.3% ~ 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13~17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31~40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62~80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144~183(additional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457200">
                    <a:tc>
                      <a:txBody>
                        <a:bodyPr/>
                        <a:lstStyle/>
                        <a:p>
                          <a:endParaRPr lang="zh-CN"/>
                        </a:p>
                      </a:txBody>
                      <a:tcPr>
                        <a:blipFill>
                          <a:blip r:embed="rId3"/>
                          <a:stretch>
                            <a:fillRect l="-483" t="-682667" r="-829952" b="-110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288~366(additional pilot)</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288~366(additional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457200">
                    <a:tc>
                      <a:txBody>
                        <a:bodyPr/>
                        <a:lstStyle/>
                        <a:p>
                          <a:endParaRPr lang="zh-CN"/>
                        </a:p>
                      </a:txBody>
                      <a:tcPr>
                        <a:blipFill>
                          <a:blip r:embed="rId3"/>
                          <a:stretch>
                            <a:fillRect l="-483" t="-782667" r="-829952" b="-10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64 (current pilot) </a:t>
                          </a:r>
                          <a:r>
                            <a:rPr lang="en-US" altLang="zh-CN" sz="1200" dirty="0"/>
                            <a:t>+ </a:t>
                          </a:r>
                        </a:p>
                        <a:p>
                          <a:pPr algn="ctr"/>
                          <a:r>
                            <a:rPr lang="en-US" altLang="zh-CN" sz="1200" b="1" kern="1200" dirty="0">
                              <a:solidFill>
                                <a:srgbClr val="FF0000"/>
                              </a:solidFill>
                              <a:latin typeface="+mn-lt"/>
                              <a:ea typeface="+mn-ea"/>
                              <a:cs typeface="+mn-cs"/>
                            </a:rPr>
                            <a:t>574~732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Fallback>
      </mc:AlternateContent>
      <p:sp>
        <p:nvSpPr>
          <p:cNvPr id="9" name="文本框 8">
            <a:extLst>
              <a:ext uri="{FF2B5EF4-FFF2-40B4-BE49-F238E27FC236}">
                <a16:creationId xmlns:a16="http://schemas.microsoft.com/office/drawing/2014/main" id="{D2D64645-4532-CA10-A5B1-455199BFEEC8}"/>
              </a:ext>
            </a:extLst>
          </p:cNvPr>
          <p:cNvSpPr txBox="1"/>
          <p:nvPr/>
        </p:nvSpPr>
        <p:spPr>
          <a:xfrm>
            <a:off x="335360" y="6165304"/>
            <a:ext cx="6768752" cy="307777"/>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[8] shows that 16% ~ 20% of the resources for IM pilots yield improved performance.</a:t>
            </a:r>
            <a:endParaRPr lang="zh-CN" altLang="en-US" sz="1400" dirty="0"/>
          </a:p>
        </p:txBody>
      </p:sp>
    </p:spTree>
    <p:extLst>
      <p:ext uri="{BB962C8B-B14F-4D97-AF65-F5344CB8AC3E}">
        <p14:creationId xmlns:p14="http://schemas.microsoft.com/office/powerpoint/2010/main" val="6670062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81" y="548680"/>
            <a:ext cx="1208791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200" dirty="0"/>
            </a:br>
            <a:r>
              <a:rPr lang="en-US" altLang="zh-CN" sz="2800" dirty="0"/>
              <a:t>Discussion on design of interference mitigation </a:t>
            </a:r>
            <a:r>
              <a:rPr lang="en-GB" altLang="zh-CN" sz="2800" dirty="0"/>
              <a:t>pilots </a:t>
            </a:r>
            <a:r>
              <a:rPr lang="en-US" altLang="zh-CN" sz="2800" dirty="0"/>
              <a:t>- example 1</a:t>
            </a:r>
            <a:br>
              <a:rPr lang="en-US" altLang="zh-CN" sz="2800" dirty="0"/>
            </a:br>
            <a:r>
              <a:rPr lang="en-US" altLang="zh-CN" sz="3200" dirty="0"/>
              <a:t> </a:t>
            </a:r>
            <a:endParaRPr lang="en-US" altLang="zh-CN" sz="3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120881" y="1189201"/>
            <a:ext cx="11928648" cy="1015663"/>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One example of fixed number of IM pilot (</a:t>
            </a:r>
            <a:r>
              <a:rPr lang="en-US" altLang="zh-CN" sz="2000" dirty="0">
                <a:solidFill>
                  <a:srgbClr val="0070C0"/>
                </a:solidFill>
                <a:latin typeface="Times New Roman" panose="02020603050405020304" pitchFamily="18" charset="0"/>
                <a:cs typeface="Times New Roman" panose="02020603050405020304" pitchFamily="18" charset="0"/>
              </a:rPr>
              <a:t>current</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0070C0"/>
                </a:solidFill>
                <a:latin typeface="Times New Roman" panose="02020603050405020304" pitchFamily="18" charset="0"/>
                <a:cs typeface="Times New Roman" panose="02020603050405020304" pitchFamily="18" charset="0"/>
              </a:rPr>
              <a:t>pilot </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additional pilot</a:t>
            </a:r>
            <a:r>
              <a:rPr lang="en-US" altLang="zh-CN" sz="2000" dirty="0">
                <a:solidFill>
                  <a:schemeClr val="tx1"/>
                </a:solidFill>
                <a:latin typeface="Times New Roman" panose="02020603050405020304" pitchFamily="18" charset="0"/>
                <a:cs typeface="Times New Roman" panose="02020603050405020304" pitchFamily="18" charset="0"/>
              </a:rPr>
              <a:t>) subcarriers in RRUs is shown below:</a:t>
            </a:r>
          </a:p>
        </p:txBody>
      </p:sp>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1197082401"/>
                  </p:ext>
                </p:extLst>
              </p:nvPr>
            </p:nvGraphicFramePr>
            <p:xfrm>
              <a:off x="216023" y="2165578"/>
              <a:ext cx="11928649" cy="4023360"/>
            </p:xfrm>
            <a:graphic>
              <a:graphicData uri="http://schemas.openxmlformats.org/drawingml/2006/table">
                <a:tbl>
                  <a:tblPr firstRow="1" bandRow="1">
                    <a:tableStyleId>{5C22544A-7EE6-4342-B048-85BDC9FD1C3A}</a:tableStyleId>
                  </a:tblPr>
                  <a:tblGrid>
                    <a:gridCol w="1378079">
                      <a:extLst>
                        <a:ext uri="{9D8B030D-6E8A-4147-A177-3AD203B41FA5}">
                          <a16:colId xmlns:a16="http://schemas.microsoft.com/office/drawing/2014/main" val="3296307518"/>
                        </a:ext>
                      </a:extLst>
                    </a:gridCol>
                    <a:gridCol w="1800200">
                      <a:extLst>
                        <a:ext uri="{9D8B030D-6E8A-4147-A177-3AD203B41FA5}">
                          <a16:colId xmlns:a16="http://schemas.microsoft.com/office/drawing/2014/main" val="1738284573"/>
                        </a:ext>
                      </a:extLst>
                    </a:gridCol>
                    <a:gridCol w="1872208">
                      <a:extLst>
                        <a:ext uri="{9D8B030D-6E8A-4147-A177-3AD203B41FA5}">
                          <a16:colId xmlns:a16="http://schemas.microsoft.com/office/drawing/2014/main" val="935001191"/>
                        </a:ext>
                      </a:extLst>
                    </a:gridCol>
                    <a:gridCol w="1944216">
                      <a:extLst>
                        <a:ext uri="{9D8B030D-6E8A-4147-A177-3AD203B41FA5}">
                          <a16:colId xmlns:a16="http://schemas.microsoft.com/office/drawing/2014/main" val="2649675929"/>
                        </a:ext>
                      </a:extLst>
                    </a:gridCol>
                    <a:gridCol w="2016224">
                      <a:extLst>
                        <a:ext uri="{9D8B030D-6E8A-4147-A177-3AD203B41FA5}">
                          <a16:colId xmlns:a16="http://schemas.microsoft.com/office/drawing/2014/main" val="2963739505"/>
                        </a:ext>
                      </a:extLst>
                    </a:gridCol>
                    <a:gridCol w="2016224">
                      <a:extLst>
                        <a:ext uri="{9D8B030D-6E8A-4147-A177-3AD203B41FA5}">
                          <a16:colId xmlns:a16="http://schemas.microsoft.com/office/drawing/2014/main" val="505311294"/>
                        </a:ext>
                      </a:extLst>
                    </a:gridCol>
                    <a:gridCol w="901498">
                      <a:extLst>
                        <a:ext uri="{9D8B030D-6E8A-4147-A177-3AD203B41FA5}">
                          <a16:colId xmlns:a16="http://schemas.microsoft.com/office/drawing/2014/main" val="438293922"/>
                        </a:ext>
                      </a:extLst>
                    </a:gridCol>
                  </a:tblGrid>
                  <a:tr h="191988">
                    <a:tc>
                      <a:txBody>
                        <a:bodyPr/>
                        <a:lstStyle/>
                        <a:p>
                          <a:endParaRPr lang="zh-CN" altLang="en-US"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239985">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 (current pilot) </a:t>
                          </a:r>
                          <a:r>
                            <a:rPr lang="en-US" altLang="zh-CN" sz="1200" b="1" dirty="0">
                              <a:solidFill>
                                <a:schemeClr val="tx1"/>
                              </a:solidFill>
                            </a:rPr>
                            <a:t>+</a:t>
                          </a:r>
                          <a:r>
                            <a:rPr lang="en-US" altLang="zh-CN" sz="1200" b="1" dirty="0">
                              <a:solidFill>
                                <a:srgbClr val="0070C0"/>
                              </a:solidFill>
                            </a:rPr>
                            <a:t> </a:t>
                          </a:r>
                        </a:p>
                        <a:p>
                          <a:pPr algn="ctr"/>
                          <a:r>
                            <a:rPr lang="en-US" altLang="zh-CN" sz="1200" b="1" dirty="0">
                              <a:solidFill>
                                <a:srgbClr val="FF0000"/>
                              </a:solidFill>
                            </a:rPr>
                            <a:t>3 (additional pilot) </a:t>
                          </a:r>
                          <a:r>
                            <a:rPr lang="en-US" altLang="zh-CN" sz="1200" b="1" dirty="0">
                              <a:solidFill>
                                <a:schemeClr val="tx1"/>
                              </a:solidFill>
                            </a:rPr>
                            <a:t>= 5</a:t>
                          </a:r>
                          <a:endParaRPr lang="zh-CN" altLang="en-US" sz="12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239985">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 (current pilot)</a:t>
                          </a:r>
                          <a:r>
                            <a:rPr lang="en-US" altLang="zh-CN" sz="1200" dirty="0"/>
                            <a:t> +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690632674"/>
                      </a:ext>
                    </a:extLst>
                  </a:tr>
                  <a:tr h="239985">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4080374304"/>
                      </a:ext>
                    </a:extLst>
                  </a:tr>
                  <a:tr h="239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965288371"/>
                      </a:ext>
                    </a:extLst>
                  </a:tr>
                  <a:tr h="239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86999240"/>
                      </a:ext>
                    </a:extLst>
                  </a:tr>
                  <a:tr h="239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674386118"/>
                      </a:ext>
                    </a:extLst>
                  </a:tr>
                  <a:tr h="239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328 (additional pilot) </a:t>
                          </a:r>
                          <a:r>
                            <a:rPr lang="en-US" altLang="zh-CN" sz="1200" b="1" dirty="0">
                              <a:solidFill>
                                <a:schemeClr val="tx1"/>
                              </a:solidFill>
                            </a:rPr>
                            <a:t>= 360</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328 (additional pilot) </a:t>
                          </a:r>
                          <a:r>
                            <a:rPr lang="en-US" altLang="zh-CN" sz="1200" b="1" dirty="0">
                              <a:solidFill>
                                <a:schemeClr val="tx1"/>
                              </a:solidFill>
                            </a:rPr>
                            <a:t>= 360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445448512"/>
                      </a:ext>
                    </a:extLst>
                  </a:tr>
                  <a:tr h="2399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i="0" dirty="0">
                              <a:solidFill>
                                <a:schemeClr val="tx1"/>
                              </a:solidFill>
                              <a:latin typeface="Times New Roman" panose="02020603050405020304" pitchFamily="18" charset="0"/>
                              <a:ea typeface="+mn-ea"/>
                              <a:cs typeface="Times New Roman" panose="02020603050405020304" pitchFamily="18" charset="0"/>
                            </a:rPr>
                            <a:t>4</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64 (current pilot) </a:t>
                          </a:r>
                          <a:r>
                            <a:rPr lang="en-US" altLang="zh-CN" sz="1200" dirty="0"/>
                            <a:t>+ </a:t>
                          </a:r>
                        </a:p>
                        <a:p>
                          <a:pPr algn="ctr"/>
                          <a:r>
                            <a:rPr lang="en-US" altLang="zh-CN" sz="1200" b="1" kern="1200" dirty="0">
                              <a:solidFill>
                                <a:srgbClr val="FF0000"/>
                              </a:solidFill>
                              <a:latin typeface="+mn-lt"/>
                              <a:ea typeface="+mn-ea"/>
                              <a:cs typeface="+mn-cs"/>
                            </a:rPr>
                            <a:t>656 (additional pilot) </a:t>
                          </a:r>
                          <a:r>
                            <a:rPr lang="en-US" altLang="zh-CN" sz="1200" b="1" dirty="0">
                              <a:solidFill>
                                <a:schemeClr val="tx1"/>
                              </a:solidFill>
                            </a:rPr>
                            <a:t>= 720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2514135009"/>
                      </a:ext>
                    </a:extLst>
                  </a:tr>
                </a:tbl>
              </a:graphicData>
            </a:graphic>
          </p:graphicFrame>
        </mc:Choice>
        <mc:Fallback xmlns="">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1197082401"/>
                  </p:ext>
                </p:extLst>
              </p:nvPr>
            </p:nvGraphicFramePr>
            <p:xfrm>
              <a:off x="216023" y="2165578"/>
              <a:ext cx="11928649" cy="4023360"/>
            </p:xfrm>
            <a:graphic>
              <a:graphicData uri="http://schemas.openxmlformats.org/drawingml/2006/table">
                <a:tbl>
                  <a:tblPr firstRow="1" bandRow="1">
                    <a:tableStyleId>{5C22544A-7EE6-4342-B048-85BDC9FD1C3A}</a:tableStyleId>
                  </a:tblPr>
                  <a:tblGrid>
                    <a:gridCol w="1378079">
                      <a:extLst>
                        <a:ext uri="{9D8B030D-6E8A-4147-A177-3AD203B41FA5}">
                          <a16:colId xmlns:a16="http://schemas.microsoft.com/office/drawing/2014/main" val="3296307518"/>
                        </a:ext>
                      </a:extLst>
                    </a:gridCol>
                    <a:gridCol w="1800200">
                      <a:extLst>
                        <a:ext uri="{9D8B030D-6E8A-4147-A177-3AD203B41FA5}">
                          <a16:colId xmlns:a16="http://schemas.microsoft.com/office/drawing/2014/main" val="1738284573"/>
                        </a:ext>
                      </a:extLst>
                    </a:gridCol>
                    <a:gridCol w="1872208">
                      <a:extLst>
                        <a:ext uri="{9D8B030D-6E8A-4147-A177-3AD203B41FA5}">
                          <a16:colId xmlns:a16="http://schemas.microsoft.com/office/drawing/2014/main" val="935001191"/>
                        </a:ext>
                      </a:extLst>
                    </a:gridCol>
                    <a:gridCol w="1944216">
                      <a:extLst>
                        <a:ext uri="{9D8B030D-6E8A-4147-A177-3AD203B41FA5}">
                          <a16:colId xmlns:a16="http://schemas.microsoft.com/office/drawing/2014/main" val="2649675929"/>
                        </a:ext>
                      </a:extLst>
                    </a:gridCol>
                    <a:gridCol w="2016224">
                      <a:extLst>
                        <a:ext uri="{9D8B030D-6E8A-4147-A177-3AD203B41FA5}">
                          <a16:colId xmlns:a16="http://schemas.microsoft.com/office/drawing/2014/main" val="2963739505"/>
                        </a:ext>
                      </a:extLst>
                    </a:gridCol>
                    <a:gridCol w="2016224">
                      <a:extLst>
                        <a:ext uri="{9D8B030D-6E8A-4147-A177-3AD203B41FA5}">
                          <a16:colId xmlns:a16="http://schemas.microsoft.com/office/drawing/2014/main" val="505311294"/>
                        </a:ext>
                      </a:extLst>
                    </a:gridCol>
                    <a:gridCol w="901498">
                      <a:extLst>
                        <a:ext uri="{9D8B030D-6E8A-4147-A177-3AD203B41FA5}">
                          <a16:colId xmlns:a16="http://schemas.microsoft.com/office/drawing/2014/main" val="438293922"/>
                        </a:ext>
                      </a:extLst>
                    </a:gridCol>
                  </a:tblGrid>
                  <a:tr h="365760">
                    <a:tc>
                      <a:txBody>
                        <a:bodyPr/>
                        <a:lstStyle/>
                        <a:p>
                          <a:endParaRPr lang="zh-CN" altLang="en-US" dirty="0"/>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0070C0"/>
                              </a:solidFill>
                            </a:rPr>
                            <a:t>2 (current pilot) </a:t>
                          </a:r>
                          <a:r>
                            <a:rPr lang="en-US" altLang="zh-CN" sz="1200" b="1" dirty="0">
                              <a:solidFill>
                                <a:schemeClr val="tx1"/>
                              </a:solidFill>
                            </a:rPr>
                            <a:t>+</a:t>
                          </a:r>
                          <a:r>
                            <a:rPr lang="en-US" altLang="zh-CN" sz="1200" b="1" dirty="0">
                              <a:solidFill>
                                <a:srgbClr val="0070C0"/>
                              </a:solidFill>
                            </a:rPr>
                            <a:t> </a:t>
                          </a:r>
                        </a:p>
                        <a:p>
                          <a:pPr algn="ctr"/>
                          <a:r>
                            <a:rPr lang="en-US" altLang="zh-CN" sz="1200" b="1" dirty="0">
                              <a:solidFill>
                                <a:srgbClr val="FF0000"/>
                              </a:solidFill>
                            </a:rPr>
                            <a:t>3 (additional pilot) </a:t>
                          </a:r>
                          <a:r>
                            <a:rPr lang="en-US" altLang="zh-CN" sz="1200" b="1" dirty="0">
                              <a:solidFill>
                                <a:schemeClr val="tx1"/>
                              </a:solidFill>
                            </a:rPr>
                            <a:t>= 5</a:t>
                          </a:r>
                          <a:endParaRPr lang="zh-CN" altLang="en-US" sz="12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a:t>
                          </a:r>
                          <a:r>
                            <a:rPr lang="en-US" altLang="zh-CN" sz="1200" b="1" kern="1200" noProof="0" dirty="0">
                              <a:solidFill>
                                <a:srgbClr val="0070C0"/>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0070C0"/>
                              </a:solidFill>
                              <a:latin typeface="+mn-lt"/>
                              <a:ea typeface="+mn-ea"/>
                              <a:cs typeface="+mn-cs"/>
                            </a:rPr>
                            <a:t>2 (current pilot) </a:t>
                          </a:r>
                          <a:r>
                            <a:rPr lang="en-US" altLang="zh-CN" sz="1200" b="1" kern="1200" noProof="0" dirty="0">
                              <a:solidFill>
                                <a:schemeClr val="tx1"/>
                              </a:solidFill>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noProof="0" dirty="0">
                              <a:solidFill>
                                <a:srgbClr val="FF0000"/>
                              </a:solidFill>
                              <a:latin typeface="+mn-lt"/>
                              <a:ea typeface="+mn-ea"/>
                              <a:cs typeface="+mn-cs"/>
                            </a:rPr>
                            <a:t>3 (</a:t>
                          </a:r>
                          <a:r>
                            <a:rPr lang="en-US" altLang="zh-CN" sz="1200" b="1" dirty="0">
                              <a:solidFill>
                                <a:srgbClr val="FF0000"/>
                              </a:solidFill>
                            </a:rPr>
                            <a:t>additional pilot</a:t>
                          </a:r>
                          <a:r>
                            <a:rPr lang="en-US" altLang="zh-CN" sz="1200" b="1" kern="1200" noProof="0" dirty="0">
                              <a:solidFill>
                                <a:srgbClr val="FF0000"/>
                              </a:solidFill>
                              <a:latin typeface="+mn-lt"/>
                              <a:ea typeface="+mn-ea"/>
                              <a:cs typeface="+mn-cs"/>
                            </a:rPr>
                            <a:t>) </a:t>
                          </a:r>
                          <a:r>
                            <a:rPr lang="en-US" altLang="zh-CN" sz="1200" b="1" dirty="0">
                              <a:solidFill>
                                <a:schemeClr val="tx1"/>
                              </a:solidFill>
                            </a:rPr>
                            <a:t>= 5</a:t>
                          </a:r>
                          <a:endParaRPr lang="zh-CN" altLang="en-US" sz="1200" b="1" kern="1200" noProof="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algn="ctr"/>
                          <a:r>
                            <a:rPr lang="en-US" altLang="zh-CN" sz="1200" b="1" dirty="0">
                              <a:solidFill>
                                <a:srgbClr val="0070C0"/>
                              </a:solidFill>
                            </a:rPr>
                            <a:t>4 (current pilot)</a:t>
                          </a:r>
                          <a:r>
                            <a:rPr lang="en-US" altLang="zh-CN" sz="1200" dirty="0"/>
                            <a:t> +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marL="0" algn="ctr" defTabSz="914400" rtl="0" eaLnBrk="1" latinLnBrk="0" hangingPunct="1"/>
                          <a:r>
                            <a:rPr lang="en-US" altLang="zh-CN" sz="1200" b="1" kern="1200" dirty="0">
                              <a:solidFill>
                                <a:srgbClr val="FF0000"/>
                              </a:solidFill>
                              <a:latin typeface="+mn-lt"/>
                              <a:ea typeface="+mn-ea"/>
                              <a:cs typeface="+mn-cs"/>
                            </a:rPr>
                            <a:t>6 (additional pilot) </a:t>
                          </a:r>
                          <a:r>
                            <a:rPr lang="en-US" altLang="zh-CN" sz="1200" b="1" dirty="0">
                              <a:solidFill>
                                <a:schemeClr val="tx1"/>
                              </a:solidFill>
                            </a:rPr>
                            <a:t>= 10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69063267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0070C0"/>
                              </a:solidFill>
                              <a:latin typeface="+mn-lt"/>
                              <a:ea typeface="+mn-ea"/>
                              <a:cs typeface="+mn-cs"/>
                            </a:rPr>
                            <a:t>4 (current pilot) </a:t>
                          </a:r>
                          <a:r>
                            <a:rPr lang="en-US" altLang="zh-CN" sz="1200" dirty="0"/>
                            <a:t>+ </a:t>
                          </a:r>
                        </a:p>
                        <a:p>
                          <a:pPr algn="ctr"/>
                          <a:r>
                            <a:rPr lang="en-US" altLang="zh-CN" sz="1200" b="1" kern="1200" dirty="0">
                              <a:solidFill>
                                <a:srgbClr val="FF0000"/>
                              </a:solidFill>
                              <a:latin typeface="+mn-lt"/>
                              <a:ea typeface="+mn-ea"/>
                              <a:cs typeface="+mn-cs"/>
                            </a:rPr>
                            <a:t>16 (additional pilot) </a:t>
                          </a:r>
                          <a:r>
                            <a:rPr lang="en-US" altLang="zh-CN" sz="1200" b="1" dirty="0">
                              <a:solidFill>
                                <a:schemeClr val="tx1"/>
                              </a:solidFill>
                            </a:rPr>
                            <a:t>= 20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40803743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algn="ct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algn="ctr"/>
                          <a:r>
                            <a:rPr lang="en-US" altLang="zh-CN" sz="1200" b="1" kern="1200" dirty="0">
                              <a:solidFill>
                                <a:srgbClr val="0070C0"/>
                              </a:solidFill>
                              <a:latin typeface="+mn-lt"/>
                              <a:ea typeface="+mn-ea"/>
                              <a:cs typeface="+mn-cs"/>
                            </a:rPr>
                            <a:t>8 (current pilot) </a:t>
                          </a:r>
                          <a:r>
                            <a:rPr lang="en-US" altLang="zh-CN" sz="12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37 (additional pilot) </a:t>
                          </a:r>
                          <a:r>
                            <a:rPr lang="en-US" altLang="zh-CN" sz="1200" b="1" dirty="0">
                              <a:solidFill>
                                <a:schemeClr val="tx1"/>
                              </a:solidFill>
                            </a:rPr>
                            <a:t>= 45</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965288371"/>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74 (additional pilot) </a:t>
                          </a:r>
                          <a:r>
                            <a:rPr lang="en-US" altLang="zh-CN" sz="1200" b="1" dirty="0">
                              <a:solidFill>
                                <a:schemeClr val="tx1"/>
                              </a:solidFill>
                            </a:rPr>
                            <a:t>= 90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8699924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algn="ctr"/>
                          <a:r>
                            <a:rPr lang="en-US" altLang="zh-CN" sz="1200" b="1" kern="1200" dirty="0">
                              <a:solidFill>
                                <a:srgbClr val="0070C0"/>
                              </a:solidFill>
                              <a:latin typeface="+mn-lt"/>
                              <a:ea typeface="+mn-ea"/>
                              <a:cs typeface="+mn-cs"/>
                            </a:rPr>
                            <a:t>16 (current pilot) </a:t>
                          </a:r>
                          <a:r>
                            <a:rPr lang="en-US" altLang="zh-CN" sz="1200" dirty="0"/>
                            <a:t>+ </a:t>
                          </a:r>
                        </a:p>
                        <a:p>
                          <a:pPr algn="ctr"/>
                          <a:r>
                            <a:rPr lang="en-US" altLang="zh-CN" sz="1200" b="1" kern="1200" dirty="0">
                              <a:solidFill>
                                <a:srgbClr val="FF0000"/>
                              </a:solidFill>
                              <a:latin typeface="+mn-lt"/>
                              <a:ea typeface="+mn-ea"/>
                              <a:cs typeface="+mn-cs"/>
                            </a:rPr>
                            <a:t>164 (additional pilot) </a:t>
                          </a:r>
                          <a:r>
                            <a:rPr lang="en-US" altLang="zh-CN" sz="1200" b="1" dirty="0">
                              <a:solidFill>
                                <a:schemeClr val="tx1"/>
                              </a:solidFill>
                            </a:rPr>
                            <a:t>= 180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674386118"/>
                      </a:ext>
                    </a:extLst>
                  </a:tr>
                  <a:tr h="457200">
                    <a:tc>
                      <a:txBody>
                        <a:bodyPr/>
                        <a:lstStyle/>
                        <a:p>
                          <a:endParaRPr lang="zh-CN"/>
                        </a:p>
                      </a:txBody>
                      <a:tcPr>
                        <a:blipFill>
                          <a:blip r:embed="rId3"/>
                          <a:stretch>
                            <a:fillRect l="-442" t="-684000" r="-768142" b="-109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328 (additional pilot) </a:t>
                          </a:r>
                          <a:r>
                            <a:rPr lang="en-US" altLang="zh-CN" sz="1200" b="1" dirty="0">
                              <a:solidFill>
                                <a:schemeClr val="tx1"/>
                              </a:solidFill>
                            </a:rPr>
                            <a:t>= 360</a:t>
                          </a:r>
                          <a:endParaRPr lang="zh-CN" altLang="en-US" sz="1200" dirty="0"/>
                        </a:p>
                      </a:txBody>
                      <a:tcPr/>
                    </a:tc>
                    <a:tc>
                      <a:txBody>
                        <a:bodyPr/>
                        <a:lstStyle/>
                        <a:p>
                          <a:pPr algn="ctr"/>
                          <a:r>
                            <a:rPr lang="en-US" altLang="zh-CN" sz="1200" b="1" kern="1200" dirty="0">
                              <a:solidFill>
                                <a:srgbClr val="0070C0"/>
                              </a:solidFill>
                              <a:latin typeface="+mn-lt"/>
                              <a:ea typeface="+mn-ea"/>
                              <a:cs typeface="+mn-cs"/>
                            </a:rPr>
                            <a:t>32 (current pilot) </a:t>
                          </a:r>
                          <a:r>
                            <a:rPr lang="en-US" altLang="zh-CN" sz="1200" dirty="0"/>
                            <a:t>+ </a:t>
                          </a:r>
                        </a:p>
                        <a:p>
                          <a:pPr algn="ctr"/>
                          <a:r>
                            <a:rPr lang="en-US" altLang="zh-CN" sz="1200" b="1" kern="1200" dirty="0">
                              <a:solidFill>
                                <a:srgbClr val="FF0000"/>
                              </a:solidFill>
                              <a:latin typeface="+mn-lt"/>
                              <a:ea typeface="+mn-ea"/>
                              <a:cs typeface="+mn-cs"/>
                            </a:rPr>
                            <a:t>328 (additional pilot) </a:t>
                          </a:r>
                          <a:r>
                            <a:rPr lang="en-US" altLang="zh-CN" sz="1200" b="1" dirty="0">
                              <a:solidFill>
                                <a:schemeClr val="tx1"/>
                              </a:solidFill>
                            </a:rPr>
                            <a:t>= 360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445448512"/>
                      </a:ext>
                    </a:extLst>
                  </a:tr>
                  <a:tr h="457200">
                    <a:tc>
                      <a:txBody>
                        <a:bodyPr/>
                        <a:lstStyle/>
                        <a:p>
                          <a:endParaRPr lang="zh-CN"/>
                        </a:p>
                      </a:txBody>
                      <a:tcPr>
                        <a:blipFill>
                          <a:blip r:embed="rId3"/>
                          <a:stretch>
                            <a:fillRect l="-442" t="-784000" r="-768142" b="-9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0070C0"/>
                              </a:solidFill>
                              <a:latin typeface="+mn-lt"/>
                              <a:ea typeface="+mn-ea"/>
                              <a:cs typeface="+mn-cs"/>
                            </a:rPr>
                            <a:t>64 (current pilot) </a:t>
                          </a:r>
                          <a:r>
                            <a:rPr lang="en-US" altLang="zh-CN" sz="1200" dirty="0"/>
                            <a:t>+ </a:t>
                          </a:r>
                        </a:p>
                        <a:p>
                          <a:pPr algn="ctr"/>
                          <a:r>
                            <a:rPr lang="en-US" altLang="zh-CN" sz="1200" b="1" kern="1200" dirty="0">
                              <a:solidFill>
                                <a:srgbClr val="FF0000"/>
                              </a:solidFill>
                              <a:latin typeface="+mn-lt"/>
                              <a:ea typeface="+mn-ea"/>
                              <a:cs typeface="+mn-cs"/>
                            </a:rPr>
                            <a:t>656 (additional pilot) </a:t>
                          </a:r>
                          <a:r>
                            <a:rPr lang="en-US" altLang="zh-CN" sz="1200" b="1" dirty="0">
                              <a:solidFill>
                                <a:schemeClr val="tx1"/>
                              </a:solidFill>
                            </a:rPr>
                            <a:t>= 720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2514135009"/>
                      </a:ext>
                    </a:extLst>
                  </a:tr>
                </a:tbl>
              </a:graphicData>
            </a:graphic>
          </p:graphicFrame>
        </mc:Fallback>
      </mc:AlternateContent>
      <p:sp>
        <p:nvSpPr>
          <p:cNvPr id="9" name="文本框 8">
            <a:extLst>
              <a:ext uri="{FF2B5EF4-FFF2-40B4-BE49-F238E27FC236}">
                <a16:creationId xmlns:a16="http://schemas.microsoft.com/office/drawing/2014/main" id="{D2D64645-4532-CA10-A5B1-455199BFEEC8}"/>
              </a:ext>
            </a:extLst>
          </p:cNvPr>
          <p:cNvSpPr txBox="1"/>
          <p:nvPr/>
        </p:nvSpPr>
        <p:spPr>
          <a:xfrm>
            <a:off x="119336" y="6145559"/>
            <a:ext cx="6768752" cy="307777"/>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[8] shows that 16% ~ 20% of the resources for IM pilots yield improved performance.</a:t>
            </a:r>
            <a:endParaRPr lang="zh-CN" altLang="en-US" sz="1400" dirty="0"/>
          </a:p>
        </p:txBody>
      </p:sp>
    </p:spTree>
    <p:extLst>
      <p:ext uri="{BB962C8B-B14F-4D97-AF65-F5344CB8AC3E}">
        <p14:creationId xmlns:p14="http://schemas.microsoft.com/office/powerpoint/2010/main" val="18618090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15" y="582581"/>
            <a:ext cx="1202259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2800" dirty="0"/>
            </a:br>
            <a:r>
              <a:rPr lang="en-US" altLang="zh-CN" sz="2800" dirty="0"/>
              <a:t>Discussion on design of interference mitigation </a:t>
            </a:r>
            <a:r>
              <a:rPr lang="en-GB" altLang="zh-CN" sz="2800" dirty="0"/>
              <a:t>pilots </a:t>
            </a:r>
            <a:r>
              <a:rPr lang="en-US" altLang="zh-CN" sz="2800" dirty="0"/>
              <a:t>- method 2</a:t>
            </a:r>
            <a:br>
              <a:rPr lang="en-US" altLang="zh-CN" sz="2800" dirty="0"/>
            </a:br>
            <a:r>
              <a:rPr lang="en-US" altLang="zh-CN" sz="28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55086" y="1234559"/>
            <a:ext cx="12060324" cy="707886"/>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The number of IM pilot (</a:t>
            </a:r>
            <a:r>
              <a:rPr lang="en-US" altLang="zh-CN" sz="2000" dirty="0">
                <a:solidFill>
                  <a:srgbClr val="FF0000"/>
                </a:solidFill>
                <a:latin typeface="Times New Roman" panose="02020603050405020304" pitchFamily="18" charset="0"/>
                <a:cs typeface="Times New Roman" panose="02020603050405020304" pitchFamily="18" charset="0"/>
              </a:rPr>
              <a:t>only</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additional pilot</a:t>
            </a:r>
            <a:r>
              <a:rPr lang="en-US" altLang="zh-CN" sz="2000" dirty="0">
                <a:solidFill>
                  <a:schemeClr val="tx1"/>
                </a:solidFill>
                <a:latin typeface="Times New Roman" panose="02020603050405020304" pitchFamily="18" charset="0"/>
                <a:cs typeface="Times New Roman" panose="02020603050405020304" pitchFamily="18" charset="0"/>
              </a:rPr>
              <a:t>) subcarriers in RRUs are suggested as shown below:</a:t>
            </a:r>
          </a:p>
        </p:txBody>
      </p:sp>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2648143367"/>
                  </p:ext>
                </p:extLst>
              </p:nvPr>
            </p:nvGraphicFramePr>
            <p:xfrm>
              <a:off x="407368" y="1997928"/>
              <a:ext cx="11702698" cy="40233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646658">
                      <a:extLst>
                        <a:ext uri="{9D8B030D-6E8A-4147-A177-3AD203B41FA5}">
                          <a16:colId xmlns:a16="http://schemas.microsoft.com/office/drawing/2014/main" val="1738284573"/>
                        </a:ext>
                      </a:extLst>
                    </a:gridCol>
                    <a:gridCol w="1836745">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836745">
                      <a:extLst>
                        <a:ext uri="{9D8B030D-6E8A-4147-A177-3AD203B41FA5}">
                          <a16:colId xmlns:a16="http://schemas.microsoft.com/office/drawing/2014/main" val="2963739505"/>
                        </a:ext>
                      </a:extLst>
                    </a:gridCol>
                    <a:gridCol w="1836745">
                      <a:extLst>
                        <a:ext uri="{9D8B030D-6E8A-4147-A177-3AD203B41FA5}">
                          <a16:colId xmlns:a16="http://schemas.microsoft.com/office/drawing/2014/main" val="505311294"/>
                        </a:ext>
                      </a:extLst>
                    </a:gridCol>
                    <a:gridCol w="1378930">
                      <a:extLst>
                        <a:ext uri="{9D8B030D-6E8A-4147-A177-3AD203B41FA5}">
                          <a16:colId xmlns:a16="http://schemas.microsoft.com/office/drawing/2014/main" val="438293922"/>
                        </a:ext>
                      </a:extLst>
                    </a:gridCol>
                  </a:tblGrid>
                  <a:tr h="137296">
                    <a:tc>
                      <a:txBody>
                        <a:bodyPr/>
                        <a:lstStyle/>
                        <a:p>
                          <a:endParaRPr lang="zh-CN" altLang="en-US"/>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1716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b="1" kern="1200" noProof="0" dirty="0">
                            <a:solidFill>
                              <a:srgbClr val="FF0000"/>
                            </a:solidFill>
                            <a:latin typeface="+mn-lt"/>
                            <a:ea typeface="+mn-ea"/>
                            <a:cs typeface="+mn-cs"/>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1716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17.3% ~ 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17162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17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17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17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17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320~398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320~398 (additional pilot)</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171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i="0" dirty="0">
                              <a:solidFill>
                                <a:schemeClr val="tx1"/>
                              </a:solidFill>
                              <a:latin typeface="Times New Roman" panose="02020603050405020304" pitchFamily="18" charset="0"/>
                              <a:ea typeface="+mn-ea"/>
                              <a:cs typeface="Times New Roman" panose="02020603050405020304" pitchFamily="18" charset="0"/>
                            </a:rPr>
                            <a:t>4</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640~796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Choice>
        <mc:Fallback xmlns="">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2648143367"/>
                  </p:ext>
                </p:extLst>
              </p:nvPr>
            </p:nvGraphicFramePr>
            <p:xfrm>
              <a:off x="407368" y="1997928"/>
              <a:ext cx="11702698" cy="4023360"/>
            </p:xfrm>
            <a:graphic>
              <a:graphicData uri="http://schemas.openxmlformats.org/drawingml/2006/table">
                <a:tbl>
                  <a:tblPr firstRow="1" bandRow="1">
                    <a:tableStyleId>{5C22544A-7EE6-4342-B048-85BDC9FD1C3A}</a:tableStyleId>
                  </a:tblPr>
                  <a:tblGrid>
                    <a:gridCol w="1259486">
                      <a:extLst>
                        <a:ext uri="{9D8B030D-6E8A-4147-A177-3AD203B41FA5}">
                          <a16:colId xmlns:a16="http://schemas.microsoft.com/office/drawing/2014/main" val="3296307518"/>
                        </a:ext>
                      </a:extLst>
                    </a:gridCol>
                    <a:gridCol w="1646658">
                      <a:extLst>
                        <a:ext uri="{9D8B030D-6E8A-4147-A177-3AD203B41FA5}">
                          <a16:colId xmlns:a16="http://schemas.microsoft.com/office/drawing/2014/main" val="1738284573"/>
                        </a:ext>
                      </a:extLst>
                    </a:gridCol>
                    <a:gridCol w="1836745">
                      <a:extLst>
                        <a:ext uri="{9D8B030D-6E8A-4147-A177-3AD203B41FA5}">
                          <a16:colId xmlns:a16="http://schemas.microsoft.com/office/drawing/2014/main" val="935001191"/>
                        </a:ext>
                      </a:extLst>
                    </a:gridCol>
                    <a:gridCol w="1907389">
                      <a:extLst>
                        <a:ext uri="{9D8B030D-6E8A-4147-A177-3AD203B41FA5}">
                          <a16:colId xmlns:a16="http://schemas.microsoft.com/office/drawing/2014/main" val="2649675929"/>
                        </a:ext>
                      </a:extLst>
                    </a:gridCol>
                    <a:gridCol w="1836745">
                      <a:extLst>
                        <a:ext uri="{9D8B030D-6E8A-4147-A177-3AD203B41FA5}">
                          <a16:colId xmlns:a16="http://schemas.microsoft.com/office/drawing/2014/main" val="2963739505"/>
                        </a:ext>
                      </a:extLst>
                    </a:gridCol>
                    <a:gridCol w="1836745">
                      <a:extLst>
                        <a:ext uri="{9D8B030D-6E8A-4147-A177-3AD203B41FA5}">
                          <a16:colId xmlns:a16="http://schemas.microsoft.com/office/drawing/2014/main" val="505311294"/>
                        </a:ext>
                      </a:extLst>
                    </a:gridCol>
                    <a:gridCol w="1378930">
                      <a:extLst>
                        <a:ext uri="{9D8B030D-6E8A-4147-A177-3AD203B41FA5}">
                          <a16:colId xmlns:a16="http://schemas.microsoft.com/office/drawing/2014/main" val="438293922"/>
                        </a:ext>
                      </a:extLst>
                    </a:gridCol>
                  </a:tblGrid>
                  <a:tr h="365760">
                    <a:tc>
                      <a:txBody>
                        <a:bodyPr/>
                        <a:lstStyle/>
                        <a:p>
                          <a:endParaRPr lang="zh-CN" altLang="en-US"/>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b="1" kern="1200" noProof="0" dirty="0">
                            <a:solidFill>
                              <a:srgbClr val="FF0000"/>
                            </a:solidFill>
                            <a:latin typeface="+mn-lt"/>
                            <a:ea typeface="+mn-ea"/>
                            <a:cs typeface="+mn-cs"/>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algn="ctr"/>
                          <a:r>
                            <a:rPr lang="en-US" altLang="zh-CN" sz="1200" b="1" dirty="0">
                              <a:solidFill>
                                <a:srgbClr val="FF0000"/>
                              </a:solidFill>
                            </a:rPr>
                            <a:t>5 (additional pilot)</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9~10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17.3% ~ 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17~21 (additional pilot)</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39~48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88~96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160~199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457200">
                    <a:tc>
                      <a:txBody>
                        <a:bodyPr/>
                        <a:lstStyle/>
                        <a:p>
                          <a:endParaRPr lang="zh-CN"/>
                        </a:p>
                      </a:txBody>
                      <a:tcPr>
                        <a:blipFill>
                          <a:blip r:embed="rId3"/>
                          <a:stretch>
                            <a:fillRect l="-483" t="-682667" r="-829952" b="-102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320~398 (additional pilot)</a:t>
                          </a:r>
                          <a:endParaRPr lang="zh-CN" altLang="en-US" sz="1200" dirty="0"/>
                        </a:p>
                      </a:txBody>
                      <a:tcPr/>
                    </a:tc>
                    <a:tc>
                      <a:txBody>
                        <a:bodyPr/>
                        <a:lstStyle/>
                        <a:p>
                          <a:pPr algn="ctr"/>
                          <a:r>
                            <a:rPr lang="en-US" altLang="zh-CN" sz="1200" b="1" kern="1200" dirty="0">
                              <a:solidFill>
                                <a:srgbClr val="FF0000"/>
                              </a:solidFill>
                              <a:latin typeface="+mn-lt"/>
                              <a:ea typeface="+mn-ea"/>
                              <a:cs typeface="+mn-cs"/>
                            </a:rPr>
                            <a:t>320~398 (additional pilot)</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457200">
                    <a:tc>
                      <a:txBody>
                        <a:bodyPr/>
                        <a:lstStyle/>
                        <a:p>
                          <a:endParaRPr lang="zh-CN"/>
                        </a:p>
                      </a:txBody>
                      <a:tcPr>
                        <a:blipFill>
                          <a:blip r:embed="rId3"/>
                          <a:stretch>
                            <a:fillRect l="-483" t="-782667" r="-829952" b="-2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640~796 (additional pilot)</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16.1% ~ 19.98%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Fallback>
      </mc:AlternateContent>
      <p:sp>
        <p:nvSpPr>
          <p:cNvPr id="9" name="文本框 8">
            <a:extLst>
              <a:ext uri="{FF2B5EF4-FFF2-40B4-BE49-F238E27FC236}">
                <a16:creationId xmlns:a16="http://schemas.microsoft.com/office/drawing/2014/main" id="{D2D64645-4532-CA10-A5B1-455199BFEEC8}"/>
              </a:ext>
            </a:extLst>
          </p:cNvPr>
          <p:cNvSpPr txBox="1"/>
          <p:nvPr/>
        </p:nvSpPr>
        <p:spPr>
          <a:xfrm>
            <a:off x="342752" y="6001543"/>
            <a:ext cx="7841480" cy="307777"/>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[8] shows that 16% ~ 20% of the resources for IM pilots yield improved performance.</a:t>
            </a:r>
            <a:endParaRPr lang="zh-CN" altLang="en-US" sz="1400" dirty="0"/>
          </a:p>
        </p:txBody>
      </p:sp>
    </p:spTree>
    <p:extLst>
      <p:ext uri="{BB962C8B-B14F-4D97-AF65-F5344CB8AC3E}">
        <p14:creationId xmlns:p14="http://schemas.microsoft.com/office/powerpoint/2010/main" val="2129255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15" y="583002"/>
            <a:ext cx="1202259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2800" dirty="0"/>
            </a:br>
            <a:r>
              <a:rPr lang="en-US" altLang="zh-CN" sz="2800" dirty="0"/>
              <a:t>Discussion on design of interference mitigation </a:t>
            </a:r>
            <a:r>
              <a:rPr lang="en-GB" altLang="zh-CN" sz="2800" dirty="0"/>
              <a:t>pilots </a:t>
            </a:r>
            <a:r>
              <a:rPr lang="en-US" altLang="zh-CN" sz="2800" dirty="0"/>
              <a:t>- example 2</a:t>
            </a:r>
            <a:br>
              <a:rPr lang="en-US" altLang="zh-CN" sz="2800" dirty="0"/>
            </a:br>
            <a:r>
              <a:rPr lang="en-US" altLang="zh-CN" sz="28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March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0" y="1326639"/>
            <a:ext cx="12157012" cy="707886"/>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2000" dirty="0">
                <a:solidFill>
                  <a:schemeClr val="tx1"/>
                </a:solidFill>
                <a:latin typeface="Times New Roman" panose="02020603050405020304" pitchFamily="18" charset="0"/>
                <a:cs typeface="Times New Roman" panose="02020603050405020304" pitchFamily="18" charset="0"/>
              </a:rPr>
              <a:t>IM pilots are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additional pilots, located within the data portion of the PPDU, which are used for interference estimation</a:t>
            </a:r>
            <a:r>
              <a:rPr lang="en-US" altLang="zh-CN" sz="2000" dirty="0">
                <a:solidFill>
                  <a:schemeClr val="tx1"/>
                </a:solidFill>
                <a:latin typeface="Times New Roman" panose="02020603050405020304" pitchFamily="18" charset="0"/>
                <a:cs typeface="Times New Roman" panose="02020603050405020304" pitchFamily="18" charset="0"/>
              </a:rPr>
              <a:t>. One example of fixed number of IM pilot (</a:t>
            </a:r>
            <a:r>
              <a:rPr lang="en-US" altLang="zh-CN" sz="2000" dirty="0">
                <a:solidFill>
                  <a:srgbClr val="FF0000"/>
                </a:solidFill>
                <a:latin typeface="Times New Roman" panose="02020603050405020304" pitchFamily="18" charset="0"/>
                <a:cs typeface="Times New Roman" panose="02020603050405020304" pitchFamily="18" charset="0"/>
              </a:rPr>
              <a:t>only</a:t>
            </a:r>
            <a:r>
              <a:rPr lang="en-US" altLang="zh-CN" sz="2000" dirty="0">
                <a:solidFill>
                  <a:schemeClr val="tx1"/>
                </a:solidFill>
                <a:latin typeface="Times New Roman" panose="02020603050405020304" pitchFamily="18" charset="0"/>
                <a:cs typeface="Times New Roman" panose="02020603050405020304" pitchFamily="18" charset="0"/>
              </a:rPr>
              <a:t> </a:t>
            </a:r>
            <a:r>
              <a:rPr lang="en-US" altLang="zh-CN" sz="2000" dirty="0">
                <a:solidFill>
                  <a:srgbClr val="FF0000"/>
                </a:solidFill>
                <a:latin typeface="Times New Roman" panose="02020603050405020304" pitchFamily="18" charset="0"/>
                <a:cs typeface="Times New Roman" panose="02020603050405020304" pitchFamily="18" charset="0"/>
              </a:rPr>
              <a:t>additional pilot</a:t>
            </a:r>
            <a:r>
              <a:rPr lang="en-US" altLang="zh-CN" sz="2000" dirty="0">
                <a:solidFill>
                  <a:schemeClr val="tx1"/>
                </a:solidFill>
                <a:latin typeface="Times New Roman" panose="02020603050405020304" pitchFamily="18" charset="0"/>
                <a:cs typeface="Times New Roman" panose="02020603050405020304" pitchFamily="18" charset="0"/>
              </a:rPr>
              <a:t>) subcarriers in RRUs is shown below:</a:t>
            </a:r>
          </a:p>
        </p:txBody>
      </p:sp>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3844578499"/>
                  </p:ext>
                </p:extLst>
              </p:nvPr>
            </p:nvGraphicFramePr>
            <p:xfrm>
              <a:off x="2453206" y="2060848"/>
              <a:ext cx="7344815" cy="4023360"/>
            </p:xfrm>
            <a:graphic>
              <a:graphicData uri="http://schemas.openxmlformats.org/drawingml/2006/table">
                <a:tbl>
                  <a:tblPr firstRow="1" bandRow="1">
                    <a:tableStyleId>{5C22544A-7EE6-4342-B048-85BDC9FD1C3A}</a:tableStyleId>
                  </a:tblPr>
                  <a:tblGrid>
                    <a:gridCol w="1238786">
                      <a:extLst>
                        <a:ext uri="{9D8B030D-6E8A-4147-A177-3AD203B41FA5}">
                          <a16:colId xmlns:a16="http://schemas.microsoft.com/office/drawing/2014/main" val="3296307518"/>
                        </a:ext>
                      </a:extLst>
                    </a:gridCol>
                    <a:gridCol w="936104">
                      <a:extLst>
                        <a:ext uri="{9D8B030D-6E8A-4147-A177-3AD203B41FA5}">
                          <a16:colId xmlns:a16="http://schemas.microsoft.com/office/drawing/2014/main" val="1738284573"/>
                        </a:ext>
                      </a:extLst>
                    </a:gridCol>
                    <a:gridCol w="1152128">
                      <a:extLst>
                        <a:ext uri="{9D8B030D-6E8A-4147-A177-3AD203B41FA5}">
                          <a16:colId xmlns:a16="http://schemas.microsoft.com/office/drawing/2014/main" val="935001191"/>
                        </a:ext>
                      </a:extLst>
                    </a:gridCol>
                    <a:gridCol w="936104">
                      <a:extLst>
                        <a:ext uri="{9D8B030D-6E8A-4147-A177-3AD203B41FA5}">
                          <a16:colId xmlns:a16="http://schemas.microsoft.com/office/drawing/2014/main" val="2649675929"/>
                        </a:ext>
                      </a:extLst>
                    </a:gridCol>
                    <a:gridCol w="1008112">
                      <a:extLst>
                        <a:ext uri="{9D8B030D-6E8A-4147-A177-3AD203B41FA5}">
                          <a16:colId xmlns:a16="http://schemas.microsoft.com/office/drawing/2014/main" val="2963739505"/>
                        </a:ext>
                      </a:extLst>
                    </a:gridCol>
                    <a:gridCol w="1080120">
                      <a:extLst>
                        <a:ext uri="{9D8B030D-6E8A-4147-A177-3AD203B41FA5}">
                          <a16:colId xmlns:a16="http://schemas.microsoft.com/office/drawing/2014/main" val="505311294"/>
                        </a:ext>
                      </a:extLst>
                    </a:gridCol>
                    <a:gridCol w="993461">
                      <a:extLst>
                        <a:ext uri="{9D8B030D-6E8A-4147-A177-3AD203B41FA5}">
                          <a16:colId xmlns:a16="http://schemas.microsoft.com/office/drawing/2014/main" val="438293922"/>
                        </a:ext>
                      </a:extLst>
                    </a:gridCol>
                  </a:tblGrid>
                  <a:tr h="119406">
                    <a:tc>
                      <a:txBody>
                        <a:bodyPr/>
                        <a:lstStyle/>
                        <a:p>
                          <a:endParaRPr lang="zh-CN" altLang="en-US"/>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149257">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b="1" kern="1200" noProof="0" dirty="0">
                            <a:solidFill>
                              <a:srgbClr val="FF0000"/>
                            </a:solidFill>
                            <a:latin typeface="+mn-lt"/>
                            <a:ea typeface="+mn-ea"/>
                            <a:cs typeface="+mn-cs"/>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149257">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149257">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14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14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14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14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360</a:t>
                          </a:r>
                          <a:endParaRPr lang="zh-CN" altLang="en-US" sz="1200" dirty="0"/>
                        </a:p>
                      </a:txBody>
                      <a:tcPr/>
                    </a:tc>
                    <a:tc>
                      <a:txBody>
                        <a:bodyPr/>
                        <a:lstStyle/>
                        <a:p>
                          <a:pPr algn="ctr"/>
                          <a:r>
                            <a:rPr lang="en-US" altLang="zh-CN" sz="1200" b="1" kern="1200" dirty="0">
                              <a:solidFill>
                                <a:srgbClr val="FF0000"/>
                              </a:solidFill>
                              <a:latin typeface="+mn-lt"/>
                              <a:ea typeface="+mn-ea"/>
                              <a:cs typeface="+mn-cs"/>
                            </a:rPr>
                            <a:t>360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14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i="0" dirty="0">
                              <a:solidFill>
                                <a:schemeClr val="tx1"/>
                              </a:solidFill>
                              <a:latin typeface="Times New Roman" panose="02020603050405020304" pitchFamily="18" charset="0"/>
                              <a:ea typeface="+mn-ea"/>
                              <a:cs typeface="Times New Roman" panose="02020603050405020304" pitchFamily="18" charset="0"/>
                            </a:rPr>
                            <a:t>4</a:t>
                          </a:r>
                          <a14:m>
                            <m:oMath xmlns:m="http://schemas.openxmlformats.org/officeDocument/2006/math">
                              <m:r>
                                <a:rPr lang="en-US" altLang="zh-CN" sz="12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720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Choice>
        <mc:Fallback xmlns="">
          <p:graphicFrame>
            <p:nvGraphicFramePr>
              <p:cNvPr id="3" name="表格 2">
                <a:extLst>
                  <a:ext uri="{FF2B5EF4-FFF2-40B4-BE49-F238E27FC236}">
                    <a16:creationId xmlns:a16="http://schemas.microsoft.com/office/drawing/2014/main" id="{45A5EE8B-021E-FF4D-AD5C-1532471BF689}"/>
                  </a:ext>
                </a:extLst>
              </p:cNvPr>
              <p:cNvGraphicFramePr>
                <a:graphicFrameLocks noGrp="1"/>
              </p:cNvGraphicFramePr>
              <p:nvPr>
                <p:extLst>
                  <p:ext uri="{D42A27DB-BD31-4B8C-83A1-F6EECF244321}">
                    <p14:modId xmlns:p14="http://schemas.microsoft.com/office/powerpoint/2010/main" val="3844578499"/>
                  </p:ext>
                </p:extLst>
              </p:nvPr>
            </p:nvGraphicFramePr>
            <p:xfrm>
              <a:off x="2453206" y="2060848"/>
              <a:ext cx="7344815" cy="4023360"/>
            </p:xfrm>
            <a:graphic>
              <a:graphicData uri="http://schemas.openxmlformats.org/drawingml/2006/table">
                <a:tbl>
                  <a:tblPr firstRow="1" bandRow="1">
                    <a:tableStyleId>{5C22544A-7EE6-4342-B048-85BDC9FD1C3A}</a:tableStyleId>
                  </a:tblPr>
                  <a:tblGrid>
                    <a:gridCol w="1238786">
                      <a:extLst>
                        <a:ext uri="{9D8B030D-6E8A-4147-A177-3AD203B41FA5}">
                          <a16:colId xmlns:a16="http://schemas.microsoft.com/office/drawing/2014/main" val="3296307518"/>
                        </a:ext>
                      </a:extLst>
                    </a:gridCol>
                    <a:gridCol w="936104">
                      <a:extLst>
                        <a:ext uri="{9D8B030D-6E8A-4147-A177-3AD203B41FA5}">
                          <a16:colId xmlns:a16="http://schemas.microsoft.com/office/drawing/2014/main" val="1738284573"/>
                        </a:ext>
                      </a:extLst>
                    </a:gridCol>
                    <a:gridCol w="1152128">
                      <a:extLst>
                        <a:ext uri="{9D8B030D-6E8A-4147-A177-3AD203B41FA5}">
                          <a16:colId xmlns:a16="http://schemas.microsoft.com/office/drawing/2014/main" val="935001191"/>
                        </a:ext>
                      </a:extLst>
                    </a:gridCol>
                    <a:gridCol w="936104">
                      <a:extLst>
                        <a:ext uri="{9D8B030D-6E8A-4147-A177-3AD203B41FA5}">
                          <a16:colId xmlns:a16="http://schemas.microsoft.com/office/drawing/2014/main" val="2649675929"/>
                        </a:ext>
                      </a:extLst>
                    </a:gridCol>
                    <a:gridCol w="1008112">
                      <a:extLst>
                        <a:ext uri="{9D8B030D-6E8A-4147-A177-3AD203B41FA5}">
                          <a16:colId xmlns:a16="http://schemas.microsoft.com/office/drawing/2014/main" val="2963739505"/>
                        </a:ext>
                      </a:extLst>
                    </a:gridCol>
                    <a:gridCol w="1080120">
                      <a:extLst>
                        <a:ext uri="{9D8B030D-6E8A-4147-A177-3AD203B41FA5}">
                          <a16:colId xmlns:a16="http://schemas.microsoft.com/office/drawing/2014/main" val="505311294"/>
                        </a:ext>
                      </a:extLst>
                    </a:gridCol>
                    <a:gridCol w="993461">
                      <a:extLst>
                        <a:ext uri="{9D8B030D-6E8A-4147-A177-3AD203B41FA5}">
                          <a16:colId xmlns:a16="http://schemas.microsoft.com/office/drawing/2014/main" val="438293922"/>
                        </a:ext>
                      </a:extLst>
                    </a:gridCol>
                  </a:tblGrid>
                  <a:tr h="365760">
                    <a:tc>
                      <a:txBody>
                        <a:bodyPr/>
                        <a:lstStyle/>
                        <a:p>
                          <a:endParaRPr lang="zh-CN" altLang="en-US"/>
                        </a:p>
                      </a:txBody>
                      <a:tcPr/>
                    </a:tc>
                    <a:tc>
                      <a:txBody>
                        <a:bodyPr/>
                        <a:lstStyle/>
                        <a:p>
                          <a:pPr algn="ctr"/>
                          <a:r>
                            <a:rPr lang="en-US" altLang="zh-CN" sz="1400" dirty="0"/>
                            <a:t>20MHz</a:t>
                          </a:r>
                          <a:endParaRPr lang="zh-CN" altLang="en-US" sz="1400" dirty="0"/>
                        </a:p>
                      </a:txBody>
                      <a:tcPr/>
                    </a:tc>
                    <a:tc>
                      <a:txBody>
                        <a:bodyPr/>
                        <a:lstStyle/>
                        <a:p>
                          <a:pPr algn="ctr"/>
                          <a:r>
                            <a:rPr lang="en-US" altLang="zh-CN" sz="1400" dirty="0"/>
                            <a:t>40MHz</a:t>
                          </a:r>
                          <a:endParaRPr lang="zh-CN" altLang="en-US" sz="1400" dirty="0"/>
                        </a:p>
                      </a:txBody>
                      <a:tcPr/>
                    </a:tc>
                    <a:tc>
                      <a:txBody>
                        <a:bodyPr/>
                        <a:lstStyle/>
                        <a:p>
                          <a:pPr algn="ctr"/>
                          <a:r>
                            <a:rPr lang="en-US" altLang="zh-CN" sz="1400" dirty="0"/>
                            <a:t>80MHz</a:t>
                          </a:r>
                          <a:endParaRPr lang="zh-CN" altLang="en-US" sz="1400" dirty="0"/>
                        </a:p>
                      </a:txBody>
                      <a:tcPr/>
                    </a:tc>
                    <a:tc>
                      <a:txBody>
                        <a:bodyPr/>
                        <a:lstStyle/>
                        <a:p>
                          <a:pPr algn="ctr"/>
                          <a:r>
                            <a:rPr lang="en-US" altLang="zh-CN" sz="1400" dirty="0"/>
                            <a:t>160MHz</a:t>
                          </a:r>
                          <a:endParaRPr lang="zh-CN" altLang="en-US" sz="1400" dirty="0"/>
                        </a:p>
                      </a:txBody>
                      <a:tcPr/>
                    </a:tc>
                    <a:tc>
                      <a:txBody>
                        <a:bodyPr/>
                        <a:lstStyle/>
                        <a:p>
                          <a:pPr algn="ctr"/>
                          <a:r>
                            <a:rPr lang="en-US" altLang="zh-CN" sz="1400" dirty="0"/>
                            <a:t>320MHz</a:t>
                          </a:r>
                          <a:endParaRPr lang="zh-CN" altLang="en-US" sz="1400" dirty="0"/>
                        </a:p>
                      </a:txBody>
                      <a:tcPr/>
                    </a:tc>
                    <a:tc>
                      <a:txBody>
                        <a:bodyPr/>
                        <a:lstStyle/>
                        <a:p>
                          <a:pPr algn="ctr"/>
                          <a:r>
                            <a:rPr lang="en-US" altLang="zh-CN" sz="1400" dirty="0"/>
                            <a:t>Ratio</a:t>
                          </a:r>
                          <a:endParaRPr lang="zh-CN" altLang="en-US" sz="1400" dirty="0"/>
                        </a:p>
                      </a:txBody>
                      <a:tcPr/>
                    </a:tc>
                    <a:extLst>
                      <a:ext uri="{0D108BD9-81ED-4DB2-BD59-A6C34878D82A}">
                        <a16:rowId xmlns:a16="http://schemas.microsoft.com/office/drawing/2014/main" val="201641604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26-tone RU</a:t>
                          </a:r>
                          <a:endParaRPr lang="zh-CN" altLang="en-US" sz="1200" dirty="0"/>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b="1" kern="1200" noProof="0" dirty="0">
                            <a:solidFill>
                              <a:srgbClr val="FF0000"/>
                            </a:solidFill>
                            <a:latin typeface="+mn-lt"/>
                            <a:ea typeface="+mn-ea"/>
                            <a:cs typeface="+mn-cs"/>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algn="ctr"/>
                          <a:r>
                            <a:rPr lang="en-US" altLang="zh-CN" sz="1200" b="1" dirty="0">
                              <a:solidFill>
                                <a:srgbClr val="FF0000"/>
                              </a:solidFill>
                            </a:rPr>
                            <a:t>5</a:t>
                          </a:r>
                          <a:endParaRPr lang="zh-CN" altLang="en-US"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Times New Roman"/>
                              <a:ea typeface="MS Gothic"/>
                              <a:cs typeface="+mn-cs"/>
                            </a:rPr>
                            <a:t>19.2%</a:t>
                          </a:r>
                          <a:endParaRPr kumimoji="0" lang="zh-CN" alt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a:tc>
                    <a:extLst>
                      <a:ext uri="{0D108BD9-81ED-4DB2-BD59-A6C34878D82A}">
                        <a16:rowId xmlns:a16="http://schemas.microsoft.com/office/drawing/2014/main" val="338473317"/>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52-tone RU</a:t>
                          </a:r>
                          <a:endParaRPr lang="zh-CN" altLang="en-US" sz="1200" dirty="0"/>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a:solidFill>
                                <a:srgbClr val="FF0000"/>
                              </a:solidFill>
                              <a:latin typeface="+mn-lt"/>
                              <a:ea typeface="+mn-ea"/>
                              <a:cs typeface="+mn-cs"/>
                            </a:rPr>
                            <a:t>10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19.2%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690632674"/>
                      </a:ext>
                    </a:extLst>
                  </a:tr>
                  <a:tr h="457200">
                    <a:tc>
                      <a:txBody>
                        <a:bodyPr/>
                        <a:lstStyle/>
                        <a:p>
                          <a:r>
                            <a:rPr lang="en-US" altLang="zh-CN" sz="1200" dirty="0">
                              <a:solidFill>
                                <a:schemeClr val="tx1"/>
                              </a:solidFill>
                              <a:latin typeface="Times New Roman" panose="02020603050405020304" pitchFamily="18" charset="0"/>
                              <a:cs typeface="Times New Roman" panose="02020603050405020304" pitchFamily="18" charset="0"/>
                            </a:rPr>
                            <a:t>106-tone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algn="ctr"/>
                          <a:r>
                            <a:rPr lang="en-US" altLang="zh-CN" sz="1200" b="1" kern="1200" dirty="0">
                              <a:solidFill>
                                <a:srgbClr val="FF0000"/>
                              </a:solidFill>
                              <a:latin typeface="+mn-lt"/>
                              <a:ea typeface="+mn-ea"/>
                              <a:cs typeface="+mn-cs"/>
                            </a:rPr>
                            <a:t>20</a:t>
                          </a:r>
                          <a:endParaRPr lang="zh-CN" altLang="en-US" sz="1200" b="1"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4080374304"/>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242-tone RU</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algn="ctr"/>
                          <a:r>
                            <a:rPr lang="en-US" altLang="zh-CN" sz="1200" b="1" kern="1200" dirty="0">
                              <a:solidFill>
                                <a:srgbClr val="FF0000"/>
                              </a:solidFill>
                              <a:latin typeface="+mn-lt"/>
                              <a:ea typeface="+mn-ea"/>
                              <a:cs typeface="+mn-cs"/>
                            </a:rPr>
                            <a:t>45</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3965288371"/>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484-tone RU</a:t>
                          </a:r>
                          <a:endParaRPr lang="zh-CN" altLang="en-US" sz="1200" dirty="0"/>
                        </a:p>
                      </a:txBody>
                      <a:tcPr/>
                    </a:tc>
                    <a:tc>
                      <a:txBody>
                        <a:bodyPr/>
                        <a:lstStyle/>
                        <a:p>
                          <a:pPr algn="ct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algn="ctr"/>
                          <a:r>
                            <a:rPr lang="en-US" altLang="zh-CN" sz="1200" b="1" kern="1200" dirty="0">
                              <a:solidFill>
                                <a:srgbClr val="FF0000"/>
                              </a:solidFill>
                              <a:latin typeface="+mn-lt"/>
                              <a:ea typeface="+mn-ea"/>
                              <a:cs typeface="+mn-cs"/>
                            </a:rPr>
                            <a:t>90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algn="ctr"/>
                          <a:endParaRPr lang="zh-CN" altLang="en-US" sz="1200" dirty="0"/>
                        </a:p>
                      </a:txBody>
                      <a:tcPr/>
                    </a:tc>
                    <a:extLst>
                      <a:ext uri="{0D108BD9-81ED-4DB2-BD59-A6C34878D82A}">
                        <a16:rowId xmlns:a16="http://schemas.microsoft.com/office/drawing/2014/main" val="18699924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latin typeface="Times New Roman" panose="02020603050405020304" pitchFamily="18" charset="0"/>
                              <a:cs typeface="Times New Roman" panose="02020603050405020304" pitchFamily="18" charset="0"/>
                            </a:rPr>
                            <a:t>996-tone RU</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p>
                          <a:pPr algn="ct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txBody>
                      <a:tcPr/>
                    </a:tc>
                    <a:tc>
                      <a:txBody>
                        <a:bodyPr/>
                        <a:lstStyle/>
                        <a:p>
                          <a:pPr algn="ctr"/>
                          <a:r>
                            <a:rPr lang="en-US" altLang="zh-CN" sz="1200" b="1" kern="1200" dirty="0">
                              <a:solidFill>
                                <a:srgbClr val="FF0000"/>
                              </a:solidFill>
                              <a:latin typeface="+mn-lt"/>
                              <a:ea typeface="+mn-ea"/>
                              <a:cs typeface="+mn-cs"/>
                            </a:rPr>
                            <a:t>180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1674386118"/>
                      </a:ext>
                    </a:extLst>
                  </a:tr>
                  <a:tr h="457200">
                    <a:tc>
                      <a:txBody>
                        <a:bodyPr/>
                        <a:lstStyle/>
                        <a:p>
                          <a:endParaRPr lang="zh-CN"/>
                        </a:p>
                      </a:txBody>
                      <a:tcPr>
                        <a:blipFill>
                          <a:blip r:embed="rId3"/>
                          <a:stretch>
                            <a:fillRect l="-493" t="-684000" r="-496059" b="-102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360</a:t>
                          </a:r>
                          <a:endParaRPr lang="zh-CN" altLang="en-US" sz="1200" dirty="0"/>
                        </a:p>
                      </a:txBody>
                      <a:tcPr/>
                    </a:tc>
                    <a:tc>
                      <a:txBody>
                        <a:bodyPr/>
                        <a:lstStyle/>
                        <a:p>
                          <a:pPr algn="ctr"/>
                          <a:r>
                            <a:rPr lang="en-US" altLang="zh-CN" sz="1200" b="1" kern="1200" dirty="0">
                              <a:solidFill>
                                <a:srgbClr val="FF0000"/>
                              </a:solidFill>
                              <a:latin typeface="+mn-lt"/>
                              <a:ea typeface="+mn-ea"/>
                              <a:cs typeface="+mn-cs"/>
                            </a:rPr>
                            <a:t>360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445448512"/>
                      </a:ext>
                    </a:extLst>
                  </a:tr>
                  <a:tr h="457200">
                    <a:tc>
                      <a:txBody>
                        <a:bodyPr/>
                        <a:lstStyle/>
                        <a:p>
                          <a:endParaRPr lang="zh-CN"/>
                        </a:p>
                      </a:txBody>
                      <a:tcPr>
                        <a:blipFill>
                          <a:blip r:embed="rId3"/>
                          <a:stretch>
                            <a:fillRect l="-493" t="-784000" r="-496059" b="-2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N/A</a:t>
                          </a:r>
                          <a:endParaRPr lang="zh-CN" altLang="en-US" sz="1200" dirty="0"/>
                        </a:p>
                      </a:txBody>
                      <a:tcPr/>
                    </a:tc>
                    <a:tc>
                      <a:txBody>
                        <a:bodyPr/>
                        <a:lstStyle/>
                        <a:p>
                          <a:pPr algn="ctr"/>
                          <a:r>
                            <a:rPr lang="en-US" altLang="zh-CN" sz="1200" b="1" kern="1200" dirty="0">
                              <a:solidFill>
                                <a:srgbClr val="FF0000"/>
                              </a:solidFill>
                              <a:latin typeface="+mn-lt"/>
                              <a:ea typeface="+mn-ea"/>
                              <a:cs typeface="+mn-cs"/>
                            </a:rPr>
                            <a:t>720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18.1%</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extLst>
                      <a:ext uri="{0D108BD9-81ED-4DB2-BD59-A6C34878D82A}">
                        <a16:rowId xmlns:a16="http://schemas.microsoft.com/office/drawing/2014/main" val="2514135009"/>
                      </a:ext>
                    </a:extLst>
                  </a:tr>
                </a:tbl>
              </a:graphicData>
            </a:graphic>
          </p:graphicFrame>
        </mc:Fallback>
      </mc:AlternateContent>
      <p:sp>
        <p:nvSpPr>
          <p:cNvPr id="9" name="文本框 8">
            <a:extLst>
              <a:ext uri="{FF2B5EF4-FFF2-40B4-BE49-F238E27FC236}">
                <a16:creationId xmlns:a16="http://schemas.microsoft.com/office/drawing/2014/main" id="{D2D64645-4532-CA10-A5B1-455199BFEEC8}"/>
              </a:ext>
            </a:extLst>
          </p:cNvPr>
          <p:cNvSpPr txBox="1"/>
          <p:nvPr/>
        </p:nvSpPr>
        <p:spPr>
          <a:xfrm>
            <a:off x="2351584" y="6073551"/>
            <a:ext cx="6840760" cy="307777"/>
          </a:xfrm>
          <a:prstGeom prst="rect">
            <a:avLst/>
          </a:prstGeom>
          <a:noFill/>
        </p:spPr>
        <p:txBody>
          <a:bodyPr wrap="square">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Note: [8] shows that 16% ~ 20% of the resources for IM pilots yield improved performance.</a:t>
            </a:r>
            <a:endParaRPr lang="zh-CN" altLang="en-US" sz="1400" dirty="0"/>
          </a:p>
        </p:txBody>
      </p:sp>
    </p:spTree>
    <p:extLst>
      <p:ext uri="{BB962C8B-B14F-4D97-AF65-F5344CB8AC3E}">
        <p14:creationId xmlns:p14="http://schemas.microsoft.com/office/powerpoint/2010/main" val="40627658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53817</TotalTime>
  <Words>3113</Words>
  <Application>Microsoft Office PowerPoint</Application>
  <PresentationFormat>宽屏</PresentationFormat>
  <Paragraphs>555</Paragraphs>
  <Slides>15</Slides>
  <Notes>12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15</vt:i4>
      </vt:variant>
    </vt:vector>
  </HeadingPairs>
  <TitlesOfParts>
    <vt:vector size="20" baseType="lpstr">
      <vt:lpstr>Arial Unicode MS</vt:lpstr>
      <vt:lpstr>Arial</vt:lpstr>
      <vt:lpstr>Cambria Math</vt:lpstr>
      <vt:lpstr>Times New Roman</vt:lpstr>
      <vt:lpstr>Office 主题</vt:lpstr>
      <vt:lpstr>Discussion on Design of Interference Mitigation Pilots</vt:lpstr>
      <vt:lpstr>Abstract</vt:lpstr>
      <vt:lpstr>Introduction</vt:lpstr>
      <vt:lpstr>Current PDT PHY Interference Mitigation [10] - Recap</vt:lpstr>
      <vt:lpstr> Discussion on design of interference mitigation pilots  </vt:lpstr>
      <vt:lpstr> Discussion on design of interference mitigation pilots - method 1  </vt:lpstr>
      <vt:lpstr> Discussion on design of interference mitigation pilots - example 1  </vt:lpstr>
      <vt:lpstr> Discussion on design of interference mitigation pilots - method 2  </vt:lpstr>
      <vt:lpstr> Discussion on design of interference mitigation pilots - example 2  </vt:lpstr>
      <vt:lpstr> Discussion on design of interference mitigation pilots - examples  </vt:lpstr>
      <vt:lpstr>Conclusion</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1145</cp:revision>
  <cp:lastPrinted>1601-01-01T00:00:00Z</cp:lastPrinted>
  <dcterms:created xsi:type="dcterms:W3CDTF">2023-10-25T06:39:10Z</dcterms:created>
  <dcterms:modified xsi:type="dcterms:W3CDTF">2025-03-10T06:51:57Z</dcterms:modified>
  <cp:category>Hui Che, Ruijie Networks Co., Ltd</cp:category>
</cp:coreProperties>
</file>