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54" r:id="rId3"/>
    <p:sldId id="455" r:id="rId4"/>
    <p:sldId id="458" r:id="rId5"/>
    <p:sldId id="457" r:id="rId6"/>
    <p:sldId id="459" r:id="rId7"/>
    <p:sldId id="460" r:id="rId8"/>
    <p:sldId id="456" r:id="rId9"/>
    <p:sldId id="453" r:id="rId10"/>
    <p:sldId id="401" r:id="rId11"/>
    <p:sldId id="417" r:id="rId12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FA"/>
    <a:srgbClr val="FFFFCC"/>
    <a:srgbClr val="FFDCAA"/>
    <a:srgbClr val="FFEBC8"/>
    <a:srgbClr val="00FFFF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17DF6E-1227-4DA7-B78E-0ABC54789F5D}" v="1" dt="2025-02-27T18:01:47.4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35" autoAdjust="0"/>
    <p:restoredTop sz="95455" autoAdjust="0"/>
  </p:normalViewPr>
  <p:slideViewPr>
    <p:cSldViewPr>
      <p:cViewPr varScale="1">
        <p:scale>
          <a:sx n="85" d="100"/>
          <a:sy n="85" d="100"/>
        </p:scale>
        <p:origin x="90" y="33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882" y="2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9" y="364851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802.11-25/0276r0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Jan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D86413-E5DB-0362-4F07-6DE0F785B7E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350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ocuments?is_dcn=1962&amp;is_group=00bn&amp;is_year=2023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Co-RTWT Start Time </a:t>
            </a:r>
            <a:r>
              <a:rPr lang="en-US"/>
              <a:t>Protection Rule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Jan 2025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372013"/>
              </p:ext>
            </p:extLst>
          </p:nvPr>
        </p:nvGraphicFramePr>
        <p:xfrm>
          <a:off x="1981200" y="2978544"/>
          <a:ext cx="8229600" cy="29654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2147087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Javier Contreras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547987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Pelin Salem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70681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0864-A098-60FE-6DB2-B35B5D2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94EC-4711-7C22-F158-247A9052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</a:t>
            </a:r>
            <a:r>
              <a:rPr lang="en-US" dirty="0">
                <a:hlinkClick r:id="rId2"/>
              </a:rPr>
              <a:t>23/1962</a:t>
            </a:r>
            <a:r>
              <a:rPr lang="en-US" dirty="0"/>
              <a:t>, “Gain analysis for coordinated AP transmission”, Abhishek Patil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693A8-F72A-A577-9D90-FC8B878E7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B716F-D592-9B57-3EE5-B481C509C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096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1374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BE44D-2CB9-E6DE-077F-76EF40321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Situation (1/3)</a:t>
            </a:r>
            <a:br>
              <a:rPr lang="en-US" sz="1200" dirty="0"/>
            </a:br>
            <a:r>
              <a:rPr lang="en-US" dirty="0"/>
              <a:t>For Co-RTWT, the 11bn SFD calls out a) AP coordination and </a:t>
            </a:r>
            <a:br>
              <a:rPr lang="en-US" dirty="0"/>
            </a:br>
            <a:r>
              <a:rPr lang="en-US" dirty="0"/>
              <a:t>b) rigorous respect for the Start Time Protection Rule (STPR)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A547E-B208-7B28-307B-89430C6F5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896600" cy="4114800"/>
          </a:xfrm>
        </p:spPr>
        <p:txBody>
          <a:bodyPr/>
          <a:lstStyle/>
          <a:p>
            <a:r>
              <a:rPr lang="en-US" sz="1800" dirty="0"/>
              <a:t>SFD [1] section 3.10 has:</a:t>
            </a:r>
          </a:p>
          <a:p>
            <a:pPr lvl="1"/>
            <a:r>
              <a:rPr lang="en-US" sz="1800" dirty="0"/>
              <a:t>“Define mechanisms that enable </a:t>
            </a:r>
            <a:r>
              <a:rPr lang="en-US" sz="1800" b="1" dirty="0"/>
              <a:t>APs to coordinate their </a:t>
            </a:r>
            <a:r>
              <a:rPr lang="en-US" sz="1800" b="1" dirty="0" err="1"/>
              <a:t>rTWT</a:t>
            </a:r>
            <a:r>
              <a:rPr lang="en-US" sz="1800" b="1" dirty="0"/>
              <a:t> schedule(s) </a:t>
            </a:r>
            <a:r>
              <a:rPr lang="en-US" sz="1800" dirty="0"/>
              <a:t>and/or to ensure that one AP provides the protection of the </a:t>
            </a:r>
            <a:r>
              <a:rPr lang="en-US" sz="1800" dirty="0" err="1"/>
              <a:t>rTWT</a:t>
            </a:r>
            <a:r>
              <a:rPr lang="en-US" sz="1800" dirty="0"/>
              <a:t> schedule(s) of the other AP.</a:t>
            </a:r>
          </a:p>
          <a:p>
            <a:pPr lvl="2"/>
            <a:r>
              <a:rPr lang="en-US" sz="1800" dirty="0"/>
              <a:t>NOTE – TBD mechanisms including negotiation between 2 APs and advertisement.</a:t>
            </a:r>
          </a:p>
          <a:p>
            <a:pPr lvl="2"/>
            <a:r>
              <a:rPr lang="en-US" sz="1800" dirty="0"/>
              <a:t>[Motion #48, [1] and [131-148]]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If an AP extends the protection of the </a:t>
            </a:r>
            <a:r>
              <a:rPr lang="en-US" sz="1800" dirty="0" err="1"/>
              <a:t>rTWT</a:t>
            </a:r>
            <a:r>
              <a:rPr lang="en-US" sz="1800" dirty="0"/>
              <a:t> schedule of another AP, following negotiation or through other means, then:</a:t>
            </a:r>
          </a:p>
          <a:p>
            <a:pPr lvl="2"/>
            <a:r>
              <a:rPr lang="en-US" sz="1800" dirty="0"/>
              <a:t>The AP shall ensure its TXOP ends before the start time of the corresponding OBSS </a:t>
            </a:r>
            <a:r>
              <a:rPr lang="en-US" sz="1800" dirty="0" err="1"/>
              <a:t>rTWT</a:t>
            </a:r>
            <a:r>
              <a:rPr lang="en-US" sz="1800" dirty="0"/>
              <a:t> SP(s)” </a:t>
            </a:r>
            <a:r>
              <a:rPr lang="en-US" sz="1800" b="1" dirty="0"/>
              <a:t>// = STPR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AA8BE-CFDA-8243-9EAF-F3CC5BBF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0854F-2789-3F46-64E8-159D28C30A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60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F17BB1-EC43-29B6-9207-7E4F035AF5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F57D8-21AD-ABDC-2450-271E5001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Situation (2/3)</a:t>
            </a:r>
            <a:br>
              <a:rPr lang="en-US" sz="1200" dirty="0"/>
            </a:br>
            <a:r>
              <a:rPr lang="en-US" dirty="0"/>
              <a:t>We Can Consider Three Kinds of AP Co-RTWT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77808-02F2-B061-8ABA-FD92E48F5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400"/>
            <a:ext cx="10896600" cy="4648200"/>
          </a:xfrm>
        </p:spPr>
        <p:txBody>
          <a:bodyPr/>
          <a:lstStyle/>
          <a:p>
            <a:r>
              <a:rPr lang="en-US" sz="1800" dirty="0"/>
              <a:t>AP scheduling can be:</a:t>
            </a:r>
          </a:p>
          <a:p>
            <a:pPr marL="525780" lvl="1" indent="-342900">
              <a:buFont typeface="+mj-lt"/>
              <a:buAutoNum type="arabicPeriod"/>
            </a:pPr>
            <a:r>
              <a:rPr lang="en-US" sz="1800" dirty="0"/>
              <a:t>TBTT-centric</a:t>
            </a:r>
          </a:p>
          <a:p>
            <a:pPr lvl="2"/>
            <a:r>
              <a:rPr lang="en-US" sz="1800" dirty="0"/>
              <a:t>A BI is divided into M SPs</a:t>
            </a:r>
          </a:p>
          <a:p>
            <a:pPr lvl="2"/>
            <a:r>
              <a:rPr lang="en-US" sz="1800" dirty="0"/>
              <a:t>Given up to N overlapping BSSs, each AP gets 1 SP every N of these SPs </a:t>
            </a:r>
          </a:p>
          <a:p>
            <a:pPr lvl="3"/>
            <a:r>
              <a:rPr lang="en-US" sz="1600" dirty="0"/>
              <a:t>So SI = BI*N/M TUs, and time between start of adjacent SPs (and </a:t>
            </a:r>
            <a:r>
              <a:rPr lang="en-US" sz="1600" i="1" dirty="0"/>
              <a:t>max </a:t>
            </a:r>
            <a:r>
              <a:rPr lang="en-US" sz="1600" dirty="0"/>
              <a:t>SP duration) is BI*N/M TUs</a:t>
            </a:r>
          </a:p>
          <a:p>
            <a:pPr lvl="3"/>
            <a:r>
              <a:rPr lang="en-US" sz="1600" dirty="0"/>
              <a:t>E.g., BI = 100 TU, M = [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2 5 10 </a:t>
            </a:r>
            <a:r>
              <a:rPr lang="en-US" sz="1600" dirty="0"/>
              <a:t>20 50 100 200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500 1000</a:t>
            </a:r>
            <a:r>
              <a:rPr lang="en-US" sz="1600" dirty="0"/>
              <a:t>] SPs, time between the start of adjacent SPs (and the </a:t>
            </a:r>
            <a:r>
              <a:rPr lang="en-US" sz="1600" i="1" dirty="0"/>
              <a:t>max </a:t>
            </a:r>
            <a:r>
              <a:rPr lang="en-US" sz="1600" dirty="0"/>
              <a:t>SP duration) is [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50 20 10 </a:t>
            </a:r>
            <a:r>
              <a:rPr lang="en-US" sz="1600" dirty="0"/>
              <a:t>5 2 1 0.5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0.2 0.1</a:t>
            </a:r>
            <a:r>
              <a:rPr lang="en-US" sz="1600" dirty="0"/>
              <a:t>] TUs respectively</a:t>
            </a:r>
          </a:p>
          <a:p>
            <a:pPr lvl="2"/>
            <a:endParaRPr lang="en-US" sz="1800" dirty="0"/>
          </a:p>
          <a:p>
            <a:pPr marL="525780" lvl="1" indent="-342900">
              <a:buFont typeface="+mj-lt"/>
              <a:buAutoNum type="arabicPeriod"/>
            </a:pPr>
            <a:r>
              <a:rPr lang="en-US" sz="1800" dirty="0"/>
              <a:t>Round-number-centric</a:t>
            </a:r>
          </a:p>
          <a:p>
            <a:pPr lvl="2"/>
            <a:r>
              <a:rPr lang="en-US" sz="1800" dirty="0"/>
              <a:t>Each RTWT uses the same SI which is chosen to be suitable across a range of use cases </a:t>
            </a:r>
          </a:p>
          <a:p>
            <a:pPr lvl="3"/>
            <a:r>
              <a:rPr lang="en-US" sz="1600" dirty="0"/>
              <a:t>E.g., a new SP starts every 2 msec, and each AP gets a SP every 12 msec [1]</a:t>
            </a:r>
          </a:p>
          <a:p>
            <a:pPr lvl="2"/>
            <a:endParaRPr lang="en-US" sz="1800" dirty="0"/>
          </a:p>
          <a:p>
            <a:pPr marL="525780" lvl="1" indent="-342900">
              <a:buFont typeface="+mj-lt"/>
              <a:buAutoNum type="arabicPeriod"/>
            </a:pPr>
            <a:r>
              <a:rPr lang="en-US" sz="1800" dirty="0"/>
              <a:t>Flow-centric</a:t>
            </a:r>
          </a:p>
          <a:p>
            <a:pPr lvl="2"/>
            <a:r>
              <a:rPr lang="en-US" sz="1800" dirty="0"/>
              <a:t>Each Co-RTWT agreement corresponds to a flow (or a flow aggregate for very similar flows)</a:t>
            </a:r>
          </a:p>
          <a:p>
            <a:pPr lvl="3"/>
            <a:r>
              <a:rPr lang="en-US" sz="1600" dirty="0"/>
              <a:t>E.g., one agreement provides a SP every 20.01 msec and another agreement provides a SP every 16.65 msec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1A1E7-A774-C797-4988-4CC0BD7708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D5ADE-44F3-177F-2A74-3792AF6AC7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6560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6A113E-0F00-2145-A2C2-6BCA871E8E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ADE65-E9D5-AE22-FB44-8C764FD0A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Situation (3/3)</a:t>
            </a:r>
            <a:br>
              <a:rPr lang="en-US" sz="1200" dirty="0"/>
            </a:br>
            <a:r>
              <a:rPr lang="en-US" dirty="0"/>
              <a:t>We Need to Design for Six Real-World Realities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D4A52-9B8A-67D1-16F5-973A044DD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896600" cy="441960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1800" dirty="0"/>
              <a:t>Typical periodic flows nominally operate at a mix of rates 50/60/72/80/90/120/1000 Hz (</a:t>
            </a:r>
            <a:r>
              <a:rPr lang="en-US" sz="1800" dirty="0" err="1"/>
              <a:t>etc</a:t>
            </a:r>
            <a:r>
              <a:rPr lang="en-US" sz="18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The typical Beacon Intervals is BI = 100 TU (102.4 msec)</a:t>
            </a:r>
          </a:p>
          <a:p>
            <a:pPr lvl="1"/>
            <a:r>
              <a:rPr lang="en-US" sz="1800" dirty="0"/>
              <a:t>(But there are rarer exceptions)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There may be (typically is) clock skew between networks</a:t>
            </a:r>
          </a:p>
          <a:p>
            <a:pPr marL="525780" lvl="1" indent="-342900">
              <a:buFont typeface="+mj-lt"/>
              <a:buAutoNum type="arabicPeriod"/>
            </a:pPr>
            <a:r>
              <a:rPr lang="en-US" sz="1800" dirty="0"/>
              <a:t>And potentially between APs of in same network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Connectivity between networks may be </a:t>
            </a:r>
            <a:r>
              <a:rPr lang="en-US" sz="1800" dirty="0" err="1"/>
              <a:t>multihop</a:t>
            </a:r>
            <a:r>
              <a:rPr lang="en-US" sz="1800" dirty="0"/>
              <a:t>: </a:t>
            </a:r>
            <a:r>
              <a:rPr lang="en-US" b="0" dirty="0"/>
              <a:t>A</a:t>
            </a:r>
            <a:r>
              <a:rPr lang="en-US" b="0" dirty="0">
                <a:sym typeface="Wingdings" panose="05000000000000000000" pitchFamily="2" charset="2"/>
              </a:rPr>
              <a:t>  B  C  D  E</a:t>
            </a: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Plus: branches, loops, and one-way connectivity</a:t>
            </a:r>
          </a:p>
          <a:p>
            <a:pPr lvl="1"/>
            <a:r>
              <a:rPr lang="en-US" sz="1800" dirty="0"/>
              <a:t>Especially common in apartment buildings, malls, multi-tenant office buildings and dense urban (</a:t>
            </a:r>
            <a:r>
              <a:rPr lang="en-US" sz="1800" dirty="0" err="1"/>
              <a:t>etc</a:t>
            </a:r>
            <a:r>
              <a:rPr lang="en-US" sz="18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ym typeface="Wingdings" panose="05000000000000000000" pitchFamily="2" charset="2"/>
              </a:rPr>
              <a:t>APs can be mobile:</a:t>
            </a: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Carried by people</a:t>
            </a: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Mounted on cars, buses, trains, ships (planes can be ignored, for now)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ym typeface="Wingdings" panose="05000000000000000000" pitchFamily="2" charset="2"/>
              </a:rPr>
              <a:t>Beacons + groupcast (including MBSSID Beacons) TBTTs are best addressed as a further flow for Co-RTWT</a:t>
            </a:r>
          </a:p>
          <a:p>
            <a:pPr lvl="3"/>
            <a:endParaRPr lang="en-US" sz="16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BF8AFB-D15C-2CE7-94D2-03BE95BC9D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5A09D-B523-241D-ADA3-4E92873BC8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2533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5D2878-F9F7-70A1-7FFD-D0F04DC21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DEEEC-D885-6A60-B880-19BD400BB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Problem (1/2)</a:t>
            </a:r>
            <a:br>
              <a:rPr lang="en-US" dirty="0"/>
            </a:br>
            <a:r>
              <a:rPr lang="en-US" dirty="0"/>
              <a:t>An adequate level of AP Coordination </a:t>
            </a:r>
            <a:r>
              <a:rPr lang="en-US" i="1" dirty="0"/>
              <a:t>between networks </a:t>
            </a:r>
            <a:r>
              <a:rPr lang="en-US" dirty="0"/>
              <a:t>is NOT easy to assure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01A0B-1785-F597-5288-45FFA7720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896600" cy="4114800"/>
          </a:xfrm>
        </p:spPr>
        <p:txBody>
          <a:bodyPr/>
          <a:lstStyle/>
          <a:p>
            <a:r>
              <a:rPr lang="en-US" dirty="0"/>
              <a:t>Very hard to ensure that overlapping networks select a common </a:t>
            </a:r>
            <a:r>
              <a:rPr lang="en-US" dirty="0" err="1"/>
              <a:t>timebase</a:t>
            </a:r>
            <a:endParaRPr lang="en-US" dirty="0"/>
          </a:p>
          <a:p>
            <a:pPr lvl="1"/>
            <a:r>
              <a:rPr lang="en-US" dirty="0"/>
              <a:t>While encouraging use of GNSS as the reference time source is (very) desirable, globally mandating use is unrealistic given 802.11’s (deep) indoor use cases</a:t>
            </a:r>
          </a:p>
          <a:p>
            <a:pPr lvl="1"/>
            <a:r>
              <a:rPr lang="en-US" dirty="0"/>
              <a:t>Without a common </a:t>
            </a:r>
            <a:r>
              <a:rPr lang="en-US" dirty="0" err="1"/>
              <a:t>timebase</a:t>
            </a:r>
            <a:r>
              <a:rPr lang="en-US" dirty="0"/>
              <a:t>, initially well-spaced SP start times will drift and can become closely spaced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Problem for </a:t>
            </a:r>
            <a:r>
              <a:rPr lang="en-US" b="0" dirty="0">
                <a:sym typeface="Wingdings" panose="05000000000000000000" pitchFamily="2" charset="2"/>
              </a:rPr>
              <a:t>TBTT-centric, Round Number-centric; N/A for Flow-centric</a:t>
            </a:r>
            <a:endParaRPr lang="en-US" b="1" dirty="0"/>
          </a:p>
          <a:p>
            <a:r>
              <a:rPr lang="en-US" dirty="0"/>
              <a:t>Very hard to ensure that overlapping networks select a common SI (or (sub)multiples thereof) </a:t>
            </a:r>
          </a:p>
          <a:p>
            <a:pPr lvl="2"/>
            <a:r>
              <a:rPr lang="en-US" dirty="0"/>
              <a:t>A one-size-fits-all mandate will be ill matched to dense-urban vs rural vs automated manufacturing / warehousing</a:t>
            </a:r>
          </a:p>
          <a:p>
            <a:pPr lvl="2"/>
            <a:r>
              <a:rPr lang="en-US" dirty="0"/>
              <a:t>A one-size-fits-all mandate may not be future proofed to new technologies</a:t>
            </a:r>
          </a:p>
          <a:p>
            <a:pPr lvl="2"/>
            <a:r>
              <a:rPr lang="en-US" dirty="0"/>
              <a:t>Do we pick 1./[50, 60, 72, 80, 90, or 1000] Hz, or [20, 16, 14, 12, 11, or 1] TU or [3 6 or 12] msec or what?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Problem for </a:t>
            </a:r>
            <a:r>
              <a:rPr lang="en-US" b="0" dirty="0">
                <a:sym typeface="Wingdings" panose="05000000000000000000" pitchFamily="2" charset="2"/>
              </a:rPr>
              <a:t>TBTT-centric, Round Number-centric; </a:t>
            </a:r>
            <a:r>
              <a:rPr lang="en-US" b="0" i="1" dirty="0">
                <a:sym typeface="Wingdings" panose="05000000000000000000" pitchFamily="2" charset="2"/>
              </a:rPr>
              <a:t>impossible </a:t>
            </a:r>
            <a:r>
              <a:rPr lang="en-US" b="0" dirty="0">
                <a:sym typeface="Wingdings" panose="05000000000000000000" pitchFamily="2" charset="2"/>
              </a:rPr>
              <a:t>for Flow-centric</a:t>
            </a:r>
            <a:endParaRPr lang="en-US" b="1" dirty="0"/>
          </a:p>
          <a:p>
            <a:r>
              <a:rPr lang="en-US" dirty="0"/>
              <a:t>Even if we could find a common </a:t>
            </a:r>
            <a:r>
              <a:rPr lang="en-US" dirty="0" err="1"/>
              <a:t>timebase</a:t>
            </a:r>
            <a:r>
              <a:rPr lang="en-US" dirty="0"/>
              <a:t> and SI, how do APs space out their Service Start Times?</a:t>
            </a:r>
          </a:p>
          <a:p>
            <a:pPr lvl="1"/>
            <a:r>
              <a:rPr lang="en-US" dirty="0"/>
              <a:t>Given the variable number of OBSS APs, mobile APs, APs changing to/from this channel, </a:t>
            </a:r>
            <a:r>
              <a:rPr lang="en-US" dirty="0" err="1"/>
              <a:t>etc</a:t>
            </a:r>
            <a:endParaRPr lang="en-US" dirty="0"/>
          </a:p>
          <a:p>
            <a:pPr lvl="2"/>
            <a:r>
              <a:rPr lang="en-US" dirty="0"/>
              <a:t>Note: This is really talking about AP radios since this ignores multiple </a:t>
            </a:r>
            <a:r>
              <a:rPr lang="en-US" dirty="0" err="1"/>
              <a:t>colocated</a:t>
            </a:r>
            <a:r>
              <a:rPr lang="en-US" dirty="0"/>
              <a:t> BSSIDs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Problem for </a:t>
            </a:r>
            <a:r>
              <a:rPr lang="en-US" b="0" dirty="0">
                <a:sym typeface="Wingdings" panose="05000000000000000000" pitchFamily="2" charset="2"/>
              </a:rPr>
              <a:t>TBTT-centric, Round Number-centric; N/A for Flow-centric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B11359-E2B0-A940-F557-1820206167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94552-A0A1-2FEE-02D3-1A1F54F987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9550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5EC4A3-764E-8108-61FC-E53A0BD4AA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CA2A7-37F5-1025-92C1-B7D563973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Problem (2/2)</a:t>
            </a:r>
            <a:br>
              <a:rPr lang="en-US" dirty="0"/>
            </a:br>
            <a:r>
              <a:rPr lang="en-US" dirty="0"/>
              <a:t>Essence of the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7F4FE-07E4-3249-D26C-AA921773F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51030"/>
            <a:ext cx="10896600" cy="2415140"/>
          </a:xfrm>
        </p:spPr>
        <p:txBody>
          <a:bodyPr/>
          <a:lstStyle/>
          <a:p>
            <a:r>
              <a:rPr lang="en-US" dirty="0"/>
              <a:t>Even with the best will in the world, at network boundaries we must anticipate that the start times of SPs will intermittently but regularly land very close to each other:</a:t>
            </a:r>
          </a:p>
          <a:p>
            <a:pPr lvl="1"/>
            <a:r>
              <a:rPr lang="en-US" dirty="0"/>
              <a:t>Either persistently close (due to drift) or randomly close (e.g., due to 102.4 msec and 16.667 msec periods)</a:t>
            </a:r>
          </a:p>
          <a:p>
            <a:pPr lvl="1"/>
            <a:r>
              <a:rPr lang="en-US" dirty="0"/>
              <a:t>The next OBSS AP’s SP start time could be later by 0.001, 0.01, 0.1, 1, or 10 msec</a:t>
            </a:r>
          </a:p>
          <a:p>
            <a:r>
              <a:rPr lang="en-US" dirty="0"/>
              <a:t>If the next SP is a very short time later, then the following SFD language means that an AP’s SP might be vastly truncated, such that the AP cannot meet its underlying QoS/determinism goals</a:t>
            </a:r>
          </a:p>
          <a:p>
            <a:pPr lvl="1"/>
            <a:r>
              <a:rPr lang="en-US" dirty="0"/>
              <a:t>“</a:t>
            </a:r>
            <a:r>
              <a:rPr lang="en-US" sz="1600" dirty="0"/>
              <a:t>The AP shall ensure its TXOP ends before the start time of the corresponding OBSS </a:t>
            </a:r>
            <a:r>
              <a:rPr lang="en-US" sz="1600" dirty="0" err="1"/>
              <a:t>rTWT</a:t>
            </a:r>
            <a:r>
              <a:rPr lang="en-US" sz="1600" dirty="0"/>
              <a:t> SP(s)</a:t>
            </a:r>
            <a:r>
              <a:rPr lang="en-US" dirty="0"/>
              <a:t>”</a:t>
            </a:r>
          </a:p>
          <a:p>
            <a:r>
              <a:rPr lang="en-US" dirty="0"/>
              <a:t>… We need something more nuanced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849D37-BDDB-264D-03DF-269BA94FF6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1BD54-A3E8-4E98-99A9-7046C473B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7E9CB9C-5755-384F-7326-7B54F8AAAD5D}"/>
              </a:ext>
            </a:extLst>
          </p:cNvPr>
          <p:cNvCxnSpPr/>
          <p:nvPr/>
        </p:nvCxnSpPr>
        <p:spPr bwMode="auto">
          <a:xfrm>
            <a:off x="1676400" y="5279944"/>
            <a:ext cx="9601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3C5B794C-33CF-6C84-ABC7-A217DA6691F8}"/>
              </a:ext>
            </a:extLst>
          </p:cNvPr>
          <p:cNvGrpSpPr/>
          <p:nvPr/>
        </p:nvGrpSpPr>
        <p:grpSpPr>
          <a:xfrm>
            <a:off x="2670546" y="5428575"/>
            <a:ext cx="7543800" cy="304800"/>
            <a:chOff x="2667000" y="4975144"/>
            <a:chExt cx="7543800" cy="3048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7742364-8115-ECA7-E959-E6A1BD268ED9}"/>
                </a:ext>
              </a:extLst>
            </p:cNvPr>
            <p:cNvSpPr/>
            <p:nvPr/>
          </p:nvSpPr>
          <p:spPr bwMode="auto">
            <a:xfrm>
              <a:off x="2667000" y="4975144"/>
              <a:ext cx="2286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A8672C0-A8F5-EEFD-3E93-D8AAA1C04416}"/>
                </a:ext>
              </a:extLst>
            </p:cNvPr>
            <p:cNvSpPr/>
            <p:nvPr/>
          </p:nvSpPr>
          <p:spPr bwMode="auto">
            <a:xfrm>
              <a:off x="3886200" y="4975144"/>
              <a:ext cx="2286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C97FA76-C4EA-1397-2FEB-6B0AF6247539}"/>
                </a:ext>
              </a:extLst>
            </p:cNvPr>
            <p:cNvSpPr/>
            <p:nvPr/>
          </p:nvSpPr>
          <p:spPr bwMode="auto">
            <a:xfrm>
              <a:off x="5105400" y="4975144"/>
              <a:ext cx="2286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9709A13-3DC5-C0C5-09D2-E9FFD34533DB}"/>
                </a:ext>
              </a:extLst>
            </p:cNvPr>
            <p:cNvSpPr/>
            <p:nvPr/>
          </p:nvSpPr>
          <p:spPr bwMode="auto">
            <a:xfrm>
              <a:off x="6324600" y="4975144"/>
              <a:ext cx="2286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EE99715-FAB6-EE0B-99EA-567B94D1CDED}"/>
                </a:ext>
              </a:extLst>
            </p:cNvPr>
            <p:cNvSpPr/>
            <p:nvPr/>
          </p:nvSpPr>
          <p:spPr bwMode="auto">
            <a:xfrm>
              <a:off x="7543800" y="4975144"/>
              <a:ext cx="2286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37A8809-3FA0-E1BB-14F1-C248878E307A}"/>
                </a:ext>
              </a:extLst>
            </p:cNvPr>
            <p:cNvSpPr/>
            <p:nvPr/>
          </p:nvSpPr>
          <p:spPr bwMode="auto">
            <a:xfrm>
              <a:off x="8763000" y="4975144"/>
              <a:ext cx="2286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DEA99AC-8B83-734F-B172-090D1B5A0B5D}"/>
                </a:ext>
              </a:extLst>
            </p:cNvPr>
            <p:cNvSpPr/>
            <p:nvPr/>
          </p:nvSpPr>
          <p:spPr bwMode="auto">
            <a:xfrm>
              <a:off x="9982200" y="4975144"/>
              <a:ext cx="2286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42C2F9ED-224A-C406-B7CD-02681943C6CB}"/>
              </a:ext>
            </a:extLst>
          </p:cNvPr>
          <p:cNvSpPr/>
          <p:nvPr/>
        </p:nvSpPr>
        <p:spPr bwMode="auto">
          <a:xfrm>
            <a:off x="2057400" y="4541204"/>
            <a:ext cx="228600" cy="304800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0084148-3531-B2AB-0A77-A1B0FCDA24F7}"/>
              </a:ext>
            </a:extLst>
          </p:cNvPr>
          <p:cNvSpPr/>
          <p:nvPr/>
        </p:nvSpPr>
        <p:spPr bwMode="auto">
          <a:xfrm>
            <a:off x="6629400" y="4541204"/>
            <a:ext cx="228600" cy="304800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02204F6-FF58-D772-70D3-1E361BAA273C}"/>
              </a:ext>
            </a:extLst>
          </p:cNvPr>
          <p:cNvSpPr/>
          <p:nvPr/>
        </p:nvSpPr>
        <p:spPr bwMode="auto">
          <a:xfrm>
            <a:off x="10972800" y="4541204"/>
            <a:ext cx="228600" cy="304800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1A0DEDFC-27EF-E5F8-6874-90102D6B7761}"/>
              </a:ext>
            </a:extLst>
          </p:cNvPr>
          <p:cNvCxnSpPr/>
          <p:nvPr/>
        </p:nvCxnSpPr>
        <p:spPr bwMode="auto">
          <a:xfrm>
            <a:off x="1676400" y="4849772"/>
            <a:ext cx="9601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427B632-EE01-6294-6F72-BC7806D8FA2B}"/>
              </a:ext>
            </a:extLst>
          </p:cNvPr>
          <p:cNvCxnSpPr>
            <a:cxnSpLocks/>
          </p:cNvCxnSpPr>
          <p:nvPr/>
        </p:nvCxnSpPr>
        <p:spPr bwMode="auto">
          <a:xfrm>
            <a:off x="1676400" y="5733375"/>
            <a:ext cx="9601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8" name="Content Placeholder 2">
            <a:extLst>
              <a:ext uri="{FF2B5EF4-FFF2-40B4-BE49-F238E27FC236}">
                <a16:creationId xmlns:a16="http://schemas.microsoft.com/office/drawing/2014/main" id="{257173C4-6C2A-4156-E312-9E2C0A47B93D}"/>
              </a:ext>
            </a:extLst>
          </p:cNvPr>
          <p:cNvSpPr txBox="1">
            <a:spLocks/>
          </p:cNvSpPr>
          <p:nvPr/>
        </p:nvSpPr>
        <p:spPr bwMode="auto">
          <a:xfrm>
            <a:off x="990600" y="6038174"/>
            <a:ext cx="2652352" cy="446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de-DE" sz="1200" b="0" kern="0" dirty="0"/>
              <a:t>SPs are initially non-overlapping with full SP duration available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7F543991-0AE9-9D30-8FA9-16AE7752A725}"/>
              </a:ext>
            </a:extLst>
          </p:cNvPr>
          <p:cNvCxnSpPr>
            <a:cxnSpLocks/>
            <a:stCxn id="68" idx="0"/>
          </p:cNvCxnSpPr>
          <p:nvPr/>
        </p:nvCxnSpPr>
        <p:spPr bwMode="auto">
          <a:xfrm flipV="1">
            <a:off x="2316776" y="5276139"/>
            <a:ext cx="286865" cy="7620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0" name="Content Placeholder 2">
            <a:extLst>
              <a:ext uri="{FF2B5EF4-FFF2-40B4-BE49-F238E27FC236}">
                <a16:creationId xmlns:a16="http://schemas.microsoft.com/office/drawing/2014/main" id="{45A9D724-63AC-E9E3-22D9-8103282A0E1B}"/>
              </a:ext>
            </a:extLst>
          </p:cNvPr>
          <p:cNvSpPr txBox="1">
            <a:spLocks/>
          </p:cNvSpPr>
          <p:nvPr/>
        </p:nvSpPr>
        <p:spPr bwMode="auto">
          <a:xfrm>
            <a:off x="152400" y="5397743"/>
            <a:ext cx="1447800" cy="33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de-DE" sz="1200" b="0" kern="0" dirty="0"/>
              <a:t>Co-RTWT A in network 1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65B5503-9074-94F7-DB56-95FB39757E9A}"/>
              </a:ext>
            </a:extLst>
          </p:cNvPr>
          <p:cNvSpPr/>
          <p:nvPr/>
        </p:nvSpPr>
        <p:spPr bwMode="auto">
          <a:xfrm>
            <a:off x="4343400" y="4114800"/>
            <a:ext cx="228600" cy="304800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DEE617C-6334-2511-4899-3F09274B5696}"/>
              </a:ext>
            </a:extLst>
          </p:cNvPr>
          <p:cNvSpPr/>
          <p:nvPr/>
        </p:nvSpPr>
        <p:spPr bwMode="auto">
          <a:xfrm>
            <a:off x="8458200" y="4114800"/>
            <a:ext cx="228600" cy="304800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7844657-650A-2A58-92DF-7CE4BDF554C2}"/>
              </a:ext>
            </a:extLst>
          </p:cNvPr>
          <p:cNvCxnSpPr/>
          <p:nvPr/>
        </p:nvCxnSpPr>
        <p:spPr bwMode="auto">
          <a:xfrm>
            <a:off x="1678659" y="4423368"/>
            <a:ext cx="9601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73AB285B-E76E-C54A-3D5F-03F743AF36E3}"/>
              </a:ext>
            </a:extLst>
          </p:cNvPr>
          <p:cNvSpPr txBox="1">
            <a:spLocks/>
          </p:cNvSpPr>
          <p:nvPr/>
        </p:nvSpPr>
        <p:spPr bwMode="auto">
          <a:xfrm>
            <a:off x="152400" y="4971339"/>
            <a:ext cx="1447800" cy="33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de-DE" sz="1200" b="0" kern="0" dirty="0"/>
              <a:t>Co-RTWT B in network 2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1123FF02-F9FF-3400-5F48-11E09FE166DB}"/>
              </a:ext>
            </a:extLst>
          </p:cNvPr>
          <p:cNvSpPr txBox="1">
            <a:spLocks/>
          </p:cNvSpPr>
          <p:nvPr/>
        </p:nvSpPr>
        <p:spPr bwMode="auto">
          <a:xfrm>
            <a:off x="457200" y="4544935"/>
            <a:ext cx="1143000" cy="33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de-DE" sz="1200" b="0" kern="0" dirty="0"/>
              <a:t>Beacons in network 2</a:t>
            </a:r>
          </a:p>
        </p:txBody>
      </p:sp>
      <p:sp>
        <p:nvSpPr>
          <p:cNvPr id="77" name="Content Placeholder 2">
            <a:extLst>
              <a:ext uri="{FF2B5EF4-FFF2-40B4-BE49-F238E27FC236}">
                <a16:creationId xmlns:a16="http://schemas.microsoft.com/office/drawing/2014/main" id="{F8F682C1-E55D-2AB2-4CE3-0F4B0F832696}"/>
              </a:ext>
            </a:extLst>
          </p:cNvPr>
          <p:cNvSpPr txBox="1">
            <a:spLocks/>
          </p:cNvSpPr>
          <p:nvPr/>
        </p:nvSpPr>
        <p:spPr bwMode="auto">
          <a:xfrm>
            <a:off x="457200" y="4118531"/>
            <a:ext cx="1143000" cy="33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de-DE" sz="1200" b="0" kern="0" dirty="0"/>
              <a:t>Beacons in network 1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B04027D6-F3F0-CEBF-C836-75137EAB177B}"/>
              </a:ext>
            </a:extLst>
          </p:cNvPr>
          <p:cNvCxnSpPr>
            <a:cxnSpLocks/>
            <a:stCxn id="68" idx="0"/>
            <a:endCxn id="10" idx="1"/>
          </p:cNvCxnSpPr>
          <p:nvPr/>
        </p:nvCxnSpPr>
        <p:spPr bwMode="auto">
          <a:xfrm flipV="1">
            <a:off x="2316776" y="5580975"/>
            <a:ext cx="353770" cy="4571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5" name="Content Placeholder 2">
            <a:extLst>
              <a:ext uri="{FF2B5EF4-FFF2-40B4-BE49-F238E27FC236}">
                <a16:creationId xmlns:a16="http://schemas.microsoft.com/office/drawing/2014/main" id="{49D18974-8D2E-4E78-82C9-81A2F87EBCC2}"/>
              </a:ext>
            </a:extLst>
          </p:cNvPr>
          <p:cNvSpPr txBox="1">
            <a:spLocks/>
          </p:cNvSpPr>
          <p:nvPr/>
        </p:nvSpPr>
        <p:spPr bwMode="auto">
          <a:xfrm>
            <a:off x="7427976" y="6023569"/>
            <a:ext cx="4611624" cy="446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de-DE" sz="1200" b="0" kern="0" dirty="0"/>
              <a:t>After drift, SPs from Co-RTWTs A and B are highly-overlapping, and SPs from Co-TWT A get a minimal SP duration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D6A28785-1783-0972-87B4-F47F22378EA1}"/>
              </a:ext>
            </a:extLst>
          </p:cNvPr>
          <p:cNvCxnSpPr>
            <a:cxnSpLocks/>
            <a:stCxn id="85" idx="0"/>
            <a:endCxn id="90" idx="2"/>
          </p:cNvCxnSpPr>
          <p:nvPr/>
        </p:nvCxnSpPr>
        <p:spPr bwMode="auto">
          <a:xfrm flipH="1" flipV="1">
            <a:off x="8743511" y="5276139"/>
            <a:ext cx="990277" cy="7474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1A689744-BA8A-6431-7493-C286E24A31F5}"/>
              </a:ext>
            </a:extLst>
          </p:cNvPr>
          <p:cNvCxnSpPr>
            <a:cxnSpLocks/>
            <a:stCxn id="85" idx="0"/>
            <a:endCxn id="91" idx="2"/>
          </p:cNvCxnSpPr>
          <p:nvPr/>
        </p:nvCxnSpPr>
        <p:spPr bwMode="auto">
          <a:xfrm flipV="1">
            <a:off x="9733788" y="5277425"/>
            <a:ext cx="257707" cy="7461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29FE1AAB-594B-A696-D56C-E656096D7A03}"/>
              </a:ext>
            </a:extLst>
          </p:cNvPr>
          <p:cNvGrpSpPr/>
          <p:nvPr/>
        </p:nvGrpSpPr>
        <p:grpSpPr>
          <a:xfrm>
            <a:off x="2362200" y="4971339"/>
            <a:ext cx="7852146" cy="306086"/>
            <a:chOff x="2362200" y="5428575"/>
            <a:chExt cx="7852146" cy="306086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9345283-3383-250E-8228-14DB033BB23F}"/>
                </a:ext>
              </a:extLst>
            </p:cNvPr>
            <p:cNvSpPr/>
            <p:nvPr/>
          </p:nvSpPr>
          <p:spPr bwMode="auto">
            <a:xfrm>
              <a:off x="2362200" y="5428575"/>
              <a:ext cx="228600" cy="304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C1874AC-8233-CD1F-07E0-289584B5BB6E}"/>
                </a:ext>
              </a:extLst>
            </p:cNvPr>
            <p:cNvSpPr/>
            <p:nvPr/>
          </p:nvSpPr>
          <p:spPr bwMode="auto">
            <a:xfrm>
              <a:off x="3632791" y="5428575"/>
              <a:ext cx="228600" cy="304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1B492A3-8550-D780-7A81-5C5ED6C26A2C}"/>
                </a:ext>
              </a:extLst>
            </p:cNvPr>
            <p:cNvSpPr/>
            <p:nvPr/>
          </p:nvSpPr>
          <p:spPr bwMode="auto">
            <a:xfrm>
              <a:off x="4903382" y="5428575"/>
              <a:ext cx="228600" cy="304800"/>
            </a:xfrm>
            <a:prstGeom prst="rect">
              <a:avLst/>
            </a:prstGeom>
            <a:solidFill>
              <a:srgbClr val="E6E6FA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BEFEAA8-AE47-16F0-F4B5-AE1841A4B4A0}"/>
                </a:ext>
              </a:extLst>
            </p:cNvPr>
            <p:cNvSpPr/>
            <p:nvPr/>
          </p:nvSpPr>
          <p:spPr bwMode="auto">
            <a:xfrm>
              <a:off x="6173973" y="5428575"/>
              <a:ext cx="228600" cy="304800"/>
            </a:xfrm>
            <a:prstGeom prst="rect">
              <a:avLst/>
            </a:prstGeom>
            <a:solidFill>
              <a:srgbClr val="E6E6FA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AF31E082-D704-7A43-99C1-EF48E4332264}"/>
                </a:ext>
              </a:extLst>
            </p:cNvPr>
            <p:cNvSpPr/>
            <p:nvPr/>
          </p:nvSpPr>
          <p:spPr bwMode="auto">
            <a:xfrm>
              <a:off x="7444564" y="5428575"/>
              <a:ext cx="228600" cy="304800"/>
            </a:xfrm>
            <a:prstGeom prst="rect">
              <a:avLst/>
            </a:prstGeom>
            <a:solidFill>
              <a:srgbClr val="E6E6FA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8AACEDC1-1D9D-A23B-6014-635E74FA905A}"/>
                </a:ext>
              </a:extLst>
            </p:cNvPr>
            <p:cNvSpPr/>
            <p:nvPr/>
          </p:nvSpPr>
          <p:spPr bwMode="auto">
            <a:xfrm>
              <a:off x="8715155" y="5428575"/>
              <a:ext cx="228600" cy="304800"/>
            </a:xfrm>
            <a:prstGeom prst="rect">
              <a:avLst/>
            </a:prstGeom>
            <a:solidFill>
              <a:srgbClr val="E6E6FA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DBD4274-6048-F46F-286F-7C8B579CCC06}"/>
                </a:ext>
              </a:extLst>
            </p:cNvPr>
            <p:cNvSpPr/>
            <p:nvPr/>
          </p:nvSpPr>
          <p:spPr bwMode="auto">
            <a:xfrm>
              <a:off x="9985746" y="5428575"/>
              <a:ext cx="228600" cy="304800"/>
            </a:xfrm>
            <a:prstGeom prst="rect">
              <a:avLst/>
            </a:prstGeom>
            <a:solidFill>
              <a:srgbClr val="E6E6FA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DF94A569-A1F4-A2EA-065F-209DA7D961BF}"/>
                </a:ext>
              </a:extLst>
            </p:cNvPr>
            <p:cNvSpPr/>
            <p:nvPr/>
          </p:nvSpPr>
          <p:spPr bwMode="auto">
            <a:xfrm>
              <a:off x="8714757" y="5428575"/>
              <a:ext cx="57507" cy="304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879505F6-E729-EC2E-E181-83DDDC62160E}"/>
                </a:ext>
              </a:extLst>
            </p:cNvPr>
            <p:cNvSpPr/>
            <p:nvPr/>
          </p:nvSpPr>
          <p:spPr bwMode="auto">
            <a:xfrm>
              <a:off x="9982351" y="5429861"/>
              <a:ext cx="18288" cy="304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FAA7334B-3BA9-2E6A-A4D5-E02512CB48AA}"/>
                </a:ext>
              </a:extLst>
            </p:cNvPr>
            <p:cNvSpPr/>
            <p:nvPr/>
          </p:nvSpPr>
          <p:spPr bwMode="auto">
            <a:xfrm>
              <a:off x="4903382" y="5428575"/>
              <a:ext cx="202018" cy="304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0CC1C606-F90E-E7D8-A737-A9A4B6F6788B}"/>
                </a:ext>
              </a:extLst>
            </p:cNvPr>
            <p:cNvSpPr/>
            <p:nvPr/>
          </p:nvSpPr>
          <p:spPr bwMode="auto">
            <a:xfrm>
              <a:off x="6173973" y="5428575"/>
              <a:ext cx="150627" cy="304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91F89D23-B2D2-C603-7EFD-31DDF9D948C4}"/>
                </a:ext>
              </a:extLst>
            </p:cNvPr>
            <p:cNvSpPr/>
            <p:nvPr/>
          </p:nvSpPr>
          <p:spPr bwMode="auto">
            <a:xfrm>
              <a:off x="7444564" y="5428575"/>
              <a:ext cx="106329" cy="304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0350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16BC24-2193-9A9A-4C04-3DED6BE733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A8315-4954-F091-18F0-E3AFD7D9A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Solution</a:t>
            </a:r>
            <a:br>
              <a:rPr lang="en-US" dirty="0"/>
            </a:br>
            <a:r>
              <a:rPr lang="en-US" dirty="0"/>
              <a:t>STPR Flexibility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A193C-EE42-3B42-E19B-110BE5786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896600" cy="2933394"/>
          </a:xfrm>
        </p:spPr>
        <p:txBody>
          <a:bodyPr/>
          <a:lstStyle/>
          <a:p>
            <a:r>
              <a:rPr lang="en-US" dirty="0"/>
              <a:t>AP A determines that the start time of the next SP of AP B (e.g., from a different administrative domain) closely follows the start time of AP A’s SP</a:t>
            </a:r>
          </a:p>
          <a:p>
            <a:pPr lvl="1"/>
            <a:r>
              <a:rPr lang="en-US" dirty="0"/>
              <a:t>Sidebar: Almost always the situation is reciprocal: i.e., later, AP B will determine that the start time of AP A’s next SP closely follows the start time of AP B’s SP</a:t>
            </a:r>
          </a:p>
          <a:p>
            <a:r>
              <a:rPr lang="en-US" dirty="0"/>
              <a:t>11bn should define how AP A and AP B may negotiate an exception to the SFD’s STPR rule</a:t>
            </a:r>
          </a:p>
          <a:p>
            <a:r>
              <a:rPr lang="en-US" dirty="0"/>
              <a:t>For example, AP A can establish a TXOP that extends past the start time of AP B’s SP if, in exchange, AP A determines the medium resources needed by AP B during the ICF/ICR exchange at the start of AP A’s SP, and allocates commensurate medium resources to AP B during the TXOP</a:t>
            </a:r>
          </a:p>
          <a:p>
            <a:pPr lvl="1"/>
            <a:r>
              <a:rPr lang="en-US" dirty="0"/>
              <a:t>With fairness guardrails if the combined total would exceed the TXOP limit: e.g., mutual downscaling</a:t>
            </a:r>
          </a:p>
          <a:p>
            <a:pPr lvl="1"/>
            <a:r>
              <a:rPr lang="en-US" dirty="0"/>
              <a:t>Medium resources = time resources (Co-TDMA); could consider spatial resources too (Co-SR and/or Co-BF)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9C7D04-B081-DD0C-3E05-1AA5751BC9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060BA-2308-35DB-C001-E9A40FD8E8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FBB148-7570-3454-8CA1-8F3F32367B57}"/>
              </a:ext>
            </a:extLst>
          </p:cNvPr>
          <p:cNvSpPr/>
          <p:nvPr/>
        </p:nvSpPr>
        <p:spPr bwMode="auto">
          <a:xfrm>
            <a:off x="4423145" y="5860132"/>
            <a:ext cx="228600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C053AD0-47C6-7EF3-7B8A-834B331322E0}"/>
              </a:ext>
            </a:extLst>
          </p:cNvPr>
          <p:cNvGrpSpPr/>
          <p:nvPr/>
        </p:nvGrpSpPr>
        <p:grpSpPr>
          <a:xfrm>
            <a:off x="4022754" y="5711501"/>
            <a:ext cx="1006446" cy="453431"/>
            <a:chOff x="1676400" y="5413969"/>
            <a:chExt cx="9601200" cy="453431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7BAB5CF5-FB5B-A919-9496-5A2F1F1FE94D}"/>
                </a:ext>
              </a:extLst>
            </p:cNvPr>
            <p:cNvCxnSpPr/>
            <p:nvPr/>
          </p:nvCxnSpPr>
          <p:spPr bwMode="auto">
            <a:xfrm>
              <a:off x="1676400" y="5413969"/>
              <a:ext cx="9601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394CD64D-BF2E-8F08-D055-656DE83CD15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76400" y="5867400"/>
              <a:ext cx="9601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E9E1579-1583-0E62-AED8-7BAEE36E1A1E}"/>
              </a:ext>
            </a:extLst>
          </p:cNvPr>
          <p:cNvSpPr txBox="1">
            <a:spLocks/>
          </p:cNvSpPr>
          <p:nvPr/>
        </p:nvSpPr>
        <p:spPr bwMode="auto">
          <a:xfrm>
            <a:off x="2316177" y="5829300"/>
            <a:ext cx="1447800" cy="33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de-DE" sz="1200" b="0" kern="0" dirty="0"/>
              <a:t>Co-RTWT A in network 1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11A1A188-AE41-E2C6-3BF4-8740E5DC296D}"/>
              </a:ext>
            </a:extLst>
          </p:cNvPr>
          <p:cNvSpPr txBox="1">
            <a:spLocks/>
          </p:cNvSpPr>
          <p:nvPr/>
        </p:nvSpPr>
        <p:spPr bwMode="auto">
          <a:xfrm>
            <a:off x="2316177" y="5402896"/>
            <a:ext cx="1447800" cy="33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de-DE" sz="1200" b="0" kern="0" dirty="0"/>
              <a:t>Co-RTWT B in network 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213DBE-2057-3347-19C6-02274FDBB746}"/>
              </a:ext>
            </a:extLst>
          </p:cNvPr>
          <p:cNvSpPr/>
          <p:nvPr/>
        </p:nvSpPr>
        <p:spPr bwMode="auto">
          <a:xfrm>
            <a:off x="4371754" y="5402896"/>
            <a:ext cx="228600" cy="304800"/>
          </a:xfrm>
          <a:prstGeom prst="rect">
            <a:avLst/>
          </a:prstGeom>
          <a:solidFill>
            <a:srgbClr val="E6E6F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0FE6F0F-AEF3-4695-FC4B-9E32F738843C}"/>
              </a:ext>
            </a:extLst>
          </p:cNvPr>
          <p:cNvSpPr/>
          <p:nvPr/>
        </p:nvSpPr>
        <p:spPr bwMode="auto">
          <a:xfrm>
            <a:off x="4371356" y="5402896"/>
            <a:ext cx="57507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ACB26252-4E85-2106-6491-78028EAA1406}"/>
              </a:ext>
            </a:extLst>
          </p:cNvPr>
          <p:cNvSpPr/>
          <p:nvPr/>
        </p:nvSpPr>
        <p:spPr bwMode="auto">
          <a:xfrm>
            <a:off x="5455065" y="5257800"/>
            <a:ext cx="1174335" cy="838200"/>
          </a:xfrm>
          <a:prstGeom prst="rightArrow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1752D50-EF86-4395-E867-CCCB5929F267}"/>
              </a:ext>
            </a:extLst>
          </p:cNvPr>
          <p:cNvSpPr/>
          <p:nvPr/>
        </p:nvSpPr>
        <p:spPr bwMode="auto">
          <a:xfrm>
            <a:off x="10955352" y="5860132"/>
            <a:ext cx="228600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448DA1A-3C07-0C55-90B8-4700CD7520E4}"/>
              </a:ext>
            </a:extLst>
          </p:cNvPr>
          <p:cNvGrpSpPr/>
          <p:nvPr/>
        </p:nvGrpSpPr>
        <p:grpSpPr>
          <a:xfrm>
            <a:off x="10347354" y="5711501"/>
            <a:ext cx="1006446" cy="453431"/>
            <a:chOff x="1676400" y="5413969"/>
            <a:chExt cx="9601200" cy="453431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87584EE9-6A5F-3417-677E-E90CB5F79D2B}"/>
                </a:ext>
              </a:extLst>
            </p:cNvPr>
            <p:cNvCxnSpPr/>
            <p:nvPr/>
          </p:nvCxnSpPr>
          <p:spPr bwMode="auto">
            <a:xfrm>
              <a:off x="1676400" y="5413969"/>
              <a:ext cx="9601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793CD00-557B-3F23-9D25-7A30CCDCD04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76400" y="5867400"/>
              <a:ext cx="9601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E1802C4A-20AA-E10E-160D-0E1DA0C32153}"/>
              </a:ext>
            </a:extLst>
          </p:cNvPr>
          <p:cNvSpPr txBox="1">
            <a:spLocks/>
          </p:cNvSpPr>
          <p:nvPr/>
        </p:nvSpPr>
        <p:spPr bwMode="auto">
          <a:xfrm>
            <a:off x="8640777" y="5829300"/>
            <a:ext cx="1447800" cy="33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de-DE" sz="1200" b="0" kern="0" dirty="0"/>
              <a:t>Co-RTWT A in network 1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038FE8D1-CEF9-69FE-0978-14832E40C4CC}"/>
              </a:ext>
            </a:extLst>
          </p:cNvPr>
          <p:cNvSpPr txBox="1">
            <a:spLocks/>
          </p:cNvSpPr>
          <p:nvPr/>
        </p:nvSpPr>
        <p:spPr bwMode="auto">
          <a:xfrm>
            <a:off x="8640777" y="5402896"/>
            <a:ext cx="1447800" cy="33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de-DE" sz="1200" b="0" kern="0" dirty="0"/>
              <a:t>Co-RTWT B in network 2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9D97185-0227-A577-0A07-CCA38BA61505}"/>
              </a:ext>
            </a:extLst>
          </p:cNvPr>
          <p:cNvSpPr/>
          <p:nvPr/>
        </p:nvSpPr>
        <p:spPr bwMode="auto">
          <a:xfrm>
            <a:off x="10696354" y="5402896"/>
            <a:ext cx="228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919EEC9-11AD-B4CC-1CC3-36BB9AB37F71}"/>
              </a:ext>
            </a:extLst>
          </p:cNvPr>
          <p:cNvSpPr/>
          <p:nvPr/>
        </p:nvSpPr>
        <p:spPr bwMode="auto">
          <a:xfrm>
            <a:off x="10574352" y="5410507"/>
            <a:ext cx="45719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DB1F192-9673-4B7D-AD4A-321B847EA152}"/>
              </a:ext>
            </a:extLst>
          </p:cNvPr>
          <p:cNvSpPr/>
          <p:nvPr/>
        </p:nvSpPr>
        <p:spPr bwMode="auto">
          <a:xfrm>
            <a:off x="10650552" y="5860132"/>
            <a:ext cx="53589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83B9631-8FD4-B8B5-DEB5-8A3F6674A9DF}"/>
              </a:ext>
            </a:extLst>
          </p:cNvPr>
          <p:cNvCxnSpPr>
            <a:cxnSpLocks/>
          </p:cNvCxnSpPr>
          <p:nvPr/>
        </p:nvCxnSpPr>
        <p:spPr bwMode="auto">
          <a:xfrm>
            <a:off x="10511528" y="5242384"/>
            <a:ext cx="678098" cy="81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62ED45C4-FBA4-ECF1-FF37-AEA9DD19F498}"/>
              </a:ext>
            </a:extLst>
          </p:cNvPr>
          <p:cNvSpPr txBox="1">
            <a:spLocks/>
          </p:cNvSpPr>
          <p:nvPr/>
        </p:nvSpPr>
        <p:spPr bwMode="auto">
          <a:xfrm>
            <a:off x="6653352" y="5074568"/>
            <a:ext cx="3824232" cy="33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de-DE" sz="1200" b="0" i="1" kern="0" dirty="0"/>
              <a:t>Converted to Co-TDMA TXOP with leading ICF+ICR</a:t>
            </a: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C3784E36-DA13-07D9-DD4B-51A99739DEEE}"/>
              </a:ext>
            </a:extLst>
          </p:cNvPr>
          <p:cNvSpPr txBox="1">
            <a:spLocks/>
          </p:cNvSpPr>
          <p:nvPr/>
        </p:nvSpPr>
        <p:spPr bwMode="auto">
          <a:xfrm>
            <a:off x="990600" y="4998332"/>
            <a:ext cx="3033823" cy="33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de-DE" sz="1200" b="0" i="1" kern="0" dirty="0"/>
              <a:t>Two Co-RTWT SPs with inviolate STPR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D5C6C10-FB18-90B0-E78C-9DA4F0083C20}"/>
              </a:ext>
            </a:extLst>
          </p:cNvPr>
          <p:cNvCxnSpPr/>
          <p:nvPr/>
        </p:nvCxnSpPr>
        <p:spPr bwMode="auto">
          <a:xfrm>
            <a:off x="4022754" y="5174332"/>
            <a:ext cx="34860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43E896F-062F-02C1-EB44-05FB50DD58DC}"/>
              </a:ext>
            </a:extLst>
          </p:cNvPr>
          <p:cNvCxnSpPr>
            <a:cxnSpLocks/>
          </p:cNvCxnSpPr>
          <p:nvPr/>
        </p:nvCxnSpPr>
        <p:spPr bwMode="auto">
          <a:xfrm flipH="1">
            <a:off x="4423145" y="5174332"/>
            <a:ext cx="30125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41275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112337-D7D2-75AF-5FA4-042771A2CA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30467-2FFC-115C-C2D6-6F4887411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BBE8A-73B5-7FFE-7826-514AD23E1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896600" cy="4114800"/>
          </a:xfrm>
        </p:spPr>
        <p:txBody>
          <a:bodyPr/>
          <a:lstStyle/>
          <a:p>
            <a:r>
              <a:rPr lang="en-US" dirty="0"/>
              <a:t>It is very challenging for APs to coordinate their Co-RTWT schedules, especially APs in different administrative domains  </a:t>
            </a:r>
          </a:p>
          <a:p>
            <a:r>
              <a:rPr lang="en-US" dirty="0"/>
              <a:t>A likely side-effect is that the start times of different APs’ SPs could be “pseudo-randomly” very close (0.001 / 0.01 / 0.1 / 1 msec apart)</a:t>
            </a:r>
          </a:p>
          <a:p>
            <a:pPr lvl="1"/>
            <a:r>
              <a:rPr lang="en-US" dirty="0"/>
              <a:t>Due to different timebases, different SIs, mobile APs,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Either persistently close (due to drift) or randomly close (e.g., due to 102.4 msec and 16.667 msec periods)</a:t>
            </a:r>
          </a:p>
          <a:p>
            <a:r>
              <a:rPr lang="en-US" dirty="0"/>
              <a:t>We propose a simple fix: APs can negotiate with each other to allow mutually-agreeable exceptions to the Co-RTWT STPR rule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FBF1-314F-384E-B843-B502311788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C8BA2-719B-3DA1-7827-BA79E35EF3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8292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03DF02-9F84-3822-2DDC-9D42BD23C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A2099-CD65-331F-2EC9-D2EACB488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AE7D6-F0E8-D5E7-0C33-5CD33779D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2"/>
            <a:r>
              <a:rPr lang="en-US" dirty="0"/>
              <a:t>Do you support defining protocol for an AP with a runt Co-RTWT SP, due to the imminent start time of another AP’s Co-RTWT SP, to negotiate a more balanced allocation of wireless resources with the other AP?</a:t>
            </a:r>
          </a:p>
          <a:p>
            <a:pPr lvl="4"/>
            <a:endParaRPr lang="en-US" dirty="0"/>
          </a:p>
          <a:p>
            <a:pPr marL="367665" lvl="2" indent="0">
              <a:buNone/>
            </a:pPr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ABD2BF-C8C6-CB64-94FD-5E684BCB27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B3C42-BDD6-3A05-FE3C-BEEE93343E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71838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1537</Words>
  <Application>Microsoft Office PowerPoint</Application>
  <PresentationFormat>Widescreen</PresentationFormat>
  <Paragraphs>141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802-11-Submission</vt:lpstr>
      <vt:lpstr>Co-RTWT Start Time Protection Rule</vt:lpstr>
      <vt:lpstr>Situation (1/3) For Co-RTWT, the 11bn SFD calls out a) AP coordination and  b) rigorous respect for the Start Time Protection Rule (STPR)</vt:lpstr>
      <vt:lpstr>Situation (2/3) We Can Consider Three Kinds of AP Co-RTWT Scheduling</vt:lpstr>
      <vt:lpstr>Situation (3/3) We Need to Design for Six Real-World Realities</vt:lpstr>
      <vt:lpstr>Problem (1/2) An adequate level of AP Coordination between networks is NOT easy to assure</vt:lpstr>
      <vt:lpstr>Problem (2/2) Essence of the challenge</vt:lpstr>
      <vt:lpstr>Solution STPR Flexibility</vt:lpstr>
      <vt:lpstr>Summary</vt:lpstr>
      <vt:lpstr>Strawpoll 1</vt:lpstr>
      <vt:lpstr>References</vt:lpstr>
      <vt:lpstr>Backup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Co-RTWT Start Time Protection Rule</dc:title>
  <dc:creator/>
  <cp:keywords>25/0276</cp:keywords>
  <cp:lastModifiedBy/>
  <cp:revision>6</cp:revision>
  <dcterms:created xsi:type="dcterms:W3CDTF">2011-09-19T06:02:14Z</dcterms:created>
  <dcterms:modified xsi:type="dcterms:W3CDTF">2025-04-07T03:41:37Z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89e4fd-a2fa-47bf-9b21-17f706ee2968_Enabled">
    <vt:lpwstr>true</vt:lpwstr>
  </property>
  <property fmtid="{D5CDD505-2E9C-101B-9397-08002B2CF9AE}" pid="3" name="MSIP_Label_a189e4fd-a2fa-47bf-9b21-17f706ee2968_SetDate">
    <vt:lpwstr>2025-01-10T16:33:13Z</vt:lpwstr>
  </property>
  <property fmtid="{D5CDD505-2E9C-101B-9397-08002B2CF9AE}" pid="4" name="MSIP_Label_a189e4fd-a2fa-47bf-9b21-17f706ee2968_Method">
    <vt:lpwstr>Privileged</vt:lpwstr>
  </property>
  <property fmtid="{D5CDD505-2E9C-101B-9397-08002B2CF9AE}" pid="5" name="MSIP_Label_a189e4fd-a2fa-47bf-9b21-17f706ee2968_Name">
    <vt:lpwstr>Cisco Public Label</vt:lpwstr>
  </property>
  <property fmtid="{D5CDD505-2E9C-101B-9397-08002B2CF9AE}" pid="6" name="MSIP_Label_a189e4fd-a2fa-47bf-9b21-17f706ee2968_SiteId">
    <vt:lpwstr>5ae1af62-9505-4097-a69a-c1553ef7840e</vt:lpwstr>
  </property>
  <property fmtid="{D5CDD505-2E9C-101B-9397-08002B2CF9AE}" pid="7" name="MSIP_Label_a189e4fd-a2fa-47bf-9b21-17f706ee2968_ActionId">
    <vt:lpwstr>a143d3f1-ce92-44de-bce5-18788956c514</vt:lpwstr>
  </property>
  <property fmtid="{D5CDD505-2E9C-101B-9397-08002B2CF9AE}" pid="8" name="MSIP_Label_a189e4fd-a2fa-47bf-9b21-17f706ee2968_ContentBits">
    <vt:lpwstr>2</vt:lpwstr>
  </property>
  <property fmtid="{D5CDD505-2E9C-101B-9397-08002B2CF9AE}" pid="9" name="ClassificationContentMarkingFooterLocations">
    <vt:lpwstr>802-11-Submission:5</vt:lpwstr>
  </property>
  <property fmtid="{D5CDD505-2E9C-101B-9397-08002B2CF9AE}" pid="10" name="ClassificationContentMarkingFooterText">
    <vt:lpwstr>-</vt:lpwstr>
  </property>
</Properties>
</file>