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83" r:id="rId4"/>
    <p:sldId id="288" r:id="rId5"/>
    <p:sldId id="289" r:id="rId6"/>
    <p:sldId id="290" r:id="rId7"/>
    <p:sldId id="294" r:id="rId8"/>
    <p:sldId id="291" r:id="rId9"/>
    <p:sldId id="292" r:id="rId10"/>
    <p:sldId id="295" r:id="rId11"/>
    <p:sldId id="297" r:id="rId12"/>
    <p:sldId id="285" r:id="rId13"/>
    <p:sldId id="27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88"/>
            <p14:sldId id="289"/>
            <p14:sldId id="290"/>
            <p14:sldId id="294"/>
            <p14:sldId id="291"/>
            <p14:sldId id="292"/>
            <p14:sldId id="295"/>
            <p14:sldId id="297"/>
            <p14:sldId id="285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1" autoAdjust="0"/>
    <p:restoredTop sz="94656" autoAdjust="0"/>
  </p:normalViewPr>
  <p:slideViewPr>
    <p:cSldViewPr>
      <p:cViewPr varScale="1">
        <p:scale>
          <a:sx n="115" d="100"/>
          <a:sy n="115" d="100"/>
        </p:scale>
        <p:origin x="105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8603F2C5-91F1-4593-A879-AB57F5D11E9F}"/>
    <pc:docChg chg="undo custSel delSld modSld modSection">
      <pc:chgData name="Nelson Costa" userId="fa00ae9e-b4c5-4877-ac9c-2f9525e663bd" providerId="ADAL" clId="{8603F2C5-91F1-4593-A879-AB57F5D11E9F}" dt="2025-02-20T17:13:25.334" v="220" actId="20577"/>
      <pc:docMkLst>
        <pc:docMk/>
      </pc:docMkLst>
      <pc:sldChg chg="modSp mod">
        <pc:chgData name="Nelson Costa" userId="fa00ae9e-b4c5-4877-ac9c-2f9525e663bd" providerId="ADAL" clId="{8603F2C5-91F1-4593-A879-AB57F5D11E9F}" dt="2025-02-18T22:00:37.137" v="218" actId="20577"/>
        <pc:sldMkLst>
          <pc:docMk/>
          <pc:sldMk cId="405727792" sldId="274"/>
        </pc:sldMkLst>
        <pc:spChg chg="mod">
          <ac:chgData name="Nelson Costa" userId="fa00ae9e-b4c5-4877-ac9c-2f9525e663bd" providerId="ADAL" clId="{8603F2C5-91F1-4593-A879-AB57F5D11E9F}" dt="2025-02-18T22:00:37.137" v="218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8603F2C5-91F1-4593-A879-AB57F5D11E9F}" dt="2025-02-16T17:39:08.890" v="161" actId="6549"/>
        <pc:sldMkLst>
          <pc:docMk/>
          <pc:sldMk cId="946025629" sldId="275"/>
        </pc:sldMkLst>
        <pc:spChg chg="mod">
          <ac:chgData name="Nelson Costa" userId="fa00ae9e-b4c5-4877-ac9c-2f9525e663bd" providerId="ADAL" clId="{8603F2C5-91F1-4593-A879-AB57F5D11E9F}" dt="2025-02-16T17:39:08.890" v="161" actId="6549"/>
          <ac:spMkLst>
            <pc:docMk/>
            <pc:sldMk cId="946025629" sldId="275"/>
            <ac:spMk id="8" creationId="{1FDC6C80-918D-7A4F-6335-6C1FA41DE9D3}"/>
          </ac:spMkLst>
        </pc:spChg>
      </pc:sldChg>
      <pc:sldChg chg="modSp mod">
        <pc:chgData name="Nelson Costa" userId="fa00ae9e-b4c5-4877-ac9c-2f9525e663bd" providerId="ADAL" clId="{8603F2C5-91F1-4593-A879-AB57F5D11E9F}" dt="2025-02-16T17:37:48.858" v="160" actId="6549"/>
        <pc:sldMkLst>
          <pc:docMk/>
          <pc:sldMk cId="2192408796" sldId="285"/>
        </pc:sldMkLst>
        <pc:spChg chg="mod">
          <ac:chgData name="Nelson Costa" userId="fa00ae9e-b4c5-4877-ac9c-2f9525e663bd" providerId="ADAL" clId="{8603F2C5-91F1-4593-A879-AB57F5D11E9F}" dt="2025-02-16T17:37:48.858" v="160" actId="6549"/>
          <ac:spMkLst>
            <pc:docMk/>
            <pc:sldMk cId="2192408796" sldId="285"/>
            <ac:spMk id="3" creationId="{42D880F5-E7E9-3162-74E5-7312FF44B927}"/>
          </ac:spMkLst>
        </pc:spChg>
      </pc:sldChg>
      <pc:sldChg chg="modSp mod">
        <pc:chgData name="Nelson Costa" userId="fa00ae9e-b4c5-4877-ac9c-2f9525e663bd" providerId="ADAL" clId="{8603F2C5-91F1-4593-A879-AB57F5D11E9F}" dt="2025-02-20T17:13:25.334" v="220" actId="20577"/>
        <pc:sldMkLst>
          <pc:docMk/>
          <pc:sldMk cId="349140131" sldId="286"/>
        </pc:sldMkLst>
        <pc:spChg chg="mod">
          <ac:chgData name="Nelson Costa" userId="fa00ae9e-b4c5-4877-ac9c-2f9525e663bd" providerId="ADAL" clId="{8603F2C5-91F1-4593-A879-AB57F5D11E9F}" dt="2025-02-20T17:13:25.334" v="220" actId="20577"/>
          <ac:spMkLst>
            <pc:docMk/>
            <pc:sldMk cId="349140131" sldId="286"/>
            <ac:spMk id="3" creationId="{8D972F07-5E79-D87E-541C-6EF0A088652F}"/>
          </ac:spMkLst>
        </pc:spChg>
      </pc:sldChg>
      <pc:sldChg chg="del">
        <pc:chgData name="Nelson Costa" userId="fa00ae9e-b4c5-4877-ac9c-2f9525e663bd" providerId="ADAL" clId="{8603F2C5-91F1-4593-A879-AB57F5D11E9F}" dt="2025-02-16T17:13:16.661" v="86" actId="47"/>
        <pc:sldMkLst>
          <pc:docMk/>
          <pc:sldMk cId="2259579032" sldId="287"/>
        </pc:sldMkLst>
      </pc:sldChg>
      <pc:sldChg chg="modSp mod">
        <pc:chgData name="Nelson Costa" userId="fa00ae9e-b4c5-4877-ac9c-2f9525e663bd" providerId="ADAL" clId="{8603F2C5-91F1-4593-A879-AB57F5D11E9F}" dt="2025-02-16T17:14:32.099" v="128" actId="20577"/>
        <pc:sldMkLst>
          <pc:docMk/>
          <pc:sldMk cId="3672752420" sldId="288"/>
        </pc:sldMkLst>
        <pc:spChg chg="mod">
          <ac:chgData name="Nelson Costa" userId="fa00ae9e-b4c5-4877-ac9c-2f9525e663bd" providerId="ADAL" clId="{8603F2C5-91F1-4593-A879-AB57F5D11E9F}" dt="2025-02-16T17:14:32.099" v="128" actId="20577"/>
          <ac:spMkLst>
            <pc:docMk/>
            <pc:sldMk cId="3672752420" sldId="288"/>
            <ac:spMk id="3" creationId="{094E0446-0922-CFE2-64D3-5EB376993474}"/>
          </ac:spMkLst>
        </pc:spChg>
        <pc:graphicFrameChg chg="modGraphic">
          <ac:chgData name="Nelson Costa" userId="fa00ae9e-b4c5-4877-ac9c-2f9525e663bd" providerId="ADAL" clId="{8603F2C5-91F1-4593-A879-AB57F5D11E9F}" dt="2025-02-15T15:54:12.238" v="1" actId="20577"/>
          <ac:graphicFrameMkLst>
            <pc:docMk/>
            <pc:sldMk cId="3672752420" sldId="288"/>
            <ac:graphicFrameMk id="7" creationId="{670842BA-123C-5E84-5925-C920EC9C4A6F}"/>
          </ac:graphicFrameMkLst>
        </pc:graphicFrameChg>
      </pc:sldChg>
      <pc:sldChg chg="addSp delSp modSp mod">
        <pc:chgData name="Nelson Costa" userId="fa00ae9e-b4c5-4877-ac9c-2f9525e663bd" providerId="ADAL" clId="{8603F2C5-91F1-4593-A879-AB57F5D11E9F}" dt="2025-02-16T17:34:01.530" v="132" actId="113"/>
        <pc:sldMkLst>
          <pc:docMk/>
          <pc:sldMk cId="3579723852" sldId="289"/>
        </pc:sldMkLst>
        <pc:spChg chg="mod">
          <ac:chgData name="Nelson Costa" userId="fa00ae9e-b4c5-4877-ac9c-2f9525e663bd" providerId="ADAL" clId="{8603F2C5-91F1-4593-A879-AB57F5D11E9F}" dt="2025-02-16T17:14:56.476" v="129" actId="6549"/>
          <ac:spMkLst>
            <pc:docMk/>
            <pc:sldMk cId="3579723852" sldId="289"/>
            <ac:spMk id="2" creationId="{6D086EE6-C6CE-525A-0F00-502D0E32BF2B}"/>
          </ac:spMkLst>
        </pc:spChg>
        <pc:spChg chg="mod">
          <ac:chgData name="Nelson Costa" userId="fa00ae9e-b4c5-4877-ac9c-2f9525e663bd" providerId="ADAL" clId="{8603F2C5-91F1-4593-A879-AB57F5D11E9F}" dt="2025-02-16T17:34:01.530" v="132" actId="113"/>
          <ac:spMkLst>
            <pc:docMk/>
            <pc:sldMk cId="3579723852" sldId="289"/>
            <ac:spMk id="3" creationId="{65591A18-23E4-15D3-3BD9-0D6D56363DF3}"/>
          </ac:spMkLst>
        </pc:spChg>
        <pc:picChg chg="mod">
          <ac:chgData name="Nelson Costa" userId="fa00ae9e-b4c5-4877-ac9c-2f9525e663bd" providerId="ADAL" clId="{8603F2C5-91F1-4593-A879-AB57F5D11E9F}" dt="2025-02-16T17:12:00.049" v="83" actId="1076"/>
          <ac:picMkLst>
            <pc:docMk/>
            <pc:sldMk cId="3579723852" sldId="289"/>
            <ac:picMk id="8" creationId="{7F4F8C2D-23EA-0DAE-1F2C-312CB60093C7}"/>
          </ac:picMkLst>
        </pc:picChg>
        <pc:picChg chg="mod">
          <ac:chgData name="Nelson Costa" userId="fa00ae9e-b4c5-4877-ac9c-2f9525e663bd" providerId="ADAL" clId="{8603F2C5-91F1-4593-A879-AB57F5D11E9F}" dt="2025-02-16T17:12:25.632" v="84" actId="1076"/>
          <ac:picMkLst>
            <pc:docMk/>
            <pc:sldMk cId="3579723852" sldId="289"/>
            <ac:picMk id="10" creationId="{2784DEFC-468D-CE2D-F8C9-E150DB3727DC}"/>
          </ac:picMkLst>
        </pc:picChg>
        <pc:picChg chg="add mod">
          <ac:chgData name="Nelson Costa" userId="fa00ae9e-b4c5-4877-ac9c-2f9525e663bd" providerId="ADAL" clId="{8603F2C5-91F1-4593-A879-AB57F5D11E9F}" dt="2025-02-16T17:11:56.944" v="82" actId="1076"/>
          <ac:picMkLst>
            <pc:docMk/>
            <pc:sldMk cId="3579723852" sldId="289"/>
            <ac:picMk id="12" creationId="{FDFF3D84-146E-0303-1CBD-1ECCBAF7CD0A}"/>
          </ac:picMkLst>
        </pc:picChg>
      </pc:sldChg>
      <pc:sldChg chg="addSp modSp mod">
        <pc:chgData name="Nelson Costa" userId="fa00ae9e-b4c5-4877-ac9c-2f9525e663bd" providerId="ADAL" clId="{8603F2C5-91F1-4593-A879-AB57F5D11E9F}" dt="2025-02-16T17:36:56.032" v="136" actId="14100"/>
        <pc:sldMkLst>
          <pc:docMk/>
          <pc:sldMk cId="2043975581" sldId="290"/>
        </pc:sldMkLst>
        <pc:spChg chg="mod">
          <ac:chgData name="Nelson Costa" userId="fa00ae9e-b4c5-4877-ac9c-2f9525e663bd" providerId="ADAL" clId="{8603F2C5-91F1-4593-A879-AB57F5D11E9F}" dt="2025-02-16T17:36:56.032" v="136" actId="14100"/>
          <ac:spMkLst>
            <pc:docMk/>
            <pc:sldMk cId="2043975581" sldId="290"/>
            <ac:spMk id="3" creationId="{D263641A-B500-8D4A-4D1B-B21FA18004C1}"/>
          </ac:spMkLst>
        </pc:spChg>
        <pc:picChg chg="add mod">
          <ac:chgData name="Nelson Costa" userId="fa00ae9e-b4c5-4877-ac9c-2f9525e663bd" providerId="ADAL" clId="{8603F2C5-91F1-4593-A879-AB57F5D11E9F}" dt="2025-02-16T17:36:50.880" v="135" actId="1076"/>
          <ac:picMkLst>
            <pc:docMk/>
            <pc:sldMk cId="2043975581" sldId="290"/>
            <ac:picMk id="8" creationId="{76BCFF7F-C1F5-654F-F357-33BB8E684FC7}"/>
          </ac:picMkLst>
        </pc:picChg>
      </pc:sldChg>
      <pc:sldChg chg="modSp mod">
        <pc:chgData name="Nelson Costa" userId="fa00ae9e-b4c5-4877-ac9c-2f9525e663bd" providerId="ADAL" clId="{8603F2C5-91F1-4593-A879-AB57F5D11E9F}" dt="2025-02-18T21:59:29.663" v="164" actId="1076"/>
        <pc:sldMkLst>
          <pc:docMk/>
          <pc:sldMk cId="4051716868" sldId="292"/>
        </pc:sldMkLst>
        <pc:picChg chg="mod">
          <ac:chgData name="Nelson Costa" userId="fa00ae9e-b4c5-4877-ac9c-2f9525e663bd" providerId="ADAL" clId="{8603F2C5-91F1-4593-A879-AB57F5D11E9F}" dt="2025-02-18T21:59:29.663" v="164" actId="1076"/>
          <ac:picMkLst>
            <pc:docMk/>
            <pc:sldMk cId="4051716868" sldId="292"/>
            <ac:picMk id="10" creationId="{4BE8F6A5-4725-6D55-CE6E-0765AD26EE4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SFD Review for Long-Range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498209"/>
              </p:ext>
            </p:extLst>
          </p:nvPr>
        </p:nvGraphicFramePr>
        <p:xfrm>
          <a:off x="987425" y="2420938"/>
          <a:ext cx="10025063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737574" progId="Word.Document.8">
                  <p:embed/>
                </p:oleObj>
              </mc:Choice>
              <mc:Fallback>
                <p:oleObj name="Document" r:id="rId3" imgW="10457640" imgH="27375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20938"/>
                        <a:ext cx="10025063" cy="2625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480B4-E009-17FC-E012-139FCCCA4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ECFD4-FDFE-5844-E383-A1E22717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Uplink PPDU: Backscatter Transmitter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2A143-6933-C16B-BAE0-36EC3D55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2345" y="2226086"/>
            <a:ext cx="6859940" cy="7603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1800" dirty="0"/>
              <a:t>[4-5] We proposed using 1 or 2 Mb DSSS in the Excitation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400" dirty="0"/>
              <a:t>This forms the entire UL PPDU after backscatter.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8C443A-807C-2F07-BAC2-8A1DE8990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E3F43-8A91-5012-7C86-B01621E2DB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C0C57E-E9F9-14B8-5C0A-F9E8543822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7FE4BA-C16F-E3B7-AA2C-485EFB2EC21F}"/>
              </a:ext>
            </a:extLst>
          </p:cNvPr>
          <p:cNvSpPr txBox="1"/>
          <p:nvPr/>
        </p:nvSpPr>
        <p:spPr>
          <a:xfrm>
            <a:off x="852250" y="1654175"/>
            <a:ext cx="332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Backscatter in the SFD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60FEDD-4AF7-3474-1291-A90FE1D830C2}"/>
              </a:ext>
            </a:extLst>
          </p:cNvPr>
          <p:cNvSpPr txBox="1"/>
          <p:nvPr/>
        </p:nvSpPr>
        <p:spPr>
          <a:xfrm>
            <a:off x="6858139" y="165417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Long-range backscatter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A9908C-6DA1-E20F-900A-DB639415E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83" y="2360648"/>
            <a:ext cx="4536504" cy="285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8F3ED7-CF6D-19A9-9A54-B5ABC414C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383" y="3188278"/>
            <a:ext cx="4536504" cy="1251046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5AFCE94-C14E-2CE6-CEE4-9AA30B0BD2A7}"/>
              </a:ext>
            </a:extLst>
          </p:cNvPr>
          <p:cNvSpPr txBox="1">
            <a:spLocks/>
          </p:cNvSpPr>
          <p:nvPr/>
        </p:nvSpPr>
        <p:spPr bwMode="auto">
          <a:xfrm>
            <a:off x="5012345" y="3252366"/>
            <a:ext cx="6859940" cy="1400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[6] We proposed using “bit flipping” or PSK modulation in the uplink.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400" kern="0" dirty="0"/>
              <a:t>Bit flipping means the AMP STA </a:t>
            </a:r>
            <a:r>
              <a:rPr lang="en-CA" sz="1400" b="1" kern="0" dirty="0"/>
              <a:t>only changes the phase of the chips already embedded in the downlink sequence</a:t>
            </a:r>
            <a:r>
              <a:rPr lang="en-CA" sz="1400" kern="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400" kern="0" dirty="0"/>
              <a:t>It does not generate pulses using OOK.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A14D411A-2F62-9CFD-DB7E-A6F6B438B763}"/>
              </a:ext>
            </a:extLst>
          </p:cNvPr>
          <p:cNvSpPr/>
          <p:nvPr/>
        </p:nvSpPr>
        <p:spPr bwMode="auto">
          <a:xfrm>
            <a:off x="4512568" y="2226086"/>
            <a:ext cx="385548" cy="554842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39A3676-AF61-E265-8DCE-2C34AAA223E0}"/>
              </a:ext>
            </a:extLst>
          </p:cNvPr>
          <p:cNvSpPr txBox="1">
            <a:spLocks/>
          </p:cNvSpPr>
          <p:nvPr/>
        </p:nvSpPr>
        <p:spPr bwMode="auto">
          <a:xfrm>
            <a:off x="5012345" y="4881714"/>
            <a:ext cx="6859940" cy="995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[6-7] We present how we can do channel shifting </a:t>
            </a:r>
            <a:r>
              <a:rPr lang="en-CA" sz="1800" i="1" kern="0" dirty="0"/>
              <a:t>and</a:t>
            </a:r>
            <a:r>
              <a:rPr lang="en-CA" sz="1800" kern="0" dirty="0"/>
              <a:t> DBPSK, DQPSK modulation at the same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400" kern="0" dirty="0"/>
              <a:t>This implies both </a:t>
            </a:r>
            <a:r>
              <a:rPr lang="en-CA" sz="1400" b="1" kern="0" dirty="0"/>
              <a:t>1 and 2 Mb uplink rate </a:t>
            </a:r>
            <a:r>
              <a:rPr lang="en-CA" sz="1400" kern="0" dirty="0"/>
              <a:t>“for free”.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B805F48-18D5-4CB7-D25D-F5B4DEF19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383" y="5138374"/>
            <a:ext cx="4536504" cy="519625"/>
          </a:xfrm>
          <a:prstGeom prst="rect">
            <a:avLst/>
          </a:prstGeom>
        </p:spPr>
      </p:pic>
      <p:sp>
        <p:nvSpPr>
          <p:cNvPr id="25" name="Left Brace 24">
            <a:extLst>
              <a:ext uri="{FF2B5EF4-FFF2-40B4-BE49-F238E27FC236}">
                <a16:creationId xmlns:a16="http://schemas.microsoft.com/office/drawing/2014/main" id="{69AE3F1E-4BE9-E6A4-C790-22D7FE7D4D2E}"/>
              </a:ext>
            </a:extLst>
          </p:cNvPr>
          <p:cNvSpPr/>
          <p:nvPr/>
        </p:nvSpPr>
        <p:spPr bwMode="auto">
          <a:xfrm>
            <a:off x="4460984" y="3186308"/>
            <a:ext cx="385548" cy="1251046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647909CD-B1AA-D53E-38CB-10399884FDE4}"/>
              </a:ext>
            </a:extLst>
          </p:cNvPr>
          <p:cNvSpPr/>
          <p:nvPr/>
        </p:nvSpPr>
        <p:spPr bwMode="auto">
          <a:xfrm>
            <a:off x="4456547" y="4881714"/>
            <a:ext cx="385548" cy="995474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353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EBD22-F0EB-91B2-899C-8A28D6F46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0965-62D8-3F19-CE9D-5F97B066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Uplink PPDU: Backscatter Transmitter Capabilities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BF001-A247-0C3F-2AAD-532C5505F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14FF3-8284-EC31-8D86-0CB313363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F942BA-C885-D938-8CC3-43D12E4EF2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5E458A-19D5-7934-5B87-19CA8E6F3D86}"/>
              </a:ext>
            </a:extLst>
          </p:cNvPr>
          <p:cNvSpPr txBox="1"/>
          <p:nvPr/>
        </p:nvSpPr>
        <p:spPr>
          <a:xfrm>
            <a:off x="905780" y="1547921"/>
            <a:ext cx="332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Backscatter in the SFD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0EFE6E-89CA-EE7B-C429-8F0D239C632A}"/>
              </a:ext>
            </a:extLst>
          </p:cNvPr>
          <p:cNvSpPr txBox="1"/>
          <p:nvPr/>
        </p:nvSpPr>
        <p:spPr>
          <a:xfrm>
            <a:off x="6816080" y="151529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Long-range backscatter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3900E286-8969-E6A4-1AA1-702C1D9C849E}"/>
              </a:ext>
            </a:extLst>
          </p:cNvPr>
          <p:cNvSpPr txBox="1">
            <a:spLocks/>
          </p:cNvSpPr>
          <p:nvPr/>
        </p:nvSpPr>
        <p:spPr bwMode="auto">
          <a:xfrm>
            <a:off x="4944729" y="2443675"/>
            <a:ext cx="6859940" cy="19137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[8] Using 1 or 2 Mb DSSS in the Excitation field </a:t>
            </a:r>
            <a:r>
              <a:rPr lang="en-CA" sz="1800" i="1" kern="0" dirty="0"/>
              <a:t>and </a:t>
            </a:r>
            <a:r>
              <a:rPr lang="en-CA" sz="1800" kern="0" dirty="0"/>
              <a:t>channel shifting gives us the Sync in the uplink “for free”.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The tag doesn’t need to generate the Sync sequence; it can simply backscatter the exiting sequence!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The pre-embedded training sequences are critical for bistatic long-range applications.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A3CE53F-BE1C-48C6-F352-B57F0F040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06" y="2624259"/>
            <a:ext cx="4311180" cy="1429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E093114-2A29-F886-DE1A-18F6B1B6E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68" y="5089507"/>
            <a:ext cx="4311180" cy="282247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3AD92C8-4FB0-607D-7DF4-CF4499C6C68C}"/>
              </a:ext>
            </a:extLst>
          </p:cNvPr>
          <p:cNvSpPr txBox="1">
            <a:spLocks/>
          </p:cNvSpPr>
          <p:nvPr/>
        </p:nvSpPr>
        <p:spPr bwMode="auto">
          <a:xfrm>
            <a:off x="4915392" y="4785496"/>
            <a:ext cx="6859940" cy="8902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[3-6] Using channel shifting gets us &gt; 50 dB more link margin for long-range backscatter applications.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D0F66E60-AA28-58FF-3617-B03F1FE1FCED}"/>
              </a:ext>
            </a:extLst>
          </p:cNvPr>
          <p:cNvSpPr/>
          <p:nvPr/>
        </p:nvSpPr>
        <p:spPr bwMode="auto">
          <a:xfrm>
            <a:off x="4465410" y="2462724"/>
            <a:ext cx="385548" cy="1752742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CF41E9EA-5E46-2CB7-DDE6-74289E47ADD3}"/>
              </a:ext>
            </a:extLst>
          </p:cNvPr>
          <p:cNvSpPr/>
          <p:nvPr/>
        </p:nvSpPr>
        <p:spPr bwMode="auto">
          <a:xfrm>
            <a:off x="4436072" y="4843448"/>
            <a:ext cx="385548" cy="757010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437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164" y="1756942"/>
            <a:ext cx="10361084" cy="47184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presentation, we discussed our interpretation of the current draft SFD.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particular, we focused on the AMP DL PPDU and AMP UL PPDU formats, and how they map to the long-range backscatter use case.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discussed what features we believe would be needed to enable a long-range backscatter use case.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AMP DL PPDU: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Longer Sync sequence, the design should be determined by receiver sensitivity not backscatter vs. non-backscatter.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1 and 2 Mb DSSS PPDU as an optional waveform for the Excitation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AMP UL PPDU: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Channel shifting (Single Sideband Modulation) </a:t>
            </a:r>
            <a:r>
              <a:rPr lang="en-CA" i="1" dirty="0"/>
              <a:t>and </a:t>
            </a:r>
            <a:r>
              <a:rPr lang="en-CA" dirty="0"/>
              <a:t>PSK modulation in addition to OOK.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Qi, Yinan, </a:t>
            </a:r>
            <a:r>
              <a:rPr lang="en-GB" sz="1800" i="1" dirty="0"/>
              <a:t>Specification framework for </a:t>
            </a:r>
            <a:r>
              <a:rPr lang="en-GB" sz="1800" i="1" dirty="0" err="1"/>
              <a:t>TGbp</a:t>
            </a:r>
            <a:r>
              <a:rPr lang="en-GB" sz="1800" dirty="0"/>
              <a:t>, 11-24/1613, September 2024.</a:t>
            </a:r>
          </a:p>
          <a:p>
            <a:r>
              <a:rPr lang="en-GB" sz="1800" dirty="0"/>
              <a:t>[2] Costa et al., </a:t>
            </a:r>
            <a:r>
              <a:rPr lang="en-GB" sz="1800" i="1" dirty="0"/>
              <a:t>Long-Range Backscatter Use Case</a:t>
            </a:r>
            <a:r>
              <a:rPr lang="en-GB" sz="1800" dirty="0"/>
              <a:t>, 11-24/2115, January 2025.</a:t>
            </a:r>
          </a:p>
          <a:p>
            <a:r>
              <a:rPr lang="en-GB" sz="1800" dirty="0"/>
              <a:t>[3] Shellhammer et al., </a:t>
            </a:r>
            <a:r>
              <a:rPr lang="en-US" sz="1800" i="1" dirty="0"/>
              <a:t>WUR for Integrated Energizer Case, </a:t>
            </a:r>
            <a:r>
              <a:rPr lang="en-US" sz="1800" dirty="0"/>
              <a:t>11-24/1163, July 2024.</a:t>
            </a:r>
          </a:p>
          <a:p>
            <a:r>
              <a:rPr lang="en-US" sz="1800" dirty="0"/>
              <a:t>[4] Costa et al., </a:t>
            </a:r>
            <a:r>
              <a:rPr lang="en-US" sz="1800" i="1" dirty="0"/>
              <a:t>Advantages of 802.11b DSSS in Long-Range Backscatter, </a:t>
            </a:r>
            <a:r>
              <a:rPr lang="en-US" sz="1800" dirty="0"/>
              <a:t>11-24/2143, January 2025.</a:t>
            </a:r>
            <a:endParaRPr lang="en-GB" sz="1800" i="1" dirty="0"/>
          </a:p>
          <a:p>
            <a:r>
              <a:rPr lang="en-GB" sz="1800" dirty="0"/>
              <a:t>[5] </a:t>
            </a:r>
            <a:r>
              <a:rPr lang="en-GB" sz="1800" dirty="0" err="1"/>
              <a:t>Kezys</a:t>
            </a:r>
            <a:r>
              <a:rPr lang="en-GB" sz="1800" dirty="0"/>
              <a:t> et al., </a:t>
            </a:r>
            <a:r>
              <a:rPr lang="en-GB" sz="1800" i="1" dirty="0"/>
              <a:t>Low Complexity Backscatter AMP STA, </a:t>
            </a:r>
            <a:r>
              <a:rPr lang="en-GB" sz="1800" dirty="0"/>
              <a:t>11-24/2002, November 2024. </a:t>
            </a:r>
          </a:p>
          <a:p>
            <a:r>
              <a:rPr lang="en-GB" sz="1800" dirty="0"/>
              <a:t>[6] Costa et al., </a:t>
            </a:r>
            <a:r>
              <a:rPr lang="en-US" sz="1800" i="1" dirty="0"/>
              <a:t>PSK Modulation for Long-Range Backscatter</a:t>
            </a:r>
            <a:r>
              <a:rPr lang="en-GB" sz="1800" i="1" dirty="0"/>
              <a:t>, </a:t>
            </a:r>
            <a:r>
              <a:rPr lang="en-GB" sz="1800" dirty="0"/>
              <a:t>11-25/0266, March 2025.</a:t>
            </a:r>
          </a:p>
          <a:p>
            <a:r>
              <a:rPr lang="en-GB" sz="1800" dirty="0"/>
              <a:t>[7] Costa et al., </a:t>
            </a:r>
            <a:r>
              <a:rPr lang="en-US" sz="1800" i="1" dirty="0"/>
              <a:t>Single Side Band Backscatter Modulation</a:t>
            </a:r>
            <a:r>
              <a:rPr lang="en-GB" sz="1800" i="1" dirty="0"/>
              <a:t>, </a:t>
            </a:r>
            <a:r>
              <a:rPr lang="en-GB" sz="1800" dirty="0"/>
              <a:t>11-25/0265, March 2025.</a:t>
            </a:r>
          </a:p>
          <a:p>
            <a:r>
              <a:rPr lang="en-GB" sz="1800" dirty="0"/>
              <a:t>[8] Nishat et al., </a:t>
            </a:r>
            <a:r>
              <a:rPr lang="en-GB" sz="1800" i="1" dirty="0"/>
              <a:t>Long-range Backscatter Protection Mechanisms, </a:t>
            </a:r>
            <a:r>
              <a:rPr lang="en-GB" sz="1800" dirty="0"/>
              <a:t>11-25/0264, March 2025.</a:t>
            </a:r>
          </a:p>
          <a:p>
            <a:endParaRPr lang="en-CA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In the following, we review features in the Specification Framework Document (SFD, [1]).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Our intention is to help identify gaps in the SFD, and help get us closer to D0.1.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In the following we try to summarize what is already defined, what is missing, and what features we believe we need to enable long-range backscatter as an optional mode.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We attempt to relate SFD features to capabilities that a Backscatter non-AP AMP STA would have.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[2] we discussed the long-range backscatter use case.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capabilities at the Backscatter non-AP AMP STA for long-range use case differs from that of close-range “sticker tag” use case.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114699-47BC-11A6-75C9-52BDACB0B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33329"/>
              </p:ext>
            </p:extLst>
          </p:nvPr>
        </p:nvGraphicFramePr>
        <p:xfrm>
          <a:off x="1832236" y="3284984"/>
          <a:ext cx="8525413" cy="308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3764">
                  <a:extLst>
                    <a:ext uri="{9D8B030D-6E8A-4147-A177-3AD203B41FA5}">
                      <a16:colId xmlns:a16="http://schemas.microsoft.com/office/drawing/2014/main" val="808474367"/>
                    </a:ext>
                  </a:extLst>
                </a:gridCol>
                <a:gridCol w="4261649">
                  <a:extLst>
                    <a:ext uri="{9D8B030D-6E8A-4147-A177-3AD203B41FA5}">
                      <a16:colId xmlns:a16="http://schemas.microsoft.com/office/drawing/2014/main" val="271006855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effectLst/>
                        </a:rPr>
                        <a:t>Close-Range "Sticker" Tag</a:t>
                      </a:r>
                      <a:endParaRPr lang="en-CA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effectLst/>
                        </a:rPr>
                        <a:t>Long-Range Tag</a:t>
                      </a:r>
                      <a:endParaRPr lang="en-CA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78643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Lower accuracy clock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Higher accuracy clock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70613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OOK Modulation in Downlink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OOK Modulation in Downlink (same)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035974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OOK Modulation in Uplink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DBPSK, DQPSK Modulation in Uplink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92507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No carrier frequency shifting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Carrier frequency shifting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57968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Low receive sensitivity: </a:t>
                      </a:r>
                    </a:p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Receiver sensitivity limited by Energy Harvester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Higher receive Sensitivity: </a:t>
                      </a:r>
                    </a:p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Not RF Energy Harvester limited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166259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Limited energy storage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Lifetime battery or larger storage capacity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279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7B61-E3C0-1722-14FB-524A29A4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0446-0922-CFE2-64D3-5EB376993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 further discussion, the g</a:t>
            </a:r>
            <a:r>
              <a:rPr lang="en-GB" kern="0" dirty="0"/>
              <a:t>roup still had some </a:t>
            </a:r>
            <a:r>
              <a:rPr lang="en-GB" dirty="0"/>
              <a:t>questions</a:t>
            </a:r>
            <a:r>
              <a:rPr lang="en-GB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What specific SFD features would be required to enable a long-range backscatter mode?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8AB46-06A4-B9C8-C41C-D1CCBA0A41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59962-652D-B6F0-9A32-27BC3365B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19DF7-8311-D33D-4A44-159DF538FC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70842BA-123C-5E84-5925-C920EC9C4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97429"/>
              </p:ext>
            </p:extLst>
          </p:nvPr>
        </p:nvGraphicFramePr>
        <p:xfrm>
          <a:off x="1918479" y="3645024"/>
          <a:ext cx="8352928" cy="13058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04096">
                  <a:extLst>
                    <a:ext uri="{9D8B030D-6E8A-4147-A177-3AD203B41FA5}">
                      <a16:colId xmlns:a16="http://schemas.microsoft.com/office/drawing/2014/main" val="2137650834"/>
                    </a:ext>
                  </a:extLst>
                </a:gridCol>
                <a:gridCol w="2048832">
                  <a:extLst>
                    <a:ext uri="{9D8B030D-6E8A-4147-A177-3AD203B41FA5}">
                      <a16:colId xmlns:a16="http://schemas.microsoft.com/office/drawing/2014/main" val="4232507505"/>
                    </a:ext>
                  </a:extLst>
                </a:gridCol>
              </a:tblGrid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Combined channel shifting and bit flipping. </a:t>
                      </a: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(SSB and PSK modulation in the Uplink)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u="none" strike="noStrike" dirty="0">
                          <a:effectLst/>
                          <a:latin typeface="+mn-lt"/>
                        </a:rPr>
                        <a:t>[6-7]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6081767"/>
                  </a:ext>
                </a:extLst>
              </a:tr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Mb, 2 Mb DSSS in the AMP Excitation field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[4-5]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8857676"/>
                  </a:ext>
                </a:extLst>
              </a:tr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Medium protection mechanisms for long range backscatter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u="none" strike="noStrike" dirty="0">
                          <a:effectLst/>
                          <a:latin typeface="+mn-lt"/>
                        </a:rPr>
                        <a:t>[8]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22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75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2B34B-B5EC-9E31-86F6-3532E2F00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SFD So Far: Downlink PPDU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09994-B3FD-3D13-2CF8-033D24A1F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2519" y="1627398"/>
            <a:ext cx="3448316" cy="13112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the downlink, the following downlink frame formats are proposed in the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B217F-A9C6-F315-6EFE-2DFFA17471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0056-1938-AA32-F9D6-0E39533DD4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6B5EEF-70D7-069A-A2CA-7F70113A4B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8E2CE5-5DF7-BDD9-0A29-F4056E541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48" b="-336"/>
          <a:stretch/>
        </p:blipFill>
        <p:spPr>
          <a:xfrm>
            <a:off x="61165" y="1677175"/>
            <a:ext cx="12002752" cy="484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8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2E330-9360-0811-3105-A7A893EF3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SFD Downlink PPDU: Receiver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CED2-F7A6-E741-F719-E65E4A26E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DL PPDU clause implies several capabilities at the AMP STA receiver.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A1546-8E1A-FC07-879C-43DBE6E1C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90674-EE1F-3E92-E562-210F7B4D28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170B5C-2134-2B09-7AB2-E231DC6528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328E89-1106-602F-68D6-FE51CB4BB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164" y="2492896"/>
            <a:ext cx="9219557" cy="390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5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046DD-4469-3E34-3CAB-0755ADD38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SFD Downlink PPDU: Backscatter Receiver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7CC88-9EEF-01D5-E241-2C3CE0B96E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1B03-EF26-F4D7-3DD8-DC630CCBDF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B2104F-7361-688E-428E-539F5FBC4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40A41DA-4F98-9411-E978-6E29C9EA69BD}"/>
              </a:ext>
            </a:extLst>
          </p:cNvPr>
          <p:cNvSpPr txBox="1">
            <a:spLocks/>
          </p:cNvSpPr>
          <p:nvPr/>
        </p:nvSpPr>
        <p:spPr bwMode="auto">
          <a:xfrm>
            <a:off x="4727848" y="2764612"/>
            <a:ext cx="7344816" cy="2608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Sync sequence design should depend on the receiver’s sensitivity level, not whether the device does backscatter or non-backscatter.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kern="0" dirty="0"/>
              <a:t>Focusing on receiver sensitivity,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500" kern="0" dirty="0"/>
              <a:t>Energy Harvesting sensitivity is limited to around </a:t>
            </a:r>
            <a:r>
              <a:rPr lang="en-CA" sz="1500" b="1" kern="0" dirty="0"/>
              <a:t>-23 dBm</a:t>
            </a:r>
            <a:r>
              <a:rPr lang="en-CA" sz="1500" kern="0" dirty="0"/>
              <a:t>.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500" kern="0" dirty="0"/>
              <a:t>Our current long-range tags have around </a:t>
            </a:r>
            <a:r>
              <a:rPr lang="en-CA" sz="1500" b="1" kern="0" dirty="0"/>
              <a:t>-35 to -40 dBm </a:t>
            </a:r>
            <a:r>
              <a:rPr lang="en-CA" sz="1500" kern="0" dirty="0"/>
              <a:t>receiver sensitivity and </a:t>
            </a:r>
            <a:r>
              <a:rPr lang="en-CA" sz="1500" b="1" kern="0" dirty="0"/>
              <a:t>are not EH limited</a:t>
            </a:r>
            <a:r>
              <a:rPr lang="en-CA" sz="15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500" kern="0" dirty="0"/>
              <a:t>Active Tx devices are already assumed to have better receive sensitivity.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500" kern="0" dirty="0"/>
              <a:t>Next generation long-range backscatter tags in newer process nodes </a:t>
            </a:r>
            <a:r>
              <a:rPr lang="en-CA" sz="1500" b="1" kern="0" dirty="0"/>
              <a:t>will have better receiver sensitivity and consume less power</a:t>
            </a:r>
            <a:r>
              <a:rPr lang="en-CA" sz="1500" kern="0" dirty="0"/>
              <a:t>.</a:t>
            </a:r>
            <a:endParaRPr lang="en-CA" sz="1400" kern="0" dirty="0"/>
          </a:p>
          <a:p>
            <a:pPr>
              <a:buFont typeface="Arial" panose="020B0604020202020204" pitchFamily="34" charset="0"/>
              <a:buChar char="•"/>
            </a:pPr>
            <a:endParaRPr lang="en-CA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400" kern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E8D416-CFDF-C3E0-D9B0-8E08DF907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3671301"/>
            <a:ext cx="4467707" cy="5289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EFD56D-E1F0-8D83-A6EA-9740B99E4980}"/>
              </a:ext>
            </a:extLst>
          </p:cNvPr>
          <p:cNvSpPr txBox="1"/>
          <p:nvPr/>
        </p:nvSpPr>
        <p:spPr>
          <a:xfrm>
            <a:off x="583482" y="1561065"/>
            <a:ext cx="332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Backscatter in the SFD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8ADC27-FCDC-1AF4-4275-748A1AD2FEAF}"/>
              </a:ext>
            </a:extLst>
          </p:cNvPr>
          <p:cNvSpPr txBox="1"/>
          <p:nvPr/>
        </p:nvSpPr>
        <p:spPr>
          <a:xfrm>
            <a:off x="6744072" y="156106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>
                <a:solidFill>
                  <a:schemeClr val="tx1"/>
                </a:solidFill>
              </a:rPr>
              <a:t>Long-range backscatter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5C4B251D-DBE5-5D05-394D-28248DDCA166}"/>
              </a:ext>
            </a:extLst>
          </p:cNvPr>
          <p:cNvSpPr/>
          <p:nvPr/>
        </p:nvSpPr>
        <p:spPr bwMode="auto">
          <a:xfrm>
            <a:off x="4301652" y="2908629"/>
            <a:ext cx="385548" cy="2160240"/>
          </a:xfrm>
          <a:prstGeom prst="leftBrace">
            <a:avLst>
              <a:gd name="adj1" fmla="val 80690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5707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8DAB-C4EB-CAFA-55DE-2EA72E8C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SFD So Far: Uplink PPDU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D056-21C1-AC29-DE0B-FFAEDD93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SFD is missing the most detail regarding the definition of uplink PPDUs.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39AE3-0BA0-705A-B84F-BBEA8A788C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70CC-0E65-C1F4-784D-3FF16469E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137A5D-21E6-C8BF-705B-B2B1914B74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952332-4F4F-6EAF-CFB1-FE503B158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823" y="3429000"/>
            <a:ext cx="5574239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3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1C09-BDDF-979F-5BF7-4E06A72AB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SFD Uplink PPDU: Transmitter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7AB77-A3B0-D635-0445-D0AC5EC3D1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F82BF-380B-AA3F-EEEA-89F90BEF8E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99EFF3-A5CC-433D-580E-482799090A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8EB45A-EB61-3BC3-C3C8-4801A3805501}"/>
              </a:ext>
            </a:extLst>
          </p:cNvPr>
          <p:cNvSpPr txBox="1">
            <a:spLocks/>
          </p:cNvSpPr>
          <p:nvPr/>
        </p:nvSpPr>
        <p:spPr bwMode="auto">
          <a:xfrm>
            <a:off x="692696" y="1618531"/>
            <a:ext cx="10804493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The UL PPDU clause implies several capabilities at the AMP STA transmitter.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5C1F1E-60FB-3827-33B8-51C5AC7E8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843" y="2232229"/>
            <a:ext cx="7896200" cy="416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7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54604</TotalTime>
  <Words>1068</Words>
  <Application>Microsoft Office PowerPoint</Application>
  <PresentationFormat>Widescreen</PresentationFormat>
  <Paragraphs>132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Times New Roman</vt:lpstr>
      <vt:lpstr>Office Theme</vt:lpstr>
      <vt:lpstr>Document</vt:lpstr>
      <vt:lpstr>SFD Review for Long-Range Backscatter</vt:lpstr>
      <vt:lpstr>PowerPoint Presentation</vt:lpstr>
      <vt:lpstr>Background</vt:lpstr>
      <vt:lpstr>Background (2)</vt:lpstr>
      <vt:lpstr>SFD So Far: Downlink PPDU Formats</vt:lpstr>
      <vt:lpstr>SFD Downlink PPDU: Receiver Capabilities</vt:lpstr>
      <vt:lpstr>SFD Downlink PPDU: Backscatter Receiver Capabilities</vt:lpstr>
      <vt:lpstr>SFD So Far: Uplink PPDU Formats</vt:lpstr>
      <vt:lpstr>SFD Uplink PPDU: Transmitter Capabilities</vt:lpstr>
      <vt:lpstr>Uplink PPDU: Backscatter Transmitter Capabilities</vt:lpstr>
      <vt:lpstr>Uplink PPDU: Backscatter Transmitter Capabilities (2)</vt:lpstr>
      <vt:lpstr>Conclusion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SFD Review for Long Range Backscatter</dc:title>
  <dc:creator>Nelson Costa</dc:creator>
  <cp:keywords/>
  <cp:lastModifiedBy>Nelson Costa</cp:lastModifiedBy>
  <cp:revision>55</cp:revision>
  <cp:lastPrinted>1601-01-01T00:00:00Z</cp:lastPrinted>
  <dcterms:created xsi:type="dcterms:W3CDTF">2024-10-06T13:43:49Z</dcterms:created>
  <dcterms:modified xsi:type="dcterms:W3CDTF">2025-03-03T21:56:34Z</dcterms:modified>
  <cp:category>Nelson Costa (HaiLa Technologies)</cp:category>
</cp:coreProperties>
</file>