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51"/>
  </p:notesMasterIdLst>
  <p:handoutMasterIdLst>
    <p:handoutMasterId r:id="rId52"/>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2692" r:id="rId31"/>
    <p:sldId id="2693" r:id="rId32"/>
    <p:sldId id="680" r:id="rId33"/>
    <p:sldId id="2530" r:id="rId34"/>
    <p:sldId id="2531" r:id="rId35"/>
    <p:sldId id="2695" r:id="rId36"/>
    <p:sldId id="279" r:id="rId37"/>
    <p:sldId id="2694" r:id="rId38"/>
    <p:sldId id="2533" r:id="rId39"/>
    <p:sldId id="2673" r:id="rId40"/>
    <p:sldId id="2535" r:id="rId41"/>
    <p:sldId id="2696" r:id="rId42"/>
    <p:sldId id="2697" r:id="rId43"/>
    <p:sldId id="2698" r:id="rId44"/>
    <p:sldId id="2709" r:id="rId45"/>
    <p:sldId id="2710" r:id="rId46"/>
    <p:sldId id="2711" r:id="rId47"/>
    <p:sldId id="2712" r:id="rId48"/>
    <p:sldId id="2715" r:id="rId49"/>
    <p:sldId id="2714"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March 11th - March IEEE meeting" id="{DE843586-E506-4D30-A655-52B441F0114A}">
          <p14:sldIdLst>
            <p14:sldId id="690"/>
            <p14:sldId id="694"/>
            <p14:sldId id="2568"/>
            <p14:sldId id="2691"/>
            <p14:sldId id="2692"/>
            <p14:sldId id="2693"/>
            <p14:sldId id="680"/>
          </p14:sldIdLst>
        </p14:section>
        <p14:section name="March 12th - March IEEE meeting" id="{D686ED55-D2EA-43E3-A87F-725BDBE41CF2}">
          <p14:sldIdLst>
            <p14:sldId id="2530"/>
            <p14:sldId id="2531"/>
            <p14:sldId id="2695"/>
            <p14:sldId id="279"/>
            <p14:sldId id="2694"/>
            <p14:sldId id="2533"/>
            <p14:sldId id="2673"/>
            <p14:sldId id="2535"/>
          </p14:sldIdLst>
        </p14:section>
        <p14:section name="March 13th - March IEEE meeting" id="{E43CDED0-F81F-4B1C-A5B9-F0C3F0C94684}">
          <p14:sldIdLst>
            <p14:sldId id="2696"/>
            <p14:sldId id="2697"/>
            <p14:sldId id="2698"/>
          </p14:sldIdLst>
        </p14:section>
        <p14:section name="April 15th Telecon" id="{CC16CC27-F82F-4811-AE0B-108114136788}">
          <p14:sldIdLst>
            <p14:sldId id="2709"/>
            <p14:sldId id="2710"/>
            <p14:sldId id="2711"/>
            <p14:sldId id="2712"/>
            <p14:sldId id="2715"/>
            <p14:sldId id="2714"/>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A0FF10-E821-4B49-AE65-F591244B8434}" v="5" dt="2025-04-14T22:29:58.19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6807" autoAdjust="0"/>
  </p:normalViewPr>
  <p:slideViewPr>
    <p:cSldViewPr>
      <p:cViewPr varScale="1">
        <p:scale>
          <a:sx n="120" d="100"/>
          <a:sy n="120" d="100"/>
        </p:scale>
        <p:origin x="1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50BDE-6767-DD18-1CC0-3C20513B638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E7DD2F-42E9-6837-ACA0-6015255AF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A859E8-CBD0-2DFB-2822-6CB57A51E2A7}"/>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BADECDA0-F50D-EAE4-05AA-E6FEF242CBB1}"/>
              </a:ext>
            </a:extLst>
          </p:cNvPr>
          <p:cNvSpPr>
            <a:spLocks noGrp="1"/>
          </p:cNvSpPr>
          <p:nvPr>
            <p:ph type="hdr" idx="10"/>
          </p:nvPr>
        </p:nvSpPr>
        <p:spPr/>
        <p:txBody>
          <a:bodyPr/>
          <a:lstStyle/>
          <a:p>
            <a:r>
              <a:rPr lang="en-US"/>
              <a:t>doc.: IEEE 802.11-yy/xxxxr0</a:t>
            </a:r>
          </a:p>
        </p:txBody>
      </p:sp>
      <p:sp>
        <p:nvSpPr>
          <p:cNvPr id="5" name="Date Placeholder 4">
            <a:extLst>
              <a:ext uri="{FF2B5EF4-FFF2-40B4-BE49-F238E27FC236}">
                <a16:creationId xmlns:a16="http://schemas.microsoft.com/office/drawing/2014/main" id="{CE15F6C8-E952-E190-EEFA-80F9F73A83A3}"/>
              </a:ext>
            </a:extLst>
          </p:cNvPr>
          <p:cNvSpPr>
            <a:spLocks noGrp="1"/>
          </p:cNvSpPr>
          <p:nvPr>
            <p:ph type="dt" idx="11"/>
          </p:nvPr>
        </p:nvSpPr>
        <p:spPr/>
        <p:txBody>
          <a:bodyPr/>
          <a:lstStyle/>
          <a:p>
            <a:r>
              <a:rPr lang="en-US"/>
              <a:t>Month Year</a:t>
            </a:r>
          </a:p>
        </p:txBody>
      </p:sp>
      <p:sp>
        <p:nvSpPr>
          <p:cNvPr id="6" name="Footer Placeholder 5">
            <a:extLst>
              <a:ext uri="{FF2B5EF4-FFF2-40B4-BE49-F238E27FC236}">
                <a16:creationId xmlns:a16="http://schemas.microsoft.com/office/drawing/2014/main" id="{A164A07C-46FA-5E0A-57CF-02B8E776FA60}"/>
              </a:ext>
            </a:extLst>
          </p:cNvPr>
          <p:cNvSpPr>
            <a:spLocks noGrp="1"/>
          </p:cNvSpPr>
          <p:nvPr>
            <p:ph type="ftr" idx="12"/>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98E7284-668A-7BC4-59DD-6D6C9D935E32}"/>
              </a:ext>
            </a:extLst>
          </p:cNvPr>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661175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21461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802.11-21/1501r5</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Jonathan egev, Intel Corporation</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April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April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April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April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April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802.11-25/232r5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April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cvent.me/d5xo5D"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2025-04-15</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75344197"/>
              </p:ext>
            </p:extLst>
          </p:nvPr>
        </p:nvGraphicFramePr>
        <p:xfrm>
          <a:off x="929217" y="3312462"/>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9217" y="3312462"/>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March and May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(15 min)</a:t>
            </a:r>
          </a:p>
          <a:p>
            <a:pPr algn="just">
              <a:spcBef>
                <a:spcPct val="20000"/>
              </a:spcBef>
              <a:buFontTx/>
              <a:buChar char="•"/>
            </a:pPr>
            <a:r>
              <a:rPr lang="en-US" sz="1800" b="0" dirty="0"/>
              <a:t>Conduct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recirculation.</a:t>
            </a:r>
          </a:p>
          <a:p>
            <a:pPr algn="just">
              <a:spcBef>
                <a:spcPct val="20000"/>
              </a:spcBef>
              <a:buFontTx/>
              <a:buChar char="•"/>
            </a:pPr>
            <a:r>
              <a:rPr lang="en-US" sz="1800" b="0" kern="0" dirty="0"/>
              <a:t>Review process from this point forward.</a:t>
            </a:r>
          </a:p>
          <a:p>
            <a:pPr algn="just">
              <a:spcBef>
                <a:spcPct val="20000"/>
              </a:spcBef>
              <a:buFontTx/>
              <a:buChar char="•"/>
            </a:pPr>
            <a:r>
              <a:rPr lang="en-US" sz="1800" b="0" kern="0" dirty="0"/>
              <a:t>Review report to EC requesting conditional approval.</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69740117"/>
              </p:ext>
            </p:extLst>
          </p:nvPr>
        </p:nvGraphicFramePr>
        <p:xfrm>
          <a:off x="911424" y="1265032"/>
          <a:ext cx="10513169" cy="3901280"/>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extLst>
                  <a:ext uri="{0D108BD9-81ED-4DB2-BD59-A6C34878D82A}">
                    <a16:rowId xmlns:a16="http://schemas.microsoft.com/office/drawing/2014/main" val="4260322725"/>
                  </a:ext>
                </a:extLst>
              </a:tr>
              <a:tr h="182872">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3178159513"/>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extLst>
                  <a:ext uri="{0D108BD9-81ED-4DB2-BD59-A6C34878D82A}">
                    <a16:rowId xmlns:a16="http://schemas.microsoft.com/office/drawing/2014/main" val="1551324123"/>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2084208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358269311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11</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Conduct comment resolution (as time permits)</a:t>
            </a:r>
          </a:p>
          <a:p>
            <a:pPr algn="just">
              <a:spcBef>
                <a:spcPct val="20000"/>
              </a:spcBef>
              <a:buFontTx/>
              <a:buChar char="•"/>
            </a:pPr>
            <a:r>
              <a:rPr lang="en-US" sz="2000" b="0" kern="0" dirty="0"/>
              <a:t>Consider SA Ballot recirculation (as time permits)</a:t>
            </a:r>
          </a:p>
          <a:p>
            <a:pPr algn="just">
              <a:spcBef>
                <a:spcPct val="20000"/>
              </a:spcBef>
              <a:buFontTx/>
              <a:buChar char="•"/>
            </a:pPr>
            <a:r>
              <a:rPr lang="en-US" sz="2000" b="0" dirty="0"/>
              <a:t>Review draft EC report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919183"/>
              </p:ext>
            </p:extLst>
          </p:nvPr>
        </p:nvGraphicFramePr>
        <p:xfrm>
          <a:off x="695400" y="1260086"/>
          <a:ext cx="10945215" cy="2804048"/>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1"/>
                  </a:ext>
                </a:extLst>
              </a:tr>
              <a:tr h="16909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323090406"/>
                  </a:ext>
                </a:extLst>
              </a:tr>
              <a:tr h="0">
                <a:tc>
                  <a:txBody>
                    <a:bodyPr/>
                    <a:lstStyle/>
                    <a:p>
                      <a:r>
                        <a:rPr lang="en-US" dirty="0"/>
                        <a:t>11-25-367</a:t>
                      </a:r>
                    </a:p>
                  </a:txBody>
                  <a:tcPr marT="45712" marB="45712"/>
                </a:tc>
                <a:tc>
                  <a:txBody>
                    <a:bodyPr/>
                    <a:lstStyle/>
                    <a:p>
                      <a:r>
                        <a:rPr lang="en-US" dirty="0"/>
                        <a:t>Roy Want</a:t>
                      </a:r>
                    </a:p>
                  </a:txBody>
                  <a:tcPr marT="45712" marB="45712"/>
                </a:tc>
                <a:tc>
                  <a:txBody>
                    <a:bodyPr/>
                    <a:lstStyle/>
                    <a:p>
                      <a:r>
                        <a:rPr lang="en-US" dirty="0"/>
                        <a:t>SA1 editorial resolutions-1</a:t>
                      </a:r>
                    </a:p>
                  </a:txBody>
                  <a:tcPr marT="45712" marB="45712"/>
                </a:tc>
                <a:tc>
                  <a:txBody>
                    <a:bodyPr/>
                    <a:lstStyle/>
                    <a:p>
                      <a:r>
                        <a:rPr lang="en-US" dirty="0"/>
                        <a:t>CR</a:t>
                      </a:r>
                    </a:p>
                  </a:txBody>
                  <a:tcPr marT="45712" marB="45712"/>
                </a:tc>
                <a:tc>
                  <a:txBody>
                    <a:bodyPr/>
                    <a:lstStyle/>
                    <a:p>
                      <a:endParaRPr lang="en-US" sz="1800" dirty="0"/>
                    </a:p>
                  </a:txBody>
                  <a:tcPr marT="45712" marB="45712"/>
                </a:tc>
                <a:extLst>
                  <a:ext uri="{0D108BD9-81ED-4DB2-BD59-A6C34878D82A}">
                    <a16:rowId xmlns:a16="http://schemas.microsoft.com/office/drawing/2014/main" val="3281966889"/>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283045369"/>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11-23-049.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F6D11-A4DA-60DC-3E1F-F3DB98C6D434}"/>
              </a:ext>
            </a:extLst>
          </p:cNvPr>
          <p:cNvSpPr>
            <a:spLocks noGrp="1"/>
          </p:cNvSpPr>
          <p:nvPr>
            <p:ph type="title"/>
          </p:nvPr>
        </p:nvSpPr>
        <p:spPr/>
        <p:txBody>
          <a:bodyPr/>
          <a:lstStyle/>
          <a:p>
            <a:r>
              <a:rPr lang="en-US" sz="3200" b="0" kern="0" dirty="0"/>
              <a:t>Consider SA Ballot recirculation (as time permits)</a:t>
            </a:r>
            <a:endParaRPr lang="en-US" dirty="0"/>
          </a:p>
        </p:txBody>
      </p:sp>
      <p:sp>
        <p:nvSpPr>
          <p:cNvPr id="3" name="Content Placeholder 2">
            <a:extLst>
              <a:ext uri="{FF2B5EF4-FFF2-40B4-BE49-F238E27FC236}">
                <a16:creationId xmlns:a16="http://schemas.microsoft.com/office/drawing/2014/main" id="{FDB6DBC2-B416-2DF3-1377-FC785A0A33BE}"/>
              </a:ext>
            </a:extLst>
          </p:cNvPr>
          <p:cNvSpPr>
            <a:spLocks noGrp="1"/>
          </p:cNvSpPr>
          <p:nvPr>
            <p:ph idx="1"/>
          </p:nvPr>
        </p:nvSpPr>
        <p:spPr/>
        <p:txBody>
          <a:bodyPr/>
          <a:lstStyle/>
          <a:p>
            <a:r>
              <a:rPr lang="en-US" dirty="0"/>
              <a:t>Go </a:t>
            </a:r>
            <a:r>
              <a:rPr lang="en-US"/>
              <a:t>to 11-23-049</a:t>
            </a:r>
            <a:r>
              <a:rPr lang="en-US" dirty="0"/>
              <a:t>.</a:t>
            </a:r>
          </a:p>
          <a:p>
            <a:endParaRPr lang="en-US" dirty="0"/>
          </a:p>
        </p:txBody>
      </p:sp>
      <p:sp>
        <p:nvSpPr>
          <p:cNvPr id="4" name="Slide Number Placeholder 3">
            <a:extLst>
              <a:ext uri="{FF2B5EF4-FFF2-40B4-BE49-F238E27FC236}">
                <a16:creationId xmlns:a16="http://schemas.microsoft.com/office/drawing/2014/main" id="{DC63FB49-5EB9-90DB-23CF-6DD699319A4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17FD631-5959-2D09-3737-6C79FD5A50E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C6491E-F5FE-721B-A9E7-A93B871A0E8F}"/>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65775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47694-EBFA-48C4-6BC0-6B68CEC6D809}"/>
              </a:ext>
            </a:extLst>
          </p:cNvPr>
          <p:cNvSpPr>
            <a:spLocks noGrp="1"/>
          </p:cNvSpPr>
          <p:nvPr>
            <p:ph type="title"/>
          </p:nvPr>
        </p:nvSpPr>
        <p:spPr/>
        <p:txBody>
          <a:bodyPr/>
          <a:lstStyle/>
          <a:p>
            <a:r>
              <a:rPr lang="en-US" dirty="0"/>
              <a:t>Process going forward</a:t>
            </a:r>
          </a:p>
        </p:txBody>
      </p:sp>
      <p:sp>
        <p:nvSpPr>
          <p:cNvPr id="3" name="Content Placeholder 2">
            <a:extLst>
              <a:ext uri="{FF2B5EF4-FFF2-40B4-BE49-F238E27FC236}">
                <a16:creationId xmlns:a16="http://schemas.microsoft.com/office/drawing/2014/main" id="{61947124-0131-21DC-C4F8-9B1008A15760}"/>
              </a:ext>
            </a:extLst>
          </p:cNvPr>
          <p:cNvSpPr>
            <a:spLocks noGrp="1"/>
          </p:cNvSpPr>
          <p:nvPr>
            <p:ph idx="1"/>
          </p:nvPr>
        </p:nvSpPr>
        <p:spPr/>
        <p:txBody>
          <a:bodyPr/>
          <a:lstStyle/>
          <a:p>
            <a:pPr>
              <a:buFont typeface="Arial" panose="020B0604020202020204" pitchFamily="34" charset="0"/>
              <a:buChar char="•"/>
            </a:pPr>
            <a:r>
              <a:rPr lang="en-US" dirty="0"/>
              <a:t>Assuming next draft (D5.0) is unchanged, this would be the final P802.11bk draft.</a:t>
            </a:r>
          </a:p>
          <a:p>
            <a:pPr>
              <a:buFont typeface="Arial" panose="020B0604020202020204" pitchFamily="34" charset="0"/>
              <a:buChar char="•"/>
            </a:pPr>
            <a:r>
              <a:rPr lang="en-US" dirty="0"/>
              <a:t>Target is to seek EC approval to forward D5.0 to RevCom, hence seeking conditional EC approval.</a:t>
            </a:r>
          </a:p>
          <a:p>
            <a:pPr>
              <a:buFont typeface="Arial" panose="020B0604020202020204" pitchFamily="34" charset="0"/>
              <a:buChar char="•"/>
            </a:pPr>
            <a:r>
              <a:rPr lang="en-US" dirty="0"/>
              <a:t>Report to EC is submission 11-25-453.</a:t>
            </a:r>
          </a:p>
        </p:txBody>
      </p:sp>
      <p:sp>
        <p:nvSpPr>
          <p:cNvPr id="4" name="Slide Number Placeholder 3">
            <a:extLst>
              <a:ext uri="{FF2B5EF4-FFF2-40B4-BE49-F238E27FC236}">
                <a16:creationId xmlns:a16="http://schemas.microsoft.com/office/drawing/2014/main" id="{6E7961B8-ECF5-7F54-F43E-2EC6A65208B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F369FA2-5D97-5D8E-A2C9-2EDD4FBD2D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CD330B-B2F8-A528-0464-8A3A40D9153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55299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and consider report to EC (as needed)</a:t>
            </a:r>
          </a:p>
          <a:p>
            <a:pPr algn="just">
              <a:spcBef>
                <a:spcPct val="20000"/>
              </a:spcBef>
              <a:buFontTx/>
              <a:buChar char="•"/>
            </a:pPr>
            <a:r>
              <a:rPr lang="en-US" sz="2000" b="0" dirty="0"/>
              <a:t>Progress made during week. (5min)</a:t>
            </a:r>
          </a:p>
          <a:p>
            <a:pPr algn="just">
              <a:spcBef>
                <a:spcPct val="20000"/>
              </a:spcBef>
              <a:buFontTx/>
              <a:buChar char="•"/>
            </a:pPr>
            <a:r>
              <a:rPr lang="en-US" sz="2000" b="0" dirty="0"/>
              <a:t>Set telecon times. (5min)</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12</a:t>
            </a:r>
            <a:r>
              <a:rPr lang="en-US" altLang="en-US" baseline="30000" dirty="0">
                <a:solidFill>
                  <a:schemeClr val="tx2"/>
                </a:solidFill>
              </a:rPr>
              <a:t>th</a:t>
            </a:r>
            <a:r>
              <a:rPr lang="en-US" altLang="en-US" dirty="0">
                <a:solidFill>
                  <a:schemeClr val="tx2"/>
                </a:solidFill>
              </a:rPr>
              <a:t> AM2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8324324"/>
              </p:ext>
            </p:extLst>
          </p:nvPr>
        </p:nvGraphicFramePr>
        <p:xfrm>
          <a:off x="914401" y="1260086"/>
          <a:ext cx="10460566" cy="243830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11-23-049</a:t>
                      </a:r>
                    </a:p>
                  </a:txBody>
                  <a:tcPr marT="45712" marB="45712"/>
                </a:tc>
                <a:tc>
                  <a:txBody>
                    <a:bodyPr/>
                    <a:lstStyle/>
                    <a:p>
                      <a:r>
                        <a:rPr lang="en-US"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Motion compendium </a:t>
                      </a:r>
                    </a:p>
                  </a:txBody>
                  <a:tcPr marT="45712" marB="45712"/>
                </a:tc>
                <a:tc>
                  <a:txBody>
                    <a:bodyPr/>
                    <a:lstStyle/>
                    <a:p>
                      <a:r>
                        <a:rPr lang="en-US" dirty="0"/>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2508862926"/>
                  </a:ext>
                </a:extLst>
              </a:tr>
              <a:tr h="0">
                <a:tc>
                  <a:txBody>
                    <a:bodyPr/>
                    <a:lstStyle/>
                    <a:p>
                      <a:r>
                        <a:rPr lang="en-US" dirty="0"/>
                        <a:t>11-25-453</a:t>
                      </a:r>
                    </a:p>
                  </a:txBody>
                  <a:tcPr marT="45712" marB="45712"/>
                </a:tc>
                <a:tc>
                  <a:txBody>
                    <a:bodyPr/>
                    <a:lstStyle/>
                    <a:p>
                      <a:r>
                        <a:rPr lang="en-US" dirty="0"/>
                        <a:t>Jonathan Segev</a:t>
                      </a:r>
                    </a:p>
                  </a:txBody>
                  <a:tcPr marT="45712" marB="45712"/>
                </a:tc>
                <a:tc>
                  <a:txBody>
                    <a:bodyPr/>
                    <a:lstStyle/>
                    <a:p>
                      <a:r>
                        <a:rPr lang="en-US" dirty="0"/>
                        <a:t>Report to EC on conditional approval</a:t>
                      </a:r>
                    </a:p>
                  </a:txBody>
                  <a:tcPr marT="45712" marB="45712"/>
                </a:tc>
                <a:tc>
                  <a:txBody>
                    <a:bodyPr/>
                    <a:lstStyle/>
                    <a:p>
                      <a:r>
                        <a:rPr lang="en-US" dirty="0"/>
                        <a:t>Amendment completion</a:t>
                      </a:r>
                    </a:p>
                  </a:txBody>
                  <a:tcPr marT="45712" marB="45712"/>
                </a:tc>
                <a:tc>
                  <a:txBody>
                    <a:bodyPr/>
                    <a:lstStyle/>
                    <a:p>
                      <a:r>
                        <a:rPr lang="en-US" sz="1800" dirty="0"/>
                        <a:t>As needed</a:t>
                      </a:r>
                      <a:endParaRPr lang="en-US" sz="1400" dirty="0"/>
                    </a:p>
                  </a:txBody>
                  <a:tcPr marT="45712" marB="45712"/>
                </a:tc>
                <a:extLst>
                  <a:ext uri="{0D108BD9-81ED-4DB2-BD59-A6C34878D82A}">
                    <a16:rowId xmlns:a16="http://schemas.microsoft.com/office/drawing/2014/main" val="63858185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7854C-A06D-14D8-7A11-8D4FCA767FE0}"/>
              </a:ext>
            </a:extLst>
          </p:cNvPr>
          <p:cNvSpPr>
            <a:spLocks noGrp="1"/>
          </p:cNvSpPr>
          <p:nvPr>
            <p:ph type="title"/>
          </p:nvPr>
        </p:nvSpPr>
        <p:spPr/>
        <p:txBody>
          <a:bodyPr/>
          <a:lstStyle/>
          <a:p>
            <a:r>
              <a:rPr lang="en-US" dirty="0"/>
              <a:t>Recess until 11:08 ET</a:t>
            </a:r>
          </a:p>
        </p:txBody>
      </p:sp>
      <p:sp>
        <p:nvSpPr>
          <p:cNvPr id="4" name="Slide Number Placeholder 3">
            <a:extLst>
              <a:ext uri="{FF2B5EF4-FFF2-40B4-BE49-F238E27FC236}">
                <a16:creationId xmlns:a16="http://schemas.microsoft.com/office/drawing/2014/main" id="{A9404B8A-797D-518C-27F5-EE5A5760D93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F3BE84D5-C81E-87D9-E853-D287DDE3A36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0CAE460-8ABE-DEB7-856D-AE9EC9B50415}"/>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11256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P802.11bk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April 2025</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Jonathan Segev, Intel corporation</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nvGraphicFramePr>
        <p:xfrm>
          <a:off x="479376" y="2002497"/>
          <a:ext cx="11233248" cy="2494280"/>
        </p:xfrm>
        <a:graphic>
          <a:graphicData uri="http://schemas.openxmlformats.org/drawingml/2006/table">
            <a:tbl>
              <a:tblPr firstRow="1" bandRow="1">
                <a:tableStyleId>{D27102A9-8310-4765-A935-A1911B00CA55}</a:tableStyleId>
              </a:tblPr>
              <a:tblGrid>
                <a:gridCol w="6048672">
                  <a:extLst>
                    <a:ext uri="{9D8B030D-6E8A-4147-A177-3AD203B41FA5}">
                      <a16:colId xmlns:a16="http://schemas.microsoft.com/office/drawing/2014/main" val="503046018"/>
                    </a:ext>
                  </a:extLst>
                </a:gridCol>
                <a:gridCol w="5184576">
                  <a:extLst>
                    <a:ext uri="{9D8B030D-6E8A-4147-A177-3AD203B41FA5}">
                      <a16:colId xmlns:a16="http://schemas.microsoft.com/office/drawing/2014/main" val="2957723909"/>
                    </a:ext>
                  </a:extLst>
                </a:gridCol>
              </a:tblGrid>
              <a:tr h="0">
                <a:tc>
                  <a:txBody>
                    <a:bodyPr/>
                    <a:lstStyle/>
                    <a:p>
                      <a:r>
                        <a:rPr lang="en-US" b="0" dirty="0"/>
                        <a:t>Report to 802 LMSC for conditional approval to proceed to RevCom</a:t>
                      </a:r>
                    </a:p>
                  </a:txBody>
                  <a:tcPr>
                    <a:lnL>
                      <a:noFill/>
                    </a:lnL>
                    <a:lnR>
                      <a:noFill/>
                    </a:lnR>
                    <a:lnT w="12700" cmpd="sng">
                      <a:noFill/>
                    </a:lnT>
                    <a:lnB>
                      <a:noFill/>
                    </a:lnB>
                    <a:lnTlToBr w="12700" cmpd="sng">
                      <a:noFill/>
                      <a:prstDash val="solid"/>
                    </a:lnTlToBr>
                    <a:lnBlToTr w="12700" cmpd="sng">
                      <a:noFill/>
                      <a:prstDash val="solid"/>
                    </a:lnBlToTr>
                  </a:tcPr>
                </a:tc>
                <a:tc>
                  <a:txBody>
                    <a:bodyPr/>
                    <a:lstStyle/>
                    <a:p>
                      <a:r>
                        <a:rPr lang="en-US" b="0" dirty="0"/>
                        <a:t>2025-03-14</a:t>
                      </a:r>
                    </a:p>
                  </a:txBody>
                  <a:tcP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2704897"/>
                  </a:ext>
                </a:extLst>
              </a:tr>
              <a:tr h="370840">
                <a:tc>
                  <a:txBody>
                    <a:bodyPr/>
                    <a:lstStyle/>
                    <a:p>
                      <a:r>
                        <a:rPr lang="en-US" b="0" dirty="0"/>
                        <a:t>2</a:t>
                      </a:r>
                      <a:r>
                        <a:rPr lang="en-US" b="0" baseline="30000" dirty="0"/>
                        <a:t>nd</a:t>
                      </a:r>
                      <a:r>
                        <a:rPr lang="en-US" b="0" dirty="0"/>
                        <a:t> Recirculation on D5.0</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2025-03-24 – 2022-04-02</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27733451"/>
                  </a:ext>
                </a:extLst>
              </a:tr>
              <a:tr h="370840">
                <a:tc>
                  <a:txBody>
                    <a:bodyPr/>
                    <a:lstStyle/>
                    <a:p>
                      <a:r>
                        <a:rPr lang="en-US" b="0" dirty="0"/>
                        <a:t>Comment Response Notification</a:t>
                      </a:r>
                    </a:p>
                  </a:txBody>
                  <a:tcP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2025-04-07</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211832182"/>
                  </a:ext>
                </a:extLst>
              </a:tr>
              <a:tr h="370840">
                <a:tc>
                  <a:txBody>
                    <a:bodyPr/>
                    <a:lstStyle/>
                    <a:p>
                      <a:r>
                        <a:rPr lang="en-US" b="0" dirty="0"/>
                        <a:t>Post to </a:t>
                      </a:r>
                      <a:r>
                        <a:rPr lang="en-US" b="0" dirty="0" err="1"/>
                        <a:t>RevCom</a:t>
                      </a:r>
                      <a:r>
                        <a:rPr lang="en-US" b="0" dirty="0"/>
                        <a:t> by</a:t>
                      </a:r>
                    </a:p>
                  </a:txBody>
                  <a:tcPr>
                    <a:lnL>
                      <a:noFill/>
                    </a:lnL>
                    <a:lnR>
                      <a:noFill/>
                    </a:lnR>
                    <a:lnT>
                      <a:noFill/>
                    </a:lnT>
                    <a:lnB>
                      <a:noFill/>
                    </a:lnB>
                    <a:lnTlToBr w="12700" cmpd="sng">
                      <a:noFill/>
                      <a:prstDash val="solid"/>
                    </a:lnTlToBr>
                    <a:lnBlToTr w="12700" cmpd="sng">
                      <a:noFill/>
                      <a:prstDash val="solid"/>
                    </a:lnBlToTr>
                  </a:tcPr>
                </a:tc>
                <a:tc>
                  <a:txBody>
                    <a:bodyPr/>
                    <a:lstStyle/>
                    <a:p>
                      <a:r>
                        <a:rPr lang="en-US" b="0" dirty="0"/>
                        <a:t>2025-03-28</a:t>
                      </a:r>
                    </a:p>
                  </a:txBody>
                  <a:tcP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6449969"/>
                  </a:ext>
                </a:extLst>
              </a:tr>
              <a:tr h="370840">
                <a:tc>
                  <a:txBody>
                    <a:bodyPr/>
                    <a:lstStyle/>
                    <a:p>
                      <a:r>
                        <a:rPr lang="en-US" b="0" dirty="0"/>
                        <a:t>RevCom recommendation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2025-05-07</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73524616"/>
                  </a:ext>
                </a:extLst>
              </a:tr>
              <a:tr h="370840">
                <a:tc>
                  <a:txBody>
                    <a:bodyPr/>
                    <a:lstStyle/>
                    <a:p>
                      <a:r>
                        <a:rPr lang="en-US" b="0" dirty="0"/>
                        <a:t>SASB approval </a:t>
                      </a:r>
                    </a:p>
                  </a:txBody>
                  <a:tcPr>
                    <a:lnL>
                      <a:noFill/>
                    </a:lnL>
                    <a:lnR>
                      <a:noFill/>
                    </a:lnR>
                    <a:lnT>
                      <a:noFill/>
                    </a:lnT>
                    <a:lnB w="12700" cmpd="sng">
                      <a:noFill/>
                    </a:lnB>
                    <a:lnTlToBr w="12700" cmpd="sng">
                      <a:noFill/>
                      <a:prstDash val="solid"/>
                    </a:lnTlToBr>
                    <a:lnBlToTr w="12700" cmpd="sng">
                      <a:noFill/>
                      <a:prstDash val="solid"/>
                    </a:lnBlToTr>
                  </a:tcPr>
                </a:tc>
                <a:tc>
                  <a:txBody>
                    <a:bodyPr/>
                    <a:lstStyle/>
                    <a:p>
                      <a:r>
                        <a:rPr lang="en-US" b="0" dirty="0"/>
                        <a:t>Expected prior to 2025-05-31</a:t>
                      </a:r>
                    </a:p>
                  </a:txBody>
                  <a:tcP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78146761"/>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146CF-D609-CB11-E1A5-1212B9D0119B}"/>
              </a:ext>
            </a:extLst>
          </p:cNvPr>
          <p:cNvSpPr>
            <a:spLocks noGrp="1"/>
          </p:cNvSpPr>
          <p:nvPr>
            <p:ph type="title"/>
          </p:nvPr>
        </p:nvSpPr>
        <p:spPr>
          <a:xfrm>
            <a:off x="47328" y="685801"/>
            <a:ext cx="11737304" cy="1065213"/>
          </a:xfrm>
        </p:spPr>
        <p:txBody>
          <a:bodyPr/>
          <a:lstStyle/>
          <a:p>
            <a:r>
              <a:rPr lang="en-US" dirty="0"/>
              <a:t>March Meeting Progress and Targets Towards the May Meeting</a:t>
            </a:r>
          </a:p>
        </p:txBody>
      </p:sp>
      <p:sp>
        <p:nvSpPr>
          <p:cNvPr id="3" name="Content Placeholder 2">
            <a:extLst>
              <a:ext uri="{FF2B5EF4-FFF2-40B4-BE49-F238E27FC236}">
                <a16:creationId xmlns:a16="http://schemas.microsoft.com/office/drawing/2014/main" id="{1569C3E4-7B6E-606A-856A-3F025A4A0676}"/>
              </a:ext>
            </a:extLst>
          </p:cNvPr>
          <p:cNvSpPr>
            <a:spLocks noGrp="1"/>
          </p:cNvSpPr>
          <p:nvPr>
            <p:ph idx="1"/>
          </p:nvPr>
        </p:nvSpPr>
        <p:spPr/>
        <p:txBody>
          <a:bodyPr/>
          <a:lstStyle/>
          <a:p>
            <a:pPr>
              <a:buFont typeface="Arial" panose="020B0604020202020204" pitchFamily="34" charset="0"/>
              <a:buChar char="•"/>
            </a:pPr>
            <a:r>
              <a:rPr lang="en-US" altLang="en-US" b="0" kern="0" dirty="0"/>
              <a:t>Work completed during this meeting:</a:t>
            </a:r>
          </a:p>
          <a:p>
            <a:pPr lvl="1">
              <a:buFont typeface="Arial" panose="020B0604020202020204" pitchFamily="34" charset="0"/>
              <a:buChar char="•"/>
            </a:pPr>
            <a:r>
              <a:rPr lang="en-US" altLang="en-US" b="0" kern="0" dirty="0"/>
              <a:t>Reviewed, and resolved 21 CIDs completing response to 1</a:t>
            </a:r>
            <a:r>
              <a:rPr lang="en-US" altLang="en-US" b="0" kern="0" baseline="30000" dirty="0"/>
              <a:t>st</a:t>
            </a:r>
            <a:r>
              <a:rPr lang="en-US" altLang="en-US" b="0" kern="0" dirty="0"/>
              <a:t> SA recirculation.</a:t>
            </a:r>
          </a:p>
          <a:p>
            <a:pPr lvl="1">
              <a:buFont typeface="Arial" panose="020B0604020202020204" pitchFamily="34" charset="0"/>
              <a:buChar char="•"/>
            </a:pPr>
            <a:r>
              <a:rPr lang="en-US" altLang="en-US" b="0" kern="0" dirty="0"/>
              <a:t>Approved 2</a:t>
            </a:r>
            <a:r>
              <a:rPr lang="en-US" altLang="en-US" b="0" kern="0" baseline="30000" dirty="0"/>
              <a:t>nd</a:t>
            </a:r>
            <a:r>
              <a:rPr lang="en-US" altLang="en-US" b="0" kern="0" dirty="0"/>
              <a:t> recirculation SA ballot</a:t>
            </a:r>
            <a:r>
              <a:rPr lang="en-US" altLang="en-US" dirty="0"/>
              <a:t>.</a:t>
            </a:r>
            <a:endParaRPr lang="en-US" altLang="en-US" b="0" kern="0" dirty="0"/>
          </a:p>
          <a:p>
            <a:pPr lvl="1">
              <a:buFont typeface="Arial" panose="020B0604020202020204" pitchFamily="34" charset="0"/>
              <a:buChar char="•"/>
            </a:pPr>
            <a:r>
              <a:rPr lang="en-US" altLang="en-US" b="0" kern="0" dirty="0"/>
              <a:t>Approved report to EC requesting to forward P802.11bk to RevCom</a:t>
            </a:r>
            <a:r>
              <a:rPr lang="en-US" altLang="en-US" sz="2400" kern="0" dirty="0"/>
              <a:t>.</a:t>
            </a:r>
          </a:p>
          <a:p>
            <a:pPr lvl="1">
              <a:buFont typeface="Arial" panose="020B0604020202020204" pitchFamily="34" charset="0"/>
              <a:buChar char="•"/>
            </a:pPr>
            <a:r>
              <a:rPr lang="en-US" altLang="en-US" b="0" dirty="0"/>
              <a:t>Reaffirm CSD.</a:t>
            </a:r>
          </a:p>
          <a:p>
            <a:pPr>
              <a:buFont typeface="Arial" panose="020B0604020202020204" pitchFamily="34" charset="0"/>
              <a:buChar char="•"/>
            </a:pPr>
            <a:endParaRPr lang="en-US" b="0" dirty="0"/>
          </a:p>
          <a:p>
            <a:pPr>
              <a:buFont typeface="Arial" panose="020B0604020202020204" pitchFamily="34" charset="0"/>
              <a:buChar char="•"/>
            </a:pPr>
            <a:r>
              <a:rPr lang="en-US" b="0" dirty="0"/>
              <a:t>Work expected towards May meeting:</a:t>
            </a:r>
          </a:p>
          <a:p>
            <a:pPr lvl="1">
              <a:buFont typeface="Arial" panose="020B0604020202020204" pitchFamily="34" charset="0"/>
              <a:buChar char="•"/>
            </a:pPr>
            <a:r>
              <a:rPr lang="en-US" dirty="0"/>
              <a:t>Publish draft P802.11bk D5.0</a:t>
            </a:r>
          </a:p>
          <a:p>
            <a:pPr lvl="1">
              <a:buFont typeface="Arial" panose="020B0604020202020204" pitchFamily="34" charset="0"/>
              <a:buChar char="•"/>
            </a:pPr>
            <a:r>
              <a:rPr lang="en-US" dirty="0"/>
              <a:t>Complete response to 2</a:t>
            </a:r>
            <a:r>
              <a:rPr lang="en-US" baseline="30000" dirty="0"/>
              <a:t>nd</a:t>
            </a:r>
            <a:r>
              <a:rPr lang="en-US" dirty="0"/>
              <a:t> SA recirculation of P802.11bk D5.0. </a:t>
            </a:r>
          </a:p>
          <a:p>
            <a:pPr lvl="1">
              <a:buFont typeface="Arial" panose="020B0604020202020204" pitchFamily="34" charset="0"/>
              <a:buChar char="•"/>
            </a:pPr>
            <a:r>
              <a:rPr lang="en-US" dirty="0"/>
              <a:t>Conduct comment resolution if needed.</a:t>
            </a:r>
          </a:p>
          <a:p>
            <a:endParaRPr lang="en-US" dirty="0"/>
          </a:p>
        </p:txBody>
      </p:sp>
      <p:sp>
        <p:nvSpPr>
          <p:cNvPr id="4" name="Slide Number Placeholder 3">
            <a:extLst>
              <a:ext uri="{FF2B5EF4-FFF2-40B4-BE49-F238E27FC236}">
                <a16:creationId xmlns:a16="http://schemas.microsoft.com/office/drawing/2014/main" id="{24A2CE2B-937A-FC0F-64D2-A7CAC9D382DA}"/>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1479334-8085-9B57-CE06-A4459793DA1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06590E4-C3B7-CC96-8670-BC89432E2753}"/>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8650195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previously announced</a:t>
            </a:r>
          </a:p>
          <a:p>
            <a:pPr>
              <a:buFont typeface="Arial" panose="020B0604020202020204" pitchFamily="34" charset="0"/>
              <a:buChar char="•"/>
            </a:pPr>
            <a:r>
              <a:rPr lang="en-US" altLang="en-US" sz="2000" b="0" dirty="0"/>
              <a:t>April 8</a:t>
            </a:r>
            <a:r>
              <a:rPr lang="en-US" altLang="en-US" sz="2000" b="0" baseline="30000" dirty="0"/>
              <a:t>th</a:t>
            </a:r>
            <a:r>
              <a:rPr lang="en-US" altLang="en-US" sz="2000" b="0" dirty="0"/>
              <a:t> 		10:00 am PT/13:00 ET (2hrs)</a:t>
            </a:r>
          </a:p>
          <a:p>
            <a:pPr>
              <a:buFont typeface="Arial" panose="020B0604020202020204" pitchFamily="34" charset="0"/>
              <a:buChar char="•"/>
            </a:pPr>
            <a:r>
              <a:rPr lang="en-US" altLang="en-US" sz="2000" b="0" dirty="0"/>
              <a:t>April 15		10:00 am PT/13:00 ET (2hrs)</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8" name="TextBox 7">
            <a:extLst>
              <a:ext uri="{FF2B5EF4-FFF2-40B4-BE49-F238E27FC236}">
                <a16:creationId xmlns:a16="http://schemas.microsoft.com/office/drawing/2014/main" id="{C2FBD3CC-B047-D0A9-22E9-B6995184F986}"/>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
        <p:nvSpPr>
          <p:cNvPr id="10" name="TextBox 9">
            <a:extLst>
              <a:ext uri="{FF2B5EF4-FFF2-40B4-BE49-F238E27FC236}">
                <a16:creationId xmlns:a16="http://schemas.microsoft.com/office/drawing/2014/main" id="{9D25BDCD-BBA2-2961-2FB6-1C2191793B0D}"/>
              </a:ext>
            </a:extLst>
          </p:cNvPr>
          <p:cNvSpPr txBox="1"/>
          <p:nvPr/>
        </p:nvSpPr>
        <p:spPr>
          <a:xfrm>
            <a:off x="3048693" y="2644170"/>
            <a:ext cx="6097384" cy="1569660"/>
          </a:xfrm>
          <a:prstGeom prst="rect">
            <a:avLst/>
          </a:prstGeom>
          <a:noFill/>
        </p:spPr>
        <p:txBody>
          <a:bodyPr wrap="square">
            <a:spAutoFit/>
          </a:bodyPr>
          <a:lstStyle/>
          <a:p>
            <a:r>
              <a:rPr lang="en-US" dirty="0"/>
              <a:t>https://www.youtube.com/watch?v=gF_hl2T2hwY&amp;t=93s&amp;pp=ygUt15PXoNeZ15DXnCDXpNeo15nXk9ee158g15TXmdeV16Ig15TXntep16TXmNeZ</a:t>
            </a:r>
          </a:p>
        </p:txBody>
      </p:sp>
    </p:spTree>
    <p:extLst>
      <p:ext uri="{BB962C8B-B14F-4D97-AF65-F5344CB8AC3E}">
        <p14:creationId xmlns:p14="http://schemas.microsoft.com/office/powerpoint/2010/main" val="7243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2025 IEEE 802.11 meeting week, and teleconferences running between the March and May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1F878-8184-C152-781C-18ADD4ED60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572E08-50AB-E15F-599C-2F9333DD0872}"/>
              </a:ext>
            </a:extLst>
          </p:cNvPr>
          <p:cNvSpPr>
            <a:spLocks noGrp="1"/>
          </p:cNvSpPr>
          <p:nvPr>
            <p:ph type="title"/>
          </p:nvPr>
        </p:nvSpPr>
        <p:spPr>
          <a:xfrm>
            <a:off x="914401" y="685801"/>
            <a:ext cx="10361084" cy="562001"/>
          </a:xfrm>
        </p:spPr>
        <p:txBody>
          <a:bodyPr/>
          <a:lstStyle/>
          <a:p>
            <a:r>
              <a:rPr lang="en-US" altLang="en-US" dirty="0">
                <a:solidFill>
                  <a:schemeClr val="tx2"/>
                </a:solidFill>
              </a:rPr>
              <a:t>March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a:extLst>
              <a:ext uri="{FF2B5EF4-FFF2-40B4-BE49-F238E27FC236}">
                <a16:creationId xmlns:a16="http://schemas.microsoft.com/office/drawing/2014/main" id="{125EC229-74ED-CFC2-528C-79743CF11859}"/>
              </a:ext>
            </a:extLst>
          </p:cNvPr>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(6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(1 min)</a:t>
            </a:r>
          </a:p>
          <a:p>
            <a:pPr algn="just">
              <a:spcBef>
                <a:spcPct val="20000"/>
              </a:spcBef>
              <a:buFontTx/>
              <a:buChar char="•"/>
            </a:pPr>
            <a:r>
              <a:rPr lang="en-US" sz="2000" b="0" dirty="0"/>
              <a:t>AOB</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a:extLst>
              <a:ext uri="{FF2B5EF4-FFF2-40B4-BE49-F238E27FC236}">
                <a16:creationId xmlns:a16="http://schemas.microsoft.com/office/drawing/2014/main" id="{C58B3600-993B-EBD5-BFF5-51A5A153FA1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BFB99CEC-DDC8-649E-727F-8D2CA164CF4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3CF3337-CB19-669C-FFFF-F284746834B7}"/>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4001058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ED4C6-5D8F-8620-F1FC-6BA18E6A4E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DBF55E-F7CC-E6A2-D953-6AF2B8A4101F}"/>
              </a:ext>
            </a:extLst>
          </p:cNvPr>
          <p:cNvSpPr>
            <a:spLocks noGrp="1"/>
          </p:cNvSpPr>
          <p:nvPr>
            <p:ph type="title"/>
          </p:nvPr>
        </p:nvSpPr>
        <p:spPr>
          <a:xfrm>
            <a:off x="914401" y="685801"/>
            <a:ext cx="10361084" cy="582959"/>
          </a:xfrm>
        </p:spPr>
        <p:txBody>
          <a:bodyPr/>
          <a:lstStyle/>
          <a:p>
            <a:r>
              <a:rPr lang="en-US" altLang="en-US" dirty="0">
                <a:solidFill>
                  <a:schemeClr val="tx2"/>
                </a:solidFill>
              </a:rPr>
              <a:t>September IEEE Meeting –  March 13</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a:extLst>
              <a:ext uri="{FF2B5EF4-FFF2-40B4-BE49-F238E27FC236}">
                <a16:creationId xmlns:a16="http://schemas.microsoft.com/office/drawing/2014/main" id="{1C0EE425-4E30-0D34-809C-C4868DA2C99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E0E4F94-24E2-EDCB-91D1-37EF2FB9931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E9AC9CB-8487-DEEA-D58D-94002E04CEBB}"/>
              </a:ext>
            </a:extLst>
          </p:cNvPr>
          <p:cNvSpPr>
            <a:spLocks noGrp="1"/>
          </p:cNvSpPr>
          <p:nvPr>
            <p:ph type="dt" idx="15"/>
          </p:nvPr>
        </p:nvSpPr>
        <p:spPr/>
        <p:txBody>
          <a:bodyPr/>
          <a:lstStyle/>
          <a:p>
            <a:r>
              <a:rPr lang="en-US"/>
              <a:t>April 2025</a:t>
            </a:r>
            <a:endParaRPr lang="en-GB" dirty="0"/>
          </a:p>
        </p:txBody>
      </p:sp>
      <p:graphicFrame>
        <p:nvGraphicFramePr>
          <p:cNvPr id="7" name="Content Placeholder 6">
            <a:extLst>
              <a:ext uri="{FF2B5EF4-FFF2-40B4-BE49-F238E27FC236}">
                <a16:creationId xmlns:a16="http://schemas.microsoft.com/office/drawing/2014/main" id="{E5C9EBBB-8650-2F4D-7AE6-9E7C5E5ADAC0}"/>
              </a:ext>
            </a:extLst>
          </p:cNvPr>
          <p:cNvGraphicFramePr>
            <a:graphicFrameLocks noGrp="1"/>
          </p:cNvGraphicFramePr>
          <p:nvPr>
            <p:ph idx="1"/>
            <p:extLst>
              <p:ext uri="{D42A27DB-BD31-4B8C-83A1-F6EECF244321}">
                <p14:modId xmlns:p14="http://schemas.microsoft.com/office/powerpoint/2010/main" val="3111369316"/>
              </p:ext>
            </p:extLst>
          </p:nvPr>
        </p:nvGraphicFramePr>
        <p:xfrm>
          <a:off x="914401" y="1260086"/>
          <a:ext cx="10460566" cy="1432496"/>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11-25-232</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March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44569117"/>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bl>
          </a:graphicData>
        </a:graphic>
      </p:graphicFrame>
    </p:spTree>
    <p:extLst>
      <p:ext uri="{BB962C8B-B14F-4D97-AF65-F5344CB8AC3E}">
        <p14:creationId xmlns:p14="http://schemas.microsoft.com/office/powerpoint/2010/main" val="4172177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DAFDF-B8BB-3C12-104A-1E67D4332D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3ADA64-D3FA-A0D7-F21F-CB8F1C3FF486}"/>
              </a:ext>
            </a:extLst>
          </p:cNvPr>
          <p:cNvSpPr>
            <a:spLocks noGrp="1"/>
          </p:cNvSpPr>
          <p:nvPr>
            <p:ph idx="1"/>
          </p:nvPr>
        </p:nvSpPr>
        <p:spPr/>
        <p:txBody>
          <a:bodyPr/>
          <a:lstStyle/>
          <a:p>
            <a:pPr algn="ctr"/>
            <a:r>
              <a:rPr lang="en-US" sz="7200" dirty="0"/>
              <a:t>Adjourn</a:t>
            </a:r>
          </a:p>
        </p:txBody>
      </p:sp>
      <p:sp>
        <p:nvSpPr>
          <p:cNvPr id="4" name="Slide Number Placeholder 3">
            <a:extLst>
              <a:ext uri="{FF2B5EF4-FFF2-40B4-BE49-F238E27FC236}">
                <a16:creationId xmlns:a16="http://schemas.microsoft.com/office/drawing/2014/main" id="{6DBA77F6-20C2-4960-CBFC-54BCE1F6B44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F36197A0-1F79-4B90-A65A-DB1EDAAFB1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12ADF96-5F1A-DA97-45B6-74A5A222729E}"/>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120836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(1min)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current standard development status and results from 2</a:t>
            </a:r>
            <a:r>
              <a:rPr lang="en-US" sz="1600" b="0" baseline="30000" dirty="0"/>
              <a:t>nd</a:t>
            </a:r>
            <a:r>
              <a:rPr lang="en-US" sz="1600" b="0" dirty="0"/>
              <a:t> SA (10 min)</a:t>
            </a:r>
          </a:p>
          <a:p>
            <a:pPr algn="just">
              <a:spcBef>
                <a:spcPct val="20000"/>
              </a:spcBef>
              <a:buFontTx/>
              <a:buChar char="•"/>
            </a:pPr>
            <a:r>
              <a:rPr lang="en-US" sz="1600" b="0" dirty="0"/>
              <a:t>Conduct group comment resolutions to technical and editorial comments. (as time permits)</a:t>
            </a:r>
          </a:p>
          <a:p>
            <a:pPr algn="just">
              <a:spcBef>
                <a:spcPct val="20000"/>
              </a:spcBef>
              <a:buFontTx/>
              <a:buChar char="•"/>
            </a:pPr>
            <a:r>
              <a:rPr lang="en-US" sz="1600" b="0" dirty="0"/>
              <a:t>Review submission pipeline – special order (3min)</a:t>
            </a:r>
          </a:p>
          <a:p>
            <a:pPr algn="just">
              <a:spcBef>
                <a:spcPct val="20000"/>
              </a:spcBef>
              <a:buFontTx/>
              <a:buChar char="•"/>
            </a:pPr>
            <a:r>
              <a:rPr lang="en-US" sz="1600" b="0" dirty="0"/>
              <a:t>Review telecons times – special order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2632946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15</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graphicFrame>
        <p:nvGraphicFramePr>
          <p:cNvPr id="9" name="Table 8">
            <a:extLst>
              <a:ext uri="{FF2B5EF4-FFF2-40B4-BE49-F238E27FC236}">
                <a16:creationId xmlns:a16="http://schemas.microsoft.com/office/drawing/2014/main" id="{6FE6361A-A12D-831B-EB4E-D9E3C9E2F3FD}"/>
              </a:ext>
            </a:extLst>
          </p:cNvPr>
          <p:cNvGraphicFramePr>
            <a:graphicFrameLocks noGrp="1"/>
          </p:cNvGraphicFramePr>
          <p:nvPr>
            <p:extLst>
              <p:ext uri="{D42A27DB-BD31-4B8C-83A1-F6EECF244321}">
                <p14:modId xmlns:p14="http://schemas.microsoft.com/office/powerpoint/2010/main" val="2966225836"/>
              </p:ext>
            </p:extLst>
          </p:nvPr>
        </p:nvGraphicFramePr>
        <p:xfrm>
          <a:off x="563035" y="1556792"/>
          <a:ext cx="10460566" cy="1640673"/>
        </p:xfrm>
        <a:graphic>
          <a:graphicData uri="http://schemas.openxmlformats.org/drawingml/2006/table">
            <a:tbl>
              <a:tblPr firstRow="1" bandRow="1">
                <a:tableStyleId>{21E4AEA4-8DFA-4A89-87EB-49C32662AFE0}</a:tableStyleId>
              </a:tblPr>
              <a:tblGrid>
                <a:gridCol w="1149152">
                  <a:extLst>
                    <a:ext uri="{9D8B030D-6E8A-4147-A177-3AD203B41FA5}">
                      <a16:colId xmlns:a16="http://schemas.microsoft.com/office/drawing/2014/main" val="2281306108"/>
                    </a:ext>
                  </a:extLst>
                </a:gridCol>
                <a:gridCol w="1872208">
                  <a:extLst>
                    <a:ext uri="{9D8B030D-6E8A-4147-A177-3AD203B41FA5}">
                      <a16:colId xmlns:a16="http://schemas.microsoft.com/office/drawing/2014/main" val="1257425261"/>
                    </a:ext>
                  </a:extLst>
                </a:gridCol>
                <a:gridCol w="3591725">
                  <a:extLst>
                    <a:ext uri="{9D8B030D-6E8A-4147-A177-3AD203B41FA5}">
                      <a16:colId xmlns:a16="http://schemas.microsoft.com/office/drawing/2014/main" val="1530723214"/>
                    </a:ext>
                  </a:extLst>
                </a:gridCol>
                <a:gridCol w="1952890">
                  <a:extLst>
                    <a:ext uri="{9D8B030D-6E8A-4147-A177-3AD203B41FA5}">
                      <a16:colId xmlns:a16="http://schemas.microsoft.com/office/drawing/2014/main" val="1333077701"/>
                    </a:ext>
                  </a:extLst>
                </a:gridCol>
                <a:gridCol w="1894591">
                  <a:extLst>
                    <a:ext uri="{9D8B030D-6E8A-4147-A177-3AD203B41FA5}">
                      <a16:colId xmlns:a16="http://schemas.microsoft.com/office/drawing/2014/main" val="3816104888"/>
                    </a:ext>
                  </a:extLst>
                </a:gridCol>
              </a:tblGrid>
              <a:tr h="290058">
                <a:tc>
                  <a:txBody>
                    <a:bodyPr/>
                    <a:lstStyle/>
                    <a:p>
                      <a:pPr algn="ctr"/>
                      <a:r>
                        <a:rPr lang="en-US" sz="1600" dirty="0"/>
                        <a:t>DCN</a:t>
                      </a:r>
                    </a:p>
                  </a:txBody>
                  <a:tcPr marR="36000" marT="45712" marB="45712"/>
                </a:tc>
                <a:tc>
                  <a:txBody>
                    <a:bodyPr/>
                    <a:lstStyle/>
                    <a:p>
                      <a:pPr algn="ctr"/>
                      <a:r>
                        <a:rPr lang="en-US" sz="1600" dirty="0">
                          <a:solidFill>
                            <a:schemeClr val="bg1"/>
                          </a:solidFill>
                        </a:rPr>
                        <a:t>Author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758797864"/>
                  </a:ext>
                </a:extLst>
              </a:tr>
              <a:tr h="391025">
                <a:tc>
                  <a:txBody>
                    <a:bodyPr/>
                    <a:lstStyle/>
                    <a:p>
                      <a:r>
                        <a:rPr lang="en-US" sz="1400" kern="1200" dirty="0">
                          <a:solidFill>
                            <a:schemeClr val="dk1"/>
                          </a:solidFill>
                          <a:latin typeface="+mn-lt"/>
                          <a:ea typeface="+mn-ea"/>
                          <a:cs typeface="+mn-cs"/>
                        </a:rPr>
                        <a:t>11-25-232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cs typeface="+mn-cs"/>
                        </a:rPr>
                        <a:t>As needed</a:t>
                      </a:r>
                    </a:p>
                  </a:txBody>
                  <a:tcPr marT="45712" marB="45712"/>
                </a:tc>
                <a:extLst>
                  <a:ext uri="{0D108BD9-81ED-4DB2-BD59-A6C34878D82A}">
                    <a16:rowId xmlns:a16="http://schemas.microsoft.com/office/drawing/2014/main" val="4008190257"/>
                  </a:ext>
                </a:extLst>
              </a:tr>
              <a:tr h="152400">
                <a:tc>
                  <a:txBody>
                    <a:bodyPr/>
                    <a:lstStyle/>
                    <a:p>
                      <a:r>
                        <a:rPr lang="en-US" sz="1400" dirty="0"/>
                        <a:t>11-23-049</a:t>
                      </a:r>
                    </a:p>
                  </a:txBody>
                  <a:tcPr/>
                </a:tc>
                <a:tc>
                  <a:txBody>
                    <a:bodyPr/>
                    <a:lstStyle/>
                    <a:p>
                      <a:r>
                        <a:rPr lang="en-US" sz="1400" dirty="0"/>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a:t>
                      </a:r>
                    </a:p>
                  </a:txBody>
                  <a:tcPr marT="45712" marB="45712"/>
                </a:tc>
                <a:tc>
                  <a:txBody>
                    <a:bodyPr/>
                    <a:lstStyle/>
                    <a:p>
                      <a:r>
                        <a:rPr lang="en-US" sz="1400" dirty="0"/>
                        <a:t>agenda</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459891220"/>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11-25-453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Report to EC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As needed.</a:t>
                      </a:r>
                    </a:p>
                  </a:txBody>
                  <a:tcPr/>
                </a:tc>
                <a:extLst>
                  <a:ext uri="{0D108BD9-81ED-4DB2-BD59-A6C34878D82A}">
                    <a16:rowId xmlns:a16="http://schemas.microsoft.com/office/drawing/2014/main" val="355007980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11-25-565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Recirc-2 comments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noProof="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258295538"/>
                  </a:ext>
                </a:extLst>
              </a:tr>
            </a:tbl>
          </a:graphicData>
        </a:graphic>
      </p:graphicFrame>
    </p:spTree>
    <p:extLst>
      <p:ext uri="{BB962C8B-B14F-4D97-AF65-F5344CB8AC3E}">
        <p14:creationId xmlns:p14="http://schemas.microsoft.com/office/powerpoint/2010/main" val="3632973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14871-B5D4-6898-BA57-EAA1632850C0}"/>
              </a:ext>
            </a:extLst>
          </p:cNvPr>
          <p:cNvSpPr>
            <a:spLocks noGrp="1"/>
          </p:cNvSpPr>
          <p:nvPr>
            <p:ph type="title"/>
          </p:nvPr>
        </p:nvSpPr>
        <p:spPr/>
        <p:txBody>
          <a:bodyPr/>
          <a:lstStyle/>
          <a:p>
            <a:r>
              <a:rPr lang="en-US" dirty="0"/>
              <a:t>Standard Development Status</a:t>
            </a:r>
          </a:p>
        </p:txBody>
      </p:sp>
      <p:sp>
        <p:nvSpPr>
          <p:cNvPr id="3" name="Content Placeholder 2">
            <a:extLst>
              <a:ext uri="{FF2B5EF4-FFF2-40B4-BE49-F238E27FC236}">
                <a16:creationId xmlns:a16="http://schemas.microsoft.com/office/drawing/2014/main" id="{F7C99189-8DDD-7E2F-70F7-81EEB0DA0F96}"/>
              </a:ext>
            </a:extLst>
          </p:cNvPr>
          <p:cNvSpPr>
            <a:spLocks noGrp="1"/>
          </p:cNvSpPr>
          <p:nvPr>
            <p:ph idx="1"/>
          </p:nvPr>
        </p:nvSpPr>
        <p:spPr>
          <a:xfrm>
            <a:off x="479376" y="1981201"/>
            <a:ext cx="11161239" cy="4113213"/>
          </a:xfrm>
        </p:spPr>
        <p:txBody>
          <a:bodyPr/>
          <a:lstStyle/>
          <a:p>
            <a:pPr>
              <a:buFont typeface="Arial" panose="020B0604020202020204" pitchFamily="34" charset="0"/>
              <a:buChar char="•"/>
            </a:pPr>
            <a:r>
              <a:rPr lang="en-US" dirty="0"/>
              <a:t>2</a:t>
            </a:r>
            <a:r>
              <a:rPr lang="en-US" baseline="30000" dirty="0"/>
              <a:t>nd</a:t>
            </a:r>
            <a:r>
              <a:rPr lang="en-US" dirty="0"/>
              <a:t> SA run for 10 days, resulting in 98% approval and following distribution:</a:t>
            </a:r>
          </a:p>
          <a:p>
            <a:pPr lvl="1">
              <a:buFont typeface="Arial" panose="020B0604020202020204" pitchFamily="34" charset="0"/>
              <a:buChar char="•"/>
            </a:pPr>
            <a:r>
              <a:rPr lang="en-US" dirty="0"/>
              <a:t>1 technical associated with a No vote.</a:t>
            </a:r>
          </a:p>
          <a:p>
            <a:pPr lvl="1">
              <a:buFont typeface="Arial" panose="020B0604020202020204" pitchFamily="34" charset="0"/>
              <a:buChar char="•"/>
            </a:pPr>
            <a:r>
              <a:rPr lang="en-US" dirty="0"/>
              <a:t>2 editorial comments.</a:t>
            </a:r>
          </a:p>
          <a:p>
            <a:pPr>
              <a:buFont typeface="Arial" panose="020B0604020202020204" pitchFamily="34" charset="0"/>
              <a:buChar char="•"/>
            </a:pPr>
            <a:r>
              <a:rPr lang="en-US" dirty="0"/>
              <a:t>Draft D5.0 received conditional approval, conditioned on no draft changes.</a:t>
            </a:r>
          </a:p>
          <a:p>
            <a:pPr>
              <a:buFont typeface="Arial" panose="020B0604020202020204" pitchFamily="34" charset="0"/>
              <a:buChar char="•"/>
            </a:pPr>
            <a:r>
              <a:rPr lang="en-US" dirty="0"/>
              <a:t>Condition for submitting to RevCom:</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not related to the project/standard being balloted</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on material that is not open to comment during a particular round of balloting</a:t>
            </a:r>
          </a:p>
          <a:p>
            <a:pPr lvl="1">
              <a:buFont typeface="Arial" panose="020B0604020202020204" pitchFamily="34" charset="0"/>
              <a:buChar char="•"/>
            </a:pPr>
            <a:r>
              <a:rPr lang="en-US" sz="1800" b="0" i="0" dirty="0">
                <a:solidFill>
                  <a:srgbClr val="000000"/>
                </a:solidFill>
                <a:effectLst/>
                <a:latin typeface="Open Sans" panose="020B0606030504020204" pitchFamily="34" charset="0"/>
              </a:rPr>
              <a:t>Comment is a restatement of a previous comment that has already been recirculated</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B6D9C02-3129-1CD6-C969-7BBA3F4A75F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EE4BC9A-7374-64D1-B20F-C92FC19ECCC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451734-9C65-E5EB-A08A-4FD1B418587C}"/>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8988408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64771-D1AE-2CEA-56D2-4D2EC39E3509}"/>
              </a:ext>
            </a:extLst>
          </p:cNvPr>
          <p:cNvSpPr>
            <a:spLocks noGrp="1"/>
          </p:cNvSpPr>
          <p:nvPr>
            <p:ph type="title"/>
          </p:nvPr>
        </p:nvSpPr>
        <p:spPr/>
        <p:txBody>
          <a:bodyPr/>
          <a:lstStyle/>
          <a:p>
            <a:r>
              <a:rPr lang="en-US" dirty="0"/>
              <a:t>2</a:t>
            </a:r>
            <a:r>
              <a:rPr lang="en-US" baseline="30000" dirty="0"/>
              <a:t>nd</a:t>
            </a:r>
            <a:r>
              <a:rPr lang="en-US" dirty="0"/>
              <a:t> SA comment resolution</a:t>
            </a:r>
          </a:p>
        </p:txBody>
      </p:sp>
      <p:sp>
        <p:nvSpPr>
          <p:cNvPr id="3" name="Content Placeholder 2">
            <a:extLst>
              <a:ext uri="{FF2B5EF4-FFF2-40B4-BE49-F238E27FC236}">
                <a16:creationId xmlns:a16="http://schemas.microsoft.com/office/drawing/2014/main" id="{ADB63AE9-7A58-539A-440D-D1D1564997B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AD6E160-D014-990C-88B9-33E1BA0CB37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BDBC28F-8ABC-AB65-A71B-E34A8281A1B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EF6902-4EBB-42A6-F6D3-F2A7E5ACE7D6}"/>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980969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84C10-1D70-F55F-3E9B-545CBFE1E1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0F7C79-FA41-C18C-5E47-191BCEEB9594}"/>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0AC6A89E-E33D-827B-5F15-42FB89509BF1}"/>
              </a:ext>
            </a:extLst>
          </p:cNvPr>
          <p:cNvSpPr>
            <a:spLocks noGrp="1"/>
          </p:cNvSpPr>
          <p:nvPr>
            <p:ph idx="1"/>
          </p:nvPr>
        </p:nvSpPr>
        <p:spPr/>
        <p:txBody>
          <a:bodyPr/>
          <a:lstStyle/>
          <a:p>
            <a:pPr>
              <a:buFont typeface="Arial" panose="020B0604020202020204" pitchFamily="34" charset="0"/>
              <a:buChar char="•"/>
            </a:pPr>
            <a:r>
              <a:rPr lang="en-US" altLang="en-US" sz="2000" b="0" dirty="0"/>
              <a:t>None.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DF175251-8BB1-74F9-D771-1595CA816FE6}"/>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B21DDEE-36C3-FBE3-FC86-5F62A133D93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D027734-50D8-1FDF-2939-E02CECFCEE6B}"/>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2328529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17F7EC-4DC8-D87E-EB35-C7FEAB39BB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C51577-A795-0236-3CF8-E9349CC37F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9757A5-D040-4426-785C-251BF7253958}"/>
              </a:ext>
            </a:extLst>
          </p:cNvPr>
          <p:cNvSpPr>
            <a:spLocks noGrp="1"/>
          </p:cNvSpPr>
          <p:nvPr>
            <p:ph idx="1"/>
          </p:nvPr>
        </p:nvSpPr>
        <p:spPr/>
        <p:txBody>
          <a:bodyPr/>
          <a:lstStyle/>
          <a:p>
            <a:pPr algn="ctr"/>
            <a:r>
              <a:rPr lang="en-US" sz="7200" dirty="0"/>
              <a:t>Adjourn</a:t>
            </a:r>
          </a:p>
        </p:txBody>
      </p:sp>
      <p:sp>
        <p:nvSpPr>
          <p:cNvPr id="4" name="Slide Number Placeholder 3">
            <a:extLst>
              <a:ext uri="{FF2B5EF4-FFF2-40B4-BE49-F238E27FC236}">
                <a16:creationId xmlns:a16="http://schemas.microsoft.com/office/drawing/2014/main" id="{607BCD40-2D2A-6F64-DAA8-CB6A4021561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DA68FFA6-D95B-0EF8-366E-CD59A331187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0884DDC-4E6F-389B-4263-FF9FA6AE3879}"/>
              </a:ext>
            </a:extLst>
          </p:cNvPr>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330870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March IEEE 802 wireless plenary session:</a:t>
            </a:r>
            <a:endParaRPr lang="en-US" sz="2000" b="0" dirty="0"/>
          </a:p>
          <a:p>
            <a:pPr>
              <a:buFont typeface="Arial" panose="020B0604020202020204" pitchFamily="34" charset="0"/>
              <a:buChar char="•"/>
            </a:pPr>
            <a:r>
              <a:rPr lang="en-US" sz="2000" b="0" dirty="0"/>
              <a:t>This meeting is part of the March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162074</TotalTime>
  <Words>4415</Words>
  <Application>Microsoft Office PowerPoint</Application>
  <PresentationFormat>Widescreen</PresentationFormat>
  <Paragraphs>618</Paragraphs>
  <Slides>48</Slides>
  <Notes>11</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48</vt:i4>
      </vt:variant>
    </vt:vector>
  </HeadingPairs>
  <TitlesOfParts>
    <vt:vector size="61" baseType="lpstr">
      <vt:lpstr>Aptos</vt:lpstr>
      <vt:lpstr>Aptos Display</vt:lpstr>
      <vt:lpstr>Arial</vt:lpstr>
      <vt:lpstr>Arial Unicode MS</vt:lpstr>
      <vt:lpstr>Calibri</vt:lpstr>
      <vt:lpstr>DejaVu Sans</vt:lpstr>
      <vt:lpstr>Monotype Sorts</vt:lpstr>
      <vt:lpstr>Montserrat</vt:lpstr>
      <vt:lpstr>Open Sans</vt:lpstr>
      <vt:lpstr>Times New Roman</vt:lpstr>
      <vt:lpstr>Office Theme</vt:lpstr>
      <vt:lpstr>Custom Design</vt:lpstr>
      <vt:lpstr>Document</vt:lpstr>
      <vt:lpstr>TGbk Next Generation Positioning  Agenda for the March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March IEEE  802.11 Plenary Meeting Week Agenda</vt:lpstr>
      <vt:lpstr>Submission List for the week (1)</vt:lpstr>
      <vt:lpstr>March IEEE Meeting –  March 11th PM1</vt:lpstr>
      <vt:lpstr>Submission List for the March 11th meeting</vt:lpstr>
      <vt:lpstr>Consider Motions</vt:lpstr>
      <vt:lpstr>Review Submissions</vt:lpstr>
      <vt:lpstr>Consider SA Ballot recirculation (as time permits)</vt:lpstr>
      <vt:lpstr>Process going forward</vt:lpstr>
      <vt:lpstr>PowerPoint Presentation</vt:lpstr>
      <vt:lpstr>March IEEE Meeting –  March 12th AM2</vt:lpstr>
      <vt:lpstr>September IEEE Meeting –  March 12th AM2</vt:lpstr>
      <vt:lpstr>Recess until 11:08 ET</vt:lpstr>
      <vt:lpstr>P802.11bk Timeline</vt:lpstr>
      <vt:lpstr>March Meeting Progress and Targets Towards the May Meeting</vt:lpstr>
      <vt:lpstr>Scheduled TGbk telecons</vt:lpstr>
      <vt:lpstr>Review Submissions</vt:lpstr>
      <vt:lpstr>PowerPoint Presentation</vt:lpstr>
      <vt:lpstr>March IEEE Meeting –  March 13th PM1</vt:lpstr>
      <vt:lpstr>September IEEE Meeting –  March 13th PM1</vt:lpstr>
      <vt:lpstr>PowerPoint Presentation</vt:lpstr>
      <vt:lpstr>April 15th Telecon</vt:lpstr>
      <vt:lpstr>Submission List for the April 15th Telecon</vt:lpstr>
      <vt:lpstr>Standard Development Status</vt:lpstr>
      <vt:lpstr>2nd SA comment resolution</vt:lpstr>
      <vt:lpstr>Scheduled TGbk telecons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783</cp:revision>
  <cp:lastPrinted>1601-01-01T00:00:00Z</cp:lastPrinted>
  <dcterms:created xsi:type="dcterms:W3CDTF">2018-08-06T10:28:59Z</dcterms:created>
  <dcterms:modified xsi:type="dcterms:W3CDTF">2025-04-15T17:49:36Z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