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51"/>
  </p:notesMasterIdLst>
  <p:handoutMasterIdLst>
    <p:handoutMasterId r:id="rId52"/>
  </p:handoutMasterIdLst>
  <p:sldIdLst>
    <p:sldId id="256" r:id="rId3"/>
    <p:sldId id="265" r:id="rId4"/>
    <p:sldId id="2566" r:id="rId5"/>
    <p:sldId id="257" r:id="rId6"/>
    <p:sldId id="2366" r:id="rId7"/>
    <p:sldId id="2367" r:id="rId8"/>
    <p:sldId id="267" r:id="rId9"/>
    <p:sldId id="268" r:id="rId10"/>
    <p:sldId id="269" r:id="rId11"/>
    <p:sldId id="270" r:id="rId12"/>
    <p:sldId id="271" r:id="rId13"/>
    <p:sldId id="276" r:id="rId14"/>
    <p:sldId id="407" r:id="rId15"/>
    <p:sldId id="408" r:id="rId16"/>
    <p:sldId id="409" r:id="rId17"/>
    <p:sldId id="410" r:id="rId18"/>
    <p:sldId id="411" r:id="rId19"/>
    <p:sldId id="412" r:id="rId20"/>
    <p:sldId id="413" r:id="rId21"/>
    <p:sldId id="272" r:id="rId22"/>
    <p:sldId id="414" r:id="rId23"/>
    <p:sldId id="415" r:id="rId24"/>
    <p:sldId id="569" r:id="rId25"/>
    <p:sldId id="345" r:id="rId26"/>
    <p:sldId id="690" r:id="rId27"/>
    <p:sldId id="694" r:id="rId28"/>
    <p:sldId id="2568" r:id="rId29"/>
    <p:sldId id="2691" r:id="rId30"/>
    <p:sldId id="2692" r:id="rId31"/>
    <p:sldId id="2693" r:id="rId32"/>
    <p:sldId id="680" r:id="rId33"/>
    <p:sldId id="2530" r:id="rId34"/>
    <p:sldId id="2531" r:id="rId35"/>
    <p:sldId id="2695" r:id="rId36"/>
    <p:sldId id="279" r:id="rId37"/>
    <p:sldId id="2694" r:id="rId38"/>
    <p:sldId id="2533" r:id="rId39"/>
    <p:sldId id="2673" r:id="rId40"/>
    <p:sldId id="2535" r:id="rId41"/>
    <p:sldId id="2696" r:id="rId42"/>
    <p:sldId id="2697" r:id="rId43"/>
    <p:sldId id="2698" r:id="rId44"/>
    <p:sldId id="2709" r:id="rId45"/>
    <p:sldId id="2710" r:id="rId46"/>
    <p:sldId id="2711" r:id="rId47"/>
    <p:sldId id="2712" r:id="rId48"/>
    <p:sldId id="2715" r:id="rId49"/>
    <p:sldId id="2714" r:id="rId5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March 11th - March IEEE meeting" id="{DE843586-E506-4D30-A655-52B441F0114A}">
          <p14:sldIdLst>
            <p14:sldId id="690"/>
            <p14:sldId id="694"/>
            <p14:sldId id="2568"/>
            <p14:sldId id="2691"/>
            <p14:sldId id="2692"/>
            <p14:sldId id="2693"/>
            <p14:sldId id="680"/>
          </p14:sldIdLst>
        </p14:section>
        <p14:section name="March 12th - March IEEE meeting" id="{D686ED55-D2EA-43E3-A87F-725BDBE41CF2}">
          <p14:sldIdLst>
            <p14:sldId id="2530"/>
            <p14:sldId id="2531"/>
            <p14:sldId id="2695"/>
            <p14:sldId id="279"/>
            <p14:sldId id="2694"/>
            <p14:sldId id="2533"/>
            <p14:sldId id="2673"/>
            <p14:sldId id="2535"/>
          </p14:sldIdLst>
        </p14:section>
        <p14:section name="March 13th - March IEEE meeting" id="{E43CDED0-F81F-4B1C-A5B9-F0C3F0C94684}">
          <p14:sldIdLst>
            <p14:sldId id="2696"/>
            <p14:sldId id="2697"/>
            <p14:sldId id="2698"/>
          </p14:sldIdLst>
        </p14:section>
        <p14:section name="April 15th Telecon" id="{CC16CC27-F82F-4811-AE0B-108114136788}">
          <p14:sldIdLst>
            <p14:sldId id="2709"/>
            <p14:sldId id="2710"/>
            <p14:sldId id="2711"/>
            <p14:sldId id="2712"/>
            <p14:sldId id="2715"/>
            <p14:sldId id="2714"/>
          </p14:sldIdLst>
        </p14:section>
        <p14:section name="Backup" id="{62682A0D-7317-4EE9-B56C-63AD74488E1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A0FF10-E821-4B49-AE65-F591244B8434}" v="5" dt="2025-04-14T22:29:58.193"/>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8" autoAdjust="0"/>
    <p:restoredTop sz="96807" autoAdjust="0"/>
  </p:normalViewPr>
  <p:slideViewPr>
    <p:cSldViewPr>
      <p:cViewPr varScale="1">
        <p:scale>
          <a:sx n="120" d="100"/>
          <a:sy n="120" d="100"/>
        </p:scale>
        <p:origin x="162"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presProps" Target="presProps.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notesMaster" Target="notesMasters/notes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microsoft.com/office/2015/10/relationships/revisionInfo" Target="revisionInfo.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4/15/2025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250BDE-6767-DD18-1CC0-3C20513B638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3E7DD2F-42E9-6837-ACA0-6015255AFF5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4A859E8-CBD0-2DFB-2822-6CB57A51E2A7}"/>
              </a:ext>
            </a:extLst>
          </p:cNvPr>
          <p:cNvSpPr>
            <a:spLocks noGrp="1"/>
          </p:cNvSpPr>
          <p:nvPr>
            <p:ph type="body" idx="1"/>
          </p:nvPr>
        </p:nvSpPr>
        <p:spPr/>
        <p:txBody>
          <a:bodyPr/>
          <a:lstStyle/>
          <a:p>
            <a:endParaRPr lang="en-US"/>
          </a:p>
        </p:txBody>
      </p:sp>
      <p:sp>
        <p:nvSpPr>
          <p:cNvPr id="4" name="Header Placeholder 3">
            <a:extLst>
              <a:ext uri="{FF2B5EF4-FFF2-40B4-BE49-F238E27FC236}">
                <a16:creationId xmlns:a16="http://schemas.microsoft.com/office/drawing/2014/main" id="{BADECDA0-F50D-EAE4-05AA-E6FEF242CBB1}"/>
              </a:ext>
            </a:extLst>
          </p:cNvPr>
          <p:cNvSpPr>
            <a:spLocks noGrp="1"/>
          </p:cNvSpPr>
          <p:nvPr>
            <p:ph type="hdr" idx="10"/>
          </p:nvPr>
        </p:nvSpPr>
        <p:spPr/>
        <p:txBody>
          <a:bodyPr/>
          <a:lstStyle/>
          <a:p>
            <a:r>
              <a:rPr lang="en-US"/>
              <a:t>doc.: IEEE 802.11-yy/xxxxr0</a:t>
            </a:r>
          </a:p>
        </p:txBody>
      </p:sp>
      <p:sp>
        <p:nvSpPr>
          <p:cNvPr id="5" name="Date Placeholder 4">
            <a:extLst>
              <a:ext uri="{FF2B5EF4-FFF2-40B4-BE49-F238E27FC236}">
                <a16:creationId xmlns:a16="http://schemas.microsoft.com/office/drawing/2014/main" id="{CE15F6C8-E952-E190-EEFA-80F9F73A83A3}"/>
              </a:ext>
            </a:extLst>
          </p:cNvPr>
          <p:cNvSpPr>
            <a:spLocks noGrp="1"/>
          </p:cNvSpPr>
          <p:nvPr>
            <p:ph type="dt" idx="11"/>
          </p:nvPr>
        </p:nvSpPr>
        <p:spPr/>
        <p:txBody>
          <a:bodyPr/>
          <a:lstStyle/>
          <a:p>
            <a:r>
              <a:rPr lang="en-US"/>
              <a:t>Month Year</a:t>
            </a:r>
          </a:p>
        </p:txBody>
      </p:sp>
      <p:sp>
        <p:nvSpPr>
          <p:cNvPr id="6" name="Footer Placeholder 5">
            <a:extLst>
              <a:ext uri="{FF2B5EF4-FFF2-40B4-BE49-F238E27FC236}">
                <a16:creationId xmlns:a16="http://schemas.microsoft.com/office/drawing/2014/main" id="{A164A07C-46FA-5E0A-57CF-02B8E776FA60}"/>
              </a:ext>
            </a:extLst>
          </p:cNvPr>
          <p:cNvSpPr>
            <a:spLocks noGrp="1"/>
          </p:cNvSpPr>
          <p:nvPr>
            <p:ph type="ftr" idx="12"/>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C98E7284-668A-7BC4-59DD-6D6C9D935E32}"/>
              </a:ext>
            </a:extLst>
          </p:cNvPr>
          <p:cNvSpPr>
            <a:spLocks noGrp="1"/>
          </p:cNvSpPr>
          <p:nvPr>
            <p:ph type="sldNum" idx="13"/>
          </p:nvPr>
        </p:nvSpPr>
        <p:spPr/>
        <p:txBody>
          <a:bodyPr/>
          <a:lstStyle/>
          <a:p>
            <a:r>
              <a:rPr lang="en-US"/>
              <a:t>Page </a:t>
            </a:r>
            <a:fld id="{47A7FEEB-9CD2-43FE-843C-C5350BEACB45}" type="slidenum">
              <a:rPr lang="en-US" smtClean="0"/>
              <a:pPr/>
              <a:t>41</a:t>
            </a:fld>
            <a:endParaRPr lang="en-US"/>
          </a:p>
        </p:txBody>
      </p:sp>
    </p:spTree>
    <p:extLst>
      <p:ext uri="{BB962C8B-B14F-4D97-AF65-F5344CB8AC3E}">
        <p14:creationId xmlns:p14="http://schemas.microsoft.com/office/powerpoint/2010/main" val="6611753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44</a:t>
            </a:fld>
            <a:endParaRPr lang="en-US"/>
          </a:p>
        </p:txBody>
      </p:sp>
    </p:spTree>
    <p:extLst>
      <p:ext uri="{BB962C8B-B14F-4D97-AF65-F5344CB8AC3E}">
        <p14:creationId xmlns:p14="http://schemas.microsoft.com/office/powerpoint/2010/main" val="17214616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802.11-21/1501r5</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Jonathan egev, Intel Corporation</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764929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April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AD991-12B0-EC76-EC14-3E2E009F57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4051695-DFEA-7986-3A58-BE52BB4674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2E599C-9042-4FEC-F77A-BC481C86FB06}"/>
              </a:ext>
            </a:extLst>
          </p:cNvPr>
          <p:cNvSpPr>
            <a:spLocks noGrp="1"/>
          </p:cNvSpPr>
          <p:nvPr>
            <p:ph type="dt" sz="half" idx="10"/>
          </p:nvPr>
        </p:nvSpPr>
        <p:spPr/>
        <p:txBody>
          <a:bodyPr/>
          <a:lstStyle/>
          <a:p>
            <a:r>
              <a:rPr lang="en-US"/>
              <a:t>April 2025</a:t>
            </a:r>
          </a:p>
        </p:txBody>
      </p:sp>
      <p:sp>
        <p:nvSpPr>
          <p:cNvPr id="5" name="Footer Placeholder 4">
            <a:extLst>
              <a:ext uri="{FF2B5EF4-FFF2-40B4-BE49-F238E27FC236}">
                <a16:creationId xmlns:a16="http://schemas.microsoft.com/office/drawing/2014/main" id="{A129E63C-59A6-753C-26B4-BB6144201E70}"/>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228569FE-CD7B-1EB5-5D6D-4F3DE6E608B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68713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F8C57-C30E-62E2-BA5A-980A8B5050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415B9D-520C-65DD-BFBD-0194E7154C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1A3332-0C12-8F93-1A2F-7E56513B4E23}"/>
              </a:ext>
            </a:extLst>
          </p:cNvPr>
          <p:cNvSpPr>
            <a:spLocks noGrp="1"/>
          </p:cNvSpPr>
          <p:nvPr>
            <p:ph type="dt" sz="half" idx="10"/>
          </p:nvPr>
        </p:nvSpPr>
        <p:spPr/>
        <p:txBody>
          <a:bodyPr/>
          <a:lstStyle/>
          <a:p>
            <a:r>
              <a:rPr lang="en-US"/>
              <a:t>April 2025</a:t>
            </a:r>
          </a:p>
        </p:txBody>
      </p:sp>
      <p:sp>
        <p:nvSpPr>
          <p:cNvPr id="5" name="Footer Placeholder 4">
            <a:extLst>
              <a:ext uri="{FF2B5EF4-FFF2-40B4-BE49-F238E27FC236}">
                <a16:creationId xmlns:a16="http://schemas.microsoft.com/office/drawing/2014/main" id="{7253A254-BC6C-2571-1F06-004CC43E7638}"/>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01C40267-D0B3-358B-F87E-54E64573DFB5}"/>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839185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B19B-3265-E5EE-B348-F2167B6485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CCC41A8-6392-3DEC-7988-065E2B2246B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BCFD27-CAA6-F6F6-7949-A9C39DFB8C89}"/>
              </a:ext>
            </a:extLst>
          </p:cNvPr>
          <p:cNvSpPr>
            <a:spLocks noGrp="1"/>
          </p:cNvSpPr>
          <p:nvPr>
            <p:ph type="dt" sz="half" idx="10"/>
          </p:nvPr>
        </p:nvSpPr>
        <p:spPr/>
        <p:txBody>
          <a:bodyPr/>
          <a:lstStyle/>
          <a:p>
            <a:r>
              <a:rPr lang="en-US"/>
              <a:t>April 2025</a:t>
            </a:r>
          </a:p>
        </p:txBody>
      </p:sp>
      <p:sp>
        <p:nvSpPr>
          <p:cNvPr id="5" name="Footer Placeholder 4">
            <a:extLst>
              <a:ext uri="{FF2B5EF4-FFF2-40B4-BE49-F238E27FC236}">
                <a16:creationId xmlns:a16="http://schemas.microsoft.com/office/drawing/2014/main" id="{DB39C117-E1C1-AB8E-49E7-5365DF55D816}"/>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29F82C98-C616-1957-CC69-7AA072BFCAED}"/>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4130465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B0E8C-BE76-948D-2EC8-CA18E82466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997009-1E5B-0B78-04DF-8AB19C2AB9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7436EE0-6B6F-A5EB-A9B8-62873184B9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3BCC1A-0A33-0346-CB82-60ECC919F28C}"/>
              </a:ext>
            </a:extLst>
          </p:cNvPr>
          <p:cNvSpPr>
            <a:spLocks noGrp="1"/>
          </p:cNvSpPr>
          <p:nvPr>
            <p:ph type="dt" sz="half" idx="10"/>
          </p:nvPr>
        </p:nvSpPr>
        <p:spPr/>
        <p:txBody>
          <a:bodyPr/>
          <a:lstStyle/>
          <a:p>
            <a:r>
              <a:rPr lang="en-US"/>
              <a:t>April 2025</a:t>
            </a:r>
          </a:p>
        </p:txBody>
      </p:sp>
      <p:sp>
        <p:nvSpPr>
          <p:cNvPr id="6" name="Footer Placeholder 5">
            <a:extLst>
              <a:ext uri="{FF2B5EF4-FFF2-40B4-BE49-F238E27FC236}">
                <a16:creationId xmlns:a16="http://schemas.microsoft.com/office/drawing/2014/main" id="{05A4608A-7168-522E-A769-D9C9A3C1DFD0}"/>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FD8AC391-557A-4DF2-BC54-651651A0B3EF}"/>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660980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FCF0C-C5A4-488A-A98C-A0972B48DB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0E46F6-90DB-E8E1-048F-0D4EB51E25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31B7B5-2C0A-D78D-FFB1-0CE6324EEF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B9B6CC-6A7C-B104-FDE4-B4F572BE6C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E044C0-E9C7-2AB7-608D-670C300C7A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F1AF93-1D6B-9A00-4B23-DF98BED08BC9}"/>
              </a:ext>
            </a:extLst>
          </p:cNvPr>
          <p:cNvSpPr>
            <a:spLocks noGrp="1"/>
          </p:cNvSpPr>
          <p:nvPr>
            <p:ph type="dt" sz="half" idx="10"/>
          </p:nvPr>
        </p:nvSpPr>
        <p:spPr/>
        <p:txBody>
          <a:bodyPr/>
          <a:lstStyle/>
          <a:p>
            <a:r>
              <a:rPr lang="en-US"/>
              <a:t>April 2025</a:t>
            </a:r>
          </a:p>
        </p:txBody>
      </p:sp>
      <p:sp>
        <p:nvSpPr>
          <p:cNvPr id="8" name="Footer Placeholder 7">
            <a:extLst>
              <a:ext uri="{FF2B5EF4-FFF2-40B4-BE49-F238E27FC236}">
                <a16:creationId xmlns:a16="http://schemas.microsoft.com/office/drawing/2014/main" id="{A3EF0D4E-BAC9-41A4-5C4B-192135690CB2}"/>
              </a:ext>
            </a:extLst>
          </p:cNvPr>
          <p:cNvSpPr>
            <a:spLocks noGrp="1"/>
          </p:cNvSpPr>
          <p:nvPr>
            <p:ph type="ftr" sz="quarter" idx="11"/>
          </p:nvPr>
        </p:nvSpPr>
        <p:spPr/>
        <p:txBody>
          <a:bodyPr/>
          <a:lstStyle/>
          <a:p>
            <a:r>
              <a:rPr lang="en-US"/>
              <a:t>Jonathan Segev, Intel corporation</a:t>
            </a:r>
          </a:p>
        </p:txBody>
      </p:sp>
      <p:sp>
        <p:nvSpPr>
          <p:cNvPr id="9" name="Slide Number Placeholder 8">
            <a:extLst>
              <a:ext uri="{FF2B5EF4-FFF2-40B4-BE49-F238E27FC236}">
                <a16:creationId xmlns:a16="http://schemas.microsoft.com/office/drawing/2014/main" id="{C7ED2F23-8BE2-79FA-BCA6-B9CE753E8162}"/>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61626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A6829-A2F5-55E6-8E28-5905B28876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4C148D-C63E-812D-166F-C8790FC81FC1}"/>
              </a:ext>
            </a:extLst>
          </p:cNvPr>
          <p:cNvSpPr>
            <a:spLocks noGrp="1"/>
          </p:cNvSpPr>
          <p:nvPr>
            <p:ph type="dt" sz="half" idx="10"/>
          </p:nvPr>
        </p:nvSpPr>
        <p:spPr/>
        <p:txBody>
          <a:bodyPr/>
          <a:lstStyle/>
          <a:p>
            <a:r>
              <a:rPr lang="en-US"/>
              <a:t>April 2025</a:t>
            </a:r>
          </a:p>
        </p:txBody>
      </p:sp>
      <p:sp>
        <p:nvSpPr>
          <p:cNvPr id="4" name="Footer Placeholder 3">
            <a:extLst>
              <a:ext uri="{FF2B5EF4-FFF2-40B4-BE49-F238E27FC236}">
                <a16:creationId xmlns:a16="http://schemas.microsoft.com/office/drawing/2014/main" id="{740A8574-AA13-5584-1777-04BB1EA52E20}"/>
              </a:ext>
            </a:extLst>
          </p:cNvPr>
          <p:cNvSpPr>
            <a:spLocks noGrp="1"/>
          </p:cNvSpPr>
          <p:nvPr>
            <p:ph type="ftr" sz="quarter" idx="11"/>
          </p:nvPr>
        </p:nvSpPr>
        <p:spPr/>
        <p:txBody>
          <a:bodyPr/>
          <a:lstStyle/>
          <a:p>
            <a:r>
              <a:rPr lang="en-US"/>
              <a:t>Jonathan Segev, Intel corporation</a:t>
            </a:r>
          </a:p>
        </p:txBody>
      </p:sp>
      <p:sp>
        <p:nvSpPr>
          <p:cNvPr id="5" name="Slide Number Placeholder 4">
            <a:extLst>
              <a:ext uri="{FF2B5EF4-FFF2-40B4-BE49-F238E27FC236}">
                <a16:creationId xmlns:a16="http://schemas.microsoft.com/office/drawing/2014/main" id="{49481CCD-68A4-429E-988C-FE8F7373841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182553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BDB847-025C-38B2-1F06-E9BD97FB0562}"/>
              </a:ext>
            </a:extLst>
          </p:cNvPr>
          <p:cNvSpPr>
            <a:spLocks noGrp="1"/>
          </p:cNvSpPr>
          <p:nvPr>
            <p:ph type="dt" sz="half" idx="10"/>
          </p:nvPr>
        </p:nvSpPr>
        <p:spPr/>
        <p:txBody>
          <a:bodyPr/>
          <a:lstStyle/>
          <a:p>
            <a:r>
              <a:rPr lang="en-US"/>
              <a:t>April 2025</a:t>
            </a:r>
          </a:p>
        </p:txBody>
      </p:sp>
      <p:sp>
        <p:nvSpPr>
          <p:cNvPr id="3" name="Footer Placeholder 2">
            <a:extLst>
              <a:ext uri="{FF2B5EF4-FFF2-40B4-BE49-F238E27FC236}">
                <a16:creationId xmlns:a16="http://schemas.microsoft.com/office/drawing/2014/main" id="{597E4AAE-5B06-6F0A-88E6-1637A1C696AE}"/>
              </a:ext>
            </a:extLst>
          </p:cNvPr>
          <p:cNvSpPr>
            <a:spLocks noGrp="1"/>
          </p:cNvSpPr>
          <p:nvPr>
            <p:ph type="ftr" sz="quarter" idx="11"/>
          </p:nvPr>
        </p:nvSpPr>
        <p:spPr/>
        <p:txBody>
          <a:bodyPr/>
          <a:lstStyle/>
          <a:p>
            <a:r>
              <a:rPr lang="en-US"/>
              <a:t>Jonathan Segev, Intel corporation</a:t>
            </a:r>
          </a:p>
        </p:txBody>
      </p:sp>
      <p:sp>
        <p:nvSpPr>
          <p:cNvPr id="4" name="Slide Number Placeholder 3">
            <a:extLst>
              <a:ext uri="{FF2B5EF4-FFF2-40B4-BE49-F238E27FC236}">
                <a16:creationId xmlns:a16="http://schemas.microsoft.com/office/drawing/2014/main" id="{21E6BF4D-7BA8-0965-14B0-FFBC7F6CEF87}"/>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870326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9A771-D8D9-05DB-90B9-821E5EE7E5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725DF0-8249-4999-73B7-5E9AB49140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BDC480-3645-A868-3481-62E9AC16B3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DA6EEF-CEDE-A060-91E0-008623C911DE}"/>
              </a:ext>
            </a:extLst>
          </p:cNvPr>
          <p:cNvSpPr>
            <a:spLocks noGrp="1"/>
          </p:cNvSpPr>
          <p:nvPr>
            <p:ph type="dt" sz="half" idx="10"/>
          </p:nvPr>
        </p:nvSpPr>
        <p:spPr/>
        <p:txBody>
          <a:bodyPr/>
          <a:lstStyle/>
          <a:p>
            <a:r>
              <a:rPr lang="en-US"/>
              <a:t>April 2025</a:t>
            </a:r>
          </a:p>
        </p:txBody>
      </p:sp>
      <p:sp>
        <p:nvSpPr>
          <p:cNvPr id="6" name="Footer Placeholder 5">
            <a:extLst>
              <a:ext uri="{FF2B5EF4-FFF2-40B4-BE49-F238E27FC236}">
                <a16:creationId xmlns:a16="http://schemas.microsoft.com/office/drawing/2014/main" id="{A7C498D8-696A-6DE9-7C0D-8442C58D16FF}"/>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53B1FE77-BD86-E123-FAEA-06D59CB409B9}"/>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3312706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F6B35-A8E5-A882-A575-BED6DD1076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236D3C-5077-602F-677B-6D8DAE9FED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CC0B905-7289-84B0-7CBA-7230110C78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7D87A7-6DC9-7D04-7FA5-14ECD9F0C154}"/>
              </a:ext>
            </a:extLst>
          </p:cNvPr>
          <p:cNvSpPr>
            <a:spLocks noGrp="1"/>
          </p:cNvSpPr>
          <p:nvPr>
            <p:ph type="dt" sz="half" idx="10"/>
          </p:nvPr>
        </p:nvSpPr>
        <p:spPr/>
        <p:txBody>
          <a:bodyPr/>
          <a:lstStyle/>
          <a:p>
            <a:r>
              <a:rPr lang="en-US"/>
              <a:t>April 2025</a:t>
            </a:r>
          </a:p>
        </p:txBody>
      </p:sp>
      <p:sp>
        <p:nvSpPr>
          <p:cNvPr id="6" name="Footer Placeholder 5">
            <a:extLst>
              <a:ext uri="{FF2B5EF4-FFF2-40B4-BE49-F238E27FC236}">
                <a16:creationId xmlns:a16="http://schemas.microsoft.com/office/drawing/2014/main" id="{86C1B798-F7DE-7B71-1963-3964A8532969}"/>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67B1F3CE-9EF5-4BFD-3320-E7EADD39F1DA}"/>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7657605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687F1-3ABF-1B40-B912-806A20893B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4F84F8-1B54-0BDA-C0D8-824C6E94C1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60FAAB-7A4D-3F47-765E-BB5C55CD1EAE}"/>
              </a:ext>
            </a:extLst>
          </p:cNvPr>
          <p:cNvSpPr>
            <a:spLocks noGrp="1"/>
          </p:cNvSpPr>
          <p:nvPr>
            <p:ph type="dt" sz="half" idx="10"/>
          </p:nvPr>
        </p:nvSpPr>
        <p:spPr/>
        <p:txBody>
          <a:bodyPr/>
          <a:lstStyle/>
          <a:p>
            <a:r>
              <a:rPr lang="en-US"/>
              <a:t>April 2025</a:t>
            </a:r>
          </a:p>
        </p:txBody>
      </p:sp>
      <p:sp>
        <p:nvSpPr>
          <p:cNvPr id="5" name="Footer Placeholder 4">
            <a:extLst>
              <a:ext uri="{FF2B5EF4-FFF2-40B4-BE49-F238E27FC236}">
                <a16:creationId xmlns:a16="http://schemas.microsoft.com/office/drawing/2014/main" id="{FFC26F1A-8003-94E0-84C3-D8B3DF0FDB5E}"/>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3590E934-A084-F875-BE70-11F295971F0B}"/>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1380184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2025</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5B25F9-C5C6-838F-9CFF-7C432442CD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9DCA59-F572-B5A0-D55B-63A61B310F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B97E25-09F1-2297-8A8E-6687BB68A246}"/>
              </a:ext>
            </a:extLst>
          </p:cNvPr>
          <p:cNvSpPr>
            <a:spLocks noGrp="1"/>
          </p:cNvSpPr>
          <p:nvPr>
            <p:ph type="dt" sz="half" idx="10"/>
          </p:nvPr>
        </p:nvSpPr>
        <p:spPr/>
        <p:txBody>
          <a:bodyPr/>
          <a:lstStyle/>
          <a:p>
            <a:r>
              <a:rPr lang="en-US"/>
              <a:t>April 2025</a:t>
            </a:r>
          </a:p>
        </p:txBody>
      </p:sp>
      <p:sp>
        <p:nvSpPr>
          <p:cNvPr id="5" name="Footer Placeholder 4">
            <a:extLst>
              <a:ext uri="{FF2B5EF4-FFF2-40B4-BE49-F238E27FC236}">
                <a16:creationId xmlns:a16="http://schemas.microsoft.com/office/drawing/2014/main" id="{7ACE4685-E700-1719-7257-A08C96F71DEB}"/>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D4A944A0-FB0F-F462-AEE6-4D1EFE718FDE}"/>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09440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April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April 2025</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April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April 2025</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April 2025</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802.11-25/232r5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946F25-CE29-3951-1005-497A1A3344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53AFF8A-8BD3-DF3B-E9C9-F781AFE444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82C769-0BD3-ABF9-8195-D861A33F65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r>
              <a:rPr lang="en-US"/>
              <a:t>April 2025</a:t>
            </a:r>
          </a:p>
        </p:txBody>
      </p:sp>
      <p:sp>
        <p:nvSpPr>
          <p:cNvPr id="5" name="Footer Placeholder 4">
            <a:extLst>
              <a:ext uri="{FF2B5EF4-FFF2-40B4-BE49-F238E27FC236}">
                <a16:creationId xmlns:a16="http://schemas.microsoft.com/office/drawing/2014/main" id="{03D1242E-AB2F-992D-B5A9-4162E8976C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Jonathan Segev, Intel corporation</a:t>
            </a:r>
          </a:p>
        </p:txBody>
      </p:sp>
      <p:sp>
        <p:nvSpPr>
          <p:cNvPr id="6" name="Slide Number Placeholder 5">
            <a:extLst>
              <a:ext uri="{FF2B5EF4-FFF2-40B4-BE49-F238E27FC236}">
                <a16:creationId xmlns:a16="http://schemas.microsoft.com/office/drawing/2014/main" id="{E0929DC6-4A4E-59B4-B777-F624F8271E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BA5B14F-EEA3-4CC0-A960-B1C9A0451C5D}" type="slidenum">
              <a:rPr lang="en-US" smtClean="0"/>
              <a:t>‹#›</a:t>
            </a:fld>
            <a:endParaRPr lang="en-US"/>
          </a:p>
        </p:txBody>
      </p:sp>
    </p:spTree>
    <p:extLst>
      <p:ext uri="{BB962C8B-B14F-4D97-AF65-F5344CB8AC3E}">
        <p14:creationId xmlns:p14="http://schemas.microsoft.com/office/powerpoint/2010/main" val="38458815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cfbda833-a1ae-4e62-b6c3-fa156738a349/summary" TargetMode="External"/><Relationship Id="rId1" Type="http://schemas.openxmlformats.org/officeDocument/2006/relationships/slideLayout" Target="../slideLayouts/slideLayout2.xml"/><Relationship Id="rId4" Type="http://schemas.openxmlformats.org/officeDocument/2006/relationships/hyperlink" Target="https://cvent.me/d5xo5D"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March Plenary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2025-04-15</a:t>
            </a:r>
          </a:p>
        </p:txBody>
      </p:sp>
      <p:sp>
        <p:nvSpPr>
          <p:cNvPr id="6" name="Date Placeholder 3"/>
          <p:cNvSpPr>
            <a:spLocks noGrp="1"/>
          </p:cNvSpPr>
          <p:nvPr>
            <p:ph type="dt" idx="10"/>
          </p:nvPr>
        </p:nvSpPr>
        <p:spPr/>
        <p:txBody>
          <a:bodyPr/>
          <a:lstStyle/>
          <a:p>
            <a:r>
              <a:rPr lang="en-US"/>
              <a:t>April 2025</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375344197"/>
              </p:ext>
            </p:extLst>
          </p:nvPr>
        </p:nvGraphicFramePr>
        <p:xfrm>
          <a:off x="929217" y="3312462"/>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9217" y="3312462"/>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2025</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2025</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2025</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March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March and May 2025</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2025</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March IEEE  802.11 Plenary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(10min)</a:t>
            </a:r>
          </a:p>
          <a:p>
            <a:pPr algn="just">
              <a:spcBef>
                <a:spcPct val="20000"/>
              </a:spcBef>
              <a:buFontTx/>
              <a:buChar char="•"/>
            </a:pPr>
            <a:r>
              <a:rPr lang="en-US" sz="1800" b="0" dirty="0"/>
              <a:t>Approval of previous meeting minutes and motion from telecon that met draft text threshold (15 min)</a:t>
            </a:r>
          </a:p>
          <a:p>
            <a:pPr algn="just">
              <a:spcBef>
                <a:spcPct val="20000"/>
              </a:spcBef>
              <a:buFontTx/>
              <a:buChar char="•"/>
            </a:pPr>
            <a:r>
              <a:rPr lang="en-US" sz="1800" b="0" dirty="0"/>
              <a:t>Conduct comment resolution.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2025</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5"/>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Consider SA Ballot recirculation.</a:t>
            </a:r>
          </a:p>
          <a:p>
            <a:pPr algn="just">
              <a:spcBef>
                <a:spcPct val="20000"/>
              </a:spcBef>
              <a:buFontTx/>
              <a:buChar char="•"/>
            </a:pPr>
            <a:r>
              <a:rPr lang="en-US" sz="1800" b="0" kern="0" dirty="0"/>
              <a:t>Review process from this point forward.</a:t>
            </a:r>
          </a:p>
          <a:p>
            <a:pPr algn="just">
              <a:spcBef>
                <a:spcPct val="20000"/>
              </a:spcBef>
              <a:buFontTx/>
              <a:buChar char="•"/>
            </a:pPr>
            <a:r>
              <a:rPr lang="en-US" sz="1800" b="0" kern="0" dirty="0"/>
              <a:t>Review report to EC requesting conditional approval.</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2025</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69740117"/>
              </p:ext>
            </p:extLst>
          </p:nvPr>
        </p:nvGraphicFramePr>
        <p:xfrm>
          <a:off x="911424" y="1265032"/>
          <a:ext cx="10513169" cy="3901280"/>
        </p:xfrm>
        <a:graphic>
          <a:graphicData uri="http://schemas.openxmlformats.org/drawingml/2006/table">
            <a:tbl>
              <a:tblPr firstRow="1" bandRow="1">
                <a:tableStyleId>{21E4AEA4-8DFA-4A89-87EB-49C32662AFE0}</a:tableStyleId>
              </a:tblPr>
              <a:tblGrid>
                <a:gridCol w="1541572">
                  <a:extLst>
                    <a:ext uri="{9D8B030D-6E8A-4147-A177-3AD203B41FA5}">
                      <a16:colId xmlns:a16="http://schemas.microsoft.com/office/drawing/2014/main" val="20000"/>
                    </a:ext>
                  </a:extLst>
                </a:gridCol>
                <a:gridCol w="2109520">
                  <a:extLst>
                    <a:ext uri="{9D8B030D-6E8A-4147-A177-3AD203B41FA5}">
                      <a16:colId xmlns:a16="http://schemas.microsoft.com/office/drawing/2014/main" val="20001"/>
                    </a:ext>
                  </a:extLst>
                </a:gridCol>
                <a:gridCol w="5093299">
                  <a:extLst>
                    <a:ext uri="{9D8B030D-6E8A-4147-A177-3AD203B41FA5}">
                      <a16:colId xmlns:a16="http://schemas.microsoft.com/office/drawing/2014/main" val="20002"/>
                    </a:ext>
                  </a:extLst>
                </a:gridCol>
                <a:gridCol w="17687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pPr marL="0" algn="l" defTabSz="914400" rtl="0" eaLnBrk="1" latinLnBrk="0" hangingPunct="1"/>
                      <a:r>
                        <a:rPr lang="en-US" sz="1800" kern="1200" dirty="0">
                          <a:solidFill>
                            <a:schemeClr val="dk1"/>
                          </a:solidFill>
                          <a:latin typeface="+mn-lt"/>
                          <a:ea typeface="+mn-ea"/>
                          <a:cs typeface="+mn-cs"/>
                        </a:rPr>
                        <a:t>11-25-232</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March 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182872">
                <a:tc>
                  <a:txBody>
                    <a:bodyPr/>
                    <a:lstStyle/>
                    <a:p>
                      <a:r>
                        <a:rPr lang="en-US" dirty="0"/>
                        <a:t>11-23-049</a:t>
                      </a:r>
                    </a:p>
                  </a:txBody>
                  <a:tcPr marT="45712" marB="45712"/>
                </a:tc>
                <a:tc>
                  <a:txBody>
                    <a:bodyPr/>
                    <a:lstStyle/>
                    <a:p>
                      <a:r>
                        <a:rPr lang="en-US"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Motion compendium </a:t>
                      </a:r>
                    </a:p>
                  </a:txBody>
                  <a:tcPr marT="45712" marB="45712"/>
                </a:tc>
                <a:tc>
                  <a:txBody>
                    <a:bodyPr/>
                    <a:lstStyle/>
                    <a:p>
                      <a:r>
                        <a:rPr lang="en-US" dirty="0"/>
                        <a:t>agenda</a:t>
                      </a:r>
                    </a:p>
                  </a:txBody>
                  <a:tcPr marT="45712" marB="45712"/>
                </a:tc>
                <a:extLst>
                  <a:ext uri="{0D108BD9-81ED-4DB2-BD59-A6C34878D82A}">
                    <a16:rowId xmlns:a16="http://schemas.microsoft.com/office/drawing/2014/main" val="311033840"/>
                  </a:ext>
                </a:extLst>
              </a:tr>
              <a:tr h="182872">
                <a:tc>
                  <a:txBody>
                    <a:bodyPr/>
                    <a:lstStyle/>
                    <a:p>
                      <a:r>
                        <a:rPr lang="en-US" dirty="0"/>
                        <a:t>11-25-367</a:t>
                      </a:r>
                    </a:p>
                  </a:txBody>
                  <a:tcPr marT="45712" marB="45712"/>
                </a:tc>
                <a:tc>
                  <a:txBody>
                    <a:bodyPr/>
                    <a:lstStyle/>
                    <a:p>
                      <a:r>
                        <a:rPr lang="en-US" dirty="0"/>
                        <a:t>Roy Want</a:t>
                      </a:r>
                    </a:p>
                  </a:txBody>
                  <a:tcPr marT="45712" marB="45712"/>
                </a:tc>
                <a:tc>
                  <a:txBody>
                    <a:bodyPr/>
                    <a:lstStyle/>
                    <a:p>
                      <a:r>
                        <a:rPr lang="en-US" dirty="0"/>
                        <a:t>SA1 editorial resolutions-1</a:t>
                      </a:r>
                    </a:p>
                  </a:txBody>
                  <a:tcPr marT="45712" marB="45712"/>
                </a:tc>
                <a:tc>
                  <a:txBody>
                    <a:bodyPr/>
                    <a:lstStyle/>
                    <a:p>
                      <a:r>
                        <a:rPr lang="en-US" dirty="0"/>
                        <a:t>CR</a:t>
                      </a:r>
                    </a:p>
                  </a:txBody>
                  <a:tcPr marT="45712" marB="45712"/>
                </a:tc>
                <a:extLst>
                  <a:ext uri="{0D108BD9-81ED-4DB2-BD59-A6C34878D82A}">
                    <a16:rowId xmlns:a16="http://schemas.microsoft.com/office/drawing/2014/main" val="4260322725"/>
                  </a:ext>
                </a:extLst>
              </a:tr>
              <a:tr h="182872">
                <a:tc>
                  <a:txBody>
                    <a:bodyPr/>
                    <a:lstStyle/>
                    <a:p>
                      <a:r>
                        <a:rPr lang="en-US" dirty="0"/>
                        <a:t>11-25-262</a:t>
                      </a:r>
                    </a:p>
                  </a:txBody>
                  <a:tcPr marT="45712" marB="45712"/>
                </a:tc>
                <a:tc>
                  <a:txBody>
                    <a:bodyPr/>
                    <a:lstStyle/>
                    <a:p>
                      <a:r>
                        <a:rPr lang="en-US" dirty="0"/>
                        <a:t>Christian Berger</a:t>
                      </a:r>
                    </a:p>
                  </a:txBody>
                  <a:tcPr marT="45712" marB="45712"/>
                </a:tc>
                <a:tc>
                  <a:txBody>
                    <a:bodyPr/>
                    <a:lstStyle/>
                    <a:p>
                      <a:r>
                        <a:rPr lang="en-US" dirty="0"/>
                        <a:t>Comment resolution TPE update</a:t>
                      </a:r>
                    </a:p>
                  </a:txBody>
                  <a:tcPr marT="45712" marB="45712"/>
                </a:tc>
                <a:tc>
                  <a:txBody>
                    <a:bodyPr/>
                    <a:lstStyle/>
                    <a:p>
                      <a:r>
                        <a:rPr lang="en-US" dirty="0"/>
                        <a:t>CR</a:t>
                      </a:r>
                    </a:p>
                  </a:txBody>
                  <a:tcPr marT="45712" marB="45712"/>
                </a:tc>
                <a:extLst>
                  <a:ext uri="{0D108BD9-81ED-4DB2-BD59-A6C34878D82A}">
                    <a16:rowId xmlns:a16="http://schemas.microsoft.com/office/drawing/2014/main" val="3178159513"/>
                  </a:ext>
                </a:extLst>
              </a:tr>
              <a:tr h="0">
                <a:tc>
                  <a:txBody>
                    <a:bodyPr/>
                    <a:lstStyle/>
                    <a:p>
                      <a:r>
                        <a:rPr lang="en-US" dirty="0"/>
                        <a:t>11-25-291</a:t>
                      </a:r>
                    </a:p>
                  </a:txBody>
                  <a:tcPr marT="45712" marB="45712"/>
                </a:tc>
                <a:tc>
                  <a:txBody>
                    <a:bodyPr/>
                    <a:lstStyle/>
                    <a:p>
                      <a:r>
                        <a:rPr lang="en-US" dirty="0"/>
                        <a:t>Ali Raissinia</a:t>
                      </a:r>
                    </a:p>
                  </a:txBody>
                  <a:tcPr marT="45712" marB="45712"/>
                </a:tc>
                <a:tc>
                  <a:txBody>
                    <a:bodyPr/>
                    <a:lstStyle/>
                    <a:p>
                      <a:r>
                        <a:rPr lang="fr-FR" sz="1800" b="0" i="0" kern="1200" dirty="0">
                          <a:solidFill>
                            <a:schemeClr val="dk1"/>
                          </a:solidFill>
                          <a:effectLst/>
                          <a:latin typeface="+mn-lt"/>
                          <a:ea typeface="+mn-ea"/>
                          <a:cs typeface="+mn-cs"/>
                        </a:rPr>
                        <a:t>SA comment resolution for 5 </a:t>
                      </a:r>
                      <a:r>
                        <a:rPr lang="fr-FR" sz="1800" b="0" i="0" kern="1200" dirty="0" err="1">
                          <a:solidFill>
                            <a:schemeClr val="dk1"/>
                          </a:solidFill>
                          <a:effectLst/>
                          <a:latin typeface="+mn-lt"/>
                          <a:ea typeface="+mn-ea"/>
                          <a:cs typeface="+mn-cs"/>
                        </a:rPr>
                        <a:t>CIDs</a:t>
                      </a:r>
                      <a:endParaRPr lang="en-US" dirty="0"/>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372584398"/>
                  </a:ext>
                </a:extLst>
              </a:tr>
              <a:tr h="0">
                <a:tc>
                  <a:txBody>
                    <a:bodyPr/>
                    <a:lstStyle/>
                    <a:p>
                      <a:r>
                        <a:rPr lang="en-US" dirty="0"/>
                        <a:t>11-25-453</a:t>
                      </a:r>
                    </a:p>
                  </a:txBody>
                  <a:tcPr marT="45712" marB="45712"/>
                </a:tc>
                <a:tc>
                  <a:txBody>
                    <a:bodyPr/>
                    <a:lstStyle/>
                    <a:p>
                      <a:r>
                        <a:rPr lang="en-US" dirty="0"/>
                        <a:t>Jonathan Segev</a:t>
                      </a:r>
                    </a:p>
                  </a:txBody>
                  <a:tcPr marT="45712" marB="45712"/>
                </a:tc>
                <a:tc>
                  <a:txBody>
                    <a:bodyPr/>
                    <a:lstStyle/>
                    <a:p>
                      <a:r>
                        <a:rPr lang="en-US" dirty="0"/>
                        <a:t>Report to EC on conditional approval</a:t>
                      </a:r>
                    </a:p>
                  </a:txBody>
                  <a:tcPr marT="45712" marB="45712"/>
                </a:tc>
                <a:tc>
                  <a:txBody>
                    <a:bodyPr/>
                    <a:lstStyle/>
                    <a:p>
                      <a:r>
                        <a:rPr lang="en-US" dirty="0"/>
                        <a:t>Amendment completion</a:t>
                      </a:r>
                    </a:p>
                  </a:txBody>
                  <a:tcPr marT="45712" marB="45712"/>
                </a:tc>
                <a:extLst>
                  <a:ext uri="{0D108BD9-81ED-4DB2-BD59-A6C34878D82A}">
                    <a16:rowId xmlns:a16="http://schemas.microsoft.com/office/drawing/2014/main" val="1551324123"/>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520842086"/>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extLst>
                  <a:ext uri="{0D108BD9-81ED-4DB2-BD59-A6C34878D82A}">
                    <a16:rowId xmlns:a16="http://schemas.microsoft.com/office/drawing/2014/main" val="3582693116"/>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251764206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11</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a:t>
            </a:r>
          </a:p>
          <a:p>
            <a:pPr algn="just">
              <a:spcBef>
                <a:spcPct val="20000"/>
              </a:spcBef>
              <a:buFontTx/>
              <a:buChar char="•"/>
            </a:pPr>
            <a:r>
              <a:rPr lang="en-US" altLang="en-US" sz="2000" b="0" dirty="0"/>
              <a:t>Agenda setting for the week (7 min).</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Approval of previous meeting minutes (10min).</a:t>
            </a:r>
          </a:p>
          <a:p>
            <a:pPr algn="just">
              <a:spcBef>
                <a:spcPct val="20000"/>
              </a:spcBef>
              <a:buFontTx/>
              <a:buChar char="•"/>
            </a:pPr>
            <a:r>
              <a:rPr lang="en-US" sz="2000" b="0" dirty="0"/>
              <a:t>Conduct comment resolution (as time permits)</a:t>
            </a:r>
          </a:p>
          <a:p>
            <a:pPr algn="just">
              <a:spcBef>
                <a:spcPct val="20000"/>
              </a:spcBef>
              <a:buFontTx/>
              <a:buChar char="•"/>
            </a:pPr>
            <a:r>
              <a:rPr lang="en-US" sz="2000" b="0" kern="0" dirty="0"/>
              <a:t>Consider SA Ballot recirculation (as time permits)</a:t>
            </a:r>
          </a:p>
          <a:p>
            <a:pPr algn="just">
              <a:spcBef>
                <a:spcPct val="20000"/>
              </a:spcBef>
              <a:buFontTx/>
              <a:buChar char="•"/>
            </a:pPr>
            <a:r>
              <a:rPr lang="en-US" sz="2000" b="0" dirty="0"/>
              <a:t>Review draft EC report (as time permits)</a:t>
            </a:r>
          </a:p>
          <a:p>
            <a:pPr algn="just">
              <a:spcBef>
                <a:spcPct val="20000"/>
              </a:spcBef>
              <a:buFontTx/>
              <a:buChar char="•"/>
            </a:pPr>
            <a:r>
              <a:rPr lang="en-US" sz="2000" b="0" dirty="0"/>
              <a:t>Recess.</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11</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2025</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52919183"/>
              </p:ext>
            </p:extLst>
          </p:nvPr>
        </p:nvGraphicFramePr>
        <p:xfrm>
          <a:off x="695400" y="1260086"/>
          <a:ext cx="10945215" cy="2804048"/>
        </p:xfrm>
        <a:graphic>
          <a:graphicData uri="http://schemas.openxmlformats.org/drawingml/2006/table">
            <a:tbl>
              <a:tblPr firstRow="1" bandRow="1">
                <a:tableStyleId>{21E4AEA4-8DFA-4A89-87EB-49C32662AFE0}</a:tableStyleId>
              </a:tblPr>
              <a:tblGrid>
                <a:gridCol w="1428425">
                  <a:extLst>
                    <a:ext uri="{9D8B030D-6E8A-4147-A177-3AD203B41FA5}">
                      <a16:colId xmlns:a16="http://schemas.microsoft.com/office/drawing/2014/main" val="20000"/>
                    </a:ext>
                  </a:extLst>
                </a:gridCol>
                <a:gridCol w="1808261">
                  <a:extLst>
                    <a:ext uri="{9D8B030D-6E8A-4147-A177-3AD203B41FA5}">
                      <a16:colId xmlns:a16="http://schemas.microsoft.com/office/drawing/2014/main" val="20001"/>
                    </a:ext>
                  </a:extLst>
                </a:gridCol>
                <a:gridCol w="3820098">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2376263">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11-25-232</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March 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15min</a:t>
                      </a:r>
                    </a:p>
                  </a:txBody>
                  <a:tcPr marT="45712" marB="45712"/>
                </a:tc>
                <a:extLst>
                  <a:ext uri="{0D108BD9-81ED-4DB2-BD59-A6C34878D82A}">
                    <a16:rowId xmlns:a16="http://schemas.microsoft.com/office/drawing/2014/main" val="10001"/>
                  </a:ext>
                </a:extLst>
              </a:tr>
              <a:tr h="169090">
                <a:tc>
                  <a:txBody>
                    <a:bodyPr/>
                    <a:lstStyle/>
                    <a:p>
                      <a:r>
                        <a:rPr lang="en-US" dirty="0"/>
                        <a:t>11-23-049</a:t>
                      </a:r>
                    </a:p>
                  </a:txBody>
                  <a:tcPr marT="45712" marB="45712"/>
                </a:tc>
                <a:tc>
                  <a:txBody>
                    <a:bodyPr/>
                    <a:lstStyle/>
                    <a:p>
                      <a:r>
                        <a:rPr lang="en-US"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Motion compendium </a:t>
                      </a:r>
                    </a:p>
                  </a:txBody>
                  <a:tcPr marT="45712" marB="45712"/>
                </a:tc>
                <a:tc>
                  <a:txBody>
                    <a:bodyPr/>
                    <a:lstStyle/>
                    <a:p>
                      <a:r>
                        <a:rPr lang="en-US" dirty="0"/>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323090406"/>
                  </a:ext>
                </a:extLst>
              </a:tr>
              <a:tr h="0">
                <a:tc>
                  <a:txBody>
                    <a:bodyPr/>
                    <a:lstStyle/>
                    <a:p>
                      <a:r>
                        <a:rPr lang="en-US" dirty="0"/>
                        <a:t>11-25-367</a:t>
                      </a:r>
                    </a:p>
                  </a:txBody>
                  <a:tcPr marT="45712" marB="45712"/>
                </a:tc>
                <a:tc>
                  <a:txBody>
                    <a:bodyPr/>
                    <a:lstStyle/>
                    <a:p>
                      <a:r>
                        <a:rPr lang="en-US" dirty="0"/>
                        <a:t>Roy Want</a:t>
                      </a:r>
                    </a:p>
                  </a:txBody>
                  <a:tcPr marT="45712" marB="45712"/>
                </a:tc>
                <a:tc>
                  <a:txBody>
                    <a:bodyPr/>
                    <a:lstStyle/>
                    <a:p>
                      <a:r>
                        <a:rPr lang="en-US" dirty="0"/>
                        <a:t>SA1 editorial resolutions-1</a:t>
                      </a:r>
                    </a:p>
                  </a:txBody>
                  <a:tcPr marT="45712" marB="45712"/>
                </a:tc>
                <a:tc>
                  <a:txBody>
                    <a:bodyPr/>
                    <a:lstStyle/>
                    <a:p>
                      <a:r>
                        <a:rPr lang="en-US" dirty="0"/>
                        <a:t>CR</a:t>
                      </a:r>
                    </a:p>
                  </a:txBody>
                  <a:tcPr marT="45712" marB="45712"/>
                </a:tc>
                <a:tc>
                  <a:txBody>
                    <a:bodyPr/>
                    <a:lstStyle/>
                    <a:p>
                      <a:endParaRPr lang="en-US" sz="1800" dirty="0"/>
                    </a:p>
                  </a:txBody>
                  <a:tcPr marT="45712" marB="45712"/>
                </a:tc>
                <a:extLst>
                  <a:ext uri="{0D108BD9-81ED-4DB2-BD59-A6C34878D82A}">
                    <a16:rowId xmlns:a16="http://schemas.microsoft.com/office/drawing/2014/main" val="3281966889"/>
                  </a:ext>
                </a:extLst>
              </a:tr>
              <a:tr h="0">
                <a:tc>
                  <a:txBody>
                    <a:bodyPr/>
                    <a:lstStyle/>
                    <a:p>
                      <a:r>
                        <a:rPr lang="en-US" dirty="0"/>
                        <a:t>11-25-262</a:t>
                      </a:r>
                    </a:p>
                  </a:txBody>
                  <a:tcPr marT="45712" marB="45712"/>
                </a:tc>
                <a:tc>
                  <a:txBody>
                    <a:bodyPr/>
                    <a:lstStyle/>
                    <a:p>
                      <a:r>
                        <a:rPr lang="en-US" dirty="0"/>
                        <a:t>Christian Berger</a:t>
                      </a:r>
                    </a:p>
                  </a:txBody>
                  <a:tcPr marT="45712" marB="45712"/>
                </a:tc>
                <a:tc>
                  <a:txBody>
                    <a:bodyPr/>
                    <a:lstStyle/>
                    <a:p>
                      <a:r>
                        <a:rPr lang="en-US" dirty="0"/>
                        <a:t>Comment resolution TPE update</a:t>
                      </a:r>
                    </a:p>
                  </a:txBody>
                  <a:tcPr marT="45712" marB="45712"/>
                </a:tc>
                <a:tc>
                  <a:txBody>
                    <a:bodyPr/>
                    <a:lstStyle/>
                    <a:p>
                      <a:r>
                        <a:rPr lang="en-US" dirty="0"/>
                        <a:t>CR</a:t>
                      </a: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r>
                        <a:rPr lang="en-US" dirty="0"/>
                        <a:t>11-25-291</a:t>
                      </a:r>
                    </a:p>
                  </a:txBody>
                  <a:tcPr marT="45712" marB="45712"/>
                </a:tc>
                <a:tc>
                  <a:txBody>
                    <a:bodyPr/>
                    <a:lstStyle/>
                    <a:p>
                      <a:r>
                        <a:rPr lang="en-US" dirty="0"/>
                        <a:t>Ali Raissinia</a:t>
                      </a:r>
                    </a:p>
                  </a:txBody>
                  <a:tcPr marT="45712" marB="45712"/>
                </a:tc>
                <a:tc>
                  <a:txBody>
                    <a:bodyPr/>
                    <a:lstStyle/>
                    <a:p>
                      <a:r>
                        <a:rPr lang="fr-FR" sz="1800" b="0" i="0" kern="1200" dirty="0">
                          <a:solidFill>
                            <a:schemeClr val="dk1"/>
                          </a:solidFill>
                          <a:effectLst/>
                          <a:latin typeface="+mn-lt"/>
                          <a:ea typeface="+mn-ea"/>
                          <a:cs typeface="+mn-cs"/>
                        </a:rPr>
                        <a:t>SA comment resolution for 5 </a:t>
                      </a:r>
                      <a:r>
                        <a:rPr lang="fr-FR" sz="1800" b="0" i="0" kern="1200" dirty="0" err="1">
                          <a:solidFill>
                            <a:schemeClr val="dk1"/>
                          </a:solidFill>
                          <a:effectLst/>
                          <a:latin typeface="+mn-lt"/>
                          <a:ea typeface="+mn-ea"/>
                          <a:cs typeface="+mn-cs"/>
                        </a:rPr>
                        <a:t>CIDs</a:t>
                      </a:r>
                      <a:endParaRPr lang="en-US" dirty="0"/>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endParaRPr lang="en-US" sz="1800" dirty="0"/>
                    </a:p>
                  </a:txBody>
                  <a:tcPr marT="45712" marB="45712"/>
                </a:tc>
                <a:extLst>
                  <a:ext uri="{0D108BD9-81ED-4DB2-BD59-A6C34878D82A}">
                    <a16:rowId xmlns:a16="http://schemas.microsoft.com/office/drawing/2014/main" val="1283045369"/>
                  </a:ext>
                </a:extLst>
              </a:tr>
              <a:tr h="0">
                <a:tc>
                  <a:txBody>
                    <a:bodyPr/>
                    <a:lstStyle/>
                    <a:p>
                      <a:r>
                        <a:rPr lang="en-US" dirty="0"/>
                        <a:t>11-25-453</a:t>
                      </a:r>
                    </a:p>
                  </a:txBody>
                  <a:tcPr marT="45712" marB="45712"/>
                </a:tc>
                <a:tc>
                  <a:txBody>
                    <a:bodyPr/>
                    <a:lstStyle/>
                    <a:p>
                      <a:r>
                        <a:rPr lang="en-US" dirty="0"/>
                        <a:t>Jonathan Segev</a:t>
                      </a:r>
                    </a:p>
                  </a:txBody>
                  <a:tcPr marT="45712" marB="45712"/>
                </a:tc>
                <a:tc>
                  <a:txBody>
                    <a:bodyPr/>
                    <a:lstStyle/>
                    <a:p>
                      <a:r>
                        <a:rPr lang="en-US" dirty="0"/>
                        <a:t>Report to EC on conditional approval</a:t>
                      </a:r>
                    </a:p>
                  </a:txBody>
                  <a:tcPr marT="45712" marB="45712"/>
                </a:tc>
                <a:tc>
                  <a:txBody>
                    <a:bodyPr/>
                    <a:lstStyle/>
                    <a:p>
                      <a:r>
                        <a:rPr lang="en-US" dirty="0"/>
                        <a:t>Amendment completion</a:t>
                      </a:r>
                    </a:p>
                  </a:txBody>
                  <a:tcPr marT="45712" marB="45712"/>
                </a:tc>
                <a:tc>
                  <a:txBody>
                    <a:bodyPr/>
                    <a:lstStyle/>
                    <a:p>
                      <a:endParaRPr lang="en-US" sz="1400" dirty="0"/>
                    </a:p>
                  </a:txBody>
                  <a:tcPr marT="45712" marB="45712"/>
                </a:tc>
                <a:extLst>
                  <a:ext uri="{0D108BD9-81ED-4DB2-BD59-A6C34878D82A}">
                    <a16:rowId xmlns:a16="http://schemas.microsoft.com/office/drawing/2014/main" val="3603251465"/>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Consider 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r>
              <a:rPr lang="en-US" dirty="0"/>
              <a:t>Consider approval of previous meeting minutes and motions making the threshold. </a:t>
            </a:r>
          </a:p>
          <a:p>
            <a:r>
              <a:rPr lang="en-US" dirty="0"/>
              <a:t>Go to 11-23-049.</a:t>
            </a:r>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5739787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F6D11-A4DA-60DC-3E1F-F3DB98C6D434}"/>
              </a:ext>
            </a:extLst>
          </p:cNvPr>
          <p:cNvSpPr>
            <a:spLocks noGrp="1"/>
          </p:cNvSpPr>
          <p:nvPr>
            <p:ph type="title"/>
          </p:nvPr>
        </p:nvSpPr>
        <p:spPr/>
        <p:txBody>
          <a:bodyPr/>
          <a:lstStyle/>
          <a:p>
            <a:r>
              <a:rPr lang="en-US" sz="3200" b="0" kern="0" dirty="0"/>
              <a:t>Consider SA Ballot recirculation (as time permits)</a:t>
            </a:r>
            <a:endParaRPr lang="en-US" dirty="0"/>
          </a:p>
        </p:txBody>
      </p:sp>
      <p:sp>
        <p:nvSpPr>
          <p:cNvPr id="3" name="Content Placeholder 2">
            <a:extLst>
              <a:ext uri="{FF2B5EF4-FFF2-40B4-BE49-F238E27FC236}">
                <a16:creationId xmlns:a16="http://schemas.microsoft.com/office/drawing/2014/main" id="{FDB6DBC2-B416-2DF3-1377-FC785A0A33BE}"/>
              </a:ext>
            </a:extLst>
          </p:cNvPr>
          <p:cNvSpPr>
            <a:spLocks noGrp="1"/>
          </p:cNvSpPr>
          <p:nvPr>
            <p:ph idx="1"/>
          </p:nvPr>
        </p:nvSpPr>
        <p:spPr/>
        <p:txBody>
          <a:bodyPr/>
          <a:lstStyle/>
          <a:p>
            <a:r>
              <a:rPr lang="en-US" dirty="0"/>
              <a:t>Go </a:t>
            </a:r>
            <a:r>
              <a:rPr lang="en-US"/>
              <a:t>to 11-23-049</a:t>
            </a:r>
            <a:r>
              <a:rPr lang="en-US" dirty="0"/>
              <a:t>.</a:t>
            </a:r>
          </a:p>
          <a:p>
            <a:endParaRPr lang="en-US" dirty="0"/>
          </a:p>
        </p:txBody>
      </p:sp>
      <p:sp>
        <p:nvSpPr>
          <p:cNvPr id="4" name="Slide Number Placeholder 3">
            <a:extLst>
              <a:ext uri="{FF2B5EF4-FFF2-40B4-BE49-F238E27FC236}">
                <a16:creationId xmlns:a16="http://schemas.microsoft.com/office/drawing/2014/main" id="{DC63FB49-5EB9-90DB-23CF-6DD699319A47}"/>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417FD631-5959-2D09-3737-6C79FD5A50E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C6491E-F5FE-721B-A9E7-A93B871A0E8F}"/>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657759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200" b="0" dirty="0">
                <a:cs typeface="Times New Roman" panose="02020603050405020304" pitchFamily="18" charset="0"/>
              </a:rPr>
              <a:t>Chair Jonathan Segev (Intel)</a:t>
            </a:r>
          </a:p>
          <a:p>
            <a:pPr algn="ctr">
              <a:lnSpc>
                <a:spcPct val="90000"/>
              </a:lnSpc>
              <a:buFontTx/>
              <a:buNone/>
            </a:pPr>
            <a:r>
              <a:rPr lang="en-US" altLang="en-US" sz="3200" b="0" dirty="0">
                <a:cs typeface="Times New Roman" panose="02020603050405020304" pitchFamily="18" charset="0"/>
              </a:rPr>
              <a:t>Vice Chair Assaf Kasher (Self)</a:t>
            </a:r>
          </a:p>
          <a:p>
            <a:pPr algn="ctr">
              <a:lnSpc>
                <a:spcPct val="90000"/>
              </a:lnSpc>
              <a:buFontTx/>
              <a:buNone/>
            </a:pPr>
            <a:r>
              <a:rPr lang="en-US" altLang="en-US" sz="3200" b="0" dirty="0">
                <a:cs typeface="Times New Roman" panose="02020603050405020304" pitchFamily="18" charset="0"/>
              </a:rPr>
              <a:t>Vice Chair Ali Raissinia (Qualcomm)</a:t>
            </a:r>
          </a:p>
          <a:p>
            <a:pPr algn="ctr">
              <a:lnSpc>
                <a:spcPct val="90000"/>
              </a:lnSpc>
              <a:buFontTx/>
              <a:buNone/>
            </a:pPr>
            <a:r>
              <a:rPr lang="en-US" altLang="en-US" sz="3200" b="0" dirty="0">
                <a:cs typeface="Times New Roman" panose="02020603050405020304" pitchFamily="18" charset="0"/>
              </a:rPr>
              <a:t>Technical Editor Roy Want (Google)</a:t>
            </a:r>
          </a:p>
          <a:p>
            <a:pPr algn="ctr">
              <a:lnSpc>
                <a:spcPct val="90000"/>
              </a:lnSpc>
              <a:buFontTx/>
              <a:buNone/>
            </a:pPr>
            <a:r>
              <a:rPr lang="en-US" altLang="en-US" sz="32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2025</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47694-EBFA-48C4-6BC0-6B68CEC6D809}"/>
              </a:ext>
            </a:extLst>
          </p:cNvPr>
          <p:cNvSpPr>
            <a:spLocks noGrp="1"/>
          </p:cNvSpPr>
          <p:nvPr>
            <p:ph type="title"/>
          </p:nvPr>
        </p:nvSpPr>
        <p:spPr/>
        <p:txBody>
          <a:bodyPr/>
          <a:lstStyle/>
          <a:p>
            <a:r>
              <a:rPr lang="en-US" dirty="0"/>
              <a:t>Process going forward</a:t>
            </a:r>
          </a:p>
        </p:txBody>
      </p:sp>
      <p:sp>
        <p:nvSpPr>
          <p:cNvPr id="3" name="Content Placeholder 2">
            <a:extLst>
              <a:ext uri="{FF2B5EF4-FFF2-40B4-BE49-F238E27FC236}">
                <a16:creationId xmlns:a16="http://schemas.microsoft.com/office/drawing/2014/main" id="{61947124-0131-21DC-C4F8-9B1008A15760}"/>
              </a:ext>
            </a:extLst>
          </p:cNvPr>
          <p:cNvSpPr>
            <a:spLocks noGrp="1"/>
          </p:cNvSpPr>
          <p:nvPr>
            <p:ph idx="1"/>
          </p:nvPr>
        </p:nvSpPr>
        <p:spPr/>
        <p:txBody>
          <a:bodyPr/>
          <a:lstStyle/>
          <a:p>
            <a:pPr>
              <a:buFont typeface="Arial" panose="020B0604020202020204" pitchFamily="34" charset="0"/>
              <a:buChar char="•"/>
            </a:pPr>
            <a:r>
              <a:rPr lang="en-US" dirty="0"/>
              <a:t>Assuming next draft (D5.0) is unchanged, this would be the final P802.11bk draft.</a:t>
            </a:r>
          </a:p>
          <a:p>
            <a:pPr>
              <a:buFont typeface="Arial" panose="020B0604020202020204" pitchFamily="34" charset="0"/>
              <a:buChar char="•"/>
            </a:pPr>
            <a:r>
              <a:rPr lang="en-US" dirty="0"/>
              <a:t>Target is to seek EC approval to forward D5.0 to RevCom, hence seeking conditional EC approval.</a:t>
            </a:r>
          </a:p>
          <a:p>
            <a:pPr>
              <a:buFont typeface="Arial" panose="020B0604020202020204" pitchFamily="34" charset="0"/>
              <a:buChar char="•"/>
            </a:pPr>
            <a:r>
              <a:rPr lang="en-US" dirty="0"/>
              <a:t>Report to EC is submission 11-25-453.</a:t>
            </a:r>
          </a:p>
        </p:txBody>
      </p:sp>
      <p:sp>
        <p:nvSpPr>
          <p:cNvPr id="4" name="Slide Number Placeholder 3">
            <a:extLst>
              <a:ext uri="{FF2B5EF4-FFF2-40B4-BE49-F238E27FC236}">
                <a16:creationId xmlns:a16="http://schemas.microsoft.com/office/drawing/2014/main" id="{6E7961B8-ECF5-7F54-F43E-2EC6A65208BC}"/>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DF369FA2-5D97-5D8E-A2C9-2EDD4FBD2D5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DCD330B-B2F8-A528-0464-8A3A40D9153A}"/>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552992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12</a:t>
            </a:r>
            <a:r>
              <a:rPr lang="en-US" altLang="en-US" baseline="30000" dirty="0">
                <a:solidFill>
                  <a:schemeClr val="tx2"/>
                </a:solidFill>
              </a:rPr>
              <a:t>th</a:t>
            </a:r>
            <a:r>
              <a:rPr lang="en-US" altLang="en-US" dirty="0">
                <a:solidFill>
                  <a:schemeClr val="tx2"/>
                </a:solidFill>
              </a:rPr>
              <a:t> AM2</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Review and consider report to EC (as needed)</a:t>
            </a:r>
          </a:p>
          <a:p>
            <a:pPr algn="just">
              <a:spcBef>
                <a:spcPct val="20000"/>
              </a:spcBef>
              <a:buFontTx/>
              <a:buChar char="•"/>
            </a:pPr>
            <a:r>
              <a:rPr lang="en-US" sz="2000" b="0" dirty="0"/>
              <a:t>Progress made during week. (5min)</a:t>
            </a:r>
          </a:p>
          <a:p>
            <a:pPr algn="just">
              <a:spcBef>
                <a:spcPct val="20000"/>
              </a:spcBef>
              <a:buFontTx/>
              <a:buChar char="•"/>
            </a:pPr>
            <a:r>
              <a:rPr lang="en-US" sz="2000" b="0" dirty="0"/>
              <a:t>Set telecon times. (5min)</a:t>
            </a:r>
          </a:p>
          <a:p>
            <a:pPr algn="just">
              <a:spcBef>
                <a:spcPct val="20000"/>
              </a:spcBef>
              <a:buFontTx/>
              <a:buChar char="•"/>
            </a:pPr>
            <a:r>
              <a:rPr lang="en-US" sz="2000" b="0" dirty="0"/>
              <a:t>Recess.</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September IEEE Meeting –  March 12</a:t>
            </a:r>
            <a:r>
              <a:rPr lang="en-US" altLang="en-US" baseline="30000" dirty="0">
                <a:solidFill>
                  <a:schemeClr val="tx2"/>
                </a:solidFill>
              </a:rPr>
              <a:t>th</a:t>
            </a:r>
            <a:r>
              <a:rPr lang="en-US" altLang="en-US" dirty="0">
                <a:solidFill>
                  <a:schemeClr val="tx2"/>
                </a:solidFill>
              </a:rPr>
              <a:t> AM2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2025</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8324324"/>
              </p:ext>
            </p:extLst>
          </p:nvPr>
        </p:nvGraphicFramePr>
        <p:xfrm>
          <a:off x="914401" y="1260086"/>
          <a:ext cx="10460566" cy="2438304"/>
        </p:xfrm>
        <a:graphic>
          <a:graphicData uri="http://schemas.openxmlformats.org/drawingml/2006/table">
            <a:tbl>
              <a:tblPr firstRow="1" bandRow="1">
                <a:tableStyleId>{21E4AEA4-8DFA-4A89-87EB-49C32662AFE0}</a:tableStyleId>
              </a:tblPr>
              <a:tblGrid>
                <a:gridCol w="1293167">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3600400">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11-25-232</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March 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dirty="0"/>
                        <a:t>11-23-049</a:t>
                      </a:r>
                    </a:p>
                  </a:txBody>
                  <a:tcPr marT="45712" marB="45712"/>
                </a:tc>
                <a:tc>
                  <a:txBody>
                    <a:bodyPr/>
                    <a:lstStyle/>
                    <a:p>
                      <a:r>
                        <a:rPr lang="en-US"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Motion compendium </a:t>
                      </a:r>
                    </a:p>
                  </a:txBody>
                  <a:tcPr marT="45712" marB="45712"/>
                </a:tc>
                <a:tc>
                  <a:txBody>
                    <a:bodyPr/>
                    <a:lstStyle/>
                    <a:p>
                      <a:r>
                        <a:rPr lang="en-US" dirty="0"/>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2508862926"/>
                  </a:ext>
                </a:extLst>
              </a:tr>
              <a:tr h="0">
                <a:tc>
                  <a:txBody>
                    <a:bodyPr/>
                    <a:lstStyle/>
                    <a:p>
                      <a:r>
                        <a:rPr lang="en-US" dirty="0"/>
                        <a:t>11-25-453</a:t>
                      </a:r>
                    </a:p>
                  </a:txBody>
                  <a:tcPr marT="45712" marB="45712"/>
                </a:tc>
                <a:tc>
                  <a:txBody>
                    <a:bodyPr/>
                    <a:lstStyle/>
                    <a:p>
                      <a:r>
                        <a:rPr lang="en-US" dirty="0"/>
                        <a:t>Jonathan Segev</a:t>
                      </a:r>
                    </a:p>
                  </a:txBody>
                  <a:tcPr marT="45712" marB="45712"/>
                </a:tc>
                <a:tc>
                  <a:txBody>
                    <a:bodyPr/>
                    <a:lstStyle/>
                    <a:p>
                      <a:r>
                        <a:rPr lang="en-US" dirty="0"/>
                        <a:t>Report to EC on conditional approval</a:t>
                      </a:r>
                    </a:p>
                  </a:txBody>
                  <a:tcPr marT="45712" marB="45712"/>
                </a:tc>
                <a:tc>
                  <a:txBody>
                    <a:bodyPr/>
                    <a:lstStyle/>
                    <a:p>
                      <a:r>
                        <a:rPr lang="en-US" dirty="0"/>
                        <a:t>Amendment completion</a:t>
                      </a:r>
                    </a:p>
                  </a:txBody>
                  <a:tcPr marT="45712" marB="45712"/>
                </a:tc>
                <a:tc>
                  <a:txBody>
                    <a:bodyPr/>
                    <a:lstStyle/>
                    <a:p>
                      <a:r>
                        <a:rPr lang="en-US" sz="1800" dirty="0"/>
                        <a:t>As needed</a:t>
                      </a:r>
                      <a:endParaRPr lang="en-US" sz="1400" dirty="0"/>
                    </a:p>
                  </a:txBody>
                  <a:tcPr marT="45712" marB="45712"/>
                </a:tc>
                <a:extLst>
                  <a:ext uri="{0D108BD9-81ED-4DB2-BD59-A6C34878D82A}">
                    <a16:rowId xmlns:a16="http://schemas.microsoft.com/office/drawing/2014/main" val="638581851"/>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44569117"/>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47000142"/>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7854C-A06D-14D8-7A11-8D4FCA767FE0}"/>
              </a:ext>
            </a:extLst>
          </p:cNvPr>
          <p:cNvSpPr>
            <a:spLocks noGrp="1"/>
          </p:cNvSpPr>
          <p:nvPr>
            <p:ph type="title"/>
          </p:nvPr>
        </p:nvSpPr>
        <p:spPr/>
        <p:txBody>
          <a:bodyPr/>
          <a:lstStyle/>
          <a:p>
            <a:r>
              <a:rPr lang="en-US" dirty="0"/>
              <a:t>Recess until 11:08 ET</a:t>
            </a:r>
          </a:p>
        </p:txBody>
      </p:sp>
      <p:sp>
        <p:nvSpPr>
          <p:cNvPr id="4" name="Slide Number Placeholder 3">
            <a:extLst>
              <a:ext uri="{FF2B5EF4-FFF2-40B4-BE49-F238E27FC236}">
                <a16:creationId xmlns:a16="http://schemas.microsoft.com/office/drawing/2014/main" id="{A9404B8A-797D-518C-27F5-EE5A5760D93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F3BE84D5-C81E-87D9-E853-D287DDE3A36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0CAE460-8ABE-DEB7-856D-AE9EC9B50415}"/>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12112560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D20A1-4C8F-7E48-BD15-136CC6AF36D5}"/>
              </a:ext>
            </a:extLst>
          </p:cNvPr>
          <p:cNvSpPr>
            <a:spLocks noGrp="1"/>
          </p:cNvSpPr>
          <p:nvPr>
            <p:ph type="title"/>
          </p:nvPr>
        </p:nvSpPr>
        <p:spPr/>
        <p:txBody>
          <a:bodyPr/>
          <a:lstStyle/>
          <a:p>
            <a:r>
              <a:rPr lang="en-US" dirty="0"/>
              <a:t>P802.11bk Timeline</a:t>
            </a:r>
          </a:p>
        </p:txBody>
      </p:sp>
      <p:sp>
        <p:nvSpPr>
          <p:cNvPr id="3" name="Date Placeholder 2">
            <a:extLst>
              <a:ext uri="{FF2B5EF4-FFF2-40B4-BE49-F238E27FC236}">
                <a16:creationId xmlns:a16="http://schemas.microsoft.com/office/drawing/2014/main" id="{D160BE7D-C91D-994A-A133-24342EB64C85}"/>
              </a:ext>
            </a:extLst>
          </p:cNvPr>
          <p:cNvSpPr>
            <a:spLocks noGrp="1"/>
          </p:cNvSpPr>
          <p:nvPr>
            <p:ph type="dt" idx="10"/>
          </p:nvPr>
        </p:nvSpPr>
        <p:spPr/>
        <p:txBody>
          <a:bodyPr/>
          <a:lstStyle/>
          <a:p>
            <a:r>
              <a:rPr lang="en-US"/>
              <a:t>April 2025</a:t>
            </a:r>
            <a:endParaRPr lang="en-GB"/>
          </a:p>
        </p:txBody>
      </p:sp>
      <p:sp>
        <p:nvSpPr>
          <p:cNvPr id="4" name="Footer Placeholder 3">
            <a:extLst>
              <a:ext uri="{FF2B5EF4-FFF2-40B4-BE49-F238E27FC236}">
                <a16:creationId xmlns:a16="http://schemas.microsoft.com/office/drawing/2014/main" id="{59493B0B-8D4D-0941-894D-30D81D6A8A4A}"/>
              </a:ext>
            </a:extLst>
          </p:cNvPr>
          <p:cNvSpPr>
            <a:spLocks noGrp="1"/>
          </p:cNvSpPr>
          <p:nvPr>
            <p:ph type="ftr" idx="11"/>
          </p:nvPr>
        </p:nvSpPr>
        <p:spPr/>
        <p:txBody>
          <a:bodyPr/>
          <a:lstStyle/>
          <a:p>
            <a:r>
              <a:rPr lang="en-GB"/>
              <a:t>Jonathan Segev, Intel corporation</a:t>
            </a:r>
          </a:p>
        </p:txBody>
      </p:sp>
      <p:sp>
        <p:nvSpPr>
          <p:cNvPr id="5" name="Slide Number Placeholder 4">
            <a:extLst>
              <a:ext uri="{FF2B5EF4-FFF2-40B4-BE49-F238E27FC236}">
                <a16:creationId xmlns:a16="http://schemas.microsoft.com/office/drawing/2014/main" id="{EE582C9E-F801-4345-87B4-4D06B988CAED}"/>
              </a:ext>
            </a:extLst>
          </p:cNvPr>
          <p:cNvSpPr>
            <a:spLocks noGrp="1"/>
          </p:cNvSpPr>
          <p:nvPr>
            <p:ph type="sldNum" idx="12"/>
          </p:nvPr>
        </p:nvSpPr>
        <p:spPr/>
        <p:txBody>
          <a:bodyPr/>
          <a:lstStyle/>
          <a:p>
            <a:r>
              <a:rPr lang="en-GB"/>
              <a:t>Slide </a:t>
            </a:r>
            <a:fld id="{06B781AF-4CCF-49B0-A572-DE54FBE5D942}" type="slidenum">
              <a:rPr lang="en-GB" smtClean="0"/>
              <a:pPr/>
              <a:t>35</a:t>
            </a:fld>
            <a:endParaRPr lang="en-GB"/>
          </a:p>
        </p:txBody>
      </p:sp>
      <p:graphicFrame>
        <p:nvGraphicFramePr>
          <p:cNvPr id="6" name="Table 5">
            <a:extLst>
              <a:ext uri="{FF2B5EF4-FFF2-40B4-BE49-F238E27FC236}">
                <a16:creationId xmlns:a16="http://schemas.microsoft.com/office/drawing/2014/main" id="{6DE6C6C6-F2BE-254F-AC28-A80A0DDF9EFC}"/>
              </a:ext>
            </a:extLst>
          </p:cNvPr>
          <p:cNvGraphicFramePr>
            <a:graphicFrameLocks noGrp="1"/>
          </p:cNvGraphicFramePr>
          <p:nvPr/>
        </p:nvGraphicFramePr>
        <p:xfrm>
          <a:off x="479376" y="2002497"/>
          <a:ext cx="11233248" cy="2494280"/>
        </p:xfrm>
        <a:graphic>
          <a:graphicData uri="http://schemas.openxmlformats.org/drawingml/2006/table">
            <a:tbl>
              <a:tblPr firstRow="1" bandRow="1">
                <a:tableStyleId>{D27102A9-8310-4765-A935-A1911B00CA55}</a:tableStyleId>
              </a:tblPr>
              <a:tblGrid>
                <a:gridCol w="6048672">
                  <a:extLst>
                    <a:ext uri="{9D8B030D-6E8A-4147-A177-3AD203B41FA5}">
                      <a16:colId xmlns:a16="http://schemas.microsoft.com/office/drawing/2014/main" val="503046018"/>
                    </a:ext>
                  </a:extLst>
                </a:gridCol>
                <a:gridCol w="5184576">
                  <a:extLst>
                    <a:ext uri="{9D8B030D-6E8A-4147-A177-3AD203B41FA5}">
                      <a16:colId xmlns:a16="http://schemas.microsoft.com/office/drawing/2014/main" val="2957723909"/>
                    </a:ext>
                  </a:extLst>
                </a:gridCol>
              </a:tblGrid>
              <a:tr h="0">
                <a:tc>
                  <a:txBody>
                    <a:bodyPr/>
                    <a:lstStyle/>
                    <a:p>
                      <a:r>
                        <a:rPr lang="en-US" b="0" dirty="0"/>
                        <a:t>Report to 802 LMSC for conditional approval to proceed to RevCom</a:t>
                      </a:r>
                    </a:p>
                  </a:txBody>
                  <a:tcPr>
                    <a:lnL>
                      <a:noFill/>
                    </a:lnL>
                    <a:lnR>
                      <a:noFill/>
                    </a:lnR>
                    <a:lnT w="12700" cmpd="sng">
                      <a:noFill/>
                    </a:lnT>
                    <a:lnB>
                      <a:noFill/>
                    </a:lnB>
                    <a:lnTlToBr w="12700" cmpd="sng">
                      <a:noFill/>
                      <a:prstDash val="solid"/>
                    </a:lnTlToBr>
                    <a:lnBlToTr w="12700" cmpd="sng">
                      <a:noFill/>
                      <a:prstDash val="solid"/>
                    </a:lnBlToTr>
                  </a:tcPr>
                </a:tc>
                <a:tc>
                  <a:txBody>
                    <a:bodyPr/>
                    <a:lstStyle/>
                    <a:p>
                      <a:r>
                        <a:rPr lang="en-US" b="0" dirty="0"/>
                        <a:t>2025-03-14</a:t>
                      </a:r>
                    </a:p>
                  </a:txBody>
                  <a:tcPr>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962704897"/>
                  </a:ext>
                </a:extLst>
              </a:tr>
              <a:tr h="370840">
                <a:tc>
                  <a:txBody>
                    <a:bodyPr/>
                    <a:lstStyle/>
                    <a:p>
                      <a:r>
                        <a:rPr lang="en-US" b="0" dirty="0"/>
                        <a:t>2</a:t>
                      </a:r>
                      <a:r>
                        <a:rPr lang="en-US" b="0" baseline="30000" dirty="0"/>
                        <a:t>nd</a:t>
                      </a:r>
                      <a:r>
                        <a:rPr lang="en-US" b="0" dirty="0"/>
                        <a:t> Recirculation on D5.0</a:t>
                      </a:r>
                    </a:p>
                  </a:txBody>
                  <a:tcPr>
                    <a:lnL>
                      <a:noFill/>
                    </a:lnL>
                    <a:lnR>
                      <a:noFill/>
                    </a:lnR>
                    <a:lnT>
                      <a:noFill/>
                    </a:lnT>
                    <a:lnB>
                      <a:noFill/>
                    </a:lnB>
                    <a:lnTlToBr w="12700" cmpd="sng">
                      <a:noFill/>
                      <a:prstDash val="solid"/>
                    </a:lnTlToBr>
                    <a:lnBlToTr w="12700" cmpd="sng">
                      <a:noFill/>
                      <a:prstDash val="solid"/>
                    </a:lnBlToTr>
                  </a:tcPr>
                </a:tc>
                <a:tc>
                  <a:txBody>
                    <a:bodyPr/>
                    <a:lstStyle/>
                    <a:p>
                      <a:r>
                        <a:rPr lang="en-US" b="0" dirty="0"/>
                        <a:t>2025-03-24 – 2022-04-02</a:t>
                      </a:r>
                    </a:p>
                  </a:txBody>
                  <a:tcP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427733451"/>
                  </a:ext>
                </a:extLst>
              </a:tr>
              <a:tr h="370840">
                <a:tc>
                  <a:txBody>
                    <a:bodyPr/>
                    <a:lstStyle/>
                    <a:p>
                      <a:r>
                        <a:rPr lang="en-US" b="0" dirty="0"/>
                        <a:t>Comment Response Notification</a:t>
                      </a:r>
                    </a:p>
                  </a:txBody>
                  <a:tcPr>
                    <a:lnL>
                      <a:noFill/>
                    </a:lnL>
                    <a:lnR>
                      <a:noFill/>
                    </a:lnR>
                    <a:lnT>
                      <a:noFill/>
                    </a:lnT>
                    <a:lnB>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2025-04-07</a:t>
                      </a:r>
                    </a:p>
                  </a:txBody>
                  <a:tcP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211832182"/>
                  </a:ext>
                </a:extLst>
              </a:tr>
              <a:tr h="370840">
                <a:tc>
                  <a:txBody>
                    <a:bodyPr/>
                    <a:lstStyle/>
                    <a:p>
                      <a:r>
                        <a:rPr lang="en-US" b="0" dirty="0"/>
                        <a:t>Post to </a:t>
                      </a:r>
                      <a:r>
                        <a:rPr lang="en-US" b="0" dirty="0" err="1"/>
                        <a:t>RevCom</a:t>
                      </a:r>
                      <a:r>
                        <a:rPr lang="en-US" b="0" dirty="0"/>
                        <a:t> by</a:t>
                      </a:r>
                    </a:p>
                  </a:txBody>
                  <a:tcPr>
                    <a:lnL>
                      <a:noFill/>
                    </a:lnL>
                    <a:lnR>
                      <a:noFill/>
                    </a:lnR>
                    <a:lnT>
                      <a:noFill/>
                    </a:lnT>
                    <a:lnB>
                      <a:noFill/>
                    </a:lnB>
                    <a:lnTlToBr w="12700" cmpd="sng">
                      <a:noFill/>
                      <a:prstDash val="solid"/>
                    </a:lnTlToBr>
                    <a:lnBlToTr w="12700" cmpd="sng">
                      <a:noFill/>
                      <a:prstDash val="solid"/>
                    </a:lnBlToTr>
                  </a:tcPr>
                </a:tc>
                <a:tc>
                  <a:txBody>
                    <a:bodyPr/>
                    <a:lstStyle/>
                    <a:p>
                      <a:r>
                        <a:rPr lang="en-US" b="0" dirty="0"/>
                        <a:t>2025-03-28</a:t>
                      </a:r>
                    </a:p>
                  </a:txBody>
                  <a:tcP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96449969"/>
                  </a:ext>
                </a:extLst>
              </a:tr>
              <a:tr h="370840">
                <a:tc>
                  <a:txBody>
                    <a:bodyPr/>
                    <a:lstStyle/>
                    <a:p>
                      <a:r>
                        <a:rPr lang="en-US" b="0" dirty="0"/>
                        <a:t>RevCom recommendation </a:t>
                      </a:r>
                    </a:p>
                  </a:txBody>
                  <a:tcPr>
                    <a:lnL>
                      <a:noFill/>
                    </a:lnL>
                    <a:lnR>
                      <a:noFill/>
                    </a:lnR>
                    <a:lnT>
                      <a:noFill/>
                    </a:lnT>
                    <a:lnB w="12700" cmpd="sng">
                      <a:noFill/>
                    </a:lnB>
                    <a:lnTlToBr w="12700" cmpd="sng">
                      <a:noFill/>
                      <a:prstDash val="solid"/>
                    </a:lnTlToBr>
                    <a:lnBlToTr w="12700" cmpd="sng">
                      <a:noFill/>
                      <a:prstDash val="solid"/>
                    </a:lnBlToTr>
                  </a:tcPr>
                </a:tc>
                <a:tc>
                  <a:txBody>
                    <a:bodyPr/>
                    <a:lstStyle/>
                    <a:p>
                      <a:r>
                        <a:rPr lang="en-US" b="0" dirty="0"/>
                        <a:t>2025-05-07</a:t>
                      </a:r>
                    </a:p>
                  </a:txBody>
                  <a:tcPr>
                    <a:lnL>
                      <a:noFill/>
                    </a:lnL>
                    <a:lnR>
                      <a:noFill/>
                    </a:lnR>
                    <a:lnT>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73524616"/>
                  </a:ext>
                </a:extLst>
              </a:tr>
              <a:tr h="370840">
                <a:tc>
                  <a:txBody>
                    <a:bodyPr/>
                    <a:lstStyle/>
                    <a:p>
                      <a:r>
                        <a:rPr lang="en-US" b="0" dirty="0"/>
                        <a:t>SASB approval </a:t>
                      </a:r>
                    </a:p>
                  </a:txBody>
                  <a:tcPr>
                    <a:lnL>
                      <a:noFill/>
                    </a:lnL>
                    <a:lnR>
                      <a:noFill/>
                    </a:lnR>
                    <a:lnT>
                      <a:noFill/>
                    </a:lnT>
                    <a:lnB w="12700" cmpd="sng">
                      <a:noFill/>
                    </a:lnB>
                    <a:lnTlToBr w="12700" cmpd="sng">
                      <a:noFill/>
                      <a:prstDash val="solid"/>
                    </a:lnTlToBr>
                    <a:lnBlToTr w="12700" cmpd="sng">
                      <a:noFill/>
                      <a:prstDash val="solid"/>
                    </a:lnBlToTr>
                  </a:tcPr>
                </a:tc>
                <a:tc>
                  <a:txBody>
                    <a:bodyPr/>
                    <a:lstStyle/>
                    <a:p>
                      <a:r>
                        <a:rPr lang="en-US" b="0" dirty="0"/>
                        <a:t>Expected prior to 2025-05-31</a:t>
                      </a:r>
                    </a:p>
                  </a:txBody>
                  <a:tcPr>
                    <a:lnL>
                      <a:noFill/>
                    </a:lnL>
                    <a:lnR>
                      <a:noFill/>
                    </a:lnR>
                    <a:lnT>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78146761"/>
                  </a:ext>
                </a:extLst>
              </a:tr>
            </a:tbl>
          </a:graphicData>
        </a:graphic>
      </p:graphicFrame>
    </p:spTree>
    <p:extLst>
      <p:ext uri="{BB962C8B-B14F-4D97-AF65-F5344CB8AC3E}">
        <p14:creationId xmlns:p14="http://schemas.microsoft.com/office/powerpoint/2010/main" val="19557960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146CF-D609-CB11-E1A5-1212B9D0119B}"/>
              </a:ext>
            </a:extLst>
          </p:cNvPr>
          <p:cNvSpPr>
            <a:spLocks noGrp="1"/>
          </p:cNvSpPr>
          <p:nvPr>
            <p:ph type="title"/>
          </p:nvPr>
        </p:nvSpPr>
        <p:spPr>
          <a:xfrm>
            <a:off x="47328" y="685801"/>
            <a:ext cx="11737304" cy="1065213"/>
          </a:xfrm>
        </p:spPr>
        <p:txBody>
          <a:bodyPr/>
          <a:lstStyle/>
          <a:p>
            <a:r>
              <a:rPr lang="en-US" dirty="0"/>
              <a:t>March Meeting Progress and Targets Towards the May Meeting</a:t>
            </a:r>
          </a:p>
        </p:txBody>
      </p:sp>
      <p:sp>
        <p:nvSpPr>
          <p:cNvPr id="3" name="Content Placeholder 2">
            <a:extLst>
              <a:ext uri="{FF2B5EF4-FFF2-40B4-BE49-F238E27FC236}">
                <a16:creationId xmlns:a16="http://schemas.microsoft.com/office/drawing/2014/main" id="{1569C3E4-7B6E-606A-856A-3F025A4A0676}"/>
              </a:ext>
            </a:extLst>
          </p:cNvPr>
          <p:cNvSpPr>
            <a:spLocks noGrp="1"/>
          </p:cNvSpPr>
          <p:nvPr>
            <p:ph idx="1"/>
          </p:nvPr>
        </p:nvSpPr>
        <p:spPr/>
        <p:txBody>
          <a:bodyPr/>
          <a:lstStyle/>
          <a:p>
            <a:pPr>
              <a:buFont typeface="Arial" panose="020B0604020202020204" pitchFamily="34" charset="0"/>
              <a:buChar char="•"/>
            </a:pPr>
            <a:r>
              <a:rPr lang="en-US" altLang="en-US" b="0" kern="0" dirty="0"/>
              <a:t>Work completed during this meeting:</a:t>
            </a:r>
          </a:p>
          <a:p>
            <a:pPr lvl="1">
              <a:buFont typeface="Arial" panose="020B0604020202020204" pitchFamily="34" charset="0"/>
              <a:buChar char="•"/>
            </a:pPr>
            <a:r>
              <a:rPr lang="en-US" altLang="en-US" b="0" kern="0" dirty="0"/>
              <a:t>Reviewed, and resolved 21 CIDs completing response to 1</a:t>
            </a:r>
            <a:r>
              <a:rPr lang="en-US" altLang="en-US" b="0" kern="0" baseline="30000" dirty="0"/>
              <a:t>st</a:t>
            </a:r>
            <a:r>
              <a:rPr lang="en-US" altLang="en-US" b="0" kern="0" dirty="0"/>
              <a:t> SA recirculation.</a:t>
            </a:r>
          </a:p>
          <a:p>
            <a:pPr lvl="1">
              <a:buFont typeface="Arial" panose="020B0604020202020204" pitchFamily="34" charset="0"/>
              <a:buChar char="•"/>
            </a:pPr>
            <a:r>
              <a:rPr lang="en-US" altLang="en-US" b="0" kern="0" dirty="0"/>
              <a:t>Approved 2</a:t>
            </a:r>
            <a:r>
              <a:rPr lang="en-US" altLang="en-US" b="0" kern="0" baseline="30000" dirty="0"/>
              <a:t>nd</a:t>
            </a:r>
            <a:r>
              <a:rPr lang="en-US" altLang="en-US" b="0" kern="0" dirty="0"/>
              <a:t> recirculation SA ballot</a:t>
            </a:r>
            <a:r>
              <a:rPr lang="en-US" altLang="en-US" dirty="0"/>
              <a:t>.</a:t>
            </a:r>
            <a:endParaRPr lang="en-US" altLang="en-US" b="0" kern="0" dirty="0"/>
          </a:p>
          <a:p>
            <a:pPr lvl="1">
              <a:buFont typeface="Arial" panose="020B0604020202020204" pitchFamily="34" charset="0"/>
              <a:buChar char="•"/>
            </a:pPr>
            <a:r>
              <a:rPr lang="en-US" altLang="en-US" b="0" kern="0" dirty="0"/>
              <a:t>Approved report to EC requesting to forward P802.11bk to RevCom</a:t>
            </a:r>
            <a:r>
              <a:rPr lang="en-US" altLang="en-US" sz="2400" kern="0" dirty="0"/>
              <a:t>.</a:t>
            </a:r>
          </a:p>
          <a:p>
            <a:pPr lvl="1">
              <a:buFont typeface="Arial" panose="020B0604020202020204" pitchFamily="34" charset="0"/>
              <a:buChar char="•"/>
            </a:pPr>
            <a:r>
              <a:rPr lang="en-US" altLang="en-US" b="0" dirty="0"/>
              <a:t>Reaffirm CSD.</a:t>
            </a:r>
          </a:p>
          <a:p>
            <a:pPr>
              <a:buFont typeface="Arial" panose="020B0604020202020204" pitchFamily="34" charset="0"/>
              <a:buChar char="•"/>
            </a:pPr>
            <a:endParaRPr lang="en-US" b="0" dirty="0"/>
          </a:p>
          <a:p>
            <a:pPr>
              <a:buFont typeface="Arial" panose="020B0604020202020204" pitchFamily="34" charset="0"/>
              <a:buChar char="•"/>
            </a:pPr>
            <a:r>
              <a:rPr lang="en-US" b="0" dirty="0"/>
              <a:t>Work expected towards May meeting:</a:t>
            </a:r>
          </a:p>
          <a:p>
            <a:pPr lvl="1">
              <a:buFont typeface="Arial" panose="020B0604020202020204" pitchFamily="34" charset="0"/>
              <a:buChar char="•"/>
            </a:pPr>
            <a:r>
              <a:rPr lang="en-US" dirty="0"/>
              <a:t>Publish draft P802.11bk D5.0</a:t>
            </a:r>
          </a:p>
          <a:p>
            <a:pPr lvl="1">
              <a:buFont typeface="Arial" panose="020B0604020202020204" pitchFamily="34" charset="0"/>
              <a:buChar char="•"/>
            </a:pPr>
            <a:r>
              <a:rPr lang="en-US" dirty="0"/>
              <a:t>Complete response to 2</a:t>
            </a:r>
            <a:r>
              <a:rPr lang="en-US" baseline="30000" dirty="0"/>
              <a:t>nd</a:t>
            </a:r>
            <a:r>
              <a:rPr lang="en-US" dirty="0"/>
              <a:t> SA recirculation of P802.11bk D5.0. </a:t>
            </a:r>
          </a:p>
          <a:p>
            <a:pPr lvl="1">
              <a:buFont typeface="Arial" panose="020B0604020202020204" pitchFamily="34" charset="0"/>
              <a:buChar char="•"/>
            </a:pPr>
            <a:r>
              <a:rPr lang="en-US" dirty="0"/>
              <a:t>Conduct comment resolution if needed.</a:t>
            </a:r>
          </a:p>
          <a:p>
            <a:endParaRPr lang="en-US" dirty="0"/>
          </a:p>
        </p:txBody>
      </p:sp>
      <p:sp>
        <p:nvSpPr>
          <p:cNvPr id="4" name="Slide Number Placeholder 3">
            <a:extLst>
              <a:ext uri="{FF2B5EF4-FFF2-40B4-BE49-F238E27FC236}">
                <a16:creationId xmlns:a16="http://schemas.microsoft.com/office/drawing/2014/main" id="{24A2CE2B-937A-FC0F-64D2-A7CAC9D382DA}"/>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1479334-8085-9B57-CE06-A4459793DA1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06590E4-C3B7-CC96-8670-BC89432E2753}"/>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18650195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altLang="en-US" sz="2000" b="0" kern="0" dirty="0"/>
              <a:t>March 18</a:t>
            </a:r>
            <a:r>
              <a:rPr lang="en-US" altLang="en-US" sz="2000" b="0" kern="0" baseline="30000" dirty="0"/>
              <a:t>th</a:t>
            </a:r>
            <a:r>
              <a:rPr lang="en-US" altLang="en-US" sz="2000" b="0" kern="0" dirty="0"/>
              <a:t> 	</a:t>
            </a:r>
            <a:r>
              <a:rPr lang="en-US" altLang="en-US" sz="2000" b="0" dirty="0"/>
              <a:t>10:00 am PT/13:00 ET (2hrs) – previously announced</a:t>
            </a:r>
          </a:p>
          <a:p>
            <a:pPr>
              <a:buFont typeface="Arial" panose="020B0604020202020204" pitchFamily="34" charset="0"/>
              <a:buChar char="•"/>
            </a:pPr>
            <a:r>
              <a:rPr lang="en-US" altLang="en-US" sz="2000" b="0" dirty="0"/>
              <a:t>April 8</a:t>
            </a:r>
            <a:r>
              <a:rPr lang="en-US" altLang="en-US" sz="2000" b="0" baseline="30000" dirty="0"/>
              <a:t>th</a:t>
            </a:r>
            <a:r>
              <a:rPr lang="en-US" altLang="en-US" sz="2000" b="0" dirty="0"/>
              <a:t> 		10:00 am PT/13:00 ET (2hrs)</a:t>
            </a:r>
          </a:p>
          <a:p>
            <a:pPr>
              <a:buFont typeface="Arial" panose="020B0604020202020204" pitchFamily="34" charset="0"/>
              <a:buChar char="•"/>
            </a:pPr>
            <a:r>
              <a:rPr lang="en-US" altLang="en-US" sz="2000" b="0" dirty="0"/>
              <a:t>April 15		10:00 am PT/13:00 ET (2hrs)</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endParaRPr lang="en-US" sz="200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6041332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2025</a:t>
            </a:r>
            <a:endParaRPr lang="en-GB" dirty="0"/>
          </a:p>
        </p:txBody>
      </p:sp>
      <p:sp>
        <p:nvSpPr>
          <p:cNvPr id="8" name="TextBox 7">
            <a:extLst>
              <a:ext uri="{FF2B5EF4-FFF2-40B4-BE49-F238E27FC236}">
                <a16:creationId xmlns:a16="http://schemas.microsoft.com/office/drawing/2014/main" id="{C2FBD3CC-B047-D0A9-22E9-B6995184F986}"/>
              </a:ext>
            </a:extLst>
          </p:cNvPr>
          <p:cNvSpPr txBox="1"/>
          <p:nvPr/>
        </p:nvSpPr>
        <p:spPr>
          <a:xfrm>
            <a:off x="3048693" y="2644170"/>
            <a:ext cx="6097384" cy="1569660"/>
          </a:xfrm>
          <a:prstGeom prst="rect">
            <a:avLst/>
          </a:prstGeom>
          <a:noFill/>
        </p:spPr>
        <p:txBody>
          <a:bodyPr wrap="square">
            <a:spAutoFit/>
          </a:bodyPr>
          <a:lstStyle/>
          <a:p>
            <a:r>
              <a:rPr lang="en-US" dirty="0"/>
              <a:t>https://www.youtube.com/watch?v=gF_hl2T2hwY&amp;t=93s&amp;pp=ygUt15PXoNeZ15DXnCDXpNeo15nXk9ee158g15TXmdeV16Ig15TXntep16TXmNeZ</a:t>
            </a:r>
          </a:p>
        </p:txBody>
      </p:sp>
      <p:sp>
        <p:nvSpPr>
          <p:cNvPr id="10" name="TextBox 9">
            <a:extLst>
              <a:ext uri="{FF2B5EF4-FFF2-40B4-BE49-F238E27FC236}">
                <a16:creationId xmlns:a16="http://schemas.microsoft.com/office/drawing/2014/main" id="{9D25BDCD-BBA2-2961-2FB6-1C2191793B0D}"/>
              </a:ext>
            </a:extLst>
          </p:cNvPr>
          <p:cNvSpPr txBox="1"/>
          <p:nvPr/>
        </p:nvSpPr>
        <p:spPr>
          <a:xfrm>
            <a:off x="3048693" y="2644170"/>
            <a:ext cx="6097384" cy="1569660"/>
          </a:xfrm>
          <a:prstGeom prst="rect">
            <a:avLst/>
          </a:prstGeom>
          <a:noFill/>
        </p:spPr>
        <p:txBody>
          <a:bodyPr wrap="square">
            <a:spAutoFit/>
          </a:bodyPr>
          <a:lstStyle/>
          <a:p>
            <a:r>
              <a:rPr lang="en-US" dirty="0"/>
              <a:t>https://www.youtube.com/watch?v=gF_hl2T2hwY&amp;t=93s&amp;pp=ygUt15PXoNeZ15DXnCDXpNeo15nXk9ee158g15TXmdeV16Ig15TXntep16TXmNeZ</a:t>
            </a:r>
          </a:p>
        </p:txBody>
      </p:sp>
    </p:spTree>
    <p:extLst>
      <p:ext uri="{BB962C8B-B14F-4D97-AF65-F5344CB8AC3E}">
        <p14:creationId xmlns:p14="http://schemas.microsoft.com/office/powerpoint/2010/main" val="72433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March 2025 IEEE 802.11 meeting week, and teleconferences running between the March and May 2025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B1F878-8184-C152-781C-18ADD4ED60C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4572E08-50AB-E15F-599C-2F9333DD0872}"/>
              </a:ext>
            </a:extLst>
          </p:cNvPr>
          <p:cNvSpPr>
            <a:spLocks noGrp="1"/>
          </p:cNvSpPr>
          <p:nvPr>
            <p:ph type="title"/>
          </p:nvPr>
        </p:nvSpPr>
        <p:spPr>
          <a:xfrm>
            <a:off x="914401" y="685801"/>
            <a:ext cx="10361084" cy="562001"/>
          </a:xfrm>
        </p:spPr>
        <p:txBody>
          <a:bodyPr/>
          <a:lstStyle/>
          <a:p>
            <a:r>
              <a:rPr lang="en-US" altLang="en-US" dirty="0">
                <a:solidFill>
                  <a:schemeClr val="tx2"/>
                </a:solidFill>
              </a:rPr>
              <a:t>March IEEE Meeting –  March 13</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a:extLst>
              <a:ext uri="{FF2B5EF4-FFF2-40B4-BE49-F238E27FC236}">
                <a16:creationId xmlns:a16="http://schemas.microsoft.com/office/drawing/2014/main" id="{125EC229-74ED-CFC2-528C-79743CF11859}"/>
              </a:ext>
            </a:extLst>
          </p:cNvPr>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(6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(1 min)</a:t>
            </a:r>
          </a:p>
          <a:p>
            <a:pPr algn="just">
              <a:spcBef>
                <a:spcPct val="20000"/>
              </a:spcBef>
              <a:buFontTx/>
              <a:buChar char="•"/>
            </a:pPr>
            <a:r>
              <a:rPr lang="en-US" sz="2000" b="0" dirty="0"/>
              <a:t>AOB</a:t>
            </a:r>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a:extLst>
              <a:ext uri="{FF2B5EF4-FFF2-40B4-BE49-F238E27FC236}">
                <a16:creationId xmlns:a16="http://schemas.microsoft.com/office/drawing/2014/main" id="{C58B3600-993B-EBD5-BFF5-51A5A153FA1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BFB99CEC-DDC8-649E-727F-8D2CA164CF4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3CF3337-CB19-669C-FFFF-F284746834B7}"/>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14001058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0ED4C6-5D8F-8620-F1FC-6BA18E6A4E7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4DBF55E-F7CC-E6A2-D953-6AF2B8A4101F}"/>
              </a:ext>
            </a:extLst>
          </p:cNvPr>
          <p:cNvSpPr>
            <a:spLocks noGrp="1"/>
          </p:cNvSpPr>
          <p:nvPr>
            <p:ph type="title"/>
          </p:nvPr>
        </p:nvSpPr>
        <p:spPr>
          <a:xfrm>
            <a:off x="914401" y="685801"/>
            <a:ext cx="10361084" cy="582959"/>
          </a:xfrm>
        </p:spPr>
        <p:txBody>
          <a:bodyPr/>
          <a:lstStyle/>
          <a:p>
            <a:r>
              <a:rPr lang="en-US" altLang="en-US" dirty="0">
                <a:solidFill>
                  <a:schemeClr val="tx2"/>
                </a:solidFill>
              </a:rPr>
              <a:t>September IEEE Meeting –  March 13</a:t>
            </a:r>
            <a:r>
              <a:rPr lang="en-US" altLang="en-US" baseline="30000" dirty="0">
                <a:solidFill>
                  <a:schemeClr val="tx2"/>
                </a:solidFill>
              </a:rPr>
              <a:t>th</a:t>
            </a:r>
            <a:r>
              <a:rPr lang="en-US" altLang="en-US" dirty="0">
                <a:solidFill>
                  <a:schemeClr val="tx2"/>
                </a:solidFill>
              </a:rPr>
              <a:t> PM1</a:t>
            </a:r>
            <a:endParaRPr lang="en-US" dirty="0"/>
          </a:p>
        </p:txBody>
      </p:sp>
      <p:sp>
        <p:nvSpPr>
          <p:cNvPr id="4" name="Slide Number Placeholder 3">
            <a:extLst>
              <a:ext uri="{FF2B5EF4-FFF2-40B4-BE49-F238E27FC236}">
                <a16:creationId xmlns:a16="http://schemas.microsoft.com/office/drawing/2014/main" id="{1C0EE425-4E30-0D34-809C-C4868DA2C99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FE0E4F94-24E2-EDCB-91D1-37EF2FB9931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E9AC9CB-8487-DEEA-D58D-94002E04CEBB}"/>
              </a:ext>
            </a:extLst>
          </p:cNvPr>
          <p:cNvSpPr>
            <a:spLocks noGrp="1"/>
          </p:cNvSpPr>
          <p:nvPr>
            <p:ph type="dt" idx="15"/>
          </p:nvPr>
        </p:nvSpPr>
        <p:spPr/>
        <p:txBody>
          <a:bodyPr/>
          <a:lstStyle/>
          <a:p>
            <a:r>
              <a:rPr lang="en-US"/>
              <a:t>April 2025</a:t>
            </a:r>
            <a:endParaRPr lang="en-GB" dirty="0"/>
          </a:p>
        </p:txBody>
      </p:sp>
      <p:graphicFrame>
        <p:nvGraphicFramePr>
          <p:cNvPr id="7" name="Content Placeholder 6">
            <a:extLst>
              <a:ext uri="{FF2B5EF4-FFF2-40B4-BE49-F238E27FC236}">
                <a16:creationId xmlns:a16="http://schemas.microsoft.com/office/drawing/2014/main" id="{E5C9EBBB-8650-2F4D-7AE6-9E7C5E5ADAC0}"/>
              </a:ext>
            </a:extLst>
          </p:cNvPr>
          <p:cNvGraphicFramePr>
            <a:graphicFrameLocks noGrp="1"/>
          </p:cNvGraphicFramePr>
          <p:nvPr>
            <p:ph idx="1"/>
            <p:extLst>
              <p:ext uri="{D42A27DB-BD31-4B8C-83A1-F6EECF244321}">
                <p14:modId xmlns:p14="http://schemas.microsoft.com/office/powerpoint/2010/main" val="3111369316"/>
              </p:ext>
            </p:extLst>
          </p:nvPr>
        </p:nvGraphicFramePr>
        <p:xfrm>
          <a:off x="914401" y="1260086"/>
          <a:ext cx="10460566" cy="1432496"/>
        </p:xfrm>
        <a:graphic>
          <a:graphicData uri="http://schemas.openxmlformats.org/drawingml/2006/table">
            <a:tbl>
              <a:tblPr firstRow="1" bandRow="1">
                <a:tableStyleId>{21E4AEA4-8DFA-4A89-87EB-49C32662AFE0}</a:tableStyleId>
              </a:tblPr>
              <a:tblGrid>
                <a:gridCol w="1293167">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3600400">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11-25-232</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March 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44569117"/>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47000142"/>
                  </a:ext>
                </a:extLst>
              </a:tr>
            </a:tbl>
          </a:graphicData>
        </a:graphic>
      </p:graphicFrame>
    </p:spTree>
    <p:extLst>
      <p:ext uri="{BB962C8B-B14F-4D97-AF65-F5344CB8AC3E}">
        <p14:creationId xmlns:p14="http://schemas.microsoft.com/office/powerpoint/2010/main" val="41721776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DAFDF-B8BB-3C12-104A-1E67D4332D7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E3ADA64-D3FA-A0D7-F21F-CB8F1C3FF486}"/>
              </a:ext>
            </a:extLst>
          </p:cNvPr>
          <p:cNvSpPr>
            <a:spLocks noGrp="1"/>
          </p:cNvSpPr>
          <p:nvPr>
            <p:ph idx="1"/>
          </p:nvPr>
        </p:nvSpPr>
        <p:spPr/>
        <p:txBody>
          <a:bodyPr/>
          <a:lstStyle/>
          <a:p>
            <a:pPr algn="ctr"/>
            <a:r>
              <a:rPr lang="en-US" sz="7200" dirty="0"/>
              <a:t>Adjourn</a:t>
            </a:r>
          </a:p>
        </p:txBody>
      </p:sp>
      <p:sp>
        <p:nvSpPr>
          <p:cNvPr id="4" name="Slide Number Placeholder 3">
            <a:extLst>
              <a:ext uri="{FF2B5EF4-FFF2-40B4-BE49-F238E27FC236}">
                <a16:creationId xmlns:a16="http://schemas.microsoft.com/office/drawing/2014/main" id="{6DBA77F6-20C2-4960-CBFC-54BCE1F6B447}"/>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F36197A0-1F79-4B90-A65A-DB1EDAAFB1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12ADF96-5F1A-DA97-45B6-74A5A222729E}"/>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11208368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April 15</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(1min)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current standard development status and results from 2</a:t>
            </a:r>
            <a:r>
              <a:rPr lang="en-US" sz="1600" b="0" baseline="30000" dirty="0"/>
              <a:t>nd</a:t>
            </a:r>
            <a:r>
              <a:rPr lang="en-US" sz="1600" b="0" dirty="0"/>
              <a:t> SA (10 min)</a:t>
            </a:r>
          </a:p>
          <a:p>
            <a:pPr algn="just">
              <a:spcBef>
                <a:spcPct val="20000"/>
              </a:spcBef>
              <a:buFontTx/>
              <a:buChar char="•"/>
            </a:pPr>
            <a:r>
              <a:rPr lang="en-US" sz="1600" b="0" dirty="0"/>
              <a:t>Conduct group comment resolutions to technical and editorial comments. (as time permits)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26329462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April 15</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2025</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extLst>
              <p:ext uri="{D42A27DB-BD31-4B8C-83A1-F6EECF244321}">
                <p14:modId xmlns:p14="http://schemas.microsoft.com/office/powerpoint/2010/main" val="2966225836"/>
              </p:ext>
            </p:extLst>
          </p:nvPr>
        </p:nvGraphicFramePr>
        <p:xfrm>
          <a:off x="563035" y="1556792"/>
          <a:ext cx="10460566" cy="1640673"/>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3591725">
                  <a:extLst>
                    <a:ext uri="{9D8B030D-6E8A-4147-A177-3AD203B41FA5}">
                      <a16:colId xmlns:a16="http://schemas.microsoft.com/office/drawing/2014/main" val="1530723214"/>
                    </a:ext>
                  </a:extLst>
                </a:gridCol>
                <a:gridCol w="1952890">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11-25-232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needed</a:t>
                      </a:r>
                    </a:p>
                  </a:txBody>
                  <a:tcPr marT="45712" marB="45712"/>
                </a:tc>
                <a:extLst>
                  <a:ext uri="{0D108BD9-81ED-4DB2-BD59-A6C34878D82A}">
                    <a16:rowId xmlns:a16="http://schemas.microsoft.com/office/drawing/2014/main" val="4008190257"/>
                  </a:ext>
                </a:extLst>
              </a:tr>
              <a:tr h="152400">
                <a:tc>
                  <a:txBody>
                    <a:bodyPr/>
                    <a:lstStyle/>
                    <a:p>
                      <a:r>
                        <a:rPr lang="en-US" sz="1400" dirty="0"/>
                        <a:t>11-23-049</a:t>
                      </a:r>
                    </a:p>
                  </a:txBody>
                  <a:tcPr/>
                </a:tc>
                <a:tc>
                  <a:txBody>
                    <a:bodyPr/>
                    <a:lstStyle/>
                    <a:p>
                      <a:r>
                        <a:rPr lang="en-US" sz="1400" dirty="0"/>
                        <a:t>Jonathan Segev</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a:t>
                      </a:r>
                    </a:p>
                  </a:txBody>
                  <a:tcPr marT="45712" marB="45712"/>
                </a:tc>
                <a:tc>
                  <a:txBody>
                    <a:bodyPr/>
                    <a:lstStyle/>
                    <a:p>
                      <a:r>
                        <a:rPr lang="en-US" sz="1400" dirty="0"/>
                        <a:t>agenda</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459891220"/>
                  </a:ext>
                </a:extLst>
              </a:tr>
              <a:tr h="152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11-25-453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Report to EC</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As needed.</a:t>
                      </a:r>
                    </a:p>
                  </a:txBody>
                  <a:tcPr/>
                </a:tc>
                <a:extLst>
                  <a:ext uri="{0D108BD9-81ED-4DB2-BD59-A6C34878D82A}">
                    <a16:rowId xmlns:a16="http://schemas.microsoft.com/office/drawing/2014/main" val="355007980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11-25-565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 Recirc-2 comments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noProof="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36329732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14871-B5D4-6898-BA57-EAA1632850C0}"/>
              </a:ext>
            </a:extLst>
          </p:cNvPr>
          <p:cNvSpPr>
            <a:spLocks noGrp="1"/>
          </p:cNvSpPr>
          <p:nvPr>
            <p:ph type="title"/>
          </p:nvPr>
        </p:nvSpPr>
        <p:spPr/>
        <p:txBody>
          <a:bodyPr/>
          <a:lstStyle/>
          <a:p>
            <a:r>
              <a:rPr lang="en-US" dirty="0"/>
              <a:t>Standard Development Status</a:t>
            </a:r>
          </a:p>
        </p:txBody>
      </p:sp>
      <p:sp>
        <p:nvSpPr>
          <p:cNvPr id="3" name="Content Placeholder 2">
            <a:extLst>
              <a:ext uri="{FF2B5EF4-FFF2-40B4-BE49-F238E27FC236}">
                <a16:creationId xmlns:a16="http://schemas.microsoft.com/office/drawing/2014/main" id="{F7C99189-8DDD-7E2F-70F7-81EEB0DA0F96}"/>
              </a:ext>
            </a:extLst>
          </p:cNvPr>
          <p:cNvSpPr>
            <a:spLocks noGrp="1"/>
          </p:cNvSpPr>
          <p:nvPr>
            <p:ph idx="1"/>
          </p:nvPr>
        </p:nvSpPr>
        <p:spPr>
          <a:xfrm>
            <a:off x="479376" y="1981201"/>
            <a:ext cx="11161239" cy="4113213"/>
          </a:xfrm>
        </p:spPr>
        <p:txBody>
          <a:bodyPr/>
          <a:lstStyle/>
          <a:p>
            <a:pPr>
              <a:buFont typeface="Arial" panose="020B0604020202020204" pitchFamily="34" charset="0"/>
              <a:buChar char="•"/>
            </a:pPr>
            <a:r>
              <a:rPr lang="en-US" dirty="0"/>
              <a:t>2</a:t>
            </a:r>
            <a:r>
              <a:rPr lang="en-US" baseline="30000" dirty="0"/>
              <a:t>nd</a:t>
            </a:r>
            <a:r>
              <a:rPr lang="en-US" dirty="0"/>
              <a:t> SA run for 10 days, resulting in 98% approval and following distribution:</a:t>
            </a:r>
          </a:p>
          <a:p>
            <a:pPr lvl="1">
              <a:buFont typeface="Arial" panose="020B0604020202020204" pitchFamily="34" charset="0"/>
              <a:buChar char="•"/>
            </a:pPr>
            <a:r>
              <a:rPr lang="en-US" dirty="0"/>
              <a:t>1 technical associated with a No vote.</a:t>
            </a:r>
          </a:p>
          <a:p>
            <a:pPr lvl="1">
              <a:buFont typeface="Arial" panose="020B0604020202020204" pitchFamily="34" charset="0"/>
              <a:buChar char="•"/>
            </a:pPr>
            <a:r>
              <a:rPr lang="en-US" dirty="0"/>
              <a:t>2 editorial comments.</a:t>
            </a:r>
          </a:p>
          <a:p>
            <a:pPr>
              <a:buFont typeface="Arial" panose="020B0604020202020204" pitchFamily="34" charset="0"/>
              <a:buChar char="•"/>
            </a:pPr>
            <a:r>
              <a:rPr lang="en-US" dirty="0"/>
              <a:t>Draft D5.0 received conditional approval, conditioned on no draft changes.</a:t>
            </a:r>
          </a:p>
          <a:p>
            <a:pPr>
              <a:buFont typeface="Arial" panose="020B0604020202020204" pitchFamily="34" charset="0"/>
              <a:buChar char="•"/>
            </a:pPr>
            <a:r>
              <a:rPr lang="en-US" dirty="0"/>
              <a:t>Condition for submitting to RevCom:</a:t>
            </a:r>
          </a:p>
          <a:p>
            <a:pPr lvl="1">
              <a:buFont typeface="Arial" panose="020B0604020202020204" pitchFamily="34" charset="0"/>
              <a:buChar char="•"/>
            </a:pPr>
            <a:r>
              <a:rPr lang="en-US" sz="1800" b="0" i="0" dirty="0">
                <a:solidFill>
                  <a:srgbClr val="000000"/>
                </a:solidFill>
                <a:effectLst/>
                <a:latin typeface="Open Sans" panose="020B0606030504020204" pitchFamily="34" charset="0"/>
              </a:rPr>
              <a:t>Comment is not related to the project/standard being balloted</a:t>
            </a:r>
          </a:p>
          <a:p>
            <a:pPr lvl="1">
              <a:buFont typeface="Arial" panose="020B0604020202020204" pitchFamily="34" charset="0"/>
              <a:buChar char="•"/>
            </a:pPr>
            <a:r>
              <a:rPr lang="en-US" sz="1800" b="0" i="0" dirty="0">
                <a:solidFill>
                  <a:srgbClr val="000000"/>
                </a:solidFill>
                <a:effectLst/>
                <a:latin typeface="Open Sans" panose="020B0606030504020204" pitchFamily="34" charset="0"/>
              </a:rPr>
              <a:t>Comment is on material that is not open to comment during a particular round of balloting</a:t>
            </a:r>
          </a:p>
          <a:p>
            <a:pPr lvl="1">
              <a:buFont typeface="Arial" panose="020B0604020202020204" pitchFamily="34" charset="0"/>
              <a:buChar char="•"/>
            </a:pPr>
            <a:r>
              <a:rPr lang="en-US" sz="1800" b="0" i="0" dirty="0">
                <a:solidFill>
                  <a:srgbClr val="000000"/>
                </a:solidFill>
                <a:effectLst/>
                <a:latin typeface="Open Sans" panose="020B0606030504020204" pitchFamily="34" charset="0"/>
              </a:rPr>
              <a:t>Comment is a restatement of a previous comment that has already been recirculated</a:t>
            </a:r>
          </a:p>
          <a:p>
            <a:pPr lvl="1">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1B6D9C02-3129-1CD6-C969-7BBA3F4A75F7}"/>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FEE4BC9A-7374-64D1-B20F-C92FC19ECCC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E451734-9C65-E5EB-A08A-4FD1B418587C}"/>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8988408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64771-D1AE-2CEA-56D2-4D2EC39E3509}"/>
              </a:ext>
            </a:extLst>
          </p:cNvPr>
          <p:cNvSpPr>
            <a:spLocks noGrp="1"/>
          </p:cNvSpPr>
          <p:nvPr>
            <p:ph type="title"/>
          </p:nvPr>
        </p:nvSpPr>
        <p:spPr/>
        <p:txBody>
          <a:bodyPr/>
          <a:lstStyle/>
          <a:p>
            <a:r>
              <a:rPr lang="en-US" dirty="0"/>
              <a:t>2</a:t>
            </a:r>
            <a:r>
              <a:rPr lang="en-US" baseline="30000" dirty="0"/>
              <a:t>nd</a:t>
            </a:r>
            <a:r>
              <a:rPr lang="en-US" dirty="0"/>
              <a:t> SA comment resolution</a:t>
            </a:r>
          </a:p>
        </p:txBody>
      </p:sp>
      <p:sp>
        <p:nvSpPr>
          <p:cNvPr id="3" name="Content Placeholder 2">
            <a:extLst>
              <a:ext uri="{FF2B5EF4-FFF2-40B4-BE49-F238E27FC236}">
                <a16:creationId xmlns:a16="http://schemas.microsoft.com/office/drawing/2014/main" id="{ADB63AE9-7A58-539A-440D-D1D1564997BF}"/>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AD6E160-D014-990C-88B9-33E1BA0CB37B}"/>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DBDBC28F-8ABC-AB65-A71B-E34A8281A1B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EF6902-4EBB-42A6-F6D3-F2A7E5ACE7D6}"/>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9809695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584C10-1D70-F55F-3E9B-545CBFE1E1F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00F7C79-FA41-C18C-5E47-191BCEEB9594}"/>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0AC6A89E-E33D-827B-5F15-42FB89509BF1}"/>
              </a:ext>
            </a:extLst>
          </p:cNvPr>
          <p:cNvSpPr>
            <a:spLocks noGrp="1"/>
          </p:cNvSpPr>
          <p:nvPr>
            <p:ph idx="1"/>
          </p:nvPr>
        </p:nvSpPr>
        <p:spPr/>
        <p:txBody>
          <a:bodyPr/>
          <a:lstStyle/>
          <a:p>
            <a:pPr>
              <a:buFont typeface="Arial" panose="020B0604020202020204" pitchFamily="34" charset="0"/>
              <a:buChar char="•"/>
            </a:pPr>
            <a:r>
              <a:rPr lang="en-US" altLang="en-US" sz="2000" b="0" dirty="0"/>
              <a:t>None. </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endParaRPr lang="en-US" sz="2000" dirty="0"/>
          </a:p>
        </p:txBody>
      </p:sp>
      <p:sp>
        <p:nvSpPr>
          <p:cNvPr id="4" name="Slide Number Placeholder 3">
            <a:extLst>
              <a:ext uri="{FF2B5EF4-FFF2-40B4-BE49-F238E27FC236}">
                <a16:creationId xmlns:a16="http://schemas.microsoft.com/office/drawing/2014/main" id="{DF175251-8BB1-74F9-D771-1595CA816FE6}"/>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B21DDEE-36C3-FBE3-FC86-5F62A133D93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D027734-50D8-1FDF-2939-E02CECFCEE6B}"/>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2328529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17F7EC-4DC8-D87E-EB35-C7FEAB39BB8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0C51577-A795-0236-3CF8-E9349CC37F5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49757A5-D040-4426-785C-251BF7253958}"/>
              </a:ext>
            </a:extLst>
          </p:cNvPr>
          <p:cNvSpPr>
            <a:spLocks noGrp="1"/>
          </p:cNvSpPr>
          <p:nvPr>
            <p:ph idx="1"/>
          </p:nvPr>
        </p:nvSpPr>
        <p:spPr/>
        <p:txBody>
          <a:bodyPr/>
          <a:lstStyle/>
          <a:p>
            <a:pPr algn="ctr"/>
            <a:r>
              <a:rPr lang="en-US" sz="7200" dirty="0"/>
              <a:t>Adjourn</a:t>
            </a:r>
          </a:p>
        </p:txBody>
      </p:sp>
      <p:sp>
        <p:nvSpPr>
          <p:cNvPr id="4" name="Slide Number Placeholder 3">
            <a:extLst>
              <a:ext uri="{FF2B5EF4-FFF2-40B4-BE49-F238E27FC236}">
                <a16:creationId xmlns:a16="http://schemas.microsoft.com/office/drawing/2014/main" id="{607BCD40-2D2A-6F64-DAA8-CB6A40215613}"/>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DA68FFA6-D95B-0EF8-366E-CD59A331187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0884DDC-4E6F-389B-4263-FF9FA6AE3879}"/>
              </a:ext>
            </a:extLst>
          </p:cNvPr>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3308706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March IEEE 802 wireless plenary session:</a:t>
            </a:r>
            <a:endParaRPr lang="en-US" sz="2000" b="0" dirty="0"/>
          </a:p>
          <a:p>
            <a:pPr>
              <a:buFont typeface="Arial" panose="020B0604020202020204" pitchFamily="34" charset="0"/>
              <a:buChar char="•"/>
            </a:pPr>
            <a:r>
              <a:rPr lang="en-US" sz="2000" b="0" dirty="0"/>
              <a:t>This meeting is part of the March IEEE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a:t>
            </a:r>
            <a:r>
              <a:rPr lang="en-US" sz="2000" b="0" dirty="0">
                <a:hlinkClick r:id="rId2"/>
              </a:rPr>
              <a:t>here</a:t>
            </a:r>
            <a:r>
              <a:rPr lang="en-US" sz="2000" b="0" dirty="0"/>
              <a:t>.</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2025</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2025</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162074</TotalTime>
  <Words>4415</Words>
  <Application>Microsoft Office PowerPoint</Application>
  <PresentationFormat>Widescreen</PresentationFormat>
  <Paragraphs>618</Paragraphs>
  <Slides>48</Slides>
  <Notes>11</Notes>
  <HiddenSlides>0</HiddenSlides>
  <MMClips>0</MMClips>
  <ScaleCrop>false</ScaleCrop>
  <HeadingPairs>
    <vt:vector size="8" baseType="variant">
      <vt:variant>
        <vt:lpstr>Fonts Used</vt:lpstr>
      </vt:variant>
      <vt:variant>
        <vt:i4>10</vt:i4>
      </vt:variant>
      <vt:variant>
        <vt:lpstr>Theme</vt:lpstr>
      </vt:variant>
      <vt:variant>
        <vt:i4>2</vt:i4>
      </vt:variant>
      <vt:variant>
        <vt:lpstr>Embedded OLE Servers</vt:lpstr>
      </vt:variant>
      <vt:variant>
        <vt:i4>1</vt:i4>
      </vt:variant>
      <vt:variant>
        <vt:lpstr>Slide Titles</vt:lpstr>
      </vt:variant>
      <vt:variant>
        <vt:i4>48</vt:i4>
      </vt:variant>
    </vt:vector>
  </HeadingPairs>
  <TitlesOfParts>
    <vt:vector size="61" baseType="lpstr">
      <vt:lpstr>Aptos</vt:lpstr>
      <vt:lpstr>Aptos Display</vt:lpstr>
      <vt:lpstr>Arial</vt:lpstr>
      <vt:lpstr>Arial Unicode MS</vt:lpstr>
      <vt:lpstr>Calibri</vt:lpstr>
      <vt:lpstr>DejaVu Sans</vt:lpstr>
      <vt:lpstr>Monotype Sorts</vt:lpstr>
      <vt:lpstr>Montserrat</vt:lpstr>
      <vt:lpstr>Open Sans</vt:lpstr>
      <vt:lpstr>Times New Roman</vt:lpstr>
      <vt:lpstr>Office Theme</vt:lpstr>
      <vt:lpstr>Custom Design</vt:lpstr>
      <vt:lpstr>Document</vt:lpstr>
      <vt:lpstr>TGbk Next Generation Positioning  Agenda for the March Plenary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March IEEE  802.11 Plenary Meeting Week Agenda</vt:lpstr>
      <vt:lpstr>Submission List for the week (1)</vt:lpstr>
      <vt:lpstr>March IEEE Meeting –  March 11th PM1</vt:lpstr>
      <vt:lpstr>Submission List for the March 11th meeting</vt:lpstr>
      <vt:lpstr>Consider Motions</vt:lpstr>
      <vt:lpstr>Review Submissions</vt:lpstr>
      <vt:lpstr>Consider SA Ballot recirculation (as time permits)</vt:lpstr>
      <vt:lpstr>Process going forward</vt:lpstr>
      <vt:lpstr>PowerPoint Presentation</vt:lpstr>
      <vt:lpstr>March IEEE Meeting –  March 12th AM2</vt:lpstr>
      <vt:lpstr>September IEEE Meeting –  March 12th AM2</vt:lpstr>
      <vt:lpstr>Recess until 11:08 ET</vt:lpstr>
      <vt:lpstr>P802.11bk Timeline</vt:lpstr>
      <vt:lpstr>March Meeting Progress and Targets Towards the May Meeting</vt:lpstr>
      <vt:lpstr>Scheduled TGbk telecons</vt:lpstr>
      <vt:lpstr>Review Submissions</vt:lpstr>
      <vt:lpstr>PowerPoint Presentation</vt:lpstr>
      <vt:lpstr>March IEEE Meeting –  March 13th PM1</vt:lpstr>
      <vt:lpstr>September IEEE Meeting –  March 13th PM1</vt:lpstr>
      <vt:lpstr>PowerPoint Presentation</vt:lpstr>
      <vt:lpstr>April 15th Telecon</vt:lpstr>
      <vt:lpstr>Submission List for the April 15th Telecon</vt:lpstr>
      <vt:lpstr>Standard Development Status</vt:lpstr>
      <vt:lpstr>2nd SA comment resolution</vt:lpstr>
      <vt:lpstr>Scheduled TGbk telecons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783</cp:revision>
  <cp:lastPrinted>1601-01-01T00:00:00Z</cp:lastPrinted>
  <dcterms:created xsi:type="dcterms:W3CDTF">2018-08-06T10:28:59Z</dcterms:created>
  <dcterms:modified xsi:type="dcterms:W3CDTF">2025-04-15T17:49:36Z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