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0"/>
  </p:notesMasterIdLst>
  <p:handoutMasterIdLst>
    <p:handoutMasterId r:id="rId7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476" r:id="rId38"/>
    <p:sldId id="1477" r:id="rId39"/>
    <p:sldId id="1478" r:id="rId40"/>
    <p:sldId id="1479" r:id="rId41"/>
    <p:sldId id="1480" r:id="rId42"/>
    <p:sldId id="1482" r:id="rId43"/>
    <p:sldId id="1481" r:id="rId44"/>
    <p:sldId id="1483" r:id="rId45"/>
    <p:sldId id="1484" r:id="rId46"/>
    <p:sldId id="1485" r:id="rId47"/>
    <p:sldId id="1486" r:id="rId48"/>
    <p:sldId id="1487" r:id="rId49"/>
    <p:sldId id="1488" r:id="rId50"/>
    <p:sldId id="1489" r:id="rId51"/>
    <p:sldId id="1490" r:id="rId52"/>
    <p:sldId id="1491" r:id="rId53"/>
    <p:sldId id="1492" r:id="rId54"/>
    <p:sldId id="1493" r:id="rId55"/>
    <p:sldId id="1494" r:id="rId56"/>
    <p:sldId id="1495" r:id="rId57"/>
    <p:sldId id="1496" r:id="rId58"/>
    <p:sldId id="1497" r:id="rId59"/>
    <p:sldId id="1498" r:id="rId60"/>
    <p:sldId id="1499" r:id="rId61"/>
    <p:sldId id="1501" r:id="rId62"/>
    <p:sldId id="1500" r:id="rId63"/>
    <p:sldId id="1502" r:id="rId64"/>
    <p:sldId id="1503" r:id="rId65"/>
    <p:sldId id="1504" r:id="rId66"/>
    <p:sldId id="1505" r:id="rId67"/>
    <p:sldId id="1346" r:id="rId68"/>
    <p:sldId id="1347" r:id="rId6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100" d="100"/>
          <a:sy n="100" d="100"/>
        </p:scale>
        <p:origin x="91" y="312"/>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40-03-00bp-teleconference-minutes-february-march-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6-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3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Ke</a:t>
            </a:r>
            <a:r>
              <a:rPr lang="en-US" altLang="en-US" sz="1600" kern="0" dirty="0" smtClean="0">
                <a:solidFill>
                  <a:srgbClr val="00B050"/>
                </a:solidFill>
                <a:latin typeface="Calibri" panose="020F0502020204030204" pitchFamily="34" charset="0"/>
                <a:cs typeface="Calibri" panose="020F0502020204030204" pitchFamily="34" charset="0"/>
                <a:sym typeface="+mn-ea"/>
              </a:rPr>
              <a:t> Wang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11-25/0252r1, Slotted vs Pure Aloha for Active Transmitter AMP Use Cases, Amichai Sanderovich (</a:t>
            </a:r>
            <a:r>
              <a:rPr lang="en-US" altLang="en-US" sz="1600" kern="0" dirty="0" err="1">
                <a:solidFill>
                  <a:srgbClr val="00B050"/>
                </a:solidFill>
                <a:latin typeface="Calibri" panose="020F0502020204030204" pitchFamily="34" charset="0"/>
                <a:cs typeface="Calibri" panose="020F0502020204030204" pitchFamily="34" charset="0"/>
                <a:sym typeface="+mn-ea"/>
              </a:rPr>
              <a:t>Wiliot</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11-25/0264, Long-Range Backscatter Protection Mechanisms,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11-25/0263, Provisioning Protocol for long range AMP IoT devices, </a:t>
            </a:r>
            <a:r>
              <a:rPr lang="en-US" altLang="en-US" sz="1600" kern="0" dirty="0" smtClean="0">
                <a:solidFill>
                  <a:srgbClr val="00B050"/>
                </a:solidFill>
                <a:latin typeface="Calibri" panose="020F0502020204030204" pitchFamily="34" charset="0"/>
                <a:cs typeface="Calibri" panose="020F0502020204030204" pitchFamily="34" charset="0"/>
                <a:sym typeface="+mn-ea"/>
              </a:rPr>
              <a:t>Guy-Armand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Kamendje</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11-25/0292, Review EPC Gen2 for Long-Range Backscatter,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Weijie</a:t>
            </a:r>
            <a:r>
              <a:rPr lang="en-US" altLang="en-US" sz="1600" kern="0" dirty="0" smtClean="0">
                <a:solidFill>
                  <a:srgbClr val="00B050"/>
                </a:solidFill>
                <a:latin typeface="Calibri" panose="020F0502020204030204" pitchFamily="34" charset="0"/>
                <a:cs typeface="Calibri" panose="020F0502020204030204" pitchFamily="34" charset="0"/>
                <a:sym typeface="+mn-ea"/>
              </a:rPr>
              <a:t> Xu (OPPO)</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11-25/0265, Single Side Band Backscatter Modulcation, Nelson Costa (Haila)</a:t>
            </a:r>
          </a:p>
          <a:p>
            <a:pPr lvl="1" algn="l" eaLnBrk="0" hangingPunct="0">
              <a:buClrTx/>
              <a:buSzTx/>
              <a:buFontTx/>
              <a:buChar char="–"/>
              <a:defRPr/>
            </a:pPr>
            <a:r>
              <a:rPr lang="en-US" altLang="en-GB" dirty="0" smtClean="0">
                <a:solidFill>
                  <a:srgbClr val="00B050"/>
                </a:solidFill>
                <a:sym typeface="+mn-ea"/>
              </a:rPr>
              <a:t>11-25/0266, PSK Modulation for Long-Range Backscatter, Nelson Costa (Haila)</a:t>
            </a:r>
          </a:p>
          <a:p>
            <a:pPr lvl="1" algn="l" eaLnBrk="0" hangingPunct="0">
              <a:buClrTx/>
              <a:buSzTx/>
              <a:buFontTx/>
              <a:buChar char="–"/>
              <a:defRPr/>
            </a:pPr>
            <a:r>
              <a:rPr lang="en-US" altLang="en-GB" dirty="0" smtClean="0">
                <a:solidFill>
                  <a:srgbClr val="00B050"/>
                </a:solidFill>
                <a:sym typeface="+mn-ea"/>
              </a:rPr>
              <a:t>11-25/0305, AMP-Downlink-and-Backscattering-Carrier-Waveform, Rui Cao (NXP)</a:t>
            </a:r>
          </a:p>
          <a:p>
            <a:pPr lvl="1" algn="l" eaLnBrk="0" hangingPunct="0">
              <a:buClrTx/>
              <a:buSzTx/>
              <a:buFontTx/>
              <a:buChar char="–"/>
              <a:defRPr/>
            </a:pPr>
            <a:r>
              <a:rPr lang="en-US" altLang="en-GB" dirty="0" smtClean="0">
                <a:solidFill>
                  <a:srgbClr val="00B050"/>
                </a:solidFill>
                <a:sym typeface="+mn-ea"/>
              </a:rPr>
              <a:t>11-25/0306, AMP-Backscattering-PPDU-and-SYNC-design, Rui Cao (NXP)</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smtClean="0">
                <a:sym typeface="+mn-ea"/>
                <a:hlinkClick r:id="rId3"/>
              </a:rPr>
              <a:t>https://mentor.ieee.org/802.11/dcn/25/11-25-0240-03-00bp-teleconference-minutes-february-march-2025.docx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https://mentor.ieee.org/802.11/dcn/24/11-24-1613-06-00bp-specification-framework-for-tgbp.docx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dirty="0" smtClean="0">
                <a:sym typeface="+mn-ea"/>
              </a:rPr>
              <a:t>Solomon </a:t>
            </a:r>
            <a:r>
              <a:rPr lang="en-GB" altLang="en-US" dirty="0" err="1" smtClean="0">
                <a:sym typeface="+mn-ea"/>
              </a:rPr>
              <a:t>Trainin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olidFill>
                  <a:srgbClr val="00B050"/>
                </a:solidFill>
                <a:sym typeface="+mn-ea"/>
              </a:rPr>
              <a:t>11-25/0307, UL Monostatic and  Bistatic Range Extension Considerations, Dror Regev (Huawei)</a:t>
            </a:r>
          </a:p>
          <a:p>
            <a:pPr lvl="1" algn="l" eaLnBrk="0" hangingPunct="0">
              <a:buClrTx/>
              <a:buSzTx/>
              <a:buFontTx/>
              <a:buChar char="–"/>
              <a:defRPr/>
            </a:pPr>
            <a:r>
              <a:rPr lang="en-US" altLang="zh-CN" sz="2200" dirty="0" smtClean="0">
                <a:solidFill>
                  <a:srgbClr val="00B050"/>
                </a:solidFill>
                <a:sym typeface="+mn-ea"/>
              </a:rPr>
              <a:t>11-25/0321, Follow-up on Sync field for AMP PPDU, Ke Wang (OPPO)</a:t>
            </a:r>
          </a:p>
          <a:p>
            <a:pPr lvl="1" algn="l" eaLnBrk="0" hangingPunct="0">
              <a:buClrTx/>
              <a:buSzTx/>
              <a:buFontTx/>
              <a:buChar char="–"/>
              <a:defRPr/>
            </a:pPr>
            <a:r>
              <a:rPr lang="en-US" altLang="zh-CN" sz="2200" dirty="0" smtClean="0">
                <a:solidFill>
                  <a:srgbClr val="00B050"/>
                </a:solidFill>
                <a:sym typeface="+mn-ea"/>
              </a:rPr>
              <a:t>11-25/0317, AMP UL Transmission, Yinan Qi (OPPO)</a:t>
            </a:r>
          </a:p>
          <a:p>
            <a:pPr lvl="1" algn="l" eaLnBrk="0" hangingPunct="0">
              <a:buClrTx/>
              <a:buSzTx/>
              <a:buFontTx/>
              <a:buChar char="–"/>
              <a:defRPr/>
            </a:pPr>
            <a:r>
              <a:rPr lang="en-US" altLang="zh-CN" sz="2200" dirty="0" smtClean="0">
                <a:solidFill>
                  <a:srgbClr val="00B050"/>
                </a:solidFill>
                <a:sym typeface="+mn-ea"/>
              </a:rPr>
              <a:t>11-25/0324, Challenges in Downlink Bandwidth Control in 1 Mb/s PPDU, Steve Shellhammer (Qualcomm)</a:t>
            </a:r>
          </a:p>
          <a:p>
            <a:pPr lvl="1" algn="l" eaLnBrk="0" hangingPunct="0">
              <a:buClrTx/>
              <a:buSzTx/>
              <a:buFontTx/>
              <a:buChar char="–"/>
              <a:defRPr/>
            </a:pPr>
            <a:r>
              <a:rPr lang="en-US" altLang="en-GB" sz="2200" dirty="0">
                <a:solidFill>
                  <a:srgbClr val="00B050"/>
                </a:solidFill>
                <a:sym typeface="+mn-ea"/>
              </a:rPr>
              <a:t>11-25/0325, AMP Downlink Bandwidth Control using OFDM Spreading Waveform, Steve Shellhammer (Qualcomm)</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olidFill>
                  <a:srgbClr val="00B050"/>
                </a:solidFill>
                <a:sym typeface="+mn-ea"/>
              </a:rPr>
              <a:t>11-25/0316, Follow-up on AMP PPDU Design, Yinan Qi (OPPO)</a:t>
            </a:r>
          </a:p>
          <a:p>
            <a:pPr lvl="1" algn="l" eaLnBrk="0" hangingPunct="0">
              <a:buClrTx/>
              <a:buSzTx/>
              <a:buFontTx/>
              <a:buChar char="–"/>
              <a:defRPr/>
            </a:pPr>
            <a:r>
              <a:rPr lang="en-US" altLang="en-GB" sz="2300" dirty="0">
                <a:solidFill>
                  <a:srgbClr val="00B050"/>
                </a:solidFill>
                <a:sym typeface="+mn-ea"/>
              </a:rPr>
              <a:t>11-25/0315, Further discussion on downlink sync field design, Bin Qian (Huawei)</a:t>
            </a:r>
          </a:p>
          <a:p>
            <a:pPr lvl="1" algn="l" eaLnBrk="0" hangingPunct="0">
              <a:buClrTx/>
              <a:buSzTx/>
              <a:buFontTx/>
              <a:buChar char="–"/>
              <a:defRPr/>
            </a:pPr>
            <a:r>
              <a:rPr lang="en-US" altLang="en-GB" sz="2300" dirty="0">
                <a:solidFill>
                  <a:srgbClr val="00B050"/>
                </a:solidFill>
                <a:sym typeface="+mn-ea"/>
              </a:rPr>
              <a:t>11-25/0338r0, AMP Data Communication in Sub-1 GHz, Panpan Li (Huawei)</a:t>
            </a:r>
          </a:p>
          <a:p>
            <a:pPr lvl="1" algn="l" eaLnBrk="0" hangingPunct="0">
              <a:buClrTx/>
              <a:buSzTx/>
              <a:buFontTx/>
              <a:buChar char="–"/>
              <a:defRPr/>
            </a:pPr>
            <a:r>
              <a:rPr lang="en-US" altLang="en-GB" sz="2300" dirty="0">
                <a:solidFill>
                  <a:srgbClr val="00B050"/>
                </a:solidFill>
                <a:sym typeface="+mn-ea"/>
              </a:rPr>
              <a:t>11-25/0339r0, AMP DL OOK Generation, Panpan Li (Huawei)</a:t>
            </a:r>
          </a:p>
          <a:p>
            <a:pPr lvl="1" algn="l" eaLnBrk="0" hangingPunct="0">
              <a:buClrTx/>
              <a:buSzTx/>
              <a:buFontTx/>
              <a:buChar char="–"/>
              <a:defRPr/>
            </a:pPr>
            <a:r>
              <a:rPr lang="en-US" altLang="en-GB" sz="2300" dirty="0">
                <a:solidFill>
                  <a:srgbClr val="00B050"/>
                </a:solidFill>
                <a:sym typeface="+mn-ea"/>
              </a:rPr>
              <a:t>11-25/0369r0, Signal Design for Wideband Multi-Carrier OOK, Leif Wilhelmsson (Ericsson)</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olidFill>
                  <a:srgbClr val="00B050"/>
                </a:solidFill>
                <a:sym typeface="+mn-ea"/>
              </a:rPr>
              <a:t>11-25/0400r0, Sync field design considerations, You-Wei Chen (MediaTek)</a:t>
            </a:r>
          </a:p>
          <a:p>
            <a:pPr lvl="1" eaLnBrk="0" hangingPunct="0">
              <a:defRPr/>
            </a:pPr>
            <a:r>
              <a:rPr lang="en-US" altLang="en-US" sz="2200" dirty="0">
                <a:solidFill>
                  <a:srgbClr val="00B050"/>
                </a:solidFill>
                <a:sym typeface="+mn-ea"/>
              </a:rPr>
              <a:t>11-25/0440, Follow-up on AMP DL OOK generation, </a:t>
            </a:r>
            <a:r>
              <a:rPr lang="en-US" altLang="en-US" sz="2200" dirty="0" err="1">
                <a:solidFill>
                  <a:srgbClr val="00B050"/>
                </a:solidFill>
                <a:sym typeface="+mn-ea"/>
              </a:rPr>
              <a:t>Ke</a:t>
            </a:r>
            <a:r>
              <a:rPr lang="en-US" altLang="en-US" sz="2200" dirty="0">
                <a:solidFill>
                  <a:srgbClr val="00B050"/>
                </a:solidFill>
                <a:sym typeface="+mn-ea"/>
              </a:rPr>
              <a:t> Wang (</a:t>
            </a:r>
            <a:r>
              <a:rPr lang="en-US" altLang="en-US" sz="2200" dirty="0" smtClean="0">
                <a:solidFill>
                  <a:srgbClr val="00B050"/>
                </a:solidFill>
                <a:sym typeface="+mn-ea"/>
              </a:rPr>
              <a:t>OPPO) </a:t>
            </a:r>
            <a:endParaRPr lang="en-US" altLang="en-US" sz="2200" dirty="0">
              <a:solidFill>
                <a:srgbClr val="00B050"/>
              </a:solidFill>
              <a:sym typeface="+mn-ea"/>
            </a:endParaRPr>
          </a:p>
          <a:p>
            <a:pPr lvl="1" eaLnBrk="0" hangingPunct="0">
              <a:defRPr/>
            </a:pPr>
            <a:r>
              <a:rPr lang="en-US" altLang="zh-CN" sz="2200" dirty="0" smtClean="0">
                <a:solidFill>
                  <a:srgbClr val="00B050"/>
                </a:solidFill>
                <a:sym typeface="+mn-ea"/>
              </a:rPr>
              <a:t>11-25/0096</a:t>
            </a:r>
            <a:r>
              <a:rPr lang="en-US" altLang="zh-CN" sz="2200" dirty="0">
                <a:solidFill>
                  <a:srgbClr val="00B050"/>
                </a:solidFill>
                <a:sym typeface="+mn-ea"/>
              </a:rPr>
              <a:t>, Active AMP STA polling procedure, Liwen Chu (NXP)</a:t>
            </a:r>
          </a:p>
          <a:p>
            <a:pPr lvl="1" algn="l" eaLnBrk="0" hangingPunct="0">
              <a:buClrTx/>
              <a:buSzTx/>
              <a:buFontTx/>
              <a:buChar char="–"/>
              <a:defRPr/>
            </a:pPr>
            <a:r>
              <a:rPr lang="en-US" altLang="zh-CN" sz="2200" dirty="0">
                <a:solidFill>
                  <a:srgbClr val="00B050"/>
                </a:solidFill>
                <a:sym typeface="+mn-ea"/>
              </a:rPr>
              <a:t>11-25/0264, Long-Range Backscatter Protection Mechanisms, </a:t>
            </a:r>
            <a:r>
              <a:rPr lang="en-US" altLang="zh-CN" sz="2200" dirty="0" smtClean="0">
                <a:solidFill>
                  <a:srgbClr val="00B050"/>
                </a:solidFill>
                <a:sym typeface="+mn-ea"/>
              </a:rPr>
              <a:t>Kamran </a:t>
            </a:r>
            <a:r>
              <a:rPr lang="en-US" altLang="zh-CN" sz="2200" dirty="0" err="1" smtClean="0">
                <a:solidFill>
                  <a:srgbClr val="00B050"/>
                </a:solidFill>
                <a:sym typeface="+mn-ea"/>
              </a:rPr>
              <a:t>Nishat</a:t>
            </a:r>
            <a:r>
              <a:rPr lang="en-US" altLang="zh-CN" sz="2200" dirty="0" smtClean="0">
                <a:solidFill>
                  <a:srgbClr val="00B050"/>
                </a:solidFill>
                <a:sym typeface="+mn-ea"/>
              </a:rPr>
              <a:t> (</a:t>
            </a:r>
            <a:r>
              <a:rPr lang="en-US" altLang="zh-CN" sz="2200" dirty="0" err="1" smtClean="0">
                <a:solidFill>
                  <a:srgbClr val="00B050"/>
                </a:solidFill>
                <a:sym typeface="+mn-ea"/>
              </a:rPr>
              <a:t>Haila</a:t>
            </a:r>
            <a:r>
              <a:rPr lang="en-US" altLang="zh-CN" sz="2200" dirty="0">
                <a:solidFill>
                  <a:srgbClr val="00B050"/>
                </a:solidFill>
                <a:sym typeface="+mn-ea"/>
              </a:rPr>
              <a:t>)</a:t>
            </a:r>
            <a:endParaRPr lang="en-US" altLang="zh-CN" sz="2200" b="0" dirty="0">
              <a:solidFill>
                <a:srgbClr val="00B050"/>
              </a:solidFill>
            </a:endParaRPr>
          </a:p>
          <a:p>
            <a:pPr lvl="1" algn="l" eaLnBrk="0" hangingPunct="0">
              <a:buClrTx/>
              <a:buSzTx/>
              <a:buFontTx/>
              <a:buChar char="–"/>
              <a:defRPr/>
            </a:pPr>
            <a:r>
              <a:rPr lang="en-US" altLang="zh-CN" sz="2200" dirty="0">
                <a:solidFill>
                  <a:srgbClr val="00B050"/>
                </a:solidFill>
                <a:sym typeface="+mn-ea"/>
              </a:rPr>
              <a:t>11-25/0268, Long-Range Backscatter Device Capabilities, Nelson Costa (Haila)</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olidFill>
                  <a:srgbClr val="00B050"/>
                </a:solidFill>
                <a:sym typeface="+mn-ea"/>
              </a:rPr>
              <a:t>11-25/0292</a:t>
            </a:r>
            <a:r>
              <a:rPr lang="en-US" altLang="en-GB" dirty="0">
                <a:solidFill>
                  <a:srgbClr val="00B050"/>
                </a:solidFill>
                <a:sym typeface="+mn-ea"/>
              </a:rPr>
              <a:t>, Review EPC Gen2 for Long-Range Backscatter, </a:t>
            </a:r>
            <a:r>
              <a:rPr lang="en-US" altLang="en-GB" dirty="0" smtClean="0">
                <a:solidFill>
                  <a:srgbClr val="00B050"/>
                </a:solidFill>
                <a:sym typeface="+mn-ea"/>
              </a:rPr>
              <a:t>Kamran </a:t>
            </a:r>
            <a:r>
              <a:rPr lang="en-US" altLang="en-GB" dirty="0" err="1" smtClean="0">
                <a:solidFill>
                  <a:srgbClr val="00B050"/>
                </a:solidFill>
                <a:sym typeface="+mn-ea"/>
              </a:rPr>
              <a:t>Nishat</a:t>
            </a:r>
            <a:r>
              <a:rPr lang="en-US" altLang="en-GB" dirty="0" smtClean="0">
                <a:solidFill>
                  <a:srgbClr val="00B050"/>
                </a:solidFill>
                <a:sym typeface="+mn-ea"/>
              </a:rPr>
              <a:t> </a:t>
            </a:r>
            <a:r>
              <a:rPr lang="en-US" altLang="en-GB" dirty="0">
                <a:solidFill>
                  <a:srgbClr val="00B050"/>
                </a:solidFill>
                <a:sym typeface="+mn-ea"/>
              </a:rPr>
              <a:t>(Haila)</a:t>
            </a:r>
          </a:p>
          <a:p>
            <a:pPr lvl="1" eaLnBrk="0" hangingPunct="0">
              <a:defRPr/>
            </a:pPr>
            <a:r>
              <a:rPr lang="en-US" altLang="zh-CN" dirty="0">
                <a:solidFill>
                  <a:srgbClr val="00B050"/>
                </a:solidFill>
                <a:sym typeface="+mn-ea"/>
              </a:rPr>
              <a:t>11-25/0263, Provisioning Protocol for long range AMP </a:t>
            </a:r>
            <a:r>
              <a:rPr lang="en-US" altLang="zh-CN" dirty="0" err="1">
                <a:solidFill>
                  <a:srgbClr val="00B050"/>
                </a:solidFill>
                <a:sym typeface="+mn-ea"/>
              </a:rPr>
              <a:t>IoT</a:t>
            </a:r>
            <a:r>
              <a:rPr lang="en-US" altLang="zh-CN" dirty="0">
                <a:solidFill>
                  <a:srgbClr val="00B050"/>
                </a:solidFill>
                <a:sym typeface="+mn-ea"/>
              </a:rPr>
              <a:t> devices, Guy-Armand </a:t>
            </a:r>
            <a:r>
              <a:rPr lang="en-US" altLang="zh-CN" dirty="0" err="1">
                <a:solidFill>
                  <a:srgbClr val="00B050"/>
                </a:solidFill>
                <a:sym typeface="+mn-ea"/>
              </a:rPr>
              <a:t>Kamendje</a:t>
            </a:r>
            <a:r>
              <a:rPr lang="en-US" altLang="zh-CN" dirty="0">
                <a:solidFill>
                  <a:srgbClr val="00B050"/>
                </a:solidFill>
                <a:sym typeface="+mn-ea"/>
              </a:rPr>
              <a:t> (</a:t>
            </a:r>
            <a:r>
              <a:rPr lang="en-US" altLang="zh-CN" dirty="0" err="1">
                <a:solidFill>
                  <a:srgbClr val="00B050"/>
                </a:solidFill>
                <a:sym typeface="+mn-ea"/>
              </a:rPr>
              <a:t>Haila</a:t>
            </a:r>
            <a:r>
              <a:rPr lang="en-US" altLang="zh-CN" dirty="0">
                <a:solidFill>
                  <a:srgbClr val="00B050"/>
                </a:solidFill>
                <a:sym typeface="+mn-ea"/>
              </a:rPr>
              <a:t>)</a:t>
            </a:r>
          </a:p>
          <a:p>
            <a:pPr lvl="1" algn="l" eaLnBrk="0" hangingPunct="0">
              <a:buClrTx/>
              <a:buSzTx/>
              <a:buFontTx/>
              <a:buChar char="–"/>
              <a:defRPr/>
            </a:pPr>
            <a:r>
              <a:rPr lang="en-US" altLang="en-GB" dirty="0" smtClean="0">
                <a:solidFill>
                  <a:srgbClr val="00B050"/>
                </a:solidFill>
                <a:sym typeface="+mn-ea"/>
              </a:rPr>
              <a:t>11-25/0334</a:t>
            </a:r>
            <a:r>
              <a:rPr lang="en-US" altLang="en-GB" dirty="0">
                <a:solidFill>
                  <a:srgbClr val="00B050"/>
                </a:solidFill>
                <a:sym typeface="+mn-ea"/>
              </a:rPr>
              <a:t>, Channel access for Active Tx non-AP AMP STAs - follow-up, Rojan Chitrakar (Huawei)</a:t>
            </a:r>
          </a:p>
          <a:p>
            <a:pPr lvl="1" algn="l" eaLnBrk="0" hangingPunct="0">
              <a:buClrTx/>
              <a:buSzTx/>
              <a:buFontTx/>
              <a:buChar char="–"/>
              <a:defRPr/>
            </a:pPr>
            <a:r>
              <a:rPr lang="en-US" altLang="en-GB" dirty="0">
                <a:solidFill>
                  <a:srgbClr val="00B050"/>
                </a:solidFill>
                <a:sym typeface="+mn-ea"/>
              </a:rPr>
              <a:t>11-25/0335, Channel access for Backscatter non-AP AMP STAs - follow-up, Rojan Chitrakar (Huawei)</a:t>
            </a:r>
          </a:p>
          <a:p>
            <a:pPr lvl="1" algn="l" eaLnBrk="0" hangingPunct="0">
              <a:buClrTx/>
              <a:buSzTx/>
              <a:buFontTx/>
              <a:buChar char="–"/>
              <a:defRPr/>
            </a:pPr>
            <a:r>
              <a:rPr lang="en-US" altLang="en-GB" dirty="0">
                <a:solidFill>
                  <a:srgbClr val="00B050"/>
                </a:solidFill>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 except special assignment]</a:t>
            </a:r>
            <a:endParaRPr lang="en-US" altLang="en-GB" dirty="0"/>
          </a:p>
          <a:p>
            <a:pPr lvl="1" eaLnBrk="0" hangingPunct="0">
              <a:defRPr/>
            </a:pPr>
            <a:r>
              <a:rPr lang="en-US" altLang="en-GB" dirty="0">
                <a:solidFill>
                  <a:srgbClr val="00B050"/>
                </a:solidFill>
                <a:sym typeface="+mn-ea"/>
              </a:rPr>
              <a:t>11-25/0341, Details of Duty-cycle operation for AMP, </a:t>
            </a:r>
            <a:r>
              <a:rPr lang="en-US" altLang="en-GB" dirty="0" err="1">
                <a:solidFill>
                  <a:srgbClr val="00B050"/>
                </a:solidFill>
                <a:sym typeface="+mn-ea"/>
              </a:rPr>
              <a:t>Chuanfeng</a:t>
            </a:r>
            <a:r>
              <a:rPr lang="en-US" altLang="en-GB" dirty="0">
                <a:solidFill>
                  <a:srgbClr val="00B050"/>
                </a:solidFill>
                <a:sym typeface="+mn-ea"/>
              </a:rPr>
              <a:t> He (OPPO))</a:t>
            </a:r>
          </a:p>
          <a:p>
            <a:pPr lvl="1" algn="l" eaLnBrk="0" hangingPunct="0">
              <a:buClrTx/>
              <a:buSzTx/>
              <a:buFontTx/>
              <a:buChar char="–"/>
              <a:defRPr/>
            </a:pPr>
            <a:r>
              <a:rPr lang="en-US" altLang="en-US" dirty="0" smtClean="0">
                <a:solidFill>
                  <a:srgbClr val="00B050"/>
                </a:solidFill>
                <a:sym typeface="+mn-ea"/>
              </a:rPr>
              <a:t>11-25/0342</a:t>
            </a:r>
            <a:r>
              <a:rPr lang="en-US" altLang="en-US" dirty="0">
                <a:solidFill>
                  <a:srgbClr val="00B050"/>
                </a:solidFill>
                <a:sym typeface="+mn-ea"/>
              </a:rPr>
              <a:t>, TSF for trigger based AMP communication, Chuanfeng He (OPPO)</a:t>
            </a:r>
          </a:p>
          <a:p>
            <a:pPr lvl="1" algn="l" eaLnBrk="0" hangingPunct="0">
              <a:buClrTx/>
              <a:buSzTx/>
              <a:buFontTx/>
              <a:buChar char="–"/>
              <a:defRPr/>
            </a:pPr>
            <a:r>
              <a:rPr lang="en-US" altLang="en-US" dirty="0">
                <a:solidFill>
                  <a:srgbClr val="00B050"/>
                </a:solidFill>
                <a:sym typeface="+mn-ea"/>
              </a:rPr>
              <a:t>11-25/0353, UL Access for AMP: Follow up, Sanket Kalamkar (Qualcomm)</a:t>
            </a:r>
          </a:p>
          <a:p>
            <a:pPr lvl="1" eaLnBrk="0" hangingPunct="0">
              <a:defRPr/>
            </a:pPr>
            <a:r>
              <a:rPr lang="en-US" altLang="en-US" sz="2100" dirty="0" smtClean="0">
                <a:solidFill>
                  <a:srgbClr val="00B050"/>
                </a:solidFill>
                <a:sym typeface="+mn-ea"/>
              </a:rPr>
              <a:t>11-25/0322</a:t>
            </a:r>
            <a:r>
              <a:rPr lang="en-US" altLang="en-US" sz="2100" dirty="0">
                <a:solidFill>
                  <a:srgbClr val="00B050"/>
                </a:solidFill>
                <a:sym typeface="+mn-ea"/>
              </a:rPr>
              <a:t>, Access message for AMP, </a:t>
            </a:r>
            <a:r>
              <a:rPr lang="en-US" altLang="en-US" sz="2100" dirty="0" err="1">
                <a:solidFill>
                  <a:srgbClr val="00B050"/>
                </a:solidFill>
                <a:sym typeface="+mn-ea"/>
              </a:rPr>
              <a:t>Weijie</a:t>
            </a:r>
            <a:r>
              <a:rPr lang="en-US" altLang="en-US" sz="2100" dirty="0">
                <a:solidFill>
                  <a:srgbClr val="00B050"/>
                </a:solidFill>
                <a:sym typeface="+mn-ea"/>
              </a:rPr>
              <a:t> Xu (</a:t>
            </a:r>
            <a:r>
              <a:rPr lang="en-US" altLang="en-US" sz="2100" dirty="0" smtClean="0">
                <a:solidFill>
                  <a:srgbClr val="00B050"/>
                </a:solidFill>
                <a:sym typeface="+mn-ea"/>
              </a:rPr>
              <a:t>OPPO)</a:t>
            </a:r>
          </a:p>
          <a:p>
            <a:pPr lvl="1" eaLnBrk="0" hangingPunct="0">
              <a:defRPr/>
            </a:pPr>
            <a:r>
              <a:rPr lang="en-US" altLang="zh-CN" u="sng" dirty="0">
                <a:solidFill>
                  <a:srgbClr val="00B050"/>
                </a:solidFill>
                <a:sym typeface="+mn-ea"/>
              </a:rPr>
              <a:t>11-25/0285r1, SP Timing Synchronization with AMP Beacon, Ian Bajaj (Huawei) [updated, 10 </a:t>
            </a:r>
            <a:r>
              <a:rPr lang="en-US" altLang="zh-CN" u="sng" dirty="0" err="1">
                <a:solidFill>
                  <a:srgbClr val="00B050"/>
                </a:solidFill>
                <a:sym typeface="+mn-ea"/>
              </a:rPr>
              <a:t>mins</a:t>
            </a:r>
            <a:r>
              <a:rPr lang="en-US" altLang="zh-CN" u="sng" dirty="0">
                <a:solidFill>
                  <a:srgbClr val="00B050"/>
                </a:solidFill>
                <a:sym typeface="+mn-ea"/>
              </a:rPr>
              <a:t>]</a:t>
            </a:r>
          </a:p>
          <a:p>
            <a:pPr lvl="1" eaLnBrk="0" hangingPunct="0">
              <a:defRPr/>
            </a:pPr>
            <a:r>
              <a:rPr lang="en-US" altLang="zh-CN" u="sng" dirty="0">
                <a:solidFill>
                  <a:srgbClr val="00B050"/>
                </a:solidFill>
                <a:sym typeface="+mn-ea"/>
              </a:rPr>
              <a:t>11-25/0251r1, </a:t>
            </a:r>
            <a:r>
              <a:rPr lang="en-US" altLang="en-US" u="sng" dirty="0">
                <a:solidFill>
                  <a:srgbClr val="00B050"/>
                </a:solidFill>
                <a:sym typeface="+mn-ea"/>
              </a:rPr>
              <a:t>Slotted vs Pure Aloha for Active Transmitter AMP Use Cases, </a:t>
            </a:r>
            <a:r>
              <a:rPr lang="en-US" altLang="en-US" u="sng" dirty="0" err="1">
                <a:solidFill>
                  <a:srgbClr val="00B050"/>
                </a:solidFill>
                <a:sym typeface="+mn-ea"/>
              </a:rPr>
              <a:t>Amichai</a:t>
            </a:r>
            <a:r>
              <a:rPr lang="en-US" altLang="en-US" u="sng" dirty="0">
                <a:solidFill>
                  <a:srgbClr val="00B050"/>
                </a:solidFill>
                <a:sym typeface="+mn-ea"/>
              </a:rPr>
              <a:t> </a:t>
            </a:r>
            <a:r>
              <a:rPr lang="en-US" altLang="en-US" u="sng" dirty="0" err="1">
                <a:solidFill>
                  <a:srgbClr val="00B050"/>
                </a:solidFill>
                <a:sym typeface="+mn-ea"/>
              </a:rPr>
              <a:t>Sanderovich</a:t>
            </a:r>
            <a:r>
              <a:rPr lang="en-US" altLang="en-US" u="sng" dirty="0">
                <a:solidFill>
                  <a:srgbClr val="00B050"/>
                </a:solidFill>
                <a:sym typeface="+mn-ea"/>
              </a:rPr>
              <a:t> (</a:t>
            </a:r>
            <a:r>
              <a:rPr lang="en-US" altLang="en-US" u="sng" dirty="0" err="1">
                <a:solidFill>
                  <a:srgbClr val="00B050"/>
                </a:solidFill>
                <a:sym typeface="+mn-ea"/>
              </a:rPr>
              <a:t>Wiliot</a:t>
            </a:r>
            <a:r>
              <a:rPr lang="en-US" altLang="en-US" u="sng" dirty="0">
                <a:solidFill>
                  <a:srgbClr val="00B050"/>
                </a:solidFill>
                <a:sym typeface="+mn-ea"/>
              </a:rPr>
              <a:t>) [updated, 10 </a:t>
            </a:r>
            <a:r>
              <a:rPr lang="en-US" altLang="en-US" u="sng" dirty="0" err="1">
                <a:solidFill>
                  <a:srgbClr val="00B050"/>
                </a:solidFill>
                <a:sym typeface="+mn-ea"/>
              </a:rPr>
              <a:t>mins</a:t>
            </a:r>
            <a:r>
              <a:rPr lang="en-US" altLang="en-US" u="sng" dirty="0">
                <a:solidFill>
                  <a:srgbClr val="00B050"/>
                </a:solidFill>
                <a:sym typeface="+mn-ea"/>
              </a:rPr>
              <a:t>]</a:t>
            </a:r>
            <a:endParaRPr lang="en-US" altLang="en-GB" dirty="0">
              <a:solidFill>
                <a:srgbClr val="00B050"/>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400" dirty="0">
                <a:sym typeface="+mn-ea"/>
              </a:rPr>
              <a:t>11-25/0398, AMP frames, Alfred </a:t>
            </a:r>
            <a:r>
              <a:rPr lang="en-US" altLang="en-US" sz="2400" dirty="0" err="1">
                <a:sym typeface="+mn-ea"/>
              </a:rPr>
              <a:t>Asterjadhi</a:t>
            </a:r>
            <a:r>
              <a:rPr lang="en-US" altLang="en-US" sz="2400" dirty="0">
                <a:sym typeface="+mn-ea"/>
              </a:rPr>
              <a:t> (Qualcomm) </a:t>
            </a:r>
            <a:endParaRPr lang="en-US" altLang="en-US" sz="2400" dirty="0" smtClean="0">
              <a:sym typeface="+mn-ea"/>
            </a:endParaRPr>
          </a:p>
          <a:p>
            <a:pPr lvl="1" eaLnBrk="0" hangingPunct="0">
              <a:defRPr/>
            </a:pPr>
            <a:r>
              <a:rPr lang="en-US" altLang="zh-CN" sz="2400" dirty="0" smtClean="0">
                <a:sym typeface="+mn-ea"/>
              </a:rPr>
              <a:t>11-25/0320,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 (Bin Qian)</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a:sym typeface="+mn-ea"/>
              </a:rPr>
              <a:t>SP1: </a:t>
            </a:r>
            <a:endParaRPr lang="en-US" altLang="zh-CN" sz="1800" dirty="0"/>
          </a:p>
          <a:p>
            <a:pPr marL="342900" indent="-342900">
              <a:buFont typeface="Arial" panose="020B0604020202020204" pitchFamily="34" charset="0"/>
              <a:buChar char="•"/>
            </a:pPr>
            <a:r>
              <a:rPr lang="en-US" altLang="zh-CN" sz="1800" dirty="0">
                <a:sym typeface="+mn-ea"/>
              </a:rPr>
              <a:t>Do you agree to add the following content to TGbp SFD?</a:t>
            </a:r>
          </a:p>
          <a:p>
            <a:pPr marL="800100" lvl="1" indent="-342900" algn="l">
              <a:buClrTx/>
              <a:buSzTx/>
              <a:buFont typeface="Arial" panose="020B0604020202020204" pitchFamily="34" charset="0"/>
              <a:buChar char="•"/>
            </a:pPr>
            <a:r>
              <a:rPr lang="en-US" altLang="zh-CN" sz="1800" dirty="0">
                <a:sym typeface="+mn-ea"/>
              </a:rPr>
              <a:t>The AMP-Data field of AMP DL PPDU for backscatter communication uses Manchester encoding.</a:t>
            </a:r>
          </a:p>
          <a:p>
            <a:pPr marL="0" indent="0">
              <a:buFont typeface="Arial" panose="020B0604020202020204" pitchFamily="34" charset="0"/>
              <a:buNone/>
            </a:pPr>
            <a:r>
              <a:rPr lang="en-US" altLang="zh-CN" sz="1800" b="0" i="1" dirty="0">
                <a:sym typeface="+mn-ea"/>
              </a:rPr>
              <a:t>[Reference contributions: 11-25/0339r0]</a:t>
            </a:r>
          </a:p>
          <a:p>
            <a:pPr marL="0" lvl="0" indent="0" algn="l" eaLnBrk="0" hangingPunct="0">
              <a:buClrTx/>
              <a:buSzTx/>
              <a:buFontTx/>
              <a:buNone/>
              <a:defRPr/>
            </a:pPr>
            <a:endParaRPr lang="en-US" altLang="zh-CN" sz="1800" dirty="0">
              <a:sym typeface="+mn-ea"/>
            </a:endParaRPr>
          </a:p>
          <a:p>
            <a:pPr marL="0" lvl="0" indent="0" algn="l" eaLnBrk="0" hangingPunct="0">
              <a:buClrTx/>
              <a:buSzTx/>
              <a:buFontTx/>
              <a:buNone/>
              <a:defRPr/>
            </a:pPr>
            <a:r>
              <a:rPr lang="en-US" altLang="zh-CN" sz="1800" dirty="0">
                <a:sym typeface="+mn-ea"/>
              </a:rPr>
              <a:t>Result: </a:t>
            </a:r>
            <a:r>
              <a:rPr lang="en-US" altLang="zh-CN" sz="1800" dirty="0" smtClean="0">
                <a:sym typeface="+mn-ea"/>
              </a:rPr>
              <a:t>no objection</a:t>
            </a:r>
            <a:endParaRPr lang="en-US" altLang="zh-CN" sz="1800" dirty="0"/>
          </a:p>
          <a:p>
            <a:pPr marL="0" lvl="0" indent="0" eaLnBrk="0" hangingPunct="0">
              <a:buNone/>
              <a:defRPr/>
            </a:pPr>
            <a:endParaRPr lang="en-US" altLang="zh-CN" sz="1800" dirty="0">
              <a:sym typeface="+mn-ea"/>
            </a:endParaRPr>
          </a:p>
          <a:p>
            <a:pPr marL="0" lvl="0" indent="0" eaLnBrk="0" hangingPunct="0">
              <a:buNone/>
              <a:defRPr/>
            </a:pPr>
            <a:r>
              <a:rPr lang="en-US" altLang="zh-CN" sz="1800" dirty="0">
                <a:sym typeface="+mn-ea"/>
              </a:rPr>
              <a:t>SP2: </a:t>
            </a:r>
            <a:endParaRPr lang="en-US" altLang="zh-CN" sz="1800" dirty="0"/>
          </a:p>
          <a:p>
            <a:pPr marL="342900" indent="-342900">
              <a:buFont typeface="Arial" panose="020B0604020202020204" pitchFamily="34" charset="0"/>
              <a:buChar char="•"/>
            </a:pPr>
            <a:r>
              <a:rPr lang="en-US" altLang="zh-CN" sz="1800" dirty="0">
                <a:sym typeface="+mn-ea"/>
              </a:rPr>
              <a:t>Do you agree to include the following text to the 11bp SFD?</a:t>
            </a:r>
            <a:endParaRPr lang="en-US" altLang="zh-CN" sz="1800" dirty="0"/>
          </a:p>
          <a:p>
            <a:pPr marL="800100" lvl="1" indent="-342900">
              <a:buFont typeface="Arial" panose="020B0604020202020204" pitchFamily="34" charset="0"/>
              <a:buChar char="•"/>
            </a:pPr>
            <a:r>
              <a:rPr lang="en-US" altLang="zh-CN" sz="1800" dirty="0">
                <a:sym typeface="+mn-ea"/>
              </a:rPr>
              <a:t>T</a:t>
            </a:r>
            <a:r>
              <a:rPr lang="en-US" altLang="zh-CN" sz="1800" dirty="0" smtClean="0">
                <a:sym typeface="+mn-ea"/>
              </a:rPr>
              <a:t>he </a:t>
            </a:r>
            <a:r>
              <a:rPr lang="en-US" altLang="zh-CN" sz="1800" dirty="0">
                <a:sym typeface="+mn-ea"/>
              </a:rPr>
              <a:t>AMP-Sync field and the AMP-Data field of AMP UL PPDU for backscatter communication use OOK modulation</a:t>
            </a:r>
            <a:endParaRPr lang="en-US" altLang="zh-CN" sz="1800" dirty="0"/>
          </a:p>
          <a:p>
            <a:pPr marL="0" lvl="0" indent="0" eaLnBrk="0" hangingPunct="0">
              <a:buNone/>
              <a:defRPr/>
            </a:pPr>
            <a:r>
              <a:rPr lang="en-US" altLang="zh-CN" sz="1800" b="0" i="1" dirty="0">
                <a:sym typeface="+mn-ea"/>
              </a:rPr>
              <a:t>[Reference contribution: 11-25/0339r0]</a:t>
            </a:r>
            <a:endParaRPr lang="en-US" altLang="zh-CN" sz="1800" b="0" i="1" dirty="0"/>
          </a:p>
          <a:p>
            <a:pPr marL="0" lvl="0" indent="0">
              <a:buNone/>
            </a:pPr>
            <a:endParaRPr lang="en-US" altLang="zh-CN" sz="1800" dirty="0">
              <a:sym typeface="+mn-ea"/>
            </a:endParaRPr>
          </a:p>
          <a:p>
            <a:pPr marL="0" lvl="0" indent="0">
              <a:buNone/>
            </a:pPr>
            <a:r>
              <a:rPr lang="en-US" altLang="zh-CN" sz="1800" dirty="0">
                <a:sym typeface="+mn-ea"/>
              </a:rPr>
              <a:t>Result</a:t>
            </a:r>
            <a:r>
              <a:rPr lang="en-US" altLang="zh-CN" sz="1800"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The carrier waveform for AMP Downlink PPDU is constructed by repeating one predefined base waveform of TBD micro-second, and additional pseudo-random phase is applied to each base waveform</a:t>
            </a:r>
          </a:p>
          <a:p>
            <a:pPr marL="800100" lvl="1" indent="-342900" algn="l">
              <a:buClrTx/>
              <a:buSzTx/>
              <a:buFont typeface="Arial" panose="020B0604020202020204" pitchFamily="34" charset="0"/>
              <a:buChar char="•"/>
            </a:pPr>
            <a:r>
              <a:rPr lang="en-US" altLang="zh-CN" sz="2400" dirty="0">
                <a:sym typeface="+mn-ea"/>
              </a:rPr>
              <a:t>The base waveform definition is TBD</a:t>
            </a:r>
          </a:p>
          <a:p>
            <a:pPr marL="800100" lvl="1" indent="-342900" algn="l">
              <a:buClrTx/>
              <a:buSzTx/>
              <a:buFont typeface="Arial" panose="020B0604020202020204" pitchFamily="34" charset="0"/>
              <a:buChar char="•"/>
            </a:pPr>
            <a:r>
              <a:rPr lang="en-US" altLang="zh-CN" sz="2400" dirty="0">
                <a:sym typeface="+mn-ea"/>
              </a:rPr>
              <a:t>Note:</a:t>
            </a:r>
          </a:p>
          <a:p>
            <a:pPr marL="1257300" lvl="2" indent="-342900" algn="l">
              <a:buClrTx/>
              <a:buSzTx/>
              <a:buFont typeface="Arial" panose="020B0604020202020204" pitchFamily="34" charset="0"/>
              <a:buChar char="•"/>
            </a:pPr>
            <a:r>
              <a:rPr lang="en-US" altLang="zh-CN" sz="1800" dirty="0">
                <a:sym typeface="+mn-ea"/>
              </a:rPr>
              <a:t>The SYNC and Data fields are OOK modulated on the carrier waveform</a:t>
            </a:r>
          </a:p>
          <a:p>
            <a:pPr marL="1257300" lvl="2" indent="-342900" algn="l">
              <a:buClrTx/>
              <a:buSzTx/>
              <a:buFont typeface="Arial" panose="020B0604020202020204" pitchFamily="34" charset="0"/>
              <a:buChar char="•"/>
            </a:pPr>
            <a:r>
              <a:rPr lang="en-US" altLang="zh-CN" sz="1800" dirty="0">
                <a:sym typeface="+mn-ea"/>
              </a:rPr>
              <a:t>The Excitation field is not OOK modulated.</a:t>
            </a:r>
          </a:p>
          <a:p>
            <a:pPr marL="0" indent="0">
              <a:buFont typeface="Arial" panose="020B0604020202020204" pitchFamily="34" charset="0"/>
              <a:buNone/>
            </a:pPr>
            <a:r>
              <a:rPr lang="en-US" altLang="zh-CN" b="0" i="1" dirty="0">
                <a:sym typeface="+mn-ea"/>
              </a:rPr>
              <a:t>[Reference contributions: 11-25/0305, 11-25/0325, 11-25/0339, 11-25/0369]</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SP2: </a:t>
            </a:r>
            <a:endParaRPr lang="en-US" altLang="zh-CN" sz="2000" dirty="0"/>
          </a:p>
          <a:p>
            <a:pPr>
              <a:buFont typeface="Arial" panose="020B0604020202020204" pitchFamily="34" charset="0"/>
              <a:buChar char="•"/>
            </a:pPr>
            <a:r>
              <a:rPr lang="en-US" altLang="zh-CN" sz="2000" dirty="0">
                <a:sym typeface="+mn-ea"/>
              </a:rPr>
              <a:t>Do you agree to add the following content to </a:t>
            </a:r>
            <a:r>
              <a:rPr lang="en-US" altLang="zh-CN" sz="2000" dirty="0" err="1">
                <a:sym typeface="+mn-ea"/>
              </a:rPr>
              <a:t>TGbp</a:t>
            </a:r>
            <a:r>
              <a:rPr lang="en-US" altLang="zh-CN" sz="2000" dirty="0">
                <a:sym typeface="+mn-ea"/>
              </a:rPr>
              <a:t> SFD </a:t>
            </a:r>
            <a:r>
              <a:rPr lang="en-US" altLang="zh-CN" sz="2000" dirty="0" smtClean="0">
                <a:sym typeface="+mn-ea"/>
              </a:rPr>
              <a:t>for DL </a:t>
            </a:r>
            <a:r>
              <a:rPr lang="en-US" altLang="zh-CN" sz="2000" dirty="0">
                <a:sym typeface="+mn-ea"/>
              </a:rPr>
              <a:t>PPDU and UL PPDU for backscattering?</a:t>
            </a:r>
          </a:p>
          <a:p>
            <a:pPr marL="800100" lvl="1" indent="-342900" algn="l">
              <a:buClrTx/>
              <a:buSzTx/>
              <a:buFont typeface="Arial" panose="020B0604020202020204" pitchFamily="34" charset="0"/>
              <a:buChar char="•"/>
            </a:pPr>
            <a:r>
              <a:rPr lang="en-US" altLang="zh-CN" dirty="0">
                <a:sym typeface="+mn-ea"/>
              </a:rPr>
              <a:t>For AMP Manchester encoded OOK of rate 250kbps, each data bit is encoded based on the chip duration of 2us.</a:t>
            </a:r>
          </a:p>
          <a:p>
            <a:pPr marL="800100" lvl="1" indent="-342900" algn="l">
              <a:buClrTx/>
              <a:buSzTx/>
              <a:buFont typeface="Arial" panose="020B0604020202020204" pitchFamily="34" charset="0"/>
              <a:buChar char="•"/>
            </a:pPr>
            <a:r>
              <a:rPr lang="en-US" altLang="zh-CN" dirty="0">
                <a:sym typeface="+mn-ea"/>
              </a:rPr>
              <a:t>For AMP Manchester encoded OOK of rate 1Mbps, each data bit is encoded based on the chip duration of 0.5us</a:t>
            </a:r>
            <a:r>
              <a:rPr lang="en-US" altLang="zh-CN" dirty="0" smtClean="0">
                <a:sym typeface="+mn-ea"/>
              </a:rPr>
              <a:t>.</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11-25/0305, 11-25/0325, 11-25/0339, 11-25/0369]</a:t>
            </a:r>
          </a:p>
          <a:p>
            <a:pPr marL="0" lvl="0" indent="0" algn="l" eaLnBrk="0" hangingPunct="0">
              <a:buClrTx/>
              <a:buSzTx/>
              <a:buFontTx/>
              <a:buNone/>
              <a:defRPr/>
            </a:pPr>
            <a:endParaRPr lang="en-US" altLang="zh-CN" sz="2000" dirty="0">
              <a:sym typeface="+mn-ea"/>
            </a:endParaRPr>
          </a:p>
          <a:p>
            <a:pPr marL="0" lvl="0" indent="0" algn="l" eaLnBrk="0" hangingPunct="0">
              <a:buClrTx/>
              <a:buSzTx/>
              <a:buFontTx/>
              <a:buNone/>
              <a:defRPr/>
            </a:pPr>
            <a:r>
              <a:rPr lang="en-US" altLang="zh-CN" sz="2000" dirty="0">
                <a:sym typeface="+mn-ea"/>
              </a:rPr>
              <a:t>Result: </a:t>
            </a:r>
            <a:r>
              <a:rPr lang="en-US" altLang="zh-CN" sz="2000" dirty="0" smtClean="0">
                <a:sym typeface="+mn-ea"/>
              </a:rPr>
              <a:t>no objection</a:t>
            </a:r>
            <a:endParaRPr lang="en-US" altLang="zh-CN" sz="2000" dirty="0"/>
          </a:p>
          <a:p>
            <a:pPr marL="0" lvl="0" indent="0" eaLnBrk="0" hangingPunct="0">
              <a:buNone/>
              <a:defRPr/>
            </a:pPr>
            <a:endParaRPr lang="en-US" altLang="zh-CN" sz="2000"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SP3: </a:t>
            </a:r>
            <a:endParaRPr lang="en-US" altLang="zh-CN" sz="2000" dirty="0"/>
          </a:p>
          <a:p>
            <a:pPr>
              <a:buFont typeface="Arial" panose="020B0604020202020204" pitchFamily="34" charset="0"/>
              <a:buChar char="•"/>
            </a:pPr>
            <a:r>
              <a:rPr lang="en-US" altLang="zh-CN" sz="2000" dirty="0">
                <a:sym typeface="+mn-ea"/>
              </a:rPr>
              <a:t>Do you agree to add the following content to </a:t>
            </a:r>
            <a:r>
              <a:rPr lang="en-US" altLang="zh-CN" sz="2000" dirty="0" err="1">
                <a:sym typeface="+mn-ea"/>
              </a:rPr>
              <a:t>TGbp</a:t>
            </a:r>
            <a:r>
              <a:rPr lang="en-US" altLang="zh-CN" sz="2000" dirty="0">
                <a:sym typeface="+mn-ea"/>
              </a:rPr>
              <a:t> SFD for DL PPDU and UL PPDU for backscattering?</a:t>
            </a:r>
          </a:p>
          <a:p>
            <a:pPr marL="800100" lvl="1" indent="-342900" algn="l">
              <a:buClrTx/>
              <a:buSzTx/>
              <a:buFont typeface="Arial" panose="020B0604020202020204" pitchFamily="34" charset="0"/>
              <a:buChar char="•"/>
            </a:pPr>
            <a:r>
              <a:rPr lang="en-US" altLang="zh-CN" dirty="0">
                <a:sym typeface="+mn-ea"/>
              </a:rPr>
              <a:t>For AMP Manchester encoded OOK, data bit 1 is encoded as chip bits “01” and data bit 0 is encoded as chip bits“10”</a:t>
            </a:r>
          </a:p>
          <a:p>
            <a:pPr marL="800100" lvl="1" indent="-342900" algn="l">
              <a:buClrTx/>
              <a:buSzTx/>
              <a:buFont typeface="Arial" panose="020B0604020202020204" pitchFamily="34" charset="0"/>
              <a:buChar char="•"/>
            </a:pPr>
            <a:r>
              <a:rPr lang="en-US" altLang="zh-CN" dirty="0">
                <a:sym typeface="+mn-ea"/>
              </a:rPr>
              <a:t>Note: same definition as WUR HDR definition.</a:t>
            </a:r>
          </a:p>
          <a:p>
            <a:pPr marL="0" indent="0">
              <a:buFont typeface="Arial" panose="020B0604020202020204" pitchFamily="34" charset="0"/>
              <a:buNone/>
            </a:pPr>
            <a:r>
              <a:rPr lang="en-US" altLang="zh-CN" sz="2000" b="0" i="1" dirty="0">
                <a:sym typeface="+mn-ea"/>
              </a:rPr>
              <a:t>[Reference contributions: 11-25/0305, 11-25/0325, 11-25/0339, 11-25/0369]</a:t>
            </a:r>
          </a:p>
          <a:p>
            <a:pPr marL="0" lvl="0" indent="0" algn="l" eaLnBrk="0" hangingPunct="0">
              <a:buClrTx/>
              <a:buSzTx/>
              <a:buFontTx/>
              <a:buNone/>
              <a:defRPr/>
            </a:pPr>
            <a:endParaRPr lang="en-US" altLang="zh-CN" sz="2000" dirty="0">
              <a:sym typeface="+mn-ea"/>
            </a:endParaRPr>
          </a:p>
          <a:p>
            <a:pPr marL="0" lvl="0" indent="0" algn="l" eaLnBrk="0" hangingPunct="0">
              <a:buClrTx/>
              <a:buSzTx/>
              <a:buFontTx/>
              <a:buNone/>
              <a:defRPr/>
            </a:pPr>
            <a:r>
              <a:rPr lang="en-US" altLang="zh-CN" sz="2000" dirty="0">
                <a:sym typeface="+mn-ea"/>
              </a:rPr>
              <a:t>Result: </a:t>
            </a:r>
            <a:r>
              <a:rPr lang="en-US" altLang="zh-CN" sz="2000" dirty="0" smtClean="0">
                <a:sym typeface="+mn-ea"/>
              </a:rPr>
              <a:t>no objection</a:t>
            </a:r>
            <a:endParaRPr lang="en-US" altLang="zh-CN" sz="2000" dirty="0"/>
          </a:p>
          <a:p>
            <a:pPr marL="0" lvl="0" indent="0" eaLnBrk="0" hangingPunct="0">
              <a:buNone/>
              <a:defRPr/>
            </a:pPr>
            <a:endParaRPr lang="en-US" altLang="zh-CN" sz="2000"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#3 (Yinan Qi)</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11bp shall specify, in 2.4 GHz, an AMP UL PPDU for backscatter non-AP AMP STAs that contains an AMP-Sync field and an AMP-Data field.</a:t>
            </a:r>
          </a:p>
          <a:p>
            <a:pPr marL="800100" lvl="1" indent="-342900" algn="l">
              <a:buClrTx/>
              <a:buSzTx/>
              <a:buFont typeface="Arial" panose="020B0604020202020204" pitchFamily="34" charset="0"/>
              <a:buChar char="•"/>
            </a:pPr>
            <a:r>
              <a:rPr lang="en-US" altLang="zh-CN" sz="2400" dirty="0">
                <a:sym typeface="+mn-ea"/>
              </a:rPr>
              <a:t>Note: This AMP UL PPDU is within one excitation field of an AMP DL PPDU.</a:t>
            </a: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11-25/0316r0, 11-25/0027r1, 11-24/1780r2]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#3 (Yinan Qi)</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The PHY parameters </a:t>
            </a:r>
            <a:r>
              <a:rPr lang="en-US" altLang="zh-CN" sz="2400" dirty="0" smtClean="0">
                <a:sym typeface="+mn-ea"/>
              </a:rPr>
              <a:t>(at least data rate) for </a:t>
            </a:r>
            <a:r>
              <a:rPr lang="en-US" altLang="zh-CN" sz="2400" dirty="0">
                <a:sym typeface="+mn-ea"/>
              </a:rPr>
              <a:t>AMP UL </a:t>
            </a:r>
            <a:r>
              <a:rPr lang="en-US" altLang="zh-CN" sz="2400" dirty="0" smtClean="0">
                <a:sym typeface="+mn-ea"/>
              </a:rPr>
              <a:t>transmission </a:t>
            </a:r>
            <a:r>
              <a:rPr lang="en-US" altLang="zh-CN" sz="2400" dirty="0">
                <a:sym typeface="+mn-ea"/>
              </a:rPr>
              <a:t>are indicated by the AMP AP</a:t>
            </a:r>
            <a:r>
              <a:rPr lang="en-US" altLang="zh-CN" sz="2400" dirty="0" smtClean="0">
                <a:sym typeface="+mn-ea"/>
              </a:rPr>
              <a:t>.</a:t>
            </a:r>
          </a:p>
          <a:p>
            <a:pPr marL="800100" lvl="1" indent="-342900" algn="l">
              <a:buClrTx/>
              <a:buSzTx/>
              <a:buFont typeface="Arial" panose="020B0604020202020204" pitchFamily="34" charset="0"/>
              <a:buChar char="•"/>
            </a:pPr>
            <a:r>
              <a:rPr lang="en-US" altLang="zh-CN" sz="2400" b="0" i="1" dirty="0" smtClean="0">
                <a:sym typeface="+mn-ea"/>
              </a:rPr>
              <a:t>Other PHY parameters TBD.</a:t>
            </a: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11-25/0316r0]</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#4 (Amichai Sanderovich)</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802.11bp defines at least one mode of access without the </a:t>
            </a:r>
            <a:r>
              <a:rPr lang="en-US" altLang="zh-CN" dirty="0" smtClean="0">
                <a:sym typeface="+mn-ea"/>
              </a:rPr>
              <a:t>explicit </a:t>
            </a:r>
            <a:r>
              <a:rPr lang="en-US" altLang="zh-CN" dirty="0">
                <a:sym typeface="+mn-ea"/>
              </a:rPr>
              <a:t>transmission of slot indication in 802.11bp for active transmitter AMP non-AP STAs?</a:t>
            </a:r>
            <a:endParaRPr lang="en-US" altLang="zh-CN" sz="1800" dirty="0">
              <a:sym typeface="+mn-ea"/>
            </a:endParaRPr>
          </a:p>
          <a:p>
            <a:pPr marL="0" indent="0">
              <a:buFont typeface="Arial" panose="020B0604020202020204" pitchFamily="34" charset="0"/>
              <a:buNone/>
            </a:pPr>
            <a:r>
              <a:rPr lang="en-US" altLang="zh-CN" b="0" i="1" dirty="0">
                <a:sym typeface="+mn-ea"/>
              </a:rPr>
              <a:t>[Reference contributions: 11-25/0252r1]</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#5 (Hui Luo)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 Security subclause?</a:t>
            </a:r>
          </a:p>
          <a:p>
            <a:pPr marL="800100" lvl="1" indent="-342900" algn="l">
              <a:buClrTx/>
              <a:buSzTx/>
              <a:buFont typeface="Arial" panose="020B0604020202020204" pitchFamily="34" charset="0"/>
              <a:buChar char="•"/>
            </a:pPr>
            <a:r>
              <a:rPr lang="en-US" altLang="zh-CN" sz="2400" dirty="0">
                <a:sym typeface="+mn-ea"/>
              </a:rPr>
              <a:t>IEEE 802.11bp will specify secure data communication methods that do not require maintaining security associations.</a:t>
            </a:r>
          </a:p>
          <a:p>
            <a:pPr marL="800100" lvl="1" indent="-342900" algn="l">
              <a:buClrTx/>
              <a:buSzTx/>
              <a:buFont typeface="Arial" panose="020B0604020202020204" pitchFamily="34" charset="0"/>
              <a:buChar char="•"/>
            </a:pPr>
            <a:r>
              <a:rPr lang="en-US" altLang="zh-CN" sz="2400" dirty="0">
                <a:sym typeface="+mn-ea"/>
              </a:rPr>
              <a:t>Note:</a:t>
            </a:r>
          </a:p>
          <a:p>
            <a:pPr marL="1257300" lvl="2" indent="-342900" algn="l">
              <a:buClrTx/>
              <a:buSzTx/>
              <a:buFont typeface="Arial" panose="020B0604020202020204" pitchFamily="34" charset="0"/>
              <a:buChar char="•"/>
            </a:pPr>
            <a:r>
              <a:rPr lang="en-US" altLang="zh-CN" sz="2000" dirty="0">
                <a:sym typeface="+mn-ea"/>
              </a:rPr>
              <a:t>The methods are based on existing 802.11 security protocols.</a:t>
            </a:r>
          </a:p>
          <a:p>
            <a:pPr marL="1257300" lvl="2" indent="-342900" algn="l">
              <a:buClrTx/>
              <a:buSzTx/>
              <a:buFont typeface="Arial" panose="020B0604020202020204" pitchFamily="34" charset="0"/>
              <a:buChar char="•"/>
            </a:pPr>
            <a:r>
              <a:rPr lang="en-US" altLang="zh-CN" sz="2000" dirty="0">
                <a:sym typeface="+mn-ea"/>
              </a:rPr>
              <a:t>The </a:t>
            </a:r>
            <a:r>
              <a:rPr lang="en-US" altLang="zh-CN" sz="2000" dirty="0" smtClean="0">
                <a:sym typeface="+mn-ea"/>
              </a:rPr>
              <a:t>security for </a:t>
            </a:r>
            <a:r>
              <a:rPr lang="en-US" altLang="zh-CN" sz="2000" dirty="0">
                <a:sym typeface="+mn-ea"/>
              </a:rPr>
              <a:t>backscattering AMP </a:t>
            </a:r>
            <a:r>
              <a:rPr lang="en-US" altLang="zh-CN" sz="2000" dirty="0" smtClean="0">
                <a:sym typeface="+mn-ea"/>
              </a:rPr>
              <a:t>devices are TBD.</a:t>
            </a:r>
            <a:endParaRPr lang="en-US" altLang="zh-CN" sz="2000" dirty="0">
              <a:sym typeface="+mn-ea"/>
            </a:endParaRPr>
          </a:p>
          <a:p>
            <a:pPr marL="1257300" lvl="2" indent="-342900" algn="l">
              <a:buClrTx/>
              <a:buSzTx/>
              <a:buFont typeface="Arial" panose="020B0604020202020204" pitchFamily="34" charset="0"/>
              <a:buChar char="•"/>
            </a:pPr>
            <a:r>
              <a:rPr lang="en-US" altLang="zh-CN" sz="2000" dirty="0">
                <a:sym typeface="+mn-ea"/>
              </a:rPr>
              <a:t>The details are TBD.</a:t>
            </a:r>
            <a:endParaRPr lang="en-US" altLang="zh-CN" sz="1800" b="0" i="1" dirty="0">
              <a:sym typeface="+mn-ea"/>
            </a:endParaRPr>
          </a:p>
          <a:p>
            <a:pPr marL="0" lvl="0" indent="0" algn="l" eaLnBrk="0" hangingPunct="0">
              <a:buClrTx/>
              <a:buSzTx/>
              <a:buFontTx/>
              <a:buNone/>
              <a:defRPr/>
            </a:pPr>
            <a:r>
              <a:rPr lang="en-US" altLang="zh-CN" b="0" i="1" dirty="0">
                <a:sym typeface="+mn-ea"/>
              </a:rPr>
              <a:t>[Reference contributions: 11-24/0178, 11-24/0526, 11-24/0871, 11-24/1998, 11-24/1242]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r>
              <a:rPr lang="en-US" altLang="zh-CN" dirty="0" smtClean="0">
                <a:sym typeface="+mn-ea"/>
              </a:rPr>
              <a:t>[deferred]</a:t>
            </a:r>
            <a:endParaRPr lang="en-US" altLang="zh-CN" dirty="0"/>
          </a:p>
          <a:p>
            <a:pPr>
              <a:buFont typeface="Arial" panose="020B0604020202020204" pitchFamily="34" charset="0"/>
              <a:buChar char="•"/>
            </a:pPr>
            <a:r>
              <a:rPr lang="en-US" altLang="zh-CN" dirty="0"/>
              <a:t>Do you agree that 802.11bp defines a mechanism to generate a transient key at the AMP client to support secure communication, </a:t>
            </a:r>
            <a:r>
              <a:rPr lang="en-US" altLang="zh-CN" dirty="0" smtClean="0"/>
              <a:t>where</a:t>
            </a:r>
            <a:r>
              <a:rPr lang="en-US" altLang="zh-CN" dirty="0" smtClean="0">
                <a:sym typeface="+mn-ea"/>
              </a:rPr>
              <a:t>:</a:t>
            </a:r>
            <a:endParaRPr lang="en-US" altLang="zh-CN" dirty="0">
              <a:sym typeface="+mn-ea"/>
            </a:endParaRPr>
          </a:p>
          <a:p>
            <a:pPr lvl="1"/>
            <a:r>
              <a:rPr lang="en-US" altLang="zh-CN" b="0" dirty="0" smtClean="0"/>
              <a:t>An </a:t>
            </a:r>
            <a:r>
              <a:rPr lang="en-US" altLang="zh-CN" b="0" dirty="0"/>
              <a:t>AP transmits a downlink frame containing an </a:t>
            </a:r>
            <a:r>
              <a:rPr lang="en-US" altLang="zh-CN" b="0" dirty="0" err="1"/>
              <a:t>ANonce</a:t>
            </a:r>
            <a:r>
              <a:rPr lang="en-US" altLang="zh-CN" b="0" dirty="0"/>
              <a:t>. </a:t>
            </a:r>
          </a:p>
          <a:p>
            <a:pPr lvl="1"/>
            <a:r>
              <a:rPr lang="en-US" altLang="zh-CN" b="0" dirty="0"/>
              <a:t>After receiving the downlink AMP frame from the AP that contains an </a:t>
            </a:r>
            <a:r>
              <a:rPr lang="en-US" altLang="zh-CN" b="0" dirty="0" err="1"/>
              <a:t>ANonce</a:t>
            </a:r>
            <a:r>
              <a:rPr lang="en-US" altLang="zh-CN" b="0" dirty="0"/>
              <a:t>, an AMP client generates an </a:t>
            </a:r>
            <a:r>
              <a:rPr lang="en-US" altLang="zh-CN" b="0" dirty="0" err="1"/>
              <a:t>SNonce</a:t>
            </a:r>
            <a:r>
              <a:rPr lang="en-US" altLang="zh-CN" b="0" dirty="0"/>
              <a:t>. </a:t>
            </a:r>
          </a:p>
          <a:p>
            <a:pPr lvl="1"/>
            <a:r>
              <a:rPr lang="en-US" altLang="zh-CN" b="0" dirty="0"/>
              <a:t>The client generates a transient key using the </a:t>
            </a:r>
            <a:r>
              <a:rPr lang="en-US" altLang="zh-CN" b="0" dirty="0" err="1"/>
              <a:t>ANonce</a:t>
            </a:r>
            <a:r>
              <a:rPr lang="en-US" altLang="zh-CN" b="0" dirty="0"/>
              <a:t>, the </a:t>
            </a:r>
            <a:r>
              <a:rPr lang="en-US" altLang="zh-CN" b="0" dirty="0" err="1"/>
              <a:t>SNonce</a:t>
            </a:r>
            <a:r>
              <a:rPr lang="en-US" altLang="zh-CN" b="0" dirty="0"/>
              <a:t>, and a Pairwise Master Key (PMK) between the AP and the client. </a:t>
            </a:r>
          </a:p>
          <a:p>
            <a:pPr lvl="1"/>
            <a:r>
              <a:rPr lang="en-US" altLang="zh-CN" b="0" dirty="0"/>
              <a:t>Note—The mechanism to generate PMK is TBD. </a:t>
            </a:r>
          </a:p>
          <a:p>
            <a:pPr marL="0" lvl="0" indent="0" algn="l" eaLnBrk="0" hangingPunct="0">
              <a:buClrTx/>
              <a:buSzTx/>
              <a:buFontTx/>
              <a:buNone/>
              <a:defRPr/>
            </a:pPr>
            <a:r>
              <a:rPr lang="en-US" altLang="zh-CN" b="0" i="1" dirty="0" smtClean="0">
                <a:sym typeface="+mn-ea"/>
              </a:rPr>
              <a:t>[</a:t>
            </a:r>
            <a:r>
              <a:rPr lang="en-US" altLang="zh-CN" b="0" i="1" dirty="0">
                <a:sym typeface="+mn-ea"/>
              </a:rPr>
              <a:t>Reference contributions: 11-24/2112, 11-24/1998]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SP2: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802.11bp defines a mechanism to generate a transient key at the AP to support secure communication, where:</a:t>
            </a:r>
          </a:p>
          <a:p>
            <a:pPr marL="800100" lvl="1" indent="-342900">
              <a:buFont typeface="Arial" panose="020B0604020202020204" pitchFamily="34" charset="0"/>
              <a:buChar char="•"/>
            </a:pPr>
            <a:r>
              <a:rPr lang="en-US" altLang="zh-CN" dirty="0">
                <a:sym typeface="+mn-ea"/>
              </a:rPr>
              <a:t>In response to the downlink AMP frame from the AP that contains an ANonce, the AMP client transmits an uplink AMP frame that carries the SNonce and a MIC.</a:t>
            </a:r>
          </a:p>
          <a:p>
            <a:pPr marL="800100" lvl="1" indent="-342900">
              <a:buFont typeface="Arial" panose="020B0604020202020204" pitchFamily="34" charset="0"/>
              <a:buChar char="•"/>
            </a:pPr>
            <a:r>
              <a:rPr lang="en-US" altLang="zh-CN" dirty="0">
                <a:sym typeface="+mn-ea"/>
              </a:rPr>
              <a:t>The client generates the MIC using the derived transient key at the client.</a:t>
            </a:r>
          </a:p>
          <a:p>
            <a:pPr marL="800100" lvl="1" indent="-342900">
              <a:buFont typeface="Arial" panose="020B0604020202020204" pitchFamily="34" charset="0"/>
              <a:buChar char="•"/>
            </a:pPr>
            <a:r>
              <a:rPr lang="en-US" altLang="zh-CN" dirty="0">
                <a:sym typeface="+mn-ea"/>
              </a:rPr>
              <a:t>If the MIC is verified, the AP uses the ANonce it transmitted in the previous downlink AMP frame, the SNonce, and the preestablished PMK to generate the transient key</a:t>
            </a:r>
            <a:r>
              <a:rPr lang="en-US" altLang="zh-CN" sz="1200" dirty="0">
                <a:sym typeface="+mn-ea"/>
              </a:rPr>
              <a:t>.</a:t>
            </a:r>
            <a:endParaRPr lang="en-US" altLang="zh-CN" sz="1000" b="0" i="1" dirty="0">
              <a:sym typeface="+mn-ea"/>
            </a:endParaRPr>
          </a:p>
          <a:p>
            <a:pPr marL="0" lvl="0" indent="0" algn="l" eaLnBrk="0" hangingPunct="0">
              <a:buClrTx/>
              <a:buSzTx/>
              <a:buFontTx/>
              <a:buNone/>
              <a:defRPr/>
            </a:pPr>
            <a:r>
              <a:rPr lang="en-US" altLang="zh-CN" b="0" i="1" dirty="0">
                <a:sym typeface="+mn-ea"/>
              </a:rPr>
              <a:t>[Reference contributions: 11-24/2112, 11-24/1998]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the transient key generation at the AP and the AMP client in 802.11bp may occur concurrently with AMP downlink and uplink data communication:</a:t>
            </a:r>
          </a:p>
          <a:p>
            <a:pPr marL="800100" lvl="1" indent="-342900">
              <a:buFont typeface="Arial" panose="020B0604020202020204" pitchFamily="34" charset="0"/>
              <a:buChar char="•"/>
            </a:pPr>
            <a:r>
              <a:rPr lang="en-US" altLang="zh-CN" dirty="0">
                <a:sym typeface="+mn-ea"/>
              </a:rPr>
              <a:t>The downlink AMP frame from the AP carries ANonce along with downlink data from the AP (e.g., AMP trigger).</a:t>
            </a:r>
          </a:p>
          <a:p>
            <a:pPr marL="800100" lvl="1" indent="-342900">
              <a:buFont typeface="Arial" panose="020B0604020202020204" pitchFamily="34" charset="0"/>
              <a:buChar char="•"/>
            </a:pPr>
            <a:r>
              <a:rPr lang="en-US" altLang="zh-CN" dirty="0">
                <a:sym typeface="+mn-ea"/>
              </a:rPr>
              <a:t>The uplink AMP frame from the AMP client carries SNonce and MIC along with the UL data (e.g., UL response to the AMP trigger).</a:t>
            </a:r>
          </a:p>
          <a:p>
            <a:pPr marL="800100" lvl="1" indent="-342900">
              <a:buFont typeface="Arial" panose="020B0604020202020204" pitchFamily="34" charset="0"/>
              <a:buChar char="•"/>
            </a:pPr>
            <a:r>
              <a:rPr lang="en-US" altLang="zh-CN" dirty="0">
                <a:sym typeface="+mn-ea"/>
              </a:rPr>
              <a:t>Note—Encryption of AMP data cannot be supported.</a:t>
            </a:r>
            <a:r>
              <a:rPr lang="en-US" altLang="zh-CN" sz="1000" dirty="0">
                <a:sym typeface="+mn-ea"/>
              </a:rPr>
              <a:t>.</a:t>
            </a:r>
            <a:endParaRPr lang="en-US" altLang="zh-CN" sz="830" b="0" i="1" dirty="0">
              <a:sym typeface="+mn-ea"/>
            </a:endParaRPr>
          </a:p>
          <a:p>
            <a:pPr marL="0" lvl="0" indent="0" algn="l" eaLnBrk="0" hangingPunct="0">
              <a:buClrTx/>
              <a:buSzTx/>
              <a:buFontTx/>
              <a:buNone/>
              <a:defRPr/>
            </a:pPr>
            <a:r>
              <a:rPr lang="en-US" altLang="zh-CN" b="0" i="1" dirty="0">
                <a:sym typeface="+mn-ea"/>
              </a:rPr>
              <a:t>[Reference contributions: 11-24/2112]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SP4: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the transient key generation at the AP and the AMP client in 802.11bp may be performed immediately before AMP downlink and uplink data communication:</a:t>
            </a:r>
          </a:p>
          <a:p>
            <a:pPr marL="800100" lvl="1" indent="-342900">
              <a:buFont typeface="Arial" panose="020B0604020202020204" pitchFamily="34" charset="0"/>
              <a:buChar char="•"/>
            </a:pPr>
            <a:r>
              <a:rPr lang="en-US" altLang="zh-CN" dirty="0">
                <a:sym typeface="+mn-ea"/>
              </a:rPr>
              <a:t>Once the transient key is derived at both the AP and the AMP client, subsequent AMP data communication between the AP and the client can be secured using MIC and/or encryption based on the generated transient key.</a:t>
            </a:r>
          </a:p>
          <a:p>
            <a:pPr marL="800100" lvl="1" indent="-342900">
              <a:buFont typeface="Arial" panose="020B0604020202020204" pitchFamily="34" charset="0"/>
              <a:buChar char="•"/>
            </a:pPr>
            <a:r>
              <a:rPr lang="en-US" altLang="zh-CN" dirty="0">
                <a:sym typeface="+mn-ea"/>
              </a:rPr>
              <a:t>Note—Encryption of AMP data can be supported</a:t>
            </a:r>
            <a:r>
              <a:rPr lang="en-US" altLang="zh-CN" sz="830" dirty="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SP5: </a:t>
            </a:r>
            <a:endParaRPr lang="en-US" altLang="zh-CN" dirty="0"/>
          </a:p>
          <a:p>
            <a:r>
              <a:rPr lang="en-US" altLang="zh-CN" dirty="0"/>
              <a:t>Do you agree that 802.11bp to define a slot-based procedure to enable one or more clients to access the medium to send uplink AMP PPDU(s)?</a:t>
            </a:r>
            <a:endParaRPr lang="en-US" altLang="zh-CN" b="0" dirty="0"/>
          </a:p>
          <a:p>
            <a:pPr marL="342900" indent="-342900">
              <a:buFont typeface="Arial" panose="020B0604020202020204" pitchFamily="34" charset="0"/>
              <a:buChar char="•"/>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11-24/2113]</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57Y/3N/6A</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SP6: </a:t>
            </a:r>
            <a:endParaRPr lang="en-US" altLang="zh-CN" dirty="0"/>
          </a:p>
          <a:p>
            <a:pPr marL="342900" indent="-342900">
              <a:buFont typeface="Arial" panose="020B0604020202020204" pitchFamily="34" charset="0"/>
              <a:buChar char="•"/>
            </a:pPr>
            <a:r>
              <a:rPr lang="en-US" altLang="zh-CN" dirty="0">
                <a:sym typeface="+mn-ea"/>
              </a:rPr>
              <a:t>Do you agree that 802.11bp defines an AMP Trigger frame that an AP transmits to solicit UL AMP PPDU(s) from one or more 802.11bp clients and </a:t>
            </a:r>
            <a:r>
              <a:rPr lang="en-US" altLang="zh-CN" dirty="0" smtClean="0">
                <a:sym typeface="+mn-ea"/>
              </a:rPr>
              <a:t>may carry </a:t>
            </a:r>
            <a:r>
              <a:rPr lang="en-US" altLang="zh-CN" dirty="0">
                <a:sym typeface="+mn-ea"/>
              </a:rPr>
              <a:t>the following content?</a:t>
            </a:r>
          </a:p>
          <a:p>
            <a:pPr lvl="1"/>
            <a:r>
              <a:rPr lang="en-US" altLang="zh-CN" b="0" dirty="0"/>
              <a:t>Transmitter ID </a:t>
            </a:r>
          </a:p>
          <a:p>
            <a:pPr lvl="1"/>
            <a:r>
              <a:rPr lang="en-US" altLang="zh-CN" b="0" dirty="0"/>
              <a:t>Receiver ID(s) </a:t>
            </a:r>
          </a:p>
          <a:p>
            <a:pPr lvl="1"/>
            <a:r>
              <a:rPr lang="en-US" altLang="zh-CN" b="0" dirty="0"/>
              <a:t>FCS </a:t>
            </a:r>
          </a:p>
          <a:p>
            <a:pPr lvl="1"/>
            <a:r>
              <a:rPr lang="en-US" altLang="zh-CN" b="0" dirty="0"/>
              <a:t>Other parameters TBD </a:t>
            </a:r>
          </a:p>
          <a:p>
            <a:pPr marL="800100" lvl="1" indent="-342900">
              <a:buFont typeface="Arial" panose="020B0604020202020204" pitchFamily="34" charset="0"/>
              <a:buChar char="•"/>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11-24/2112, 11-25/398]</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SP7: </a:t>
            </a:r>
            <a:endParaRPr lang="en-US" altLang="zh-CN" dirty="0"/>
          </a:p>
          <a:p>
            <a:pPr>
              <a:buFont typeface="Arial" panose="020B0604020202020204" pitchFamily="34" charset="0"/>
              <a:buChar char="•"/>
            </a:pPr>
            <a:r>
              <a:rPr lang="en-US" altLang="zh-CN" dirty="0" smtClean="0"/>
              <a:t>Do </a:t>
            </a:r>
            <a:r>
              <a:rPr lang="en-US" altLang="zh-CN" dirty="0"/>
              <a:t>you agree that an 802.11bp client may use the receive time of the AMP Trigger frame, which solicits UL AMP PPDUs from the client, to determine the timing for transmitting UL AMP PPDUs in the same TXOP?</a:t>
            </a:r>
            <a:r>
              <a:rPr lang="en-US" altLang="zh-CN" b="0" dirty="0"/>
              <a:t> </a:t>
            </a:r>
            <a:br>
              <a:rPr lang="en-US" altLang="zh-CN" b="0" dirty="0"/>
            </a:br>
            <a:r>
              <a:rPr lang="en-US" altLang="zh-CN" b="0" dirty="0"/>
              <a:t>· </a:t>
            </a:r>
            <a:r>
              <a:rPr lang="en-US" altLang="zh-CN" dirty="0" smtClean="0"/>
              <a:t>the definition of receive </a:t>
            </a:r>
            <a:r>
              <a:rPr lang="en-US" altLang="zh-CN" dirty="0"/>
              <a:t>time is TBD.</a:t>
            </a:r>
            <a:r>
              <a:rPr lang="en-US" altLang="zh-CN" b="0" dirty="0"/>
              <a:t> </a:t>
            </a:r>
          </a:p>
          <a:p>
            <a:pPr marL="0" indent="0">
              <a:buNone/>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11-25/0353]</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SP8: </a:t>
            </a:r>
            <a:endParaRPr lang="en-US" altLang="zh-CN" dirty="0"/>
          </a:p>
          <a:p>
            <a:r>
              <a:rPr lang="en-US" altLang="zh-CN" dirty="0"/>
              <a:t>Do you agree that when the AP solicits UL AMP PPDUs from 802.11bp clients using a slot-based procedure, the AMP Trigger frame shall carry the following parameters?</a:t>
            </a:r>
            <a:r>
              <a:rPr lang="en-US" altLang="zh-CN" b="0" dirty="0"/>
              <a:t> </a:t>
            </a:r>
          </a:p>
          <a:p>
            <a:pPr lvl="1"/>
            <a:r>
              <a:rPr lang="en-US" altLang="zh-CN" b="0" dirty="0"/>
              <a:t>Number of slots for UL PPDU transmissions in that TXOP </a:t>
            </a:r>
          </a:p>
          <a:p>
            <a:pPr lvl="1"/>
            <a:r>
              <a:rPr lang="en-US" altLang="zh-CN" b="0" dirty="0"/>
              <a:t>Other parameters TBD </a:t>
            </a:r>
          </a:p>
          <a:p>
            <a:pPr marL="800100" lvl="1" indent="-342900">
              <a:buFont typeface="Arial" panose="020B0604020202020204" pitchFamily="34" charset="0"/>
              <a:buChar char="•"/>
            </a:pPr>
            <a:r>
              <a:rPr lang="en-US" altLang="zh-CN" dirty="0" smtClean="0">
                <a:sym typeface="+mn-ea"/>
              </a:rPr>
              <a:t>.</a:t>
            </a:r>
            <a:endParaRPr lang="en-US" altLang="zh-CN" dirty="0">
              <a:sym typeface="+mn-ea"/>
            </a:endParaRPr>
          </a:p>
          <a:p>
            <a:pPr marL="0" lvl="0" indent="0" algn="l" eaLnBrk="0" hangingPunct="0">
              <a:buClrTx/>
              <a:buSzTx/>
              <a:buFontTx/>
              <a:buNone/>
              <a:defRPr/>
            </a:pPr>
            <a:r>
              <a:rPr lang="en-US" altLang="zh-CN" b="0" i="1" dirty="0">
                <a:sym typeface="+mn-ea"/>
              </a:rPr>
              <a:t>[Reference contributions: </a:t>
            </a:r>
            <a:r>
              <a:rPr lang="en-US" altLang="zh-CN" b="0" i="1" dirty="0" smtClean="0">
                <a:sym typeface="+mn-ea"/>
              </a:rPr>
              <a:t>11-24/2113, </a:t>
            </a:r>
            <a:r>
              <a:rPr lang="en-US" altLang="zh-CN" b="0" i="1" dirty="0">
                <a:sym typeface="+mn-ea"/>
              </a:rPr>
              <a:t>11-25/0353]</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SP9: </a:t>
            </a:r>
            <a:endParaRPr lang="en-US" altLang="zh-CN" dirty="0"/>
          </a:p>
          <a:p>
            <a:pPr>
              <a:buFont typeface="Arial" panose="020B0604020202020204" pitchFamily="34" charset="0"/>
              <a:buChar char="•"/>
            </a:pPr>
            <a:r>
              <a:rPr lang="en-US" altLang="zh-CN" dirty="0"/>
              <a:t>Do you agree that 802.11bp defines an AMP </a:t>
            </a:r>
            <a:r>
              <a:rPr lang="en-US" altLang="zh-CN" dirty="0" err="1"/>
              <a:t>Ack</a:t>
            </a:r>
            <a:r>
              <a:rPr lang="en-US" altLang="zh-CN" dirty="0"/>
              <a:t> frame that an AMP AP transmits to acknowledge the received UL AMP </a:t>
            </a:r>
            <a:r>
              <a:rPr lang="en-US" altLang="zh-CN" dirty="0" smtClean="0"/>
              <a:t>frame(s)?</a:t>
            </a:r>
            <a:endParaRPr lang="en-US" altLang="zh-CN" b="0" dirty="0"/>
          </a:p>
          <a:p>
            <a:pPr marL="0" indent="0">
              <a:buNone/>
            </a:pPr>
            <a:endParaRPr lang="en-US" altLang="zh-CN" dirty="0">
              <a:sym typeface="+mn-ea"/>
            </a:endParaRPr>
          </a:p>
          <a:p>
            <a:pPr marL="0" lvl="0" indent="0" algn="l" eaLnBrk="0" hangingPunct="0">
              <a:buClrTx/>
              <a:buSzTx/>
              <a:buFontTx/>
              <a:buNone/>
              <a:defRPr/>
            </a:pP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trike="sngStrike" dirty="0">
                <a:sym typeface="+mn-ea"/>
              </a:rPr>
              <a:t>SP1:  Do you agree to add to the 11bp SFD that: </a:t>
            </a:r>
          </a:p>
          <a:p>
            <a:pPr marL="342900" indent="-342900">
              <a:buFont typeface="Arial" panose="020B0604020202020204" pitchFamily="34" charset="0"/>
              <a:buChar char="•"/>
            </a:pPr>
            <a:r>
              <a:rPr lang="en-US" altLang="zh-CN" strike="sngStrike" dirty="0">
                <a:sym typeface="+mn-ea"/>
              </a:rPr>
              <a:t>802.11bp supports a time-slot based channel access mechanism for Active Tx non-AP AMP STAs.</a:t>
            </a:r>
          </a:p>
          <a:p>
            <a:pPr marL="0" lvl="0" indent="0" algn="l" eaLnBrk="0" hangingPunct="0">
              <a:buClrTx/>
              <a:buSzTx/>
              <a:buFontTx/>
              <a:buNone/>
              <a:defRPr/>
            </a:pPr>
            <a:endParaRPr lang="en-US" altLang="zh-CN" b="0" i="1" strike="sngStrike" dirty="0">
              <a:sym typeface="+mn-ea"/>
            </a:endParaRPr>
          </a:p>
          <a:p>
            <a:pPr marL="0" lvl="0" indent="0" algn="l" eaLnBrk="0" hangingPunct="0">
              <a:buClrTx/>
              <a:buSzTx/>
              <a:buFontTx/>
              <a:buNone/>
              <a:defRPr/>
            </a:pPr>
            <a:r>
              <a:rPr lang="en-US" altLang="zh-CN" b="0" i="1" strike="sngStrike" dirty="0">
                <a:sym typeface="+mn-ea"/>
              </a:rPr>
              <a:t>[Reference contributions: 25/334r1, 25/0046r0, 11-24/1549r0, 11-24/1212r0]</a:t>
            </a:r>
          </a:p>
          <a:p>
            <a:pPr marL="0" lvl="0" indent="0" algn="l" eaLnBrk="0" hangingPunct="0">
              <a:buClrTx/>
              <a:buSzTx/>
              <a:buFontTx/>
              <a:buNone/>
              <a:defRPr/>
            </a:pPr>
            <a:endParaRPr lang="en-US" altLang="zh-CN" strike="sngStrike" dirty="0">
              <a:sym typeface="+mn-ea"/>
            </a:endParaRPr>
          </a:p>
          <a:p>
            <a:pPr marL="0" lvl="0" indent="0" algn="l" eaLnBrk="0" hangingPunct="0">
              <a:buClrTx/>
              <a:buSzTx/>
              <a:buFontTx/>
              <a:buNone/>
              <a:defRPr/>
            </a:pPr>
            <a:r>
              <a:rPr lang="en-US" altLang="zh-CN" strike="sngStrike" dirty="0">
                <a:sym typeface="+mn-ea"/>
              </a:rPr>
              <a:t>Result: </a:t>
            </a:r>
            <a:endParaRPr lang="en-US" altLang="zh-CN" strike="sngStrike"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SP2:  Do you agree to add to the 11bp SFD that: </a:t>
            </a:r>
          </a:p>
          <a:p>
            <a:pPr marL="342900" indent="-342900">
              <a:buFont typeface="Arial" panose="020B0604020202020204" pitchFamily="34" charset="0"/>
              <a:buChar char="•"/>
            </a:pPr>
            <a:r>
              <a:rPr lang="en-US" altLang="zh-CN" dirty="0">
                <a:sym typeface="+mn-ea"/>
              </a:rPr>
              <a:t>802.11bp supports a time-slot based random access mechanism for Active Tx non-AP AMP STAs:</a:t>
            </a:r>
          </a:p>
          <a:p>
            <a:pPr marL="800100" lvl="1" indent="-342900">
              <a:buFont typeface="Arial" panose="020B0604020202020204" pitchFamily="34" charset="0"/>
              <a:buChar char="•"/>
            </a:pPr>
            <a:r>
              <a:rPr lang="en-US" altLang="zh-CN" dirty="0">
                <a:sym typeface="+mn-ea"/>
              </a:rPr>
              <a:t>AMP AP transmits an AMP frame </a:t>
            </a:r>
            <a:r>
              <a:rPr lang="en-US" altLang="zh-CN" dirty="0" smtClean="0">
                <a:sym typeface="+mn-ea"/>
              </a:rPr>
              <a:t>that indicates </a:t>
            </a:r>
            <a:r>
              <a:rPr lang="en-US" altLang="zh-CN" dirty="0">
                <a:sym typeface="+mn-ea"/>
              </a:rPr>
              <a:t>one or more </a:t>
            </a:r>
            <a:r>
              <a:rPr lang="en-US" altLang="zh-CN" dirty="0" smtClean="0">
                <a:sym typeface="+mn-ea"/>
              </a:rPr>
              <a:t>time-slots</a:t>
            </a:r>
            <a:r>
              <a:rPr lang="en-US" altLang="zh-CN" dirty="0">
                <a:sym typeface="+mn-ea"/>
              </a:rPr>
              <a:t>.</a:t>
            </a:r>
          </a:p>
          <a:p>
            <a:pPr marL="800100" lvl="1" indent="-342900">
              <a:buFont typeface="Arial" panose="020B0604020202020204" pitchFamily="34" charset="0"/>
              <a:buChar char="•"/>
            </a:pPr>
            <a:r>
              <a:rPr lang="en-US" altLang="zh-CN" dirty="0" smtClean="0">
                <a:sym typeface="+mn-ea"/>
              </a:rPr>
              <a:t>Further </a:t>
            </a:r>
            <a:r>
              <a:rPr lang="en-US" altLang="zh-CN" dirty="0">
                <a:sym typeface="+mn-ea"/>
              </a:rPr>
              <a:t>details (e.g., frame formats, how a STA </a:t>
            </a:r>
            <a:r>
              <a:rPr lang="en-US" altLang="zh-CN" dirty="0" smtClean="0">
                <a:sym typeface="+mn-ea"/>
              </a:rPr>
              <a:t>chooses </a:t>
            </a:r>
            <a:r>
              <a:rPr lang="en-US" altLang="zh-CN" dirty="0">
                <a:sym typeface="+mn-ea"/>
              </a:rPr>
              <a:t>a random access time-slot etc.) are TBD.</a:t>
            </a:r>
          </a:p>
          <a:p>
            <a:pPr marL="0" lvl="0" indent="0" algn="l" eaLnBrk="0" hangingPunct="0">
              <a:buClrTx/>
              <a:buSzTx/>
              <a:buFontTx/>
              <a:buNone/>
              <a:defRPr/>
            </a:pPr>
            <a:endParaRPr lang="en-US" altLang="zh-CN" b="0" i="1" dirty="0">
              <a:sym typeface="+mn-ea"/>
            </a:endParaRP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Do you agree to add to the 11bp SFD that: </a:t>
            </a:r>
          </a:p>
          <a:p>
            <a:pPr marL="342900" indent="-342900">
              <a:buFont typeface="Arial" panose="020B0604020202020204" pitchFamily="34" charset="0"/>
              <a:buChar char="•"/>
            </a:pPr>
            <a:r>
              <a:rPr lang="en-US" altLang="zh-CN" dirty="0">
                <a:sym typeface="+mn-ea"/>
              </a:rPr>
              <a:t>802.11bp supports a time-slot based scheduled access mechanism for Active Tx non-AP AMP STAs:</a:t>
            </a:r>
          </a:p>
          <a:p>
            <a:pPr marL="800100" lvl="1" indent="-342900">
              <a:buFont typeface="Arial" panose="020B0604020202020204" pitchFamily="34" charset="0"/>
              <a:buChar char="•"/>
            </a:pPr>
            <a:r>
              <a:rPr lang="en-US" altLang="zh-CN" dirty="0">
                <a:sym typeface="+mn-ea"/>
              </a:rPr>
              <a:t>* AMP AP transmits an AMP frame to assign one or more transmission time-slots.</a:t>
            </a:r>
          </a:p>
          <a:p>
            <a:pPr marL="800100" lvl="1" indent="-342900">
              <a:buFont typeface="Arial" panose="020B0604020202020204" pitchFamily="34" charset="0"/>
              <a:buChar char="•"/>
            </a:pPr>
            <a:r>
              <a:rPr lang="en-US" altLang="zh-CN" dirty="0" smtClean="0">
                <a:sym typeface="+mn-ea"/>
              </a:rPr>
              <a:t>* </a:t>
            </a:r>
            <a:r>
              <a:rPr lang="en-US" altLang="zh-CN" dirty="0">
                <a:sym typeface="+mn-ea"/>
              </a:rPr>
              <a:t>Further details (e.g., frame formats, how the time-slots are assigned etc.) are TBD.</a:t>
            </a: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SP4:  Do you agree to add to the 11bp SFD that: </a:t>
            </a:r>
          </a:p>
          <a:p>
            <a:pPr marL="342900" indent="-342900">
              <a:buFont typeface="Arial" panose="020B0604020202020204" pitchFamily="34" charset="0"/>
              <a:buChar char="•"/>
            </a:pPr>
            <a:r>
              <a:rPr lang="en-US" altLang="zh-CN" dirty="0">
                <a:sym typeface="+mn-ea"/>
              </a:rPr>
              <a:t>11bp supports a mode of operation in which a sub-set of the logical interface of the UHF RFID Standard is used for backscattering communication.</a:t>
            </a:r>
          </a:p>
          <a:p>
            <a:pPr marL="800100" lvl="1" indent="-342900">
              <a:buFont typeface="Arial" panose="020B0604020202020204" pitchFamily="34" charset="0"/>
              <a:buChar char="•"/>
            </a:pPr>
            <a:r>
              <a:rPr lang="en-US" altLang="zh-CN" dirty="0">
                <a:sym typeface="+mn-ea"/>
              </a:rPr>
              <a:t>* Applicable UHF commands are carried in 802.11bp frames.</a:t>
            </a:r>
          </a:p>
          <a:p>
            <a:pPr marL="800100" lvl="1" indent="-342900">
              <a:buFont typeface="Arial" panose="020B0604020202020204" pitchFamily="34" charset="0"/>
              <a:buChar char="•"/>
            </a:pPr>
            <a:r>
              <a:rPr lang="en-US" altLang="zh-CN" dirty="0">
                <a:sym typeface="+mn-ea"/>
              </a:rPr>
              <a:t>* Applicable to both mono-static &amp; bi-static backscattering.</a:t>
            </a:r>
          </a:p>
          <a:p>
            <a:pPr marL="800100" lvl="1" indent="-342900">
              <a:buFont typeface="Arial" panose="020B0604020202020204" pitchFamily="34" charset="0"/>
              <a:buChar char="•"/>
            </a:pPr>
            <a:r>
              <a:rPr lang="en-US" altLang="zh-CN" dirty="0">
                <a:sym typeface="+mn-ea"/>
              </a:rPr>
              <a:t>* The sub-set of the logical interface to be reused is TBD.</a:t>
            </a:r>
          </a:p>
          <a:p>
            <a:pPr marL="800100" lvl="1" indent="-342900">
              <a:buFont typeface="Arial" panose="020B0604020202020204" pitchFamily="34" charset="0"/>
              <a:buChar char="•"/>
            </a:pPr>
            <a:r>
              <a:rPr lang="en-US" altLang="zh-CN" dirty="0">
                <a:sym typeface="+mn-ea"/>
              </a:rPr>
              <a:t> NOTE – The logical interface of the UHF RFID Standard is defined by the EPC® Radio-Frequency Identity Generation-2 UHF RFID Standard</a:t>
            </a: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[deferred]:  </a:t>
            </a:r>
            <a:r>
              <a:rPr lang="en-US" altLang="zh-CN" dirty="0">
                <a:sym typeface="+mn-ea"/>
              </a:rPr>
              <a:t>Do you agree to add to the 11bp SFD that: </a:t>
            </a:r>
          </a:p>
          <a:p>
            <a:pPr marL="342900" indent="-342900">
              <a:buFont typeface="Arial" panose="020B0604020202020204" pitchFamily="34" charset="0"/>
              <a:buChar char="•"/>
            </a:pPr>
            <a:r>
              <a:rPr lang="en-US" altLang="zh-CN" dirty="0">
                <a:sym typeface="+mn-ea"/>
              </a:rPr>
              <a:t>IEEE 802.11bp defines an AMP Open Service Period, that allows an AMP non-AP STA to enter doze state after a minimum wake up time since the start of the AMP Open Service Period, if the AMP non-AP STA does not receive any AMP DL PPDU from the AMP AP. An AMP Open Service Period can be uniquely identified by an OSP ID</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11-25/0039r0, 11-25/0285r1]</a:t>
            </a: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[deferred]:  </a:t>
            </a:r>
            <a:r>
              <a:rPr lang="en-US" altLang="zh-CN" dirty="0">
                <a:sym typeface="+mn-ea"/>
              </a:rPr>
              <a:t>Do you agree to add to the 11bp SFD that: </a:t>
            </a:r>
          </a:p>
          <a:p>
            <a:pPr marL="342900" indent="-342900">
              <a:buFont typeface="Arial" panose="020B0604020202020204" pitchFamily="34" charset="0"/>
              <a:buChar char="•"/>
            </a:pPr>
            <a:r>
              <a:rPr lang="en-US" altLang="zh-CN" dirty="0">
                <a:sym typeface="+mn-ea"/>
              </a:rPr>
              <a:t>EEE 802.11bp defines an AMP Beacon frame to carry in its frame body the Beacon Interval, and optionally SP related parameters.</a:t>
            </a:r>
          </a:p>
          <a:p>
            <a:pPr marL="342900" indent="-342900">
              <a:buFont typeface="Arial" panose="020B0604020202020204" pitchFamily="34" charset="0"/>
              <a:buChar char="•"/>
            </a:pPr>
            <a:r>
              <a:rPr lang="en-US" altLang="zh-CN" dirty="0">
                <a:sym typeface="+mn-ea"/>
              </a:rPr>
              <a:t>SP related parameters shall include the SP Start Time, SP Interval, SP Minimum Wake Duration and OSP ID.</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11-25/0285r1]</a:t>
            </a: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Do you agree to add to the 11bp SFD that: </a:t>
            </a:r>
          </a:p>
          <a:p>
            <a:pPr marL="342900" indent="-342900">
              <a:buFont typeface="Arial" panose="020B0604020202020204" pitchFamily="34" charset="0"/>
              <a:buChar char="•"/>
            </a:pPr>
            <a:r>
              <a:rPr lang="en-US" altLang="zh-CN" dirty="0">
                <a:sym typeface="+mn-ea"/>
              </a:rPr>
              <a:t>Control information that is sent from the AMP AP to the AMP Energizer relating to the WPT waveform </a:t>
            </a:r>
            <a:r>
              <a:rPr lang="en-US" altLang="zh-CN" dirty="0" smtClean="0">
                <a:sym typeface="+mn-ea"/>
              </a:rPr>
              <a:t>may include </a:t>
            </a:r>
            <a:r>
              <a:rPr lang="en-US" altLang="zh-CN" dirty="0">
                <a:sym typeface="+mn-ea"/>
              </a:rPr>
              <a:t>at least one or more of the following: Start Time, Duration, Interval, Transmit Power, and </a:t>
            </a:r>
            <a:r>
              <a:rPr lang="en-US" altLang="zh-CN" dirty="0" smtClean="0">
                <a:sym typeface="+mn-ea"/>
              </a:rPr>
              <a:t>frequency </a:t>
            </a:r>
            <a:r>
              <a:rPr lang="en-US" altLang="zh-CN" dirty="0">
                <a:sym typeface="+mn-ea"/>
              </a:rPr>
              <a:t>related parameters.</a:t>
            </a:r>
          </a:p>
          <a:p>
            <a:pPr marL="342900" indent="-342900">
              <a:buFont typeface="Arial" panose="020B0604020202020204" pitchFamily="34" charset="0"/>
              <a:buChar char="•"/>
            </a:pPr>
            <a:r>
              <a:rPr lang="en-US" altLang="zh-CN" dirty="0">
                <a:sym typeface="+mn-ea"/>
              </a:rPr>
              <a:t>The </a:t>
            </a:r>
            <a:r>
              <a:rPr lang="en-US" altLang="zh-CN" dirty="0" smtClean="0">
                <a:sym typeface="+mn-ea"/>
              </a:rPr>
              <a:t>frequency </a:t>
            </a:r>
            <a:r>
              <a:rPr lang="en-US" altLang="zh-CN" dirty="0">
                <a:sym typeface="+mn-ea"/>
              </a:rPr>
              <a:t>related parameters may include central </a:t>
            </a:r>
            <a:r>
              <a:rPr lang="en-US" altLang="zh-CN" dirty="0" smtClean="0">
                <a:sym typeface="+mn-ea"/>
              </a:rPr>
              <a:t>frequency information, bandwidth information, </a:t>
            </a:r>
            <a:r>
              <a:rPr lang="en-US" altLang="zh-CN" dirty="0">
                <a:sym typeface="+mn-ea"/>
              </a:rPr>
              <a:t>etc</a:t>
            </a:r>
            <a:r>
              <a:rPr lang="en-US" altLang="zh-CN" dirty="0" smtClean="0">
                <a:sym typeface="+mn-ea"/>
              </a:rPr>
              <a:t>.</a:t>
            </a:r>
          </a:p>
          <a:p>
            <a:pPr>
              <a:buFont typeface="Arial" panose="020B0604020202020204" pitchFamily="34" charset="0"/>
              <a:buChar char="•"/>
            </a:pPr>
            <a:r>
              <a:rPr lang="en-US" altLang="zh-CN" b="0" dirty="0"/>
              <a:t>Note: Interval refers to a repetition of the WPT waveform</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11-24/1208r1, 11-24/1524r2, 11-24/1769r0, 11-25/0037r0, 11-25/0318r0, 11-25/0336r0]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r>
              <a:rPr lang="en-US" altLang="zh-CN" dirty="0">
                <a:sym typeface="+mn-ea"/>
              </a:rPr>
              <a:t>Do you agree to add to the 11bp SFD that: </a:t>
            </a:r>
          </a:p>
          <a:p>
            <a:pPr>
              <a:buFont typeface="Arial" panose="020B0604020202020204" pitchFamily="34" charset="0"/>
              <a:buChar char="•"/>
            </a:pPr>
            <a:r>
              <a:rPr lang="en-US" altLang="zh-CN" b="0" dirty="0"/>
              <a:t>WPT </a:t>
            </a:r>
            <a:r>
              <a:rPr lang="en-US" altLang="zh-CN" b="0" dirty="0" smtClean="0"/>
              <a:t>signals from two or more transmitters in </a:t>
            </a:r>
            <a:r>
              <a:rPr lang="en-US" altLang="zh-CN" b="0" dirty="0"/>
              <a:t>S1GHz are allowed </a:t>
            </a:r>
            <a:r>
              <a:rPr lang="en-US" altLang="zh-CN" b="0" dirty="0" smtClean="0"/>
              <a:t>to occupy </a:t>
            </a:r>
            <a:r>
              <a:rPr lang="en-US" altLang="zh-CN" b="0" dirty="0"/>
              <a:t>the same channel</a:t>
            </a:r>
            <a:r>
              <a:rPr lang="en-US" altLang="zh-CN" b="0" dirty="0" smtClean="0"/>
              <a:t> simultaneously.</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11-25/0320r1, </a:t>
            </a:r>
            <a:r>
              <a:rPr lang="en-US" altLang="zh-CN" b="0" dirty="0" smtClean="0"/>
              <a:t>11-25/0029r1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29038687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a:t>
            </a:r>
            <a:r>
              <a:rPr lang="en-US" altLang="zh-CN" dirty="0">
                <a:sym typeface="+mn-ea"/>
              </a:rPr>
              <a:t>Do you agree to add to the 11bp SFD that: </a:t>
            </a:r>
          </a:p>
          <a:p>
            <a:pPr>
              <a:buFont typeface="Arial" panose="020B0604020202020204" pitchFamily="34" charset="0"/>
              <a:buChar char="•"/>
            </a:pPr>
            <a:r>
              <a:rPr lang="en-US" altLang="zh-CN" b="0" dirty="0"/>
              <a:t>E</a:t>
            </a:r>
            <a:r>
              <a:rPr lang="en-US" altLang="zh-CN" b="0" dirty="0" smtClean="0"/>
              <a:t>nergizer </a:t>
            </a:r>
            <a:r>
              <a:rPr lang="en-US" altLang="zh-CN" b="0" dirty="0"/>
              <a:t>should report its WPT and excitation related capability to the AMP AP. The parameters to be reported are TBD</a:t>
            </a:r>
          </a:p>
          <a:p>
            <a:pPr>
              <a:buFont typeface="Arial" panose="020B0604020202020204" pitchFamily="34" charset="0"/>
              <a:buChar char="•"/>
            </a:pPr>
            <a:r>
              <a:rPr lang="en-US" altLang="zh-CN" b="0" dirty="0" smtClean="0"/>
              <a:t>.</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smtClean="0"/>
              <a:t>11-25/0318r0</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37696780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#10 (Nelson )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smtClean="0">
                <a:sym typeface="+mn-ea"/>
              </a:rPr>
              <a:t>SP1 [deferred]: </a:t>
            </a:r>
            <a:r>
              <a:rPr lang="en-US" altLang="zh-CN" b="0" dirty="0" smtClean="0"/>
              <a:t>Do </a:t>
            </a:r>
            <a:r>
              <a:rPr lang="en-US" altLang="zh-CN" b="0" dirty="0"/>
              <a:t>you agree that the AMP STA device could be allocated a local/short address?</a:t>
            </a:r>
          </a:p>
          <a:p>
            <a:pPr>
              <a:buFont typeface="Arial" panose="020B0604020202020204" pitchFamily="34" charset="0"/>
              <a:buChar char="•"/>
            </a:pPr>
            <a:r>
              <a:rPr lang="en-US" altLang="zh-CN" b="0" dirty="0" smtClean="0"/>
              <a:t>.</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smtClean="0"/>
              <a:t>11-25/0263</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38676886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#11 (</a:t>
            </a:r>
            <a:r>
              <a:rPr lang="en-US" altLang="zh-CN" sz="3200" b="1" dirty="0" err="1" smtClean="0">
                <a:sym typeface="+mn-ea"/>
              </a:rPr>
              <a:t>Chuanfeng</a:t>
            </a:r>
            <a:r>
              <a:rPr lang="en-US" altLang="zh-CN" sz="3200" b="1" dirty="0" smtClean="0">
                <a:sym typeface="+mn-ea"/>
              </a:rPr>
              <a:t> He)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SP1:</a:t>
            </a:r>
          </a:p>
          <a:p>
            <a:r>
              <a:rPr lang="en-US" altLang="zh-CN" b="0" dirty="0" smtClean="0"/>
              <a:t>Do </a:t>
            </a:r>
            <a:r>
              <a:rPr lang="en-US" altLang="zh-CN" b="0" dirty="0"/>
              <a:t>you agree to add the following content to </a:t>
            </a:r>
            <a:r>
              <a:rPr lang="en-US" altLang="zh-CN" b="0" dirty="0" err="1"/>
              <a:t>TGbp</a:t>
            </a:r>
            <a:r>
              <a:rPr lang="en-US" altLang="zh-CN" b="0" dirty="0"/>
              <a:t> SFD?</a:t>
            </a:r>
          </a:p>
          <a:p>
            <a:r>
              <a:rPr lang="en-US" altLang="zh-CN" b="0" dirty="0"/>
              <a:t>AMP trigger frame indicates parameters </a:t>
            </a:r>
            <a:r>
              <a:rPr lang="en-US" altLang="zh-CN" b="0" dirty="0" smtClean="0"/>
              <a:t>for a slot-based procedure of time slots </a:t>
            </a:r>
            <a:r>
              <a:rPr lang="en-US" altLang="zh-CN" b="0" dirty="0"/>
              <a:t>to AMP non-AP STA(s). </a:t>
            </a:r>
          </a:p>
          <a:p>
            <a:pPr lvl="1"/>
            <a:r>
              <a:rPr lang="en-US" altLang="zh-CN" dirty="0"/>
              <a:t>The exact parameters are TBD.</a:t>
            </a:r>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11-25/0340r0, </a:t>
            </a:r>
            <a:r>
              <a:rPr lang="en-US" altLang="zh-CN" b="0" dirty="0" smtClean="0"/>
              <a:t>11-24/1774r1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116960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approve the proposed text in the following SPs in 11-25/0228r6 into 11bp SFD, and allow the chair to update 11-24/1322 to capture the motion result for each approved text:</a:t>
            </a:r>
            <a:endParaRPr lang="en-US" altLang="zh-CN" b="0" dirty="0"/>
          </a:p>
          <a:p>
            <a:pPr lvl="1"/>
            <a:r>
              <a:rPr lang="en-US" altLang="zh-CN" sz="1600" b="0" dirty="0" smtClean="0"/>
              <a:t>SP 1, 2 in SP SET 1;</a:t>
            </a:r>
          </a:p>
          <a:p>
            <a:pPr lvl="1"/>
            <a:r>
              <a:rPr lang="en-US" altLang="zh-CN" sz="1600" b="0" dirty="0" smtClean="0"/>
              <a:t>SP 1, 2, 3 in SP SET 2;</a:t>
            </a:r>
          </a:p>
          <a:p>
            <a:pPr lvl="1"/>
            <a:r>
              <a:rPr lang="en-US" altLang="zh-CN" sz="1600" b="0" dirty="0" smtClean="0"/>
              <a:t>SP 1, 2 in SP SET 3;</a:t>
            </a:r>
          </a:p>
          <a:p>
            <a:pPr lvl="1"/>
            <a:r>
              <a:rPr lang="en-US" altLang="zh-CN" sz="1600" b="0" dirty="0" smtClean="0"/>
              <a:t>SP 1 in SP SET 5;</a:t>
            </a:r>
          </a:p>
          <a:p>
            <a:pPr lvl="1"/>
            <a:r>
              <a:rPr lang="en-US" altLang="zh-CN" sz="1600" b="0" dirty="0" smtClean="0"/>
              <a:t>SP 5, 6, 7, 8, 9 in SP SET 6;</a:t>
            </a:r>
          </a:p>
          <a:p>
            <a:pPr lvl="1"/>
            <a:r>
              <a:rPr lang="en-US" altLang="zh-CN" sz="1600" b="0" dirty="0" smtClean="0"/>
              <a:t>SP 2, 3, 4 in SP SET 7;</a:t>
            </a:r>
          </a:p>
          <a:p>
            <a:pPr lvl="1"/>
            <a:r>
              <a:rPr lang="en-US" altLang="zh-CN" sz="1600" b="0" dirty="0" smtClean="0"/>
              <a:t>SP 3 in SP SET 8;</a:t>
            </a:r>
          </a:p>
          <a:p>
            <a:pPr lvl="1"/>
            <a:r>
              <a:rPr lang="en-US" altLang="zh-CN" sz="1600" b="0" dirty="0" smtClean="0"/>
              <a:t>SP 1, 2 in SP SET 9;</a:t>
            </a:r>
          </a:p>
          <a:p>
            <a:pPr lvl="1"/>
            <a:r>
              <a:rPr lang="en-US" altLang="zh-CN" sz="1600" b="0" dirty="0" smtClean="0"/>
              <a:t>SP 1 in SP SET 10</a:t>
            </a:r>
          </a:p>
          <a:p>
            <a:pPr marL="0" indent="0">
              <a:buNone/>
            </a:pPr>
            <a:r>
              <a:rPr lang="en-US" altLang="zh-CN" dirty="0" smtClean="0">
                <a:sym typeface="+mn-ea"/>
              </a:rPr>
              <a:t>Move</a:t>
            </a:r>
            <a:r>
              <a:rPr lang="zh-CN" altLang="en-US" dirty="0" smtClean="0">
                <a:sym typeface="+mn-ea"/>
              </a:rPr>
              <a:t>：  </a:t>
            </a:r>
            <a:r>
              <a:rPr lang="en-US" altLang="zh-CN" dirty="0" smtClean="0">
                <a:sym typeface="+mn-ea"/>
              </a:rPr>
              <a:t>Bin Tian</a:t>
            </a:r>
            <a:r>
              <a:rPr lang="zh-CN" altLang="en-US" dirty="0" smtClean="0">
                <a:sym typeface="+mn-ea"/>
              </a:rPr>
              <a:t>   </a:t>
            </a:r>
            <a:r>
              <a:rPr lang="en-US" altLang="zh-CN" dirty="0" smtClean="0">
                <a:sym typeface="+mn-ea"/>
              </a:rPr>
              <a:t>Second: </a:t>
            </a:r>
            <a:r>
              <a:rPr lang="en-US" altLang="zh-CN" dirty="0" err="1" smtClean="0">
                <a:sym typeface="+mn-ea"/>
              </a:rPr>
              <a:t>Sanket</a:t>
            </a:r>
            <a:r>
              <a:rPr lang="en-US" altLang="zh-CN" dirty="0" smtClean="0">
                <a:sym typeface="+mn-ea"/>
              </a:rPr>
              <a:t> </a:t>
            </a:r>
            <a:r>
              <a:rPr lang="en-US" altLang="zh-CN" dirty="0" err="1" smtClean="0">
                <a:sym typeface="+mn-ea"/>
              </a:rPr>
              <a:t>Kalamkar</a:t>
            </a:r>
            <a:endParaRPr lang="en-US" altLang="zh-CN" dirty="0">
              <a:sym typeface="+mn-ea"/>
            </a:endParaRPr>
          </a:p>
          <a:p>
            <a:pPr marL="0" lvl="0" indent="0" algn="l" eaLnBrk="0" hangingPunct="0">
              <a:buClrTx/>
              <a:buSzTx/>
              <a:buFontTx/>
              <a:buNone/>
              <a:defRPr/>
            </a:pPr>
            <a:r>
              <a:rPr lang="en-US" altLang="zh-CN" dirty="0" smtClean="0">
                <a:sym typeface="+mn-ea"/>
              </a:rPr>
              <a:t>Result: Approved with unanimous consent.</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9814241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smtClean="0">
                <a:sym typeface="+mn-ea"/>
              </a:rPr>
              <a:t>Motion #2 (</a:t>
            </a:r>
            <a:r>
              <a:rPr lang="en-US" altLang="zh-CN" sz="3200" b="1" dirty="0" err="1" smtClean="0">
                <a:sym typeface="+mn-ea"/>
              </a:rPr>
              <a:t>Chuanfeng</a:t>
            </a:r>
            <a:r>
              <a:rPr lang="en-US" altLang="zh-CN" sz="3200" b="1" dirty="0" smtClean="0">
                <a:sym typeface="+mn-ea"/>
              </a:rPr>
              <a:t> He)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add </a:t>
            </a:r>
            <a:r>
              <a:rPr lang="en-US" altLang="zh-CN" b="0" dirty="0"/>
              <a:t>the following content to </a:t>
            </a:r>
            <a:r>
              <a:rPr lang="en-US" altLang="zh-CN" b="0" dirty="0" err="1"/>
              <a:t>TGbp</a:t>
            </a:r>
            <a:r>
              <a:rPr lang="en-US" altLang="zh-CN" b="0" dirty="0"/>
              <a:t> </a:t>
            </a:r>
            <a:r>
              <a:rPr lang="en-US" altLang="zh-CN" b="0" dirty="0" smtClean="0"/>
              <a:t>SFD:</a:t>
            </a:r>
            <a:endParaRPr lang="en-US" altLang="zh-CN" b="0" dirty="0"/>
          </a:p>
          <a:p>
            <a:r>
              <a:rPr lang="en-US" altLang="zh-CN" b="0" dirty="0"/>
              <a:t>AMP trigger frame </a:t>
            </a:r>
            <a:r>
              <a:rPr lang="en-US" altLang="zh-CN" b="0" dirty="0" smtClean="0"/>
              <a:t>may indicate </a:t>
            </a:r>
            <a:r>
              <a:rPr lang="en-US" altLang="zh-CN" b="0" dirty="0"/>
              <a:t>parameters </a:t>
            </a:r>
            <a:r>
              <a:rPr lang="en-US" altLang="zh-CN" b="0" dirty="0" smtClean="0"/>
              <a:t>for a slot-based procedure of time slots </a:t>
            </a:r>
            <a:r>
              <a:rPr lang="en-US" altLang="zh-CN" b="0" dirty="0"/>
              <a:t>to AMP non-AP STA(s). </a:t>
            </a:r>
          </a:p>
          <a:p>
            <a:pPr lvl="1"/>
            <a:r>
              <a:rPr lang="en-US" altLang="zh-CN" dirty="0"/>
              <a:t>The exact parameters are TBD.</a:t>
            </a:r>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11-25/0340r0, </a:t>
            </a:r>
            <a:r>
              <a:rPr lang="en-US" altLang="zh-CN" b="0" dirty="0" smtClean="0"/>
              <a:t>11-24/1774r1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smtClean="0">
                <a:sym typeface="+mn-ea"/>
              </a:rPr>
              <a:t>Moved: </a:t>
            </a:r>
            <a:r>
              <a:rPr lang="en-US" altLang="zh-CN" dirty="0" err="1" smtClean="0">
                <a:sym typeface="+mn-ea"/>
              </a:rPr>
              <a:t>Weijie</a:t>
            </a:r>
            <a:r>
              <a:rPr lang="en-US" altLang="zh-CN" dirty="0" smtClean="0">
                <a:sym typeface="+mn-ea"/>
              </a:rPr>
              <a:t> Xu          Second: </a:t>
            </a:r>
            <a:r>
              <a:rPr lang="en-US" altLang="zh-CN" dirty="0" err="1" smtClean="0">
                <a:sym typeface="+mn-ea"/>
              </a:rPr>
              <a:t>Rui</a:t>
            </a:r>
            <a:r>
              <a:rPr lang="en-US" altLang="zh-CN" dirty="0" smtClean="0">
                <a:sym typeface="+mn-ea"/>
              </a:rPr>
              <a:t> Cao</a:t>
            </a:r>
          </a:p>
          <a:p>
            <a:pPr marL="0" lvl="0" indent="0" algn="l" eaLnBrk="0" hangingPunct="0">
              <a:buClrTx/>
              <a:buSzTx/>
              <a:buFontTx/>
              <a:buNone/>
              <a:defRPr/>
            </a:pPr>
            <a:r>
              <a:rPr lang="en-US" altLang="zh-CN" dirty="0" smtClean="0">
                <a:sym typeface="+mn-ea"/>
              </a:rPr>
              <a:t>Result: approved with unanimous consent</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4023873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a:solidFill>
                  <a:schemeClr val="tx1"/>
                </a:solidFill>
                <a:sym typeface="+mn-ea"/>
              </a:rPr>
              <a:t>	</a:t>
            </a:r>
            <a:r>
              <a:rPr lang="en-US" altLang="en-US" sz="2000" kern="0" smtClean="0">
                <a:solidFill>
                  <a:srgbClr val="FF0000"/>
                </a:solidFill>
                <a:sym typeface="+mn-ea"/>
              </a:rPr>
              <a:t>Mar</a:t>
            </a:r>
            <a:r>
              <a:rPr lang="en-US" altLang="en-US" sz="2000" kern="0" smtClean="0">
                <a:solidFill>
                  <a:schemeClr val="tx1"/>
                </a:solidFill>
                <a:sym typeface="+mn-ea"/>
              </a:rPr>
              <a:t> </a:t>
            </a:r>
            <a:r>
              <a:rPr lang="en-US" altLang="en-US" sz="2000" strike="sngStrike" kern="0" smtClean="0">
                <a:solidFill>
                  <a:schemeClr val="tx1"/>
                </a:solidFill>
                <a:sym typeface="Wingdings" panose="05000000000000000000" pitchFamily="2" charset="2"/>
              </a:rPr>
              <a:t> </a:t>
            </a:r>
            <a:r>
              <a:rPr lang="en-US" altLang="en-US" sz="2000" b="1" kern="0" smtClean="0">
                <a:solidFill>
                  <a:schemeClr val="tx1"/>
                </a:solidFill>
                <a:sym typeface="+mn-ea"/>
              </a:rPr>
              <a:t>Jul</a:t>
            </a:r>
            <a:r>
              <a:rPr lang="en-US" altLang="en-US" sz="2000" kern="0" dirty="0" smtClean="0">
                <a:solidFill>
                  <a:schemeClr val="tx1"/>
                </a:solidFill>
                <a:sym typeface="+mn-ea"/>
              </a:rPr>
              <a:t>,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a:t>
            </a:r>
            <a:r>
              <a:rPr lang="en-US" altLang="zh-CN" sz="2800" kern="0" smtClean="0"/>
              <a:t>Timeline Plan (updated)</a:t>
            </a:r>
            <a:endParaRPr lang="en-US" altLang="zh-CN" sz="2800" kern="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TotalTime>
  <Words>5917</Words>
  <Application>Microsoft Office PowerPoint</Application>
  <PresentationFormat>宽屏</PresentationFormat>
  <Paragraphs>892</Paragraphs>
  <Slides>68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68</vt:i4>
      </vt:variant>
    </vt:vector>
  </HeadingPairs>
  <TitlesOfParts>
    <vt:vector size="7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520</cp:revision>
  <cp:lastPrinted>2014-11-04T15:04:00Z</cp:lastPrinted>
  <dcterms:created xsi:type="dcterms:W3CDTF">2007-04-17T18:10:00Z</dcterms:created>
  <dcterms:modified xsi:type="dcterms:W3CDTF">2025-03-13T19:54:34Z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