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15"/>
  </p:notesMasterIdLst>
  <p:handoutMasterIdLst>
    <p:handoutMasterId r:id="rId16"/>
  </p:handoutMasterIdLst>
  <p:sldIdLst>
    <p:sldId id="287" r:id="rId7"/>
    <p:sldId id="335" r:id="rId8"/>
    <p:sldId id="361" r:id="rId9"/>
    <p:sldId id="357" r:id="rId10"/>
    <p:sldId id="362" r:id="rId11"/>
    <p:sldId id="359" r:id="rId12"/>
    <p:sldId id="363" r:id="rId13"/>
    <p:sldId id="35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38EC85-6A27-D44A-BC25-D838A2F319A1}" v="9" dt="2021-03-23T06:12:36.4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06" autoAdjust="0"/>
    <p:restoredTop sz="94450" autoAdjust="0"/>
  </p:normalViewPr>
  <p:slideViewPr>
    <p:cSldViewPr snapToGrid="0">
      <p:cViewPr varScale="1">
        <p:scale>
          <a:sx n="93" d="100"/>
          <a:sy n="93" d="100"/>
        </p:scale>
        <p:origin x="432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microsoft.com/office/2016/11/relationships/changesInfo" Target="changesInfos/changesInfo1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sslin, Mika (Nokia - FI/Espoo)" userId="67c41d2c-4987-4500-b415-d9e92aed693c" providerId="ADAL" clId="{2638EC85-6A27-D44A-BC25-D838A2F319A1}"/>
    <pc:docChg chg="undo custSel addSld delSld modSld modMainMaster">
      <pc:chgData name="Kasslin, Mika (Nokia - FI/Espoo)" userId="67c41d2c-4987-4500-b415-d9e92aed693c" providerId="ADAL" clId="{2638EC85-6A27-D44A-BC25-D838A2F319A1}" dt="2021-03-23T06:14:09.169" v="4558" actId="20577"/>
      <pc:docMkLst>
        <pc:docMk/>
      </pc:docMkLst>
      <pc:sldChg chg="del">
        <pc:chgData name="Kasslin, Mika (Nokia - FI/Espoo)" userId="67c41d2c-4987-4500-b415-d9e92aed693c" providerId="ADAL" clId="{2638EC85-6A27-D44A-BC25-D838A2F319A1}" dt="2021-03-22T11:06:25.115" v="1176" actId="2696"/>
        <pc:sldMkLst>
          <pc:docMk/>
          <pc:sldMk cId="31946241" sldId="282"/>
        </pc:sldMkLst>
      </pc:sldChg>
      <pc:sldChg chg="modSp mod">
        <pc:chgData name="Kasslin, Mika (Nokia - FI/Espoo)" userId="67c41d2c-4987-4500-b415-d9e92aed693c" providerId="ADAL" clId="{2638EC85-6A27-D44A-BC25-D838A2F319A1}" dt="2021-03-22T14:51:17.246" v="4520" actId="20577"/>
        <pc:sldMkLst>
          <pc:docMk/>
          <pc:sldMk cId="1226111485" sldId="287"/>
        </pc:sldMkLst>
        <pc:spChg chg="mod">
          <ac:chgData name="Kasslin, Mika (Nokia - FI/Espoo)" userId="67c41d2c-4987-4500-b415-d9e92aed693c" providerId="ADAL" clId="{2638EC85-6A27-D44A-BC25-D838A2F319A1}" dt="2021-03-22T14:51:17.246" v="4520" actId="20577"/>
          <ac:spMkLst>
            <pc:docMk/>
            <pc:sldMk cId="1226111485" sldId="287"/>
            <ac:spMk id="7" creationId="{00000000-0000-0000-0000-000000000000}"/>
          </ac:spMkLst>
        </pc:spChg>
        <pc:spChg chg="mod">
          <ac:chgData name="Kasslin, Mika (Nokia - FI/Espoo)" userId="67c41d2c-4987-4500-b415-d9e92aed693c" providerId="ADAL" clId="{2638EC85-6A27-D44A-BC25-D838A2F319A1}" dt="2021-03-22T09:57:15.349" v="5" actId="20577"/>
          <ac:spMkLst>
            <pc:docMk/>
            <pc:sldMk cId="1226111485" sldId="287"/>
            <ac:spMk id="8" creationId="{00000000-0000-0000-0000-000000000000}"/>
          </ac:spMkLst>
        </pc:spChg>
      </pc:sldChg>
      <pc:sldChg chg="modSp mod">
        <pc:chgData name="Kasslin, Mika (Nokia - FI/Espoo)" userId="67c41d2c-4987-4500-b415-d9e92aed693c" providerId="ADAL" clId="{2638EC85-6A27-D44A-BC25-D838A2F319A1}" dt="2021-03-22T14:43:01.493" v="4083" actId="20577"/>
        <pc:sldMkLst>
          <pc:docMk/>
          <pc:sldMk cId="3271880493" sldId="323"/>
        </pc:sldMkLst>
        <pc:spChg chg="mod">
          <ac:chgData name="Kasslin, Mika (Nokia - FI/Espoo)" userId="67c41d2c-4987-4500-b415-d9e92aed693c" providerId="ADAL" clId="{2638EC85-6A27-D44A-BC25-D838A2F319A1}" dt="2021-03-22T14:43:01.493" v="4083" actId="20577"/>
          <ac:spMkLst>
            <pc:docMk/>
            <pc:sldMk cId="3271880493" sldId="323"/>
            <ac:spMk id="3" creationId="{F0AD7E99-457E-4542-84F8-EE86FBBA9AA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3:25.421" v="4552" actId="13926"/>
        <pc:sldMkLst>
          <pc:docMk/>
          <pc:sldMk cId="307241452" sldId="325"/>
        </pc:sldMkLst>
        <pc:spChg chg="mod">
          <ac:chgData name="Kasslin, Mika (Nokia - FI/Espoo)" userId="67c41d2c-4987-4500-b415-d9e92aed693c" providerId="ADAL" clId="{2638EC85-6A27-D44A-BC25-D838A2F319A1}" dt="2021-03-22T14:11:14.519" v="2491" actId="20577"/>
          <ac:spMkLst>
            <pc:docMk/>
            <pc:sldMk cId="307241452" sldId="325"/>
            <ac:spMk id="2" creationId="{16F21271-59CF-4C9C-AFC4-6EE38A87B808}"/>
          </ac:spMkLst>
        </pc:spChg>
        <pc:spChg chg="mod">
          <ac:chgData name="Kasslin, Mika (Nokia - FI/Espoo)" userId="67c41d2c-4987-4500-b415-d9e92aed693c" providerId="ADAL" clId="{2638EC85-6A27-D44A-BC25-D838A2F319A1}" dt="2021-03-23T06:13:25.421" v="4552" actId="13926"/>
          <ac:spMkLst>
            <pc:docMk/>
            <pc:sldMk cId="307241452" sldId="325"/>
            <ac:spMk id="3" creationId="{7CEC814B-A58D-4C87-9917-50E3D003FFB5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12:33.540" v="2493" actId="2696"/>
        <pc:sldMkLst>
          <pc:docMk/>
          <pc:sldMk cId="4050240343" sldId="326"/>
        </pc:sldMkLst>
      </pc:sldChg>
      <pc:sldChg chg="modSp mod delCm">
        <pc:chgData name="Kasslin, Mika (Nokia - FI/Espoo)" userId="67c41d2c-4987-4500-b415-d9e92aed693c" providerId="ADAL" clId="{2638EC85-6A27-D44A-BC25-D838A2F319A1}" dt="2021-03-23T06:14:09.169" v="4558" actId="20577"/>
        <pc:sldMkLst>
          <pc:docMk/>
          <pc:sldMk cId="1704975782" sldId="328"/>
        </pc:sldMkLst>
        <pc:spChg chg="mod">
          <ac:chgData name="Kasslin, Mika (Nokia - FI/Espoo)" userId="67c41d2c-4987-4500-b415-d9e92aed693c" providerId="ADAL" clId="{2638EC85-6A27-D44A-BC25-D838A2F319A1}" dt="2021-03-23T06:14:09.169" v="4558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mod delCm">
        <pc:chgData name="Kasslin, Mika (Nokia - FI/Espoo)" userId="67c41d2c-4987-4500-b415-d9e92aed693c" providerId="ADAL" clId="{2638EC85-6A27-D44A-BC25-D838A2F319A1}" dt="2021-03-23T06:12:01.248" v="4528" actId="13926"/>
        <pc:sldMkLst>
          <pc:docMk/>
          <pc:sldMk cId="946981746" sldId="329"/>
        </pc:sldMkLst>
        <pc:spChg chg="mod">
          <ac:chgData name="Kasslin, Mika (Nokia - FI/Espoo)" userId="67c41d2c-4987-4500-b415-d9e92aed693c" providerId="ADAL" clId="{2638EC85-6A27-D44A-BC25-D838A2F319A1}" dt="2021-03-22T14:45:59.694" v="4288" actId="20577"/>
          <ac:spMkLst>
            <pc:docMk/>
            <pc:sldMk cId="946981746" sldId="329"/>
            <ac:spMk id="2" creationId="{C8C99E19-E149-4F77-AAB2-6AF97FC5D4C0}"/>
          </ac:spMkLst>
        </pc:spChg>
        <pc:spChg chg="mod">
          <ac:chgData name="Kasslin, Mika (Nokia - FI/Espoo)" userId="67c41d2c-4987-4500-b415-d9e92aed693c" providerId="ADAL" clId="{2638EC85-6A27-D44A-BC25-D838A2F319A1}" dt="2021-03-23T06:12:01.248" v="4528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del">
        <pc:chgData name="Kasslin, Mika (Nokia - FI/Espoo)" userId="67c41d2c-4987-4500-b415-d9e92aed693c" providerId="ADAL" clId="{2638EC85-6A27-D44A-BC25-D838A2F319A1}" dt="2021-03-22T14:45:56.598" v="4287" actId="2696"/>
        <pc:sldMkLst>
          <pc:docMk/>
          <pc:sldMk cId="859352276" sldId="330"/>
        </pc:sldMkLst>
      </pc:sldChg>
      <pc:sldChg chg="del">
        <pc:chgData name="Kasslin, Mika (Nokia - FI/Espoo)" userId="67c41d2c-4987-4500-b415-d9e92aed693c" providerId="ADAL" clId="{2638EC85-6A27-D44A-BC25-D838A2F319A1}" dt="2021-03-22T14:12:10.374" v="2492" actId="2696"/>
        <pc:sldMkLst>
          <pc:docMk/>
          <pc:sldMk cId="1270419353" sldId="333"/>
        </pc:sldMkLst>
      </pc:sldChg>
      <pc:sldChg chg="del">
        <pc:chgData name="Kasslin, Mika (Nokia - FI/Espoo)" userId="67c41d2c-4987-4500-b415-d9e92aed693c" providerId="ADAL" clId="{2638EC85-6A27-D44A-BC25-D838A2F319A1}" dt="2021-03-22T14:35:07.061" v="3362" actId="2696"/>
        <pc:sldMkLst>
          <pc:docMk/>
          <pc:sldMk cId="1466351738" sldId="334"/>
        </pc:sldMkLst>
      </pc:sldChg>
      <pc:sldChg chg="modSp new mod delCm">
        <pc:chgData name="Kasslin, Mika (Nokia - FI/Espoo)" userId="67c41d2c-4987-4500-b415-d9e92aed693c" providerId="ADAL" clId="{2638EC85-6A27-D44A-BC25-D838A2F319A1}" dt="2021-03-23T06:11:47.753" v="4526" actId="20577"/>
        <pc:sldMkLst>
          <pc:docMk/>
          <pc:sldMk cId="1668250981" sldId="335"/>
        </pc:sldMkLst>
        <pc:spChg chg="mod">
          <ac:chgData name="Kasslin, Mika (Nokia - FI/Espoo)" userId="67c41d2c-4987-4500-b415-d9e92aed693c" providerId="ADAL" clId="{2638EC85-6A27-D44A-BC25-D838A2F319A1}" dt="2021-03-22T10:07:26.981" v="13" actId="20577"/>
          <ac:spMkLst>
            <pc:docMk/>
            <pc:sldMk cId="1668250981" sldId="335"/>
            <ac:spMk id="2" creationId="{6E040630-7F34-6C4A-AC52-4D5FF0C815E0}"/>
          </ac:spMkLst>
        </pc:spChg>
        <pc:spChg chg="mod">
          <ac:chgData name="Kasslin, Mika (Nokia - FI/Espoo)" userId="67c41d2c-4987-4500-b415-d9e92aed693c" providerId="ADAL" clId="{2638EC85-6A27-D44A-BC25-D838A2F319A1}" dt="2021-03-23T06:11:47.753" v="4526" actId="20577"/>
          <ac:spMkLst>
            <pc:docMk/>
            <pc:sldMk cId="1668250981" sldId="335"/>
            <ac:spMk id="3" creationId="{9AB3F7AA-37B4-0942-A4BA-9B890C6110A6}"/>
          </ac:spMkLst>
        </pc:spChg>
      </pc:sldChg>
      <pc:sldChg chg="modSp new mod">
        <pc:chgData name="Kasslin, Mika (Nokia - FI/Espoo)" userId="67c41d2c-4987-4500-b415-d9e92aed693c" providerId="ADAL" clId="{2638EC85-6A27-D44A-BC25-D838A2F319A1}" dt="2021-03-23T06:12:36.442" v="4546" actId="20577"/>
        <pc:sldMkLst>
          <pc:docMk/>
          <pc:sldMk cId="173697168" sldId="336"/>
        </pc:sldMkLst>
        <pc:spChg chg="mod">
          <ac:chgData name="Kasslin, Mika (Nokia - FI/Espoo)" userId="67c41d2c-4987-4500-b415-d9e92aed693c" providerId="ADAL" clId="{2638EC85-6A27-D44A-BC25-D838A2F319A1}" dt="2021-03-23T06:12:11.706" v="4539" actId="20577"/>
          <ac:spMkLst>
            <pc:docMk/>
            <pc:sldMk cId="173697168" sldId="336"/>
            <ac:spMk id="2" creationId="{408F7E1E-B272-8E4E-BA11-7CA25A76C277}"/>
          </ac:spMkLst>
        </pc:spChg>
        <pc:spChg chg="mod">
          <ac:chgData name="Kasslin, Mika (Nokia - FI/Espoo)" userId="67c41d2c-4987-4500-b415-d9e92aed693c" providerId="ADAL" clId="{2638EC85-6A27-D44A-BC25-D838A2F319A1}" dt="2021-03-23T06:12:36.442" v="4546" actId="20577"/>
          <ac:spMkLst>
            <pc:docMk/>
            <pc:sldMk cId="173697168" sldId="336"/>
            <ac:spMk id="3" creationId="{6307100D-C9E8-0944-88F5-027AB8AA8E96}"/>
          </ac:spMkLst>
        </pc:spChg>
      </pc:sldChg>
      <pc:sldMasterChg chg="modSp mod">
        <pc:chgData name="Kasslin, Mika (Nokia - FI/Espoo)" userId="67c41d2c-4987-4500-b415-d9e92aed693c" providerId="ADAL" clId="{2638EC85-6A27-D44A-BC25-D838A2F319A1}" dt="2021-03-22T14:36:45.568" v="3372" actId="20577"/>
        <pc:sldMasterMkLst>
          <pc:docMk/>
          <pc:sldMasterMk cId="539040119" sldId="2147483695"/>
        </pc:sldMasterMkLst>
        <pc:spChg chg="mod">
          <ac:chgData name="Kasslin, Mika (Nokia - FI/Espoo)" userId="67c41d2c-4987-4500-b415-d9e92aed693c" providerId="ADAL" clId="{2638EC85-6A27-D44A-BC25-D838A2F319A1}" dt="2021-03-22T14:36:45.568" v="3372" actId="20577"/>
          <ac:spMkLst>
            <pc:docMk/>
            <pc:sldMasterMk cId="539040119" sldId="2147483695"/>
            <ac:spMk id="11" creationId="{A2C1934C-D9E1-4B95-BD7A-3A16B08E8C44}"/>
          </ac:spMkLst>
        </pc:spChg>
      </pc:sldMasterChg>
    </pc:docChg>
  </pc:docChgLst>
  <pc:docChgLst>
    <pc:chgData name="Galati Giordano, Lorenzo (Nokia - DE/Stuttgart)" userId="d670983f-5ed8-4511-999e-9a574b4ae3ee" providerId="ADAL" clId="{9DBECB6D-E04A-47CF-8E95-C13E1479C5B7}"/>
    <pc:docChg chg="undo custSel modSld">
      <pc:chgData name="Galati Giordano, Lorenzo (Nokia - DE/Stuttgart)" userId="d670983f-5ed8-4511-999e-9a574b4ae3ee" providerId="ADAL" clId="{9DBECB6D-E04A-47CF-8E95-C13E1479C5B7}" dt="2021-03-22T21:29:17.237" v="305" actId="20577"/>
      <pc:docMkLst>
        <pc:docMk/>
      </pc:docMkLst>
      <pc:sldChg chg="modSp addCm modCm">
        <pc:chgData name="Galati Giordano, Lorenzo (Nokia - DE/Stuttgart)" userId="d670983f-5ed8-4511-999e-9a574b4ae3ee" providerId="ADAL" clId="{9DBECB6D-E04A-47CF-8E95-C13E1479C5B7}" dt="2021-03-22T21:21:37.924" v="256" actId="14100"/>
        <pc:sldMkLst>
          <pc:docMk/>
          <pc:sldMk cId="307241452" sldId="325"/>
        </pc:sldMkLst>
        <pc:spChg chg="mod">
          <ac:chgData name="Galati Giordano, Lorenzo (Nokia - DE/Stuttgart)" userId="d670983f-5ed8-4511-999e-9a574b4ae3ee" providerId="ADAL" clId="{9DBECB6D-E04A-47CF-8E95-C13E1479C5B7}" dt="2021-03-22T21:21:37.924" v="256" actId="14100"/>
          <ac:spMkLst>
            <pc:docMk/>
            <pc:sldMk cId="307241452" sldId="325"/>
            <ac:spMk id="3" creationId="{7CEC814B-A58D-4C87-9917-50E3D003FFB5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9:17.237" v="305" actId="20577"/>
        <pc:sldMkLst>
          <pc:docMk/>
          <pc:sldMk cId="1704975782" sldId="328"/>
        </pc:sldMkLst>
        <pc:spChg chg="mod">
          <ac:chgData name="Galati Giordano, Lorenzo (Nokia - DE/Stuttgart)" userId="d670983f-5ed8-4511-999e-9a574b4ae3ee" providerId="ADAL" clId="{9DBECB6D-E04A-47CF-8E95-C13E1479C5B7}" dt="2021-03-22T21:29:17.237" v="305" actId="20577"/>
          <ac:spMkLst>
            <pc:docMk/>
            <pc:sldMk cId="1704975782" sldId="328"/>
            <ac:spMk id="3" creationId="{ECEA9D24-A78C-4EE3-B985-D637FB4B049E}"/>
          </ac:spMkLst>
        </pc:spChg>
      </pc:sldChg>
      <pc:sldChg chg="modSp addCm modCm">
        <pc:chgData name="Galati Giordano, Lorenzo (Nokia - DE/Stuttgart)" userId="d670983f-5ed8-4511-999e-9a574b4ae3ee" providerId="ADAL" clId="{9DBECB6D-E04A-47CF-8E95-C13E1479C5B7}" dt="2021-03-22T21:26:48.982" v="285"/>
        <pc:sldMkLst>
          <pc:docMk/>
          <pc:sldMk cId="946981746" sldId="329"/>
        </pc:sldMkLst>
        <pc:spChg chg="mod">
          <ac:chgData name="Galati Giordano, Lorenzo (Nokia - DE/Stuttgart)" userId="d670983f-5ed8-4511-999e-9a574b4ae3ee" providerId="ADAL" clId="{9DBECB6D-E04A-47CF-8E95-C13E1479C5B7}" dt="2021-03-22T21:26:32.027" v="283" actId="13926"/>
          <ac:spMkLst>
            <pc:docMk/>
            <pc:sldMk cId="946981746" sldId="329"/>
            <ac:spMk id="3" creationId="{8AC043C6-3D3A-4A97-97BC-1BADDB37B11F}"/>
          </ac:spMkLst>
        </pc:spChg>
      </pc:sldChg>
      <pc:sldChg chg="modSp addCm delCm modCm">
        <pc:chgData name="Galati Giordano, Lorenzo (Nokia - DE/Stuttgart)" userId="d670983f-5ed8-4511-999e-9a574b4ae3ee" providerId="ADAL" clId="{9DBECB6D-E04A-47CF-8E95-C13E1479C5B7}" dt="2021-03-22T21:12:05.689" v="99"/>
        <pc:sldMkLst>
          <pc:docMk/>
          <pc:sldMk cId="1668250981" sldId="335"/>
        </pc:sldMkLst>
        <pc:spChg chg="mod">
          <ac:chgData name="Galati Giordano, Lorenzo (Nokia - DE/Stuttgart)" userId="d670983f-5ed8-4511-999e-9a574b4ae3ee" providerId="ADAL" clId="{9DBECB6D-E04A-47CF-8E95-C13E1479C5B7}" dt="2021-03-22T21:09:40.368" v="58" actId="20577"/>
          <ac:spMkLst>
            <pc:docMk/>
            <pc:sldMk cId="1668250981" sldId="335"/>
            <ac:spMk id="3" creationId="{9AB3F7AA-37B4-0942-A4BA-9B890C6110A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B73F1-7873-443C-8040-A0F19D3BBBD5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618D7-EC89-435D-A74D-1DE850F851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348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B62240-A291-45F9-A4E0-572AF6DA2E6A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49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38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827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98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95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789739" y="6475413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904039" y="6475413"/>
            <a:ext cx="248786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81472" y="332601"/>
            <a:ext cx="33791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802.11-2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4</a:t>
            </a:r>
            <a:r>
              <a:rPr lang="en-GB" alt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/</a:t>
            </a:r>
            <a:r>
              <a:rPr lang="en-US" sz="18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0200</a:t>
            </a:r>
            <a:r>
              <a:rPr lang="en-US" sz="1800" b="1" dirty="0" err="1" smtClean="0">
                <a:cs typeface="+mn-cs"/>
              </a:rPr>
              <a:t>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84795" y="332601"/>
            <a:ext cx="139140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 smtClean="0">
                <a:cs typeface="+mn-cs"/>
              </a:rPr>
              <a:t>Aug 2024</a:t>
            </a:r>
            <a:endParaRPr lang="en-US" sz="1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7" y="514928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 smtClean="0"/>
              <a:t>Indication for co-exist event follow up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522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</a:t>
            </a:r>
            <a:r>
              <a:rPr lang="en-US" sz="2000" b="0" dirty="0"/>
              <a:t>5</a:t>
            </a:r>
            <a:r>
              <a:rPr lang="en-GB" sz="2000" b="0" dirty="0" smtClean="0"/>
              <a:t>-01-</a:t>
            </a:r>
            <a:r>
              <a:rPr lang="en-US" sz="2000" b="0" dirty="0" smtClean="0"/>
              <a:t>24</a:t>
            </a:r>
            <a:endParaRPr lang="en-GB" sz="2000" b="0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303006" y="6492875"/>
            <a:ext cx="2743200" cy="365125"/>
          </a:xfrm>
        </p:spPr>
        <p:txBody>
          <a:bodyPr/>
          <a:lstStyle/>
          <a:p>
            <a:r>
              <a:rPr lang="en-GB" dirty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2" name="页脚占位符 4">
            <a:extLst>
              <a:ext uri="{FF2B5EF4-FFF2-40B4-BE49-F238E27FC236}">
                <a16:creationId xmlns:a16="http://schemas.microsoft.com/office/drawing/2014/main" id="{75BF2F47-7382-4FD2-8C90-3E69AFED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39845" y="6492875"/>
            <a:ext cx="2487861" cy="276999"/>
          </a:xfrm>
        </p:spPr>
        <p:txBody>
          <a:bodyPr/>
          <a:lstStyle/>
          <a:p>
            <a:r>
              <a:rPr lang="da-DK" dirty="0" smtClean="0"/>
              <a:t>Xiangxin Gu (Spreadtrum)</a:t>
            </a:r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1065869" y="278822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表格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04401"/>
              </p:ext>
            </p:extLst>
          </p:nvPr>
        </p:nvGraphicFramePr>
        <p:xfrm>
          <a:off x="1179295" y="3458160"/>
          <a:ext cx="9907805" cy="2129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3228">
                  <a:extLst>
                    <a:ext uri="{9D8B030D-6E8A-4147-A177-3AD203B41FA5}">
                      <a16:colId xmlns:a16="http://schemas.microsoft.com/office/drawing/2014/main" val="4033543628"/>
                    </a:ext>
                  </a:extLst>
                </a:gridCol>
                <a:gridCol w="1230923">
                  <a:extLst>
                    <a:ext uri="{9D8B030D-6E8A-4147-A177-3AD203B41FA5}">
                      <a16:colId xmlns:a16="http://schemas.microsoft.com/office/drawing/2014/main" val="447403358"/>
                    </a:ext>
                  </a:extLst>
                </a:gridCol>
                <a:gridCol w="4950069">
                  <a:extLst>
                    <a:ext uri="{9D8B030D-6E8A-4147-A177-3AD203B41FA5}">
                      <a16:colId xmlns:a16="http://schemas.microsoft.com/office/drawing/2014/main" val="505617071"/>
                    </a:ext>
                  </a:extLst>
                </a:gridCol>
                <a:gridCol w="2303585">
                  <a:extLst>
                    <a:ext uri="{9D8B030D-6E8A-4147-A177-3AD203B41FA5}">
                      <a16:colId xmlns:a16="http://schemas.microsoft.com/office/drawing/2014/main" val="3277808395"/>
                    </a:ext>
                  </a:extLst>
                </a:gridCol>
              </a:tblGrid>
              <a:tr h="425952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Affiliation 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 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Mail 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6396501"/>
                  </a:ext>
                </a:extLst>
              </a:tr>
              <a:tr h="42595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Xiangxin Gu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Spreadtrum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Spreadtrum</a:t>
                      </a:r>
                      <a:r>
                        <a:rPr lang="en-US" sz="1400" dirty="0" smtClean="0"/>
                        <a:t> Center,</a:t>
                      </a:r>
                      <a:r>
                        <a:rPr lang="en-US" sz="1400" baseline="0" dirty="0" smtClean="0"/>
                        <a:t> Lane 2288, </a:t>
                      </a:r>
                      <a:r>
                        <a:rPr lang="en-US" altLang="zh-CN" sz="1400" baseline="0" dirty="0" err="1" smtClean="0"/>
                        <a:t>Zu</a:t>
                      </a:r>
                      <a:r>
                        <a:rPr lang="en-US" altLang="zh-CN" sz="1400" baseline="0" dirty="0" smtClean="0"/>
                        <a:t> </a:t>
                      </a:r>
                      <a:r>
                        <a:rPr lang="en-US" altLang="zh-CN" sz="1400" baseline="0" dirty="0" err="1" smtClean="0"/>
                        <a:t>Chongzhi</a:t>
                      </a:r>
                      <a:r>
                        <a:rPr lang="en-US" altLang="zh-CN" sz="1400" baseline="0" dirty="0" smtClean="0"/>
                        <a:t> Road, </a:t>
                      </a:r>
                      <a:r>
                        <a:rPr lang="en-US" sz="1400" dirty="0" smtClean="0"/>
                        <a:t>Shanghai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Xiangxin.gu@unisoc.com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78510"/>
                  </a:ext>
                </a:extLst>
              </a:tr>
              <a:tr h="42595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Yingqiao Quan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Spreadtrum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Yingqiao.quan@unisoc.com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5861415"/>
                  </a:ext>
                </a:extLst>
              </a:tr>
              <a:tr h="42595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Lei</a:t>
                      </a:r>
                      <a:r>
                        <a:rPr lang="en-US" sz="1400" baseline="0" dirty="0" smtClean="0"/>
                        <a:t> Zhou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H3C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zhou.leiH@h3c.com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2264978"/>
                  </a:ext>
                </a:extLst>
              </a:tr>
              <a:tr h="425952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73417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914400" y="1960607"/>
            <a:ext cx="10363200" cy="3888258"/>
          </a:xfrm>
        </p:spPr>
        <p:txBody>
          <a:bodyPr/>
          <a:lstStyle/>
          <a:p>
            <a:pPr lvl="0"/>
            <a:r>
              <a:rPr lang="en-GB" sz="2000" dirty="0" err="1"/>
              <a:t>11bn</a:t>
            </a:r>
            <a:r>
              <a:rPr lang="en-GB" sz="2000" dirty="0"/>
              <a:t> </a:t>
            </a:r>
            <a:r>
              <a:rPr lang="en-US" sz="2000" dirty="0" smtClean="0"/>
              <a:t>has made good progress on mechanisms for coexistence and power save.</a:t>
            </a:r>
          </a:p>
          <a:p>
            <a:pPr lvl="0"/>
            <a:endParaRPr lang="en-US" sz="2000" dirty="0"/>
          </a:p>
          <a:p>
            <a:pPr lvl="0"/>
            <a:r>
              <a:rPr lang="en-US" sz="2000" dirty="0" smtClean="0"/>
              <a:t>In Kobe session, we discussed and run the following SP.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</a:t>
            </a:r>
            <a:r>
              <a:rPr lang="en-US" sz="1600" dirty="0" err="1" smtClean="0"/>
              <a:t>SP6</a:t>
            </a:r>
            <a:r>
              <a:rPr lang="en-US" sz="1600" dirty="0" smtClean="0"/>
              <a:t> </a:t>
            </a:r>
            <a:r>
              <a:rPr lang="en-US" altLang="zh-CN" sz="1600" dirty="0"/>
              <a:t>– </a:t>
            </a:r>
            <a:r>
              <a:rPr lang="en-US" sz="1600" dirty="0"/>
              <a:t>Laurent Cariou </a:t>
            </a:r>
            <a:r>
              <a:rPr lang="en-US" altLang="zh-CN" sz="1600" dirty="0"/>
              <a:t>–</a:t>
            </a:r>
            <a:r>
              <a:rPr lang="en-US" sz="1600" dirty="0"/>
              <a:t> Miscellaneous</a:t>
            </a:r>
            <a:r>
              <a:rPr lang="en-US" sz="1600" dirty="0" smtClean="0"/>
              <a:t>:</a:t>
            </a:r>
            <a:endParaRPr lang="en-US" sz="1600" dirty="0"/>
          </a:p>
          <a:p>
            <a:pPr marL="400050" lvl="1" indent="0">
              <a:buNone/>
            </a:pPr>
            <a:r>
              <a:rPr lang="en-US" sz="1600" dirty="0"/>
              <a:t>Do you agree to add to the </a:t>
            </a:r>
            <a:r>
              <a:rPr lang="en-US" sz="1600" dirty="0" err="1"/>
              <a:t>11bn</a:t>
            </a:r>
            <a:r>
              <a:rPr lang="en-US" sz="1600" dirty="0"/>
              <a:t> </a:t>
            </a:r>
            <a:r>
              <a:rPr lang="en-US" sz="1600" dirty="0" err="1"/>
              <a:t>SFD</a:t>
            </a:r>
            <a:r>
              <a:rPr lang="en-US" sz="1600" dirty="0"/>
              <a:t>:</a:t>
            </a:r>
          </a:p>
          <a:p>
            <a:pPr marL="400050" lvl="1" indent="0">
              <a:buNone/>
            </a:pPr>
            <a:r>
              <a:rPr lang="en-US" altLang="zh-CN" sz="1600" dirty="0" smtClean="0"/>
              <a:t>•</a:t>
            </a:r>
            <a:r>
              <a:rPr lang="en-US" altLang="zh-CN" sz="1600" dirty="0"/>
              <a:t> </a:t>
            </a:r>
            <a:r>
              <a:rPr lang="en-US" sz="1600" dirty="0" smtClean="0"/>
              <a:t>For </a:t>
            </a:r>
            <a:r>
              <a:rPr lang="en-US" sz="1600" dirty="0"/>
              <a:t>the following features, if an AP supports the feature, then it</a:t>
            </a:r>
            <a:r>
              <a:rPr lang="en-US" sz="1600" kern="100" dirty="0">
                <a:highlight>
                  <a:srgbClr val="FFFF00"/>
                </a:highlight>
                <a:ea typeface="等线" panose="02010600030101010101" pitchFamily="2" charset="-122"/>
                <a:cs typeface="Times New Roman" panose="02020603050405020304" pitchFamily="18" charset="0"/>
              </a:rPr>
              <a:t> shall </a:t>
            </a:r>
            <a:r>
              <a:rPr lang="en-US" sz="1600" dirty="0"/>
              <a:t>accept a request from an associated non-AP </a:t>
            </a:r>
            <a:r>
              <a:rPr lang="en-US" sz="1600" dirty="0" err="1"/>
              <a:t>STA</a:t>
            </a:r>
            <a:r>
              <a:rPr lang="en-US" sz="1600" dirty="0"/>
              <a:t> to enable or disable the feature for the non-AP </a:t>
            </a:r>
            <a:r>
              <a:rPr lang="en-US" sz="1600" dirty="0" err="1"/>
              <a:t>STA</a:t>
            </a:r>
            <a:endParaRPr lang="en-US" sz="1600" dirty="0"/>
          </a:p>
          <a:p>
            <a:pPr marL="742950" lvl="2" indent="0">
              <a:buNone/>
            </a:pPr>
            <a:r>
              <a:rPr lang="en-US" altLang="zh-CN" sz="1400" dirty="0"/>
              <a:t>•</a:t>
            </a:r>
            <a:r>
              <a:rPr lang="en-US" sz="1400" dirty="0"/>
              <a:t>	Dynamic unavailability operation</a:t>
            </a:r>
          </a:p>
          <a:p>
            <a:pPr marL="742950" lvl="2" indent="0">
              <a:buNone/>
            </a:pPr>
            <a:r>
              <a:rPr lang="en-US" altLang="zh-CN" sz="1400" dirty="0"/>
              <a:t>•</a:t>
            </a:r>
            <a:r>
              <a:rPr lang="en-US" sz="1400" dirty="0"/>
              <a:t>	Dynamic power save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en-US" sz="1600" b="0" kern="100" dirty="0" smtClean="0">
                <a:highlight>
                  <a:srgbClr val="FFFF00"/>
                </a:highlight>
                <a:ea typeface="等线" panose="02010600030101010101" pitchFamily="2" charset="-122"/>
                <a:cs typeface="Times New Roman" panose="02020603050405020304" pitchFamily="18" charset="0"/>
              </a:rPr>
              <a:t>        Result</a:t>
            </a:r>
            <a:r>
              <a:rPr lang="en-US" sz="1600" b="0" kern="100" dirty="0">
                <a:highlight>
                  <a:srgbClr val="FFFF00"/>
                </a:highlight>
                <a:ea typeface="等线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sz="1600" b="0" kern="100" dirty="0" err="1">
                <a:highlight>
                  <a:srgbClr val="FFFF00"/>
                </a:highlight>
                <a:ea typeface="等线" panose="02010600030101010101" pitchFamily="2" charset="-122"/>
                <a:cs typeface="Times New Roman" panose="02020603050405020304" pitchFamily="18" charset="0"/>
              </a:rPr>
              <a:t>121Y</a:t>
            </a:r>
            <a:r>
              <a:rPr lang="en-US" sz="1600" b="0" kern="100" dirty="0">
                <a:highlight>
                  <a:srgbClr val="FFFF00"/>
                </a:highlight>
                <a:ea typeface="等线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1600" b="0" kern="100" dirty="0" err="1">
                <a:highlight>
                  <a:srgbClr val="FFFF00"/>
                </a:highlight>
                <a:ea typeface="等线" panose="02010600030101010101" pitchFamily="2" charset="-122"/>
                <a:cs typeface="Times New Roman" panose="02020603050405020304" pitchFamily="18" charset="0"/>
              </a:rPr>
              <a:t>50N</a:t>
            </a:r>
            <a:r>
              <a:rPr lang="en-US" sz="1600" b="0" kern="100" dirty="0">
                <a:highlight>
                  <a:srgbClr val="FFFF00"/>
                </a:highlight>
                <a:ea typeface="等线" panose="02010600030101010101" pitchFamily="2" charset="-122"/>
                <a:cs typeface="Times New Roman" panose="02020603050405020304" pitchFamily="18" charset="0"/>
              </a:rPr>
              <a:t>, </a:t>
            </a:r>
            <a:r>
              <a:rPr lang="en-US" sz="1600" b="0" kern="100" dirty="0" err="1">
                <a:highlight>
                  <a:srgbClr val="FFFF00"/>
                </a:highlight>
                <a:ea typeface="等线" panose="02010600030101010101" pitchFamily="2" charset="-122"/>
                <a:cs typeface="Times New Roman" panose="02020603050405020304" pitchFamily="18" charset="0"/>
              </a:rPr>
              <a:t>54A</a:t>
            </a:r>
            <a:endParaRPr lang="en-US" sz="1600" b="0" kern="100" dirty="0"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endParaRPr lang="en-US" sz="2000" dirty="0" smtClean="0"/>
          </a:p>
          <a:p>
            <a:r>
              <a:rPr lang="en-US" sz="2000" dirty="0" smtClean="0"/>
              <a:t>During </a:t>
            </a:r>
            <a:r>
              <a:rPr lang="en-US" sz="2000" dirty="0"/>
              <a:t>the discussion, abuse issue was pointed out.</a:t>
            </a:r>
          </a:p>
        </p:txBody>
      </p:sp>
    </p:spTree>
    <p:extLst>
      <p:ext uri="{BB962C8B-B14F-4D97-AF65-F5344CB8AC3E}">
        <p14:creationId xmlns:p14="http://schemas.microsoft.com/office/powerpoint/2010/main" val="166825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914400" y="1515763"/>
            <a:ext cx="10560908" cy="4810896"/>
          </a:xfrm>
        </p:spPr>
        <p:txBody>
          <a:bodyPr/>
          <a:lstStyle/>
          <a:p>
            <a:pPr lvl="0"/>
            <a:r>
              <a:rPr lang="en-US" sz="1800" dirty="0" smtClean="0"/>
              <a:t>In document 24/1445, we discussed dynamic unavailability.</a:t>
            </a:r>
          </a:p>
          <a:p>
            <a:pPr lvl="1"/>
            <a:r>
              <a:rPr lang="en-US" sz="1600" dirty="0"/>
              <a:t>For </a:t>
            </a:r>
            <a:r>
              <a:rPr lang="en-US" sz="1600" dirty="0" smtClean="0"/>
              <a:t>a </a:t>
            </a:r>
            <a:r>
              <a:rPr lang="en-US" sz="1600" dirty="0" err="1" smtClean="0"/>
              <a:t>STA’s</a:t>
            </a:r>
            <a:r>
              <a:rPr lang="en-US" sz="1600" dirty="0" smtClean="0"/>
              <a:t> dynamic unavailability:</a:t>
            </a:r>
            <a:endParaRPr lang="en-US" sz="1600" dirty="0"/>
          </a:p>
          <a:p>
            <a:pPr lvl="2"/>
            <a:r>
              <a:rPr lang="en-US" sz="1600" dirty="0" smtClean="0"/>
              <a:t>Unsolicited indication for the coming unavailability. It doesn’t </a:t>
            </a:r>
            <a:r>
              <a:rPr lang="en-US" sz="1600" dirty="0"/>
              <a:t>always </a:t>
            </a:r>
            <a:r>
              <a:rPr lang="en-US" sz="1600" dirty="0" smtClean="0"/>
              <a:t>work </a:t>
            </a:r>
            <a:r>
              <a:rPr lang="en-US" sz="1600" dirty="0"/>
              <a:t>because of stringent </a:t>
            </a:r>
            <a:r>
              <a:rPr lang="en-US" sz="1600" dirty="0" smtClean="0"/>
              <a:t>time. </a:t>
            </a:r>
            <a:r>
              <a:rPr lang="en-US" sz="1600" dirty="0"/>
              <a:t>Taking Bluetooth 2.1 for instance, the TX event can be known only less than 1.25 milliseconds in advance.</a:t>
            </a:r>
          </a:p>
          <a:p>
            <a:pPr lvl="2"/>
            <a:r>
              <a:rPr lang="en-US" sz="1600" dirty="0" smtClean="0"/>
              <a:t>Always querying with </a:t>
            </a:r>
            <a:r>
              <a:rPr lang="en-US" sz="1600" dirty="0" err="1" smtClean="0"/>
              <a:t>ICF</a:t>
            </a:r>
            <a:r>
              <a:rPr lang="en-US" sz="1600" dirty="0" smtClean="0"/>
              <a:t> </a:t>
            </a:r>
            <a:r>
              <a:rPr lang="en-US" sz="1600" dirty="0"/>
              <a:t>before </a:t>
            </a:r>
            <a:r>
              <a:rPr lang="en-US" sz="1600" dirty="0" smtClean="0"/>
              <a:t>transmission which leads </a:t>
            </a:r>
            <a:r>
              <a:rPr lang="en-US" sz="1600" dirty="0"/>
              <a:t>to much overhead</a:t>
            </a:r>
            <a:r>
              <a:rPr lang="en-US" sz="1600" dirty="0" smtClean="0"/>
              <a:t>.</a:t>
            </a:r>
          </a:p>
          <a:p>
            <a:pPr lvl="2"/>
            <a:endParaRPr lang="en-US" sz="2000" dirty="0" smtClean="0"/>
          </a:p>
          <a:p>
            <a:pPr lvl="0"/>
            <a:r>
              <a:rPr lang="en-US" sz="1800" dirty="0" smtClean="0"/>
              <a:t>We also proposed the </a:t>
            </a:r>
            <a:r>
              <a:rPr lang="en-US" sz="1800" dirty="0" err="1" smtClean="0"/>
              <a:t>STA</a:t>
            </a:r>
            <a:r>
              <a:rPr lang="en-US" sz="1800" dirty="0" smtClean="0"/>
              <a:t> to inform its associated AP </a:t>
            </a:r>
            <a:r>
              <a:rPr lang="en-US" sz="1800" dirty="0"/>
              <a:t>the statistic parameters of the </a:t>
            </a:r>
            <a:r>
              <a:rPr lang="en-US" sz="1800" dirty="0" smtClean="0"/>
              <a:t>dynamic unavailability </a:t>
            </a:r>
            <a:r>
              <a:rPr lang="en-US" sz="1800" dirty="0"/>
              <a:t>when the </a:t>
            </a:r>
            <a:r>
              <a:rPr lang="en-US" sz="1800" dirty="0" err="1"/>
              <a:t>STA</a:t>
            </a:r>
            <a:r>
              <a:rPr lang="en-US" sz="1800" dirty="0"/>
              <a:t> </a:t>
            </a:r>
            <a:r>
              <a:rPr lang="en-US" sz="1800" dirty="0" smtClean="0"/>
              <a:t>request to enable </a:t>
            </a:r>
            <a:r>
              <a:rPr lang="en-US" sz="1800" dirty="0"/>
              <a:t>dynamic unavailability</a:t>
            </a:r>
            <a:r>
              <a:rPr lang="en-US" sz="1800" dirty="0" smtClean="0"/>
              <a:t>, such </a:t>
            </a:r>
            <a:r>
              <a:rPr lang="en-US" sz="1800" dirty="0"/>
              <a:t>as average periodicity, average duration, largest duration, etc.</a:t>
            </a:r>
          </a:p>
          <a:p>
            <a:pPr lvl="1"/>
            <a:r>
              <a:rPr lang="en-US" sz="1600" dirty="0" smtClean="0"/>
              <a:t>The AP may based on these parameters make the decision to accept or reject the request.</a:t>
            </a:r>
          </a:p>
          <a:p>
            <a:pPr lvl="1"/>
            <a:r>
              <a:rPr lang="en-US" sz="1600" dirty="0" smtClean="0"/>
              <a:t>If the AP accepts the request it </a:t>
            </a:r>
            <a:r>
              <a:rPr lang="en-US" sz="1600" dirty="0"/>
              <a:t>can </a:t>
            </a:r>
            <a:r>
              <a:rPr lang="en-US" sz="1600" dirty="0" smtClean="0"/>
              <a:t>leverage </a:t>
            </a:r>
            <a:r>
              <a:rPr lang="en-US" sz="1600" dirty="0"/>
              <a:t>these parameters and make better </a:t>
            </a:r>
            <a:r>
              <a:rPr lang="en-US" sz="1600" dirty="0" smtClean="0"/>
              <a:t>transmission:</a:t>
            </a:r>
          </a:p>
          <a:p>
            <a:pPr lvl="2"/>
            <a:r>
              <a:rPr lang="en-US" sz="1600" dirty="0" smtClean="0"/>
              <a:t>Transmitting to the </a:t>
            </a:r>
            <a:r>
              <a:rPr lang="en-US" sz="1600" dirty="0" err="1" smtClean="0"/>
              <a:t>STA</a:t>
            </a:r>
            <a:r>
              <a:rPr lang="en-US" sz="1600" dirty="0" smtClean="0"/>
              <a:t> with </a:t>
            </a:r>
            <a:r>
              <a:rPr lang="en-US" sz="1600" dirty="0" err="1" smtClean="0"/>
              <a:t>ICF</a:t>
            </a:r>
            <a:r>
              <a:rPr lang="en-US" sz="1600" dirty="0" smtClean="0"/>
              <a:t> or </a:t>
            </a:r>
          </a:p>
          <a:p>
            <a:pPr lvl="2"/>
            <a:r>
              <a:rPr lang="en-US" sz="1600" dirty="0" smtClean="0"/>
              <a:t>Transmitting </a:t>
            </a:r>
            <a:r>
              <a:rPr lang="en-US" sz="1600" dirty="0"/>
              <a:t>at time of a lower possibility to encounter </a:t>
            </a:r>
            <a:r>
              <a:rPr lang="en-US" sz="1600" dirty="0" smtClean="0"/>
              <a:t>the </a:t>
            </a:r>
            <a:r>
              <a:rPr lang="en-US" sz="1600" dirty="0" err="1" smtClean="0"/>
              <a:t>STA’s</a:t>
            </a:r>
            <a:r>
              <a:rPr lang="en-US" sz="1600" dirty="0" smtClean="0"/>
              <a:t> unavailability period.</a:t>
            </a:r>
          </a:p>
          <a:p>
            <a:pPr lvl="1"/>
            <a:r>
              <a:rPr lang="en-US" sz="1600" dirty="0"/>
              <a:t>If the AP </a:t>
            </a:r>
            <a:r>
              <a:rPr lang="en-US" sz="1600" dirty="0" smtClean="0"/>
              <a:t>rejects </a:t>
            </a:r>
            <a:r>
              <a:rPr lang="en-US" sz="1600" dirty="0"/>
              <a:t>the </a:t>
            </a:r>
            <a:r>
              <a:rPr lang="en-US" sz="1600" dirty="0" smtClean="0"/>
              <a:t>request:</a:t>
            </a:r>
            <a:endParaRPr lang="en-US" sz="1600" dirty="0"/>
          </a:p>
          <a:p>
            <a:pPr lvl="2"/>
            <a:r>
              <a:rPr lang="en-US" sz="1600" dirty="0" smtClean="0"/>
              <a:t>The </a:t>
            </a:r>
            <a:r>
              <a:rPr lang="en-US" sz="1600" dirty="0" err="1" smtClean="0"/>
              <a:t>STA</a:t>
            </a:r>
            <a:r>
              <a:rPr lang="en-US" sz="1600" dirty="0" smtClean="0"/>
              <a:t> should indicate the AP the coming unavailability in advance with unsolicited indication.</a:t>
            </a:r>
            <a:endParaRPr lang="en-US" sz="1600" dirty="0"/>
          </a:p>
          <a:p>
            <a:pPr lvl="2"/>
            <a:r>
              <a:rPr lang="en-US" sz="1600" dirty="0" smtClean="0"/>
              <a:t>If it failed to indicate the unavailability, it may signal the AP the unavailability just happened for retransmission.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372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60634"/>
            <a:ext cx="9998766" cy="914399"/>
          </a:xfrm>
        </p:spPr>
        <p:txBody>
          <a:bodyPr/>
          <a:lstStyle/>
          <a:p>
            <a:r>
              <a:rPr lang="en-US" dirty="0" smtClean="0"/>
              <a:t>Proposal 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914400" y="1752607"/>
            <a:ext cx="10363200" cy="2397198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STA</a:t>
            </a:r>
            <a:r>
              <a:rPr lang="en-US" dirty="0" smtClean="0"/>
              <a:t> requests to enable dynamic unavailability to its associated AP with the statistic parameters of the dynamic unavailability</a:t>
            </a:r>
          </a:p>
          <a:p>
            <a:pPr lvl="1"/>
            <a:r>
              <a:rPr lang="en-US" dirty="0" smtClean="0"/>
              <a:t>Such as average periodicity, average duration, largest duration, etc.</a:t>
            </a:r>
          </a:p>
          <a:p>
            <a:pPr lvl="1"/>
            <a:r>
              <a:rPr lang="en-US" sz="1800" dirty="0"/>
              <a:t>The AP </a:t>
            </a:r>
            <a:r>
              <a:rPr lang="en-US" sz="1800" dirty="0" smtClean="0"/>
              <a:t>may </a:t>
            </a:r>
            <a:r>
              <a:rPr lang="en-US" sz="1800" dirty="0"/>
              <a:t>based on these parameters make the decision to accept or reject the request.</a:t>
            </a:r>
          </a:p>
          <a:p>
            <a:pPr lvl="1"/>
            <a:r>
              <a:rPr lang="en-US" sz="1800" dirty="0"/>
              <a:t>If the AP accept the </a:t>
            </a:r>
            <a:r>
              <a:rPr lang="en-US" sz="1800" dirty="0" smtClean="0"/>
              <a:t>request, </a:t>
            </a:r>
            <a:r>
              <a:rPr lang="en-US" sz="1800" dirty="0"/>
              <a:t>it can leverage these parameters and make better transmission:</a:t>
            </a:r>
          </a:p>
          <a:p>
            <a:pPr lvl="2"/>
            <a:r>
              <a:rPr lang="en-US" sz="1600" dirty="0"/>
              <a:t>Transmitting to the </a:t>
            </a:r>
            <a:r>
              <a:rPr lang="en-US" sz="1600" dirty="0" err="1"/>
              <a:t>STA</a:t>
            </a:r>
            <a:r>
              <a:rPr lang="en-US" sz="1600" dirty="0"/>
              <a:t> with </a:t>
            </a:r>
            <a:r>
              <a:rPr lang="en-US" sz="1600" dirty="0" err="1"/>
              <a:t>ICF</a:t>
            </a:r>
            <a:r>
              <a:rPr lang="en-US" sz="1600" dirty="0"/>
              <a:t> or </a:t>
            </a:r>
          </a:p>
          <a:p>
            <a:pPr lvl="2"/>
            <a:r>
              <a:rPr lang="en-US" sz="1600" dirty="0"/>
              <a:t>Transmitting at time of a lower possibility to encounter the </a:t>
            </a:r>
            <a:r>
              <a:rPr lang="en-US" sz="1600" dirty="0" err="1"/>
              <a:t>STA’s</a:t>
            </a:r>
            <a:r>
              <a:rPr lang="en-US" sz="1600" dirty="0"/>
              <a:t> unavailability period.</a:t>
            </a:r>
          </a:p>
        </p:txBody>
      </p:sp>
      <p:cxnSp>
        <p:nvCxnSpPr>
          <p:cNvPr id="7" name="直接箭头连接符 6"/>
          <p:cNvCxnSpPr/>
          <p:nvPr/>
        </p:nvCxnSpPr>
        <p:spPr bwMode="auto">
          <a:xfrm flipV="1">
            <a:off x="914400" y="4843849"/>
            <a:ext cx="10486768" cy="329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" name="文本框 8"/>
          <p:cNvSpPr txBox="1"/>
          <p:nvPr/>
        </p:nvSpPr>
        <p:spPr>
          <a:xfrm>
            <a:off x="729669" y="4474517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0" name="文本框 9"/>
          <p:cNvSpPr txBox="1"/>
          <p:nvPr/>
        </p:nvSpPr>
        <p:spPr>
          <a:xfrm>
            <a:off x="668370" y="4876801"/>
            <a:ext cx="602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STA</a:t>
            </a:r>
            <a:endParaRPr lang="en-US" dirty="0"/>
          </a:p>
        </p:txBody>
      </p:sp>
      <p:sp>
        <p:nvSpPr>
          <p:cNvPr id="11" name="矩形 10"/>
          <p:cNvSpPr/>
          <p:nvPr/>
        </p:nvSpPr>
        <p:spPr bwMode="auto">
          <a:xfrm>
            <a:off x="1664044" y="5061467"/>
            <a:ext cx="601362" cy="40845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OpenBT</a:t>
            </a:r>
            <a:r>
              <a:rPr lang="en-US" sz="1200" dirty="0" smtClean="0">
                <a:latin typeface="Times New Roman" pitchFamily="18" charset="0"/>
              </a:rPr>
              <a:t>, …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矩形 11"/>
          <p:cNvSpPr/>
          <p:nvPr/>
        </p:nvSpPr>
        <p:spPr bwMode="auto">
          <a:xfrm>
            <a:off x="2450136" y="4876801"/>
            <a:ext cx="1199226" cy="694044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Times New Roman" pitchFamily="18" charset="0"/>
              </a:rPr>
              <a:t>Enable dynamic unavailability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(parameters)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七角星 12"/>
          <p:cNvSpPr/>
          <p:nvPr/>
        </p:nvSpPr>
        <p:spPr bwMode="auto">
          <a:xfrm>
            <a:off x="4163056" y="4885730"/>
            <a:ext cx="477795" cy="408458"/>
          </a:xfrm>
          <a:prstGeom prst="star7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七角星 14"/>
          <p:cNvSpPr/>
          <p:nvPr/>
        </p:nvSpPr>
        <p:spPr bwMode="auto">
          <a:xfrm>
            <a:off x="6157784" y="4876801"/>
            <a:ext cx="477795" cy="408458"/>
          </a:xfrm>
          <a:prstGeom prst="star7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七角星 15"/>
          <p:cNvSpPr/>
          <p:nvPr/>
        </p:nvSpPr>
        <p:spPr bwMode="auto">
          <a:xfrm>
            <a:off x="7603523" y="4876801"/>
            <a:ext cx="477795" cy="408458"/>
          </a:xfrm>
          <a:prstGeom prst="star7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027638" y="488641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19" name="矩形 18"/>
          <p:cNvSpPr/>
          <p:nvPr/>
        </p:nvSpPr>
        <p:spPr bwMode="auto">
          <a:xfrm>
            <a:off x="8322185" y="5061467"/>
            <a:ext cx="681772" cy="40845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Times New Roman" pitchFamily="18" charset="0"/>
              </a:rPr>
              <a:t>Close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BT, ….</a:t>
            </a:r>
          </a:p>
        </p:txBody>
      </p:sp>
      <p:sp>
        <p:nvSpPr>
          <p:cNvPr id="20" name="矩形 19"/>
          <p:cNvSpPr/>
          <p:nvPr/>
        </p:nvSpPr>
        <p:spPr bwMode="auto">
          <a:xfrm>
            <a:off x="9111049" y="4857238"/>
            <a:ext cx="1293339" cy="40845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Disable dynamic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unavailability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32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60634"/>
            <a:ext cx="9998766" cy="914399"/>
          </a:xfrm>
        </p:spPr>
        <p:txBody>
          <a:bodyPr/>
          <a:lstStyle/>
          <a:p>
            <a:r>
              <a:rPr lang="en-US" dirty="0" smtClean="0"/>
              <a:t>Proposal 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914400" y="2019319"/>
            <a:ext cx="10700951" cy="1715524"/>
          </a:xfrm>
        </p:spPr>
        <p:txBody>
          <a:bodyPr/>
          <a:lstStyle/>
          <a:p>
            <a:r>
              <a:rPr lang="en-US" sz="2000" dirty="0" smtClean="0"/>
              <a:t>The </a:t>
            </a:r>
            <a:r>
              <a:rPr lang="en-US" sz="2000" dirty="0" err="1" smtClean="0"/>
              <a:t>STA</a:t>
            </a:r>
            <a:r>
              <a:rPr lang="en-US" sz="2000" dirty="0" smtClean="0"/>
              <a:t> may signal the AP </a:t>
            </a:r>
            <a:r>
              <a:rPr lang="en-US" sz="2000" dirty="0"/>
              <a:t>the unavailability just happened and </a:t>
            </a:r>
            <a:r>
              <a:rPr lang="en-US" sz="2000" dirty="0" smtClean="0"/>
              <a:t>not indicated ahead.</a:t>
            </a:r>
          </a:p>
          <a:p>
            <a:pPr lvl="1"/>
            <a:r>
              <a:rPr lang="en-US" sz="1800" dirty="0" smtClean="0"/>
              <a:t>With information such as the start time and the duration of the unavailability.</a:t>
            </a:r>
          </a:p>
          <a:p>
            <a:pPr lvl="1"/>
            <a:r>
              <a:rPr lang="en-US" sz="1800" dirty="0" smtClean="0"/>
              <a:t>To trigger a </a:t>
            </a:r>
            <a:r>
              <a:rPr lang="en-US" sz="1800" dirty="0"/>
              <a:t>retransmission </a:t>
            </a:r>
            <a:r>
              <a:rPr lang="en-US" sz="1800" dirty="0" smtClean="0"/>
              <a:t>if a transmission failure happened during the unavailability. </a:t>
            </a:r>
          </a:p>
          <a:p>
            <a:pPr lvl="1"/>
            <a:r>
              <a:rPr lang="en-US" sz="1800" dirty="0" smtClean="0"/>
              <a:t>For the AP to decide MCS downgrading or not.</a:t>
            </a:r>
            <a:endParaRPr lang="en-US" sz="1600" dirty="0" smtClean="0"/>
          </a:p>
        </p:txBody>
      </p:sp>
      <p:cxnSp>
        <p:nvCxnSpPr>
          <p:cNvPr id="7" name="直接箭头连接符 6"/>
          <p:cNvCxnSpPr/>
          <p:nvPr/>
        </p:nvCxnSpPr>
        <p:spPr bwMode="auto">
          <a:xfrm flipV="1">
            <a:off x="996780" y="4712044"/>
            <a:ext cx="10486768" cy="329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" name="文本框 7"/>
          <p:cNvSpPr txBox="1"/>
          <p:nvPr/>
        </p:nvSpPr>
        <p:spPr>
          <a:xfrm>
            <a:off x="812049" y="4342712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750750" y="4744996"/>
            <a:ext cx="602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STA</a:t>
            </a:r>
            <a:endParaRPr lang="en-US" dirty="0"/>
          </a:p>
        </p:txBody>
      </p:sp>
      <p:sp>
        <p:nvSpPr>
          <p:cNvPr id="12" name="七角星 11"/>
          <p:cNvSpPr/>
          <p:nvPr/>
        </p:nvSpPr>
        <p:spPr bwMode="auto">
          <a:xfrm>
            <a:off x="2092412" y="4754605"/>
            <a:ext cx="1103874" cy="408458"/>
          </a:xfrm>
          <a:prstGeom prst="star7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七角星 12"/>
          <p:cNvSpPr/>
          <p:nvPr/>
        </p:nvSpPr>
        <p:spPr bwMode="auto">
          <a:xfrm>
            <a:off x="6080222" y="4744996"/>
            <a:ext cx="1185555" cy="408458"/>
          </a:xfrm>
          <a:prstGeom prst="star7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矩形 17"/>
          <p:cNvSpPr/>
          <p:nvPr/>
        </p:nvSpPr>
        <p:spPr bwMode="auto">
          <a:xfrm>
            <a:off x="3375876" y="4744996"/>
            <a:ext cx="969398" cy="40845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Co-ex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</a:rPr>
              <a:t>E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vent happened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0" name="直接连接符 19"/>
          <p:cNvCxnSpPr>
            <a:stCxn id="18" idx="1"/>
          </p:cNvCxnSpPr>
          <p:nvPr/>
        </p:nvCxnSpPr>
        <p:spPr bwMode="auto">
          <a:xfrm flipH="1">
            <a:off x="3196286" y="4949225"/>
            <a:ext cx="17959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5" name="直接连接符 24"/>
          <p:cNvCxnSpPr/>
          <p:nvPr/>
        </p:nvCxnSpPr>
        <p:spPr bwMode="auto">
          <a:xfrm flipH="1" flipV="1">
            <a:off x="3155605" y="4744996"/>
            <a:ext cx="46129" cy="19221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直接连接符 26"/>
          <p:cNvCxnSpPr/>
          <p:nvPr/>
        </p:nvCxnSpPr>
        <p:spPr bwMode="auto">
          <a:xfrm flipH="1" flipV="1">
            <a:off x="3252053" y="4744996"/>
            <a:ext cx="46129" cy="19221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9" name="矩形 28"/>
          <p:cNvSpPr/>
          <p:nvPr/>
        </p:nvSpPr>
        <p:spPr bwMode="auto">
          <a:xfrm>
            <a:off x="7433005" y="4732638"/>
            <a:ext cx="969398" cy="40845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Co-ex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</a:rPr>
              <a:t>E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vent happened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0" name="直接连接符 29"/>
          <p:cNvCxnSpPr>
            <a:stCxn id="29" idx="1"/>
          </p:cNvCxnSpPr>
          <p:nvPr/>
        </p:nvCxnSpPr>
        <p:spPr bwMode="auto">
          <a:xfrm flipH="1">
            <a:off x="7253415" y="4936867"/>
            <a:ext cx="17959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直接连接符 30"/>
          <p:cNvCxnSpPr/>
          <p:nvPr/>
        </p:nvCxnSpPr>
        <p:spPr bwMode="auto">
          <a:xfrm flipH="1" flipV="1">
            <a:off x="7212734" y="4732638"/>
            <a:ext cx="46129" cy="19221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2" name="直接连接符 31"/>
          <p:cNvCxnSpPr/>
          <p:nvPr/>
        </p:nvCxnSpPr>
        <p:spPr bwMode="auto">
          <a:xfrm flipH="1" flipV="1">
            <a:off x="7309182" y="4732638"/>
            <a:ext cx="46129" cy="19221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3" name="矩形 32"/>
          <p:cNvSpPr/>
          <p:nvPr/>
        </p:nvSpPr>
        <p:spPr bwMode="auto">
          <a:xfrm>
            <a:off x="6061403" y="4308391"/>
            <a:ext cx="650017" cy="40845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 </a:t>
            </a:r>
          </a:p>
        </p:txBody>
      </p:sp>
      <p:cxnSp>
        <p:nvCxnSpPr>
          <p:cNvPr id="34" name="直接连接符 33"/>
          <p:cNvCxnSpPr>
            <a:stCxn id="33" idx="1"/>
          </p:cNvCxnSpPr>
          <p:nvPr/>
        </p:nvCxnSpPr>
        <p:spPr bwMode="auto">
          <a:xfrm flipH="1">
            <a:off x="5881813" y="4512620"/>
            <a:ext cx="17959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直接连接符 35"/>
          <p:cNvCxnSpPr/>
          <p:nvPr/>
        </p:nvCxnSpPr>
        <p:spPr bwMode="auto">
          <a:xfrm flipV="1">
            <a:off x="5817811" y="4522121"/>
            <a:ext cx="64002" cy="2152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8" name="直接连接符 37"/>
          <p:cNvCxnSpPr/>
          <p:nvPr/>
        </p:nvCxnSpPr>
        <p:spPr bwMode="auto">
          <a:xfrm flipV="1">
            <a:off x="5912994" y="4522120"/>
            <a:ext cx="64002" cy="2152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9" name="矩形 38"/>
          <p:cNvSpPr/>
          <p:nvPr/>
        </p:nvSpPr>
        <p:spPr bwMode="auto">
          <a:xfrm>
            <a:off x="8734581" y="4312508"/>
            <a:ext cx="956088" cy="40845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Data (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reTX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)</a:t>
            </a:r>
          </a:p>
        </p:txBody>
      </p:sp>
      <p:cxnSp>
        <p:nvCxnSpPr>
          <p:cNvPr id="40" name="直接连接符 39"/>
          <p:cNvCxnSpPr>
            <a:stCxn id="39" idx="1"/>
          </p:cNvCxnSpPr>
          <p:nvPr/>
        </p:nvCxnSpPr>
        <p:spPr bwMode="auto">
          <a:xfrm flipH="1">
            <a:off x="8554991" y="4516737"/>
            <a:ext cx="17959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1" name="直接连接符 40"/>
          <p:cNvCxnSpPr/>
          <p:nvPr/>
        </p:nvCxnSpPr>
        <p:spPr bwMode="auto">
          <a:xfrm flipV="1">
            <a:off x="8490989" y="4526238"/>
            <a:ext cx="64002" cy="2152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2" name="直接连接符 41"/>
          <p:cNvCxnSpPr/>
          <p:nvPr/>
        </p:nvCxnSpPr>
        <p:spPr bwMode="auto">
          <a:xfrm flipV="1">
            <a:off x="8586172" y="4526237"/>
            <a:ext cx="64002" cy="2152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3" name="矩形 42"/>
          <p:cNvSpPr/>
          <p:nvPr/>
        </p:nvSpPr>
        <p:spPr bwMode="auto">
          <a:xfrm>
            <a:off x="9862591" y="4728520"/>
            <a:ext cx="409993" cy="40845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BA </a:t>
            </a:r>
          </a:p>
        </p:txBody>
      </p:sp>
    </p:spTree>
    <p:extLst>
      <p:ext uri="{BB962C8B-B14F-4D97-AF65-F5344CB8AC3E}">
        <p14:creationId xmlns:p14="http://schemas.microsoft.com/office/powerpoint/2010/main" val="184244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914400" y="2510488"/>
            <a:ext cx="10363200" cy="1740236"/>
          </a:xfrm>
        </p:spPr>
        <p:txBody>
          <a:bodyPr/>
          <a:lstStyle/>
          <a:p>
            <a:r>
              <a:rPr lang="en-US" dirty="0" smtClean="0"/>
              <a:t>Do you agree to that a </a:t>
            </a:r>
            <a:r>
              <a:rPr lang="en-US" dirty="0" err="1"/>
              <a:t>STA</a:t>
            </a:r>
            <a:r>
              <a:rPr lang="en-US" dirty="0"/>
              <a:t> requests to enable dynamic unavailability to </a:t>
            </a:r>
            <a:r>
              <a:rPr lang="en-US" dirty="0" smtClean="0"/>
              <a:t>its </a:t>
            </a:r>
            <a:r>
              <a:rPr lang="en-US" dirty="0"/>
              <a:t>associated AP with </a:t>
            </a:r>
            <a:r>
              <a:rPr lang="en-US" dirty="0" smtClean="0"/>
              <a:t>the </a:t>
            </a:r>
            <a:r>
              <a:rPr lang="en-US" dirty="0"/>
              <a:t>statistic parameters of the dynamic </a:t>
            </a:r>
            <a:r>
              <a:rPr lang="en-US" dirty="0" smtClean="0"/>
              <a:t>unavailability?</a:t>
            </a:r>
            <a:endParaRPr lang="en-US" dirty="0"/>
          </a:p>
          <a:p>
            <a:pPr lvl="1"/>
            <a:r>
              <a:rPr lang="en-US" dirty="0"/>
              <a:t>Such as average periodicity, average duration, largest duration, etc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For the AP to decide whether to accept or reject the request.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03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914400" y="2510488"/>
            <a:ext cx="10363200" cy="2119177"/>
          </a:xfrm>
        </p:spPr>
        <p:txBody>
          <a:bodyPr/>
          <a:lstStyle/>
          <a:p>
            <a:r>
              <a:rPr lang="en-US" dirty="0" smtClean="0"/>
              <a:t>Do you agree to that a </a:t>
            </a:r>
            <a:r>
              <a:rPr lang="en-US" dirty="0" err="1"/>
              <a:t>STA</a:t>
            </a:r>
            <a:r>
              <a:rPr lang="en-US" dirty="0"/>
              <a:t> may signal </a:t>
            </a:r>
            <a:r>
              <a:rPr lang="en-US" dirty="0" smtClean="0"/>
              <a:t>its associated </a:t>
            </a:r>
            <a:r>
              <a:rPr lang="en-US" dirty="0"/>
              <a:t>AP the unavailability just happened and not indicated </a:t>
            </a:r>
            <a:r>
              <a:rPr lang="en-US" dirty="0" smtClean="0"/>
              <a:t>ahead?</a:t>
            </a:r>
            <a:endParaRPr lang="en-US" dirty="0"/>
          </a:p>
          <a:p>
            <a:pPr lvl="1"/>
            <a:r>
              <a:rPr lang="en-US" dirty="0"/>
              <a:t>With information such as the start time and the duration of the unavailability.</a:t>
            </a:r>
          </a:p>
          <a:p>
            <a:pPr lvl="1"/>
            <a:r>
              <a:rPr lang="en-US" dirty="0"/>
              <a:t>To trigger a retransmission if a transmission failure happened during the unavailability. </a:t>
            </a:r>
          </a:p>
          <a:p>
            <a:pPr lvl="1"/>
            <a:r>
              <a:rPr lang="en-US" dirty="0"/>
              <a:t>For the AP to decide MCS downgrading or not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38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40630-7F34-6C4A-AC52-4D5FF0C81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3F7AA-37B4-0942-A4BA-9B890C611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16929"/>
            <a:ext cx="10363200" cy="4039922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1800" b="0" dirty="0"/>
              <a:t>[1</a:t>
            </a:r>
            <a:r>
              <a:rPr lang="en-US" altLang="zh-CN" sz="1800" b="0" dirty="0" smtClean="0"/>
              <a:t>] 11-23-1934-00-</a:t>
            </a:r>
            <a:r>
              <a:rPr lang="en-US" altLang="zh-CN" sz="1800" b="0" dirty="0" err="1" smtClean="0"/>
              <a:t>00bn</a:t>
            </a:r>
            <a:r>
              <a:rPr lang="en-US" altLang="zh-CN" sz="1800" b="0" dirty="0" smtClean="0"/>
              <a:t>-in-device-interference-mitigation-follow-up Liwen Chu</a:t>
            </a:r>
          </a:p>
          <a:p>
            <a:pPr marL="0" indent="0">
              <a:buNone/>
            </a:pPr>
            <a:r>
              <a:rPr lang="en-US" altLang="zh-CN" sz="1800" b="0" dirty="0"/>
              <a:t>[2] </a:t>
            </a:r>
            <a:r>
              <a:rPr lang="en-US" altLang="zh-CN" sz="1800" b="0" dirty="0" smtClean="0"/>
              <a:t>11-23-1964-01-</a:t>
            </a:r>
            <a:r>
              <a:rPr lang="en-US" altLang="zh-CN" sz="1800" b="0" dirty="0" err="1" smtClean="0"/>
              <a:t>00bn</a:t>
            </a:r>
            <a:r>
              <a:rPr lang="en-US" altLang="zh-CN" sz="1800" b="0" dirty="0" smtClean="0"/>
              <a:t>-coexistence-protocols-for-</a:t>
            </a:r>
            <a:r>
              <a:rPr lang="en-US" altLang="zh-CN" sz="1800" b="0" dirty="0" err="1" smtClean="0"/>
              <a:t>uhr</a:t>
            </a:r>
            <a:r>
              <a:rPr lang="en-US" altLang="zh-CN" sz="1800" b="0" dirty="0"/>
              <a:t> Alfred Asterjadhi </a:t>
            </a:r>
            <a:endParaRPr lang="en-US" altLang="zh-CN" sz="1800" b="0" dirty="0" smtClean="0"/>
          </a:p>
          <a:p>
            <a:pPr marL="0" indent="0">
              <a:buNone/>
            </a:pPr>
            <a:r>
              <a:rPr lang="en-US" altLang="zh-CN" sz="1800" b="0" dirty="0" smtClean="0"/>
              <a:t>[3] 11-23-2002-02-00bn-in-device-coexistence-and-interference-follow-up Laurent Cariou</a:t>
            </a:r>
          </a:p>
          <a:p>
            <a:pPr marL="0" indent="0">
              <a:buNone/>
            </a:pPr>
            <a:r>
              <a:rPr lang="en-US" altLang="zh-CN" sz="1800" b="0" dirty="0"/>
              <a:t>[4] </a:t>
            </a:r>
            <a:r>
              <a:rPr lang="en-US" altLang="zh-CN" sz="1800" b="0" dirty="0" smtClean="0"/>
              <a:t>11-23-2026-00-</a:t>
            </a:r>
            <a:r>
              <a:rPr lang="en-US" altLang="zh-CN" sz="1800" b="0" dirty="0" err="1" smtClean="0"/>
              <a:t>00bn</a:t>
            </a:r>
            <a:r>
              <a:rPr lang="en-US" altLang="zh-CN" sz="1800" b="0" dirty="0"/>
              <a:t>-balanced-wireless-in-device Brian </a:t>
            </a:r>
            <a:r>
              <a:rPr lang="en-US" altLang="zh-CN" sz="1800" b="0" dirty="0" smtClean="0"/>
              <a:t>Hart</a:t>
            </a:r>
          </a:p>
          <a:p>
            <a:pPr marL="0" indent="0">
              <a:buNone/>
            </a:pPr>
            <a:r>
              <a:rPr lang="en-US" altLang="zh-CN" sz="1800" b="0" dirty="0" smtClean="0"/>
              <a:t>[5] 11-23-2078-05-</a:t>
            </a:r>
            <a:r>
              <a:rPr lang="en-US" altLang="zh-CN" sz="1800" b="0" dirty="0" err="1" smtClean="0"/>
              <a:t>00bn</a:t>
            </a:r>
            <a:r>
              <a:rPr lang="en-US" altLang="zh-CN" sz="1800" b="0" dirty="0" smtClean="0"/>
              <a:t>-</a:t>
            </a:r>
            <a:r>
              <a:rPr lang="en-US" altLang="zh-CN" sz="1800" b="0" dirty="0" err="1" smtClean="0"/>
              <a:t>coex</a:t>
            </a:r>
            <a:r>
              <a:rPr lang="en-US" altLang="zh-CN" sz="1800" b="0" dirty="0" smtClean="0"/>
              <a:t>-enhancement-for-</a:t>
            </a:r>
            <a:r>
              <a:rPr lang="en-US" altLang="zh-CN" sz="1800" b="0" dirty="0" err="1" smtClean="0"/>
              <a:t>xr</a:t>
            </a:r>
            <a:r>
              <a:rPr lang="en-US" altLang="zh-CN" sz="1800" b="0" dirty="0" smtClean="0"/>
              <a:t>-use-cases </a:t>
            </a:r>
            <a:r>
              <a:rPr lang="en-US" altLang="zh-CN" sz="1800" b="0" dirty="0" err="1" smtClean="0"/>
              <a:t>Guoqing</a:t>
            </a:r>
            <a:r>
              <a:rPr lang="en-US" altLang="zh-CN" sz="1800" b="0" dirty="0" smtClean="0"/>
              <a:t> Li</a:t>
            </a:r>
          </a:p>
          <a:p>
            <a:pPr marL="0" indent="0">
              <a:buNone/>
            </a:pPr>
            <a:r>
              <a:rPr lang="en-US" altLang="zh-CN" sz="1800" b="0" dirty="0" smtClean="0"/>
              <a:t>[</a:t>
            </a:r>
            <a:r>
              <a:rPr lang="en-US" altLang="zh-CN" sz="1800" b="0" dirty="0"/>
              <a:t>6] </a:t>
            </a:r>
            <a:r>
              <a:rPr lang="en-US" altLang="zh-CN" sz="1800" b="0" dirty="0" smtClean="0"/>
              <a:t>11-24-0094-00-00bn-probe-before-talk-and-unsolicited-unavailability-announcement-for-co-ex-management Qi Wang</a:t>
            </a:r>
          </a:p>
          <a:p>
            <a:pPr marL="0" indent="0">
              <a:buNone/>
            </a:pPr>
            <a:r>
              <a:rPr lang="en-US" altLang="zh-CN" sz="1800" b="0" dirty="0"/>
              <a:t>[7] </a:t>
            </a:r>
            <a:r>
              <a:rPr lang="en-US" altLang="zh-CN" sz="1800" b="0" dirty="0" smtClean="0"/>
              <a:t>11-24-0420-00-</a:t>
            </a:r>
            <a:r>
              <a:rPr lang="en-US" altLang="zh-CN" sz="1800" b="0" dirty="0" err="1" smtClean="0"/>
              <a:t>00bn</a:t>
            </a:r>
            <a:r>
              <a:rPr lang="en-US" altLang="zh-CN" sz="1800" b="0" dirty="0" smtClean="0"/>
              <a:t>-enabling-flexible-coexistence-operation </a:t>
            </a:r>
            <a:r>
              <a:rPr lang="en-US" altLang="zh-CN" sz="1800" b="0" dirty="0" err="1" smtClean="0"/>
              <a:t>Guogang</a:t>
            </a:r>
            <a:r>
              <a:rPr lang="en-US" altLang="zh-CN" sz="1800" b="0" dirty="0" smtClean="0"/>
              <a:t> Huang</a:t>
            </a:r>
          </a:p>
          <a:p>
            <a:pPr marL="0" indent="0">
              <a:buNone/>
            </a:pPr>
            <a:r>
              <a:rPr lang="en-US" altLang="zh-CN" sz="1800" b="0" dirty="0"/>
              <a:t>[8] </a:t>
            </a:r>
            <a:r>
              <a:rPr lang="en-US" altLang="zh-CN" sz="1800" b="0" dirty="0" smtClean="0"/>
              <a:t>11-24-0436-00-</a:t>
            </a:r>
            <a:r>
              <a:rPr lang="en-US" altLang="zh-CN" sz="1800" b="0" dirty="0" err="1" smtClean="0"/>
              <a:t>00bn</a:t>
            </a:r>
            <a:r>
              <a:rPr lang="en-US" altLang="zh-CN" sz="1800" b="0" dirty="0" smtClean="0"/>
              <a:t>-</a:t>
            </a:r>
            <a:r>
              <a:rPr lang="en-US" altLang="zh-CN" sz="1800" b="0" dirty="0" err="1" smtClean="0"/>
              <a:t>sp</a:t>
            </a:r>
            <a:r>
              <a:rPr lang="en-US" altLang="zh-CN" sz="1800" b="0" dirty="0" smtClean="0"/>
              <a:t>-based-in-device-coexistence Jason Guo</a:t>
            </a:r>
          </a:p>
          <a:p>
            <a:pPr marL="0" indent="0">
              <a:buNone/>
            </a:pPr>
            <a:r>
              <a:rPr lang="en-US" altLang="zh-CN" sz="1800" b="0" dirty="0"/>
              <a:t>[9] </a:t>
            </a:r>
            <a:r>
              <a:rPr lang="en-US" altLang="zh-CN" sz="1800" b="0" dirty="0" smtClean="0"/>
              <a:t>11-24-0494-02-</a:t>
            </a:r>
            <a:r>
              <a:rPr lang="en-US" altLang="zh-CN" sz="1800" b="0" dirty="0" err="1" smtClean="0"/>
              <a:t>00bn</a:t>
            </a:r>
            <a:r>
              <a:rPr lang="en-US" altLang="zh-CN" sz="1800" b="0" dirty="0" smtClean="0"/>
              <a:t>-in-device-coexistence-follow-up Liwen Chu</a:t>
            </a:r>
          </a:p>
          <a:p>
            <a:pPr marL="0" indent="0">
              <a:buNone/>
            </a:pPr>
            <a:r>
              <a:rPr lang="en-US" altLang="zh-CN" sz="1800" b="0" dirty="0" smtClean="0"/>
              <a:t>[</a:t>
            </a:r>
            <a:r>
              <a:rPr lang="en-US" altLang="zh-CN" sz="1800" b="0" dirty="0"/>
              <a:t>10] </a:t>
            </a:r>
            <a:r>
              <a:rPr lang="en-US" altLang="zh-CN" sz="1800" b="0" dirty="0" smtClean="0"/>
              <a:t>11-24-1445-01-</a:t>
            </a:r>
            <a:r>
              <a:rPr lang="en-US" altLang="zh-CN" sz="1800" b="0" dirty="0" err="1" smtClean="0"/>
              <a:t>00bn</a:t>
            </a:r>
            <a:r>
              <a:rPr lang="en-US" altLang="zh-CN" sz="1800" b="0" dirty="0" smtClean="0"/>
              <a:t>-indication-for-</a:t>
            </a:r>
            <a:r>
              <a:rPr lang="en-US" altLang="zh-CN" sz="1800" b="0" dirty="0" err="1" smtClean="0"/>
              <a:t>coex</a:t>
            </a:r>
            <a:r>
              <a:rPr lang="en-US" altLang="zh-CN" sz="1800" b="0" dirty="0" smtClean="0"/>
              <a:t>-event Xiangxin Gu</a:t>
            </a:r>
          </a:p>
          <a:p>
            <a:pPr marL="0" indent="0">
              <a:buNone/>
            </a:pPr>
            <a:r>
              <a:rPr lang="en-US" altLang="zh-CN" sz="1800" b="0" dirty="0" smtClean="0"/>
              <a:t>[11] </a:t>
            </a:r>
            <a:r>
              <a:rPr lang="en-US" altLang="zh-CN" sz="1800" b="0" smtClean="0"/>
              <a:t>meeting minutes</a:t>
            </a:r>
            <a:endParaRPr lang="en-US" altLang="zh-CN" sz="18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5929-A84C-1C4A-BD4B-091769107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2AC65-C9A2-3042-B25C-8B603E92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7880" y="6481446"/>
            <a:ext cx="2487861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Xiangxin Gu (Spreadtrum)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46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BA9EAD-5E93-4988-B4D5-D9C514118B20}">
  <ds:schemaRefs>
    <ds:schemaRef ds:uri="http://schemas.microsoft.com/office/2006/documentManagement/types"/>
    <ds:schemaRef ds:uri="9b2c2079-970b-4903-b87d-51c00d6cde94"/>
    <ds:schemaRef ds:uri="http://purl.org/dc/elements/1.1/"/>
    <ds:schemaRef ds:uri="http://schemas.microsoft.com/office/infopath/2007/PartnerControls"/>
    <ds:schemaRef ds:uri="http://schemas.microsoft.com/office/2006/metadata/properties"/>
    <ds:schemaRef ds:uri="66485f1d-aa39-44dc-9c7d-ec1e296eeb56"/>
    <ds:schemaRef ds:uri="http://purl.org/dc/terms/"/>
    <ds:schemaRef ds:uri="http://schemas.openxmlformats.org/package/2006/metadata/core-properties"/>
    <ds:schemaRef ds:uri="71c5aaf6-e6ce-465b-b873-5148d2a4c10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17315</TotalTime>
  <Words>762</Words>
  <Application>Microsoft Office PowerPoint</Application>
  <PresentationFormat>宽屏</PresentationFormat>
  <Paragraphs>112</Paragraphs>
  <Slides>8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等线</vt:lpstr>
      <vt:lpstr>Arial</vt:lpstr>
      <vt:lpstr>Calibri</vt:lpstr>
      <vt:lpstr>Times New Roman</vt:lpstr>
      <vt:lpstr>802-11-Submission</vt:lpstr>
      <vt:lpstr>Indication for co-exist event follow up</vt:lpstr>
      <vt:lpstr>Recap</vt:lpstr>
      <vt:lpstr>Discussion</vt:lpstr>
      <vt:lpstr>Proposal 1</vt:lpstr>
      <vt:lpstr>Proposal 2</vt:lpstr>
      <vt:lpstr>SP 1</vt:lpstr>
      <vt:lpstr>SP 2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indication-for-coex-event</dc:title>
  <dc:creator>Xiangxin.Gu@unisoc.com</dc:creator>
  <cp:lastModifiedBy>Xiangxin Gu</cp:lastModifiedBy>
  <cp:revision>363</cp:revision>
  <dcterms:created xsi:type="dcterms:W3CDTF">2020-11-25T01:30:38Z</dcterms:created>
  <dcterms:modified xsi:type="dcterms:W3CDTF">2025-01-23T07:34:28Z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</Properties>
</file>