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89" r:id="rId3"/>
    <p:sldId id="292" r:id="rId4"/>
    <p:sldId id="293" r:id="rId5"/>
    <p:sldId id="294" r:id="rId6"/>
    <p:sldId id="295" r:id="rId7"/>
    <p:sldId id="291" r:id="rId8"/>
    <p:sldId id="290" r:id="rId9"/>
    <p:sldId id="296" r:id="rId10"/>
    <p:sldId id="297" r:id="rId11"/>
    <p:sldId id="305" r:id="rId12"/>
    <p:sldId id="306" r:id="rId13"/>
    <p:sldId id="299" r:id="rId14"/>
    <p:sldId id="300" r:id="rId15"/>
    <p:sldId id="301" r:id="rId16"/>
    <p:sldId id="302" r:id="rId17"/>
    <p:sldId id="303" r:id="rId18"/>
    <p:sldId id="298" r:id="rId19"/>
    <p:sldId id="304" r:id="rId2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83" autoAdjust="0"/>
    <p:restoredTop sz="86380" autoAdjust="0"/>
  </p:normalViewPr>
  <p:slideViewPr>
    <p:cSldViewPr>
      <p:cViewPr varScale="1">
        <p:scale>
          <a:sx n="120" d="100"/>
          <a:sy n="120" d="100"/>
        </p:scale>
        <p:origin x="1128"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July 2025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July 2025</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72668" y="2058122"/>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277902" y="332601"/>
            <a:ext cx="31671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marL="457200" lvl="4" algn="r"/>
            <a:r>
              <a:rPr lang="en-US" sz="1800" dirty="0"/>
              <a:t>doc.: IEEE 802.11-25/193r5</a:t>
            </a:r>
          </a:p>
        </p:txBody>
      </p:sp>
      <p:sp>
        <p:nvSpPr>
          <p:cNvPr id="1032" name="Line 8"/>
          <p:cNvSpPr>
            <a:spLocks noChangeShapeType="1"/>
          </p:cNvSpPr>
          <p:nvPr/>
        </p:nvSpPr>
        <p:spPr bwMode="auto">
          <a:xfrm>
            <a:off x="696913"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July 2025</a:t>
            </a:r>
            <a:endParaRPr lang="en-US" sz="1800" dirty="0"/>
          </a:p>
        </p:txBody>
      </p:sp>
      <p:sp>
        <p:nvSpPr>
          <p:cNvPr id="3077" name="Rectangle 2"/>
          <p:cNvSpPr>
            <a:spLocks noGrp="1" noChangeArrowheads="1"/>
          </p:cNvSpPr>
          <p:nvPr>
            <p:ph type="title"/>
          </p:nvPr>
        </p:nvSpPr>
        <p:spPr>
          <a:xfrm>
            <a:off x="729672" y="1277240"/>
            <a:ext cx="7772400" cy="1066800"/>
          </a:xfrm>
          <a:noFill/>
        </p:spPr>
        <p:txBody>
          <a:bodyPr/>
          <a:lstStyle/>
          <a:p>
            <a:r>
              <a:rPr lang="en-US" dirty="0"/>
              <a:t>ARC SC</a:t>
            </a:r>
            <a:br>
              <a:rPr lang="en-US" dirty="0"/>
            </a:br>
            <a:r>
              <a:rPr lang="en-US" dirty="0"/>
              <a:t>Frame exchange Sequence</a:t>
            </a:r>
            <a:br>
              <a:rPr lang="en-US" dirty="0"/>
            </a:br>
            <a:r>
              <a:rPr lang="en-US" sz="2400" dirty="0"/>
              <a:t>Figure 10-14 is ONE frame exchange sequence</a:t>
            </a:r>
            <a:endParaRPr lang="en-US" dirty="0"/>
          </a:p>
        </p:txBody>
      </p:sp>
      <p:sp>
        <p:nvSpPr>
          <p:cNvPr id="3078" name="Rectangle 6"/>
          <p:cNvSpPr>
            <a:spLocks noGrp="1" noChangeArrowheads="1"/>
          </p:cNvSpPr>
          <p:nvPr>
            <p:ph type="body" idx="1"/>
          </p:nvPr>
        </p:nvSpPr>
        <p:spPr>
          <a:xfrm>
            <a:off x="740980" y="3392680"/>
            <a:ext cx="7772400" cy="381000"/>
          </a:xfrm>
          <a:noFill/>
        </p:spPr>
        <p:txBody>
          <a:bodyPr/>
          <a:lstStyle/>
          <a:p>
            <a:pPr algn="ctr">
              <a:lnSpc>
                <a:spcPct val="90000"/>
              </a:lnSpc>
              <a:buFontTx/>
              <a:buNone/>
            </a:pPr>
            <a:r>
              <a:rPr lang="en-US" sz="2000" dirty="0"/>
              <a:t>Date:</a:t>
            </a:r>
            <a:r>
              <a:rPr lang="en-US" sz="2000" b="0" dirty="0"/>
              <a:t> 2025-July</a:t>
            </a:r>
          </a:p>
        </p:txBody>
      </p:sp>
      <p:sp>
        <p:nvSpPr>
          <p:cNvPr id="3080" name="Rectangle 12"/>
          <p:cNvSpPr>
            <a:spLocks noChangeArrowheads="1"/>
          </p:cNvSpPr>
          <p:nvPr/>
        </p:nvSpPr>
        <p:spPr bwMode="auto">
          <a:xfrm>
            <a:off x="654097" y="377368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057330923"/>
              </p:ext>
            </p:extLst>
          </p:nvPr>
        </p:nvGraphicFramePr>
        <p:xfrm>
          <a:off x="1150923" y="4332881"/>
          <a:ext cx="7162800" cy="1259840"/>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875997">
                  <a:extLst>
                    <a:ext uri="{9D8B030D-6E8A-4147-A177-3AD203B41FA5}">
                      <a16:colId xmlns:a16="http://schemas.microsoft.com/office/drawing/2014/main" val="3659536808"/>
                    </a:ext>
                  </a:extLst>
                </a:gridCol>
                <a:gridCol w="1989123">
                  <a:extLst>
                    <a:ext uri="{9D8B030D-6E8A-4147-A177-3AD203B41FA5}">
                      <a16:colId xmlns:a16="http://schemas.microsoft.com/office/drawing/2014/main" val="181059685"/>
                    </a:ext>
                  </a:extLst>
                </a:gridCol>
              </a:tblGrid>
              <a:tr h="370840">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70840">
                <a:tc>
                  <a:txBody>
                    <a:bodyPr/>
                    <a:lstStyle/>
                    <a:p>
                      <a:r>
                        <a:rPr lang="en-US" sz="1400" dirty="0"/>
                        <a:t>Graham Smith</a:t>
                      </a:r>
                    </a:p>
                  </a:txBody>
                  <a:tcPr/>
                </a:tc>
                <a:tc>
                  <a:txBody>
                    <a:bodyPr/>
                    <a:lstStyle/>
                    <a:p>
                      <a:r>
                        <a:rPr lang="en-US" sz="1400" dirty="0"/>
                        <a:t>SRT</a:t>
                      </a:r>
                      <a:r>
                        <a:rPr lang="en-US" sz="1400" baseline="0" dirty="0"/>
                        <a:t> /</a:t>
                      </a:r>
                    </a:p>
                    <a:p>
                      <a:r>
                        <a:rPr lang="en-US" sz="1400" baseline="0" dirty="0" err="1"/>
                        <a:t>Bluehalo</a:t>
                      </a:r>
                      <a:r>
                        <a:rPr lang="en-US" sz="1400" baseline="0" dirty="0"/>
                        <a:t> </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Graham.smith@bluehalo.com</a:t>
                      </a:r>
                    </a:p>
                  </a:txBody>
                  <a:tcPr/>
                </a:tc>
                <a:extLst>
                  <a:ext uri="{0D108BD9-81ED-4DB2-BD59-A6C34878D82A}">
                    <a16:rowId xmlns:a16="http://schemas.microsoft.com/office/drawing/2014/main" val="2518716959"/>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F043CE-D233-1832-1F10-DBB1C622B081}"/>
              </a:ext>
            </a:extLst>
          </p:cNvPr>
          <p:cNvSpPr>
            <a:spLocks noGrp="1"/>
          </p:cNvSpPr>
          <p:nvPr>
            <p:ph idx="1"/>
          </p:nvPr>
        </p:nvSpPr>
        <p:spPr>
          <a:xfrm>
            <a:off x="672668" y="1676399"/>
            <a:ext cx="7772400" cy="4799013"/>
          </a:xfrm>
        </p:spPr>
        <p:txBody>
          <a:bodyPr/>
          <a:lstStyle/>
          <a:p>
            <a:r>
              <a:rPr lang="en-US" dirty="0"/>
              <a:t>If it is felt that in FIG 10-14 STA 1 should be able to sleep AND inform the AP, then a change in the specification is required.  For example, the PS bit could be set in the BA/Ack BUT the AP would need to Ack it, and existing APs would not expect it.</a:t>
            </a:r>
          </a:p>
          <a:p>
            <a:pPr lvl="1"/>
            <a:r>
              <a:rPr lang="en-US" dirty="0"/>
              <a:t>I contend that this is not practical.</a:t>
            </a:r>
          </a:p>
          <a:p>
            <a:r>
              <a:rPr lang="en-US" dirty="0"/>
              <a:t>STA 1 could simply sleep until end of the frame exchange sequence but then would need to wake up and send packet to AP with PS bit set. </a:t>
            </a:r>
          </a:p>
          <a:p>
            <a:pPr lvl="1"/>
            <a:r>
              <a:rPr lang="en-US" dirty="0">
                <a:solidFill>
                  <a:srgbClr val="00B0F0"/>
                </a:solidFill>
              </a:rPr>
              <a:t>Simpler to just wait? But up to the STA.  No need to specify internal behavior, i.e., does not affect interoperability</a:t>
            </a:r>
          </a:p>
          <a:p>
            <a:pPr marL="57150" indent="0">
              <a:buNone/>
            </a:pPr>
            <a:r>
              <a:rPr lang="en-US" dirty="0">
                <a:solidFill>
                  <a:srgbClr val="FF0000"/>
                </a:solidFill>
              </a:rPr>
              <a:t>No text changes are proposed for power save.  </a:t>
            </a:r>
          </a:p>
        </p:txBody>
      </p:sp>
      <p:sp>
        <p:nvSpPr>
          <p:cNvPr id="3" name="Title 2">
            <a:extLst>
              <a:ext uri="{FF2B5EF4-FFF2-40B4-BE49-F238E27FC236}">
                <a16:creationId xmlns:a16="http://schemas.microsoft.com/office/drawing/2014/main" id="{3FCEFDE1-6D28-1EA5-37AB-1887347C47B7}"/>
              </a:ext>
            </a:extLst>
          </p:cNvPr>
          <p:cNvSpPr>
            <a:spLocks noGrp="1"/>
          </p:cNvSpPr>
          <p:nvPr>
            <p:ph type="title"/>
          </p:nvPr>
        </p:nvSpPr>
        <p:spPr/>
        <p:txBody>
          <a:bodyPr/>
          <a:lstStyle/>
          <a:p>
            <a:r>
              <a:rPr lang="en-US" dirty="0"/>
              <a:t>Change the power save rules?</a:t>
            </a:r>
          </a:p>
        </p:txBody>
      </p:sp>
      <p:sp>
        <p:nvSpPr>
          <p:cNvPr id="4" name="Date Placeholder 3">
            <a:extLst>
              <a:ext uri="{FF2B5EF4-FFF2-40B4-BE49-F238E27FC236}">
                <a16:creationId xmlns:a16="http://schemas.microsoft.com/office/drawing/2014/main" id="{2700DDCC-8CA1-0167-328E-8FC3F8B88EA4}"/>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BB3425BF-1744-2AC6-9A30-D42D208363D3}"/>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94EC134-AB07-416A-ADDF-FF1EB81DEDA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760310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5A380B-3FF5-FF4A-70B6-2E81423B38D5}"/>
              </a:ext>
            </a:extLst>
          </p:cNvPr>
          <p:cNvSpPr>
            <a:spLocks noGrp="1"/>
          </p:cNvSpPr>
          <p:nvPr>
            <p:ph idx="1"/>
          </p:nvPr>
        </p:nvSpPr>
        <p:spPr>
          <a:xfrm>
            <a:off x="672668" y="1297709"/>
            <a:ext cx="7772400" cy="4875213"/>
          </a:xfrm>
        </p:spPr>
        <p:txBody>
          <a:bodyPr/>
          <a:lstStyle/>
          <a:p>
            <a:r>
              <a:rPr lang="en-US" dirty="0"/>
              <a:t>Originally it was not considered that a STA was not 100% involved in a frame exchange sequence</a:t>
            </a:r>
          </a:p>
          <a:p>
            <a:pPr lvl="1"/>
            <a:r>
              <a:rPr lang="en-US" dirty="0"/>
              <a:t>Hence, idea to specify that it can’t do things was good</a:t>
            </a:r>
          </a:p>
          <a:p>
            <a:r>
              <a:rPr lang="en-US" dirty="0"/>
              <a:t>Even IF some consider still that there are 3 or 4 frame exchange sequences it is, in fact, immaterial.</a:t>
            </a:r>
          </a:p>
          <a:p>
            <a:r>
              <a:rPr lang="en-US" dirty="0"/>
              <a:t>If STA 1 is no longer taking part, </a:t>
            </a:r>
            <a:r>
              <a:rPr lang="en-US" b="0" u="sng" dirty="0"/>
              <a:t>there is still a frame exchange sequence in effect</a:t>
            </a:r>
            <a:r>
              <a:rPr lang="en-US" dirty="0"/>
              <a:t>.</a:t>
            </a:r>
          </a:p>
          <a:p>
            <a:pPr marL="0" indent="0">
              <a:buNone/>
            </a:pPr>
            <a:r>
              <a:rPr lang="en-US" dirty="0"/>
              <a:t>HENCE</a:t>
            </a:r>
          </a:p>
          <a:p>
            <a:r>
              <a:rPr lang="en-US" dirty="0">
                <a:solidFill>
                  <a:srgbClr val="FF0000"/>
                </a:solidFill>
              </a:rPr>
              <a:t>STA 1 is now in the same situation as STA 4.</a:t>
            </a:r>
          </a:p>
          <a:p>
            <a:r>
              <a:rPr lang="en-US" dirty="0">
                <a:solidFill>
                  <a:srgbClr val="00B0F0"/>
                </a:solidFill>
              </a:rPr>
              <a:t>We can agree that STA 1, and STA 4 for that matter, can do stuff as long as they do not transmit, i.e., no interoperability concern as an FES is taking place.</a:t>
            </a:r>
          </a:p>
        </p:txBody>
      </p:sp>
      <p:sp>
        <p:nvSpPr>
          <p:cNvPr id="3" name="Title 2">
            <a:extLst>
              <a:ext uri="{FF2B5EF4-FFF2-40B4-BE49-F238E27FC236}">
                <a16:creationId xmlns:a16="http://schemas.microsoft.com/office/drawing/2014/main" id="{EAD81FB5-40A6-B73F-14FB-62EE497B3A0F}"/>
              </a:ext>
            </a:extLst>
          </p:cNvPr>
          <p:cNvSpPr>
            <a:spLocks noGrp="1"/>
          </p:cNvSpPr>
          <p:nvPr>
            <p:ph type="title"/>
          </p:nvPr>
        </p:nvSpPr>
        <p:spPr>
          <a:xfrm>
            <a:off x="685800" y="685800"/>
            <a:ext cx="7772400" cy="535709"/>
          </a:xfrm>
        </p:spPr>
        <p:txBody>
          <a:bodyPr/>
          <a:lstStyle/>
          <a:p>
            <a:r>
              <a:rPr lang="en-US" dirty="0"/>
              <a:t>Discussion - 1</a:t>
            </a:r>
          </a:p>
        </p:txBody>
      </p:sp>
      <p:sp>
        <p:nvSpPr>
          <p:cNvPr id="4" name="Date Placeholder 3">
            <a:extLst>
              <a:ext uri="{FF2B5EF4-FFF2-40B4-BE49-F238E27FC236}">
                <a16:creationId xmlns:a16="http://schemas.microsoft.com/office/drawing/2014/main" id="{F6FC37DB-C115-45F5-0C05-B10FDD20D7B4}"/>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534A3D73-AA11-BD1E-D928-D1CF8B60BC16}"/>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9908252-DE5A-C6C0-97BC-FB0C94CC52D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4272486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10B211-2B42-AE4F-2F43-C90A4A883C6C}"/>
              </a:ext>
            </a:extLst>
          </p:cNvPr>
          <p:cNvSpPr>
            <a:spLocks noGrp="1"/>
          </p:cNvSpPr>
          <p:nvPr>
            <p:ph idx="1"/>
          </p:nvPr>
        </p:nvSpPr>
        <p:spPr/>
        <p:txBody>
          <a:bodyPr/>
          <a:lstStyle/>
          <a:p>
            <a:pPr marL="0" indent="0">
              <a:buNone/>
            </a:pPr>
            <a:r>
              <a:rPr lang="en-US" dirty="0"/>
              <a:t>So…IF we agree that STA 1, and STA 4 for that matter, can do stuff as long as they do not transmit</a:t>
            </a:r>
          </a:p>
          <a:p>
            <a:pPr marL="0" indent="0">
              <a:buNone/>
            </a:pPr>
            <a:endParaRPr lang="en-US" dirty="0"/>
          </a:p>
          <a:p>
            <a:pPr marL="0" indent="0">
              <a:buNone/>
            </a:pPr>
            <a:r>
              <a:rPr lang="en-US" dirty="0"/>
              <a:t>Let’s see where there is any text that may be preventing this….</a:t>
            </a:r>
          </a:p>
          <a:p>
            <a:pPr marL="0" indent="0">
              <a:buNone/>
            </a:pPr>
            <a:endParaRPr lang="en-US" dirty="0"/>
          </a:p>
          <a:p>
            <a:endParaRPr lang="en-US" dirty="0"/>
          </a:p>
        </p:txBody>
      </p:sp>
      <p:sp>
        <p:nvSpPr>
          <p:cNvPr id="3" name="Title 2">
            <a:extLst>
              <a:ext uri="{FF2B5EF4-FFF2-40B4-BE49-F238E27FC236}">
                <a16:creationId xmlns:a16="http://schemas.microsoft.com/office/drawing/2014/main" id="{23449C8F-0C25-930E-A8A5-BC0A9611B4A3}"/>
              </a:ext>
            </a:extLst>
          </p:cNvPr>
          <p:cNvSpPr>
            <a:spLocks noGrp="1"/>
          </p:cNvSpPr>
          <p:nvPr>
            <p:ph type="title"/>
          </p:nvPr>
        </p:nvSpPr>
        <p:spPr/>
        <p:txBody>
          <a:bodyPr/>
          <a:lstStyle/>
          <a:p>
            <a:r>
              <a:rPr lang="en-US" dirty="0"/>
              <a:t>Discussion - 2</a:t>
            </a:r>
          </a:p>
        </p:txBody>
      </p:sp>
      <p:sp>
        <p:nvSpPr>
          <p:cNvPr id="4" name="Date Placeholder 3">
            <a:extLst>
              <a:ext uri="{FF2B5EF4-FFF2-40B4-BE49-F238E27FC236}">
                <a16:creationId xmlns:a16="http://schemas.microsoft.com/office/drawing/2014/main" id="{06833E84-EFA1-5B64-64A9-1C51C32F66AF}"/>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CE3ED94B-7C1B-A1DA-0BCD-B566CABF04F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75811-B8C3-3F6F-6D76-4A6F590062A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199188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7FEED5-106A-49C9-814D-2425324C523C}"/>
              </a:ext>
            </a:extLst>
          </p:cNvPr>
          <p:cNvSpPr>
            <a:spLocks noGrp="1"/>
          </p:cNvSpPr>
          <p:nvPr>
            <p:ph idx="1"/>
          </p:nvPr>
        </p:nvSpPr>
        <p:spPr>
          <a:xfrm>
            <a:off x="672668" y="1600199"/>
            <a:ext cx="7772400" cy="4875213"/>
          </a:xfrm>
        </p:spPr>
        <p:txBody>
          <a:bodyPr/>
          <a:lstStyle/>
          <a:p>
            <a:pPr algn="l"/>
            <a:r>
              <a:rPr lang="en-US" sz="1800" b="1" i="0" u="none" strike="noStrike" baseline="0" dirty="0">
                <a:latin typeface="Arial,Bold"/>
              </a:rPr>
              <a:t>“6.5.3.2.4 Effect of receipt</a:t>
            </a:r>
          </a:p>
          <a:p>
            <a:pPr algn="l"/>
            <a:r>
              <a:rPr lang="en-US" sz="1800" b="0" i="0" u="none" strike="noStrike" baseline="0" dirty="0">
                <a:latin typeface="TimesNewRoman"/>
              </a:rPr>
              <a:t>This request initiates the scan process when the current frame exchange sequence is completed”</a:t>
            </a:r>
          </a:p>
          <a:p>
            <a:pPr marL="0" indent="0" algn="l">
              <a:buNone/>
            </a:pPr>
            <a:r>
              <a:rPr lang="en-US" sz="1800" b="0" dirty="0">
                <a:latin typeface="TimesNewRoman"/>
              </a:rPr>
              <a:t>Note that Scan includes Active/Passive</a:t>
            </a:r>
          </a:p>
          <a:p>
            <a:pPr algn="l"/>
            <a:r>
              <a:rPr lang="en-US" sz="1800" b="0" dirty="0">
                <a:latin typeface="TimesNewRoman"/>
              </a:rPr>
              <a:t>Do we need to be clear that active scan shall not transmit over a frame exchange sequence. OR is this obvious?  Transmission rules are clear already.</a:t>
            </a:r>
          </a:p>
          <a:p>
            <a:pPr algn="l"/>
            <a:r>
              <a:rPr lang="en-US" sz="1800" b="0" dirty="0">
                <a:latin typeface="TimesNewRoman"/>
              </a:rPr>
              <a:t>Also, this process only initiates the process, it does not directly start any PHY actions.</a:t>
            </a:r>
          </a:p>
          <a:p>
            <a:pPr algn="l"/>
            <a:r>
              <a:rPr lang="en-US" sz="1800" b="0" dirty="0">
                <a:latin typeface="TimesNewRoman"/>
              </a:rPr>
              <a:t>Possible change to text:</a:t>
            </a:r>
          </a:p>
          <a:p>
            <a:r>
              <a:rPr lang="en-US" sz="2000" i="0" u="none" strike="noStrike" baseline="0" dirty="0">
                <a:latin typeface="TimesNewRoman"/>
              </a:rPr>
              <a:t>“This request initiates the scan process.”</a:t>
            </a:r>
          </a:p>
          <a:p>
            <a:endParaRPr lang="en-US" sz="2000" i="0" u="none" strike="noStrike" baseline="0" dirty="0">
              <a:latin typeface="TimesNewRoman"/>
            </a:endParaRPr>
          </a:p>
          <a:p>
            <a:r>
              <a:rPr lang="en-US" sz="2000" dirty="0">
                <a:latin typeface="TimesNewRoman"/>
              </a:rPr>
              <a:t>It has been pointed out that no instructions if STA is already scanning.  But that has nothing to do with FES, it is simply that the STA has decided to be unavailable for a period (not new).</a:t>
            </a:r>
            <a:endParaRPr lang="en-US" sz="2000" i="0" u="none" strike="noStrike" baseline="0" dirty="0">
              <a:latin typeface="TimesNewRoman"/>
            </a:endParaRPr>
          </a:p>
          <a:p>
            <a:endParaRPr lang="en-US" sz="2000" i="0" u="none" strike="noStrike" baseline="0" dirty="0">
              <a:latin typeface="TimesNewRoman"/>
            </a:endParaRPr>
          </a:p>
          <a:p>
            <a:endParaRPr lang="en-US" sz="2400" b="0" i="0" u="none" strike="noStrike" baseline="0" dirty="0">
              <a:latin typeface="TimesNewRoman"/>
            </a:endParaRPr>
          </a:p>
          <a:p>
            <a:pPr algn="l"/>
            <a:endParaRPr lang="en-US" dirty="0"/>
          </a:p>
        </p:txBody>
      </p:sp>
      <p:sp>
        <p:nvSpPr>
          <p:cNvPr id="3" name="Title 2">
            <a:extLst>
              <a:ext uri="{FF2B5EF4-FFF2-40B4-BE49-F238E27FC236}">
                <a16:creationId xmlns:a16="http://schemas.microsoft.com/office/drawing/2014/main" id="{6B5F9F80-5A19-2F9F-54D6-B46DB1065903}"/>
              </a:ext>
            </a:extLst>
          </p:cNvPr>
          <p:cNvSpPr>
            <a:spLocks noGrp="1"/>
          </p:cNvSpPr>
          <p:nvPr>
            <p:ph type="title"/>
          </p:nvPr>
        </p:nvSpPr>
        <p:spPr/>
        <p:txBody>
          <a:bodyPr/>
          <a:lstStyle/>
          <a:p>
            <a:r>
              <a:rPr lang="en-US" dirty="0"/>
              <a:t>MLME-SCAN 1</a:t>
            </a:r>
          </a:p>
        </p:txBody>
      </p:sp>
      <p:sp>
        <p:nvSpPr>
          <p:cNvPr id="4" name="Date Placeholder 3">
            <a:extLst>
              <a:ext uri="{FF2B5EF4-FFF2-40B4-BE49-F238E27FC236}">
                <a16:creationId xmlns:a16="http://schemas.microsoft.com/office/drawing/2014/main" id="{58E17943-F944-E177-2F00-ADD256F1921E}"/>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2CE4819F-24CC-F552-20FF-595C927689F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5ECD6FE-FBC5-A18B-58FB-E46CA316856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082845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6B82AA-AB8A-83E6-6D3C-CCB5B6D59B65}"/>
              </a:ext>
            </a:extLst>
          </p:cNvPr>
          <p:cNvSpPr>
            <a:spLocks noGrp="1"/>
          </p:cNvSpPr>
          <p:nvPr>
            <p:ph idx="1"/>
          </p:nvPr>
        </p:nvSpPr>
        <p:spPr/>
        <p:txBody>
          <a:bodyPr/>
          <a:lstStyle/>
          <a:p>
            <a:pPr algn="l"/>
            <a:r>
              <a:rPr lang="en-US" sz="1800" b="1" i="0" u="none" strike="noStrike" baseline="0" dirty="0">
                <a:latin typeface="Arial,Bold"/>
              </a:rPr>
              <a:t>“11.1.4.1 General</a:t>
            </a:r>
          </a:p>
          <a:p>
            <a:pPr algn="l"/>
            <a:r>
              <a:rPr lang="en-US" sz="1800" b="0" i="0" u="none" strike="noStrike" baseline="0" dirty="0">
                <a:latin typeface="TimesNewRoman"/>
              </a:rPr>
              <a:t>A STA shall operate in either a Passive Scanning mode or an Active Scanning mode depending on the current value of the </a:t>
            </a:r>
            <a:r>
              <a:rPr lang="en-US" sz="1800" b="0" i="0" u="none" strike="noStrike" baseline="0" dirty="0" err="1">
                <a:latin typeface="TimesNewRoman"/>
              </a:rPr>
              <a:t>ScanMode</a:t>
            </a:r>
            <a:r>
              <a:rPr lang="en-US" sz="1800" b="0" i="0" u="none" strike="noStrike" baseline="0" dirty="0">
                <a:latin typeface="TimesNewRoman"/>
              </a:rPr>
              <a:t> parameter of the MLME-</a:t>
            </a:r>
            <a:r>
              <a:rPr lang="en-US" sz="1800" b="0" i="0" u="none" strike="noStrike" baseline="0" dirty="0" err="1">
                <a:latin typeface="TimesNewRoman"/>
              </a:rPr>
              <a:t>SCAN.request</a:t>
            </a:r>
            <a:r>
              <a:rPr lang="en-US" sz="1800" b="0" i="0" u="none" strike="noStrike" baseline="0" dirty="0">
                <a:latin typeface="TimesNewRoman"/>
              </a:rPr>
              <a:t> primitive.</a:t>
            </a:r>
          </a:p>
          <a:p>
            <a:pPr algn="l"/>
            <a:r>
              <a:rPr lang="en-US" sz="1800" b="0" i="0" u="none" strike="noStrike" baseline="0" dirty="0">
                <a:latin typeface="TimesNewRoman"/>
              </a:rPr>
              <a:t>NOTE 1—Active scanning is restricted in some frequency bands and regulatory domains.”</a:t>
            </a:r>
          </a:p>
          <a:p>
            <a:pPr algn="l"/>
            <a:endParaRPr lang="en-US" sz="1800" b="0" dirty="0">
              <a:latin typeface="TimesNewRoman"/>
            </a:endParaRPr>
          </a:p>
          <a:p>
            <a:pPr algn="l"/>
            <a:r>
              <a:rPr lang="en-US" sz="1800" b="0" dirty="0">
                <a:latin typeface="TimesNewRoman"/>
              </a:rPr>
              <a:t>Could edit NOTE 1 or add NOTE 2 to cover the frame exchange sequence case.</a:t>
            </a:r>
          </a:p>
          <a:p>
            <a:pPr algn="l"/>
            <a:r>
              <a:rPr lang="en-US" sz="2000" dirty="0">
                <a:latin typeface="TimesNewRoman"/>
              </a:rPr>
              <a:t>“NOTE 2 - </a:t>
            </a:r>
            <a:r>
              <a:rPr lang="en-US" sz="2000" i="0" u="none" strike="noStrike" baseline="0" dirty="0">
                <a:latin typeface="TimesNewRoman"/>
              </a:rPr>
              <a:t>No active scan transmission(s) may be sent </a:t>
            </a:r>
            <a:r>
              <a:rPr lang="en-US" sz="2000" dirty="0">
                <a:latin typeface="TimesNewRoman"/>
              </a:rPr>
              <a:t>on the same frequency band </a:t>
            </a:r>
            <a:r>
              <a:rPr lang="en-US" sz="2000" i="0" u="none" strike="noStrike" baseline="0" dirty="0">
                <a:latin typeface="TimesNewRoman"/>
              </a:rPr>
              <a:t>as a current frame exchange sequence until the frame exchange sequence is completed.” (but this is obvious!)</a:t>
            </a:r>
          </a:p>
          <a:p>
            <a:pPr algn="l"/>
            <a:r>
              <a:rPr lang="en-US" sz="2000" dirty="0">
                <a:latin typeface="TimesNewRoman"/>
              </a:rPr>
              <a:t>AGAIN, no clear need to add anything.</a:t>
            </a:r>
            <a:endParaRPr lang="en-US" sz="2800" dirty="0"/>
          </a:p>
        </p:txBody>
      </p:sp>
      <p:sp>
        <p:nvSpPr>
          <p:cNvPr id="3" name="Title 2">
            <a:extLst>
              <a:ext uri="{FF2B5EF4-FFF2-40B4-BE49-F238E27FC236}">
                <a16:creationId xmlns:a16="http://schemas.microsoft.com/office/drawing/2014/main" id="{969B669C-23E1-698D-AD11-9B3A946EEE57}"/>
              </a:ext>
            </a:extLst>
          </p:cNvPr>
          <p:cNvSpPr>
            <a:spLocks noGrp="1"/>
          </p:cNvSpPr>
          <p:nvPr>
            <p:ph type="title"/>
          </p:nvPr>
        </p:nvSpPr>
        <p:spPr/>
        <p:txBody>
          <a:bodyPr/>
          <a:lstStyle/>
          <a:p>
            <a:r>
              <a:rPr lang="en-US" dirty="0"/>
              <a:t>MLME-SCAN 2</a:t>
            </a:r>
          </a:p>
        </p:txBody>
      </p:sp>
      <p:sp>
        <p:nvSpPr>
          <p:cNvPr id="4" name="Date Placeholder 3">
            <a:extLst>
              <a:ext uri="{FF2B5EF4-FFF2-40B4-BE49-F238E27FC236}">
                <a16:creationId xmlns:a16="http://schemas.microsoft.com/office/drawing/2014/main" id="{D3F2489E-3BF0-02E7-3E8C-574A69BF7A07}"/>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976E8354-0884-55A0-F1CE-7AD864345F4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380134C-E1D8-9135-F7FE-0EF2A8DC987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1146460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4A37FA-10D9-4290-9AEE-1E406E752875}"/>
              </a:ext>
            </a:extLst>
          </p:cNvPr>
          <p:cNvSpPr>
            <a:spLocks noGrp="1"/>
          </p:cNvSpPr>
          <p:nvPr>
            <p:ph idx="1"/>
          </p:nvPr>
        </p:nvSpPr>
        <p:spPr/>
        <p:txBody>
          <a:bodyPr/>
          <a:lstStyle/>
          <a:p>
            <a:pPr algn="l"/>
            <a:r>
              <a:rPr lang="en-US" sz="1800" b="1" i="0" u="none" strike="noStrike" baseline="0" dirty="0">
                <a:latin typeface="Arial,Bold"/>
              </a:rPr>
              <a:t>6.5.4.2.4 Effect of receipt</a:t>
            </a:r>
          </a:p>
          <a:p>
            <a:pPr algn="l"/>
            <a:r>
              <a:rPr lang="en-US" sz="1800" b="0" i="0" u="none" strike="noStrike" baseline="0" dirty="0">
                <a:latin typeface="TimesNewRoman"/>
              </a:rPr>
              <a:t>This primitive initiates a synchronization procedure once the current frame exchange sequence is complete.</a:t>
            </a:r>
          </a:p>
          <a:p>
            <a:pPr algn="l"/>
            <a:r>
              <a:rPr lang="en-US" sz="1800" b="0" i="0" u="none" strike="noStrike" baseline="0" dirty="0">
                <a:latin typeface="TimesNewRoman"/>
              </a:rPr>
              <a:t>The MLME synchronizes its timing with the specified BSS based on the information provided in the </a:t>
            </a:r>
            <a:r>
              <a:rPr lang="en-US" sz="1800" b="0" i="0" u="none" strike="noStrike" baseline="0" dirty="0" err="1">
                <a:latin typeface="TimesNewRoman"/>
              </a:rPr>
              <a:t>SelectedBSS</a:t>
            </a:r>
            <a:r>
              <a:rPr lang="en-US" sz="1800" b="0" i="0" u="none" strike="noStrike" baseline="0" dirty="0">
                <a:latin typeface="TimesNewRoman"/>
              </a:rPr>
              <a:t> parameter. The MLME subsequently issues an MLME-</a:t>
            </a:r>
            <a:r>
              <a:rPr lang="en-US" sz="1800" b="0" i="0" u="none" strike="noStrike" baseline="0" dirty="0" err="1">
                <a:latin typeface="TimesNewRoman"/>
              </a:rPr>
              <a:t>JOIN.confirm</a:t>
            </a:r>
            <a:r>
              <a:rPr lang="en-US" sz="1800" b="0" i="0" u="none" strike="noStrike" baseline="0" dirty="0">
                <a:latin typeface="TimesNewRoman"/>
              </a:rPr>
              <a:t> primitive that reflects the results.</a:t>
            </a:r>
          </a:p>
          <a:p>
            <a:pPr algn="l"/>
            <a:endParaRPr lang="en-US" sz="1800" b="0" dirty="0">
              <a:latin typeface="TimesNewRoman"/>
            </a:endParaRPr>
          </a:p>
          <a:p>
            <a:pPr algn="l"/>
            <a:r>
              <a:rPr lang="en-US" sz="1800" b="0" dirty="0">
                <a:latin typeface="TimesNewRoman"/>
              </a:rPr>
              <a:t>This is probably fine.  Joining involves transmitting and won’t (can’t) do that while a frame exchange sequence is active.</a:t>
            </a:r>
            <a:endParaRPr lang="en-US" dirty="0"/>
          </a:p>
        </p:txBody>
      </p:sp>
      <p:sp>
        <p:nvSpPr>
          <p:cNvPr id="3" name="Title 2">
            <a:extLst>
              <a:ext uri="{FF2B5EF4-FFF2-40B4-BE49-F238E27FC236}">
                <a16:creationId xmlns:a16="http://schemas.microsoft.com/office/drawing/2014/main" id="{BA6BD417-66C6-F6CB-DEDA-73D4AE1C2CBD}"/>
              </a:ext>
            </a:extLst>
          </p:cNvPr>
          <p:cNvSpPr>
            <a:spLocks noGrp="1"/>
          </p:cNvSpPr>
          <p:nvPr>
            <p:ph type="title"/>
          </p:nvPr>
        </p:nvSpPr>
        <p:spPr/>
        <p:txBody>
          <a:bodyPr/>
          <a:lstStyle/>
          <a:p>
            <a:r>
              <a:rPr lang="en-US" dirty="0"/>
              <a:t>MLME-JOIN</a:t>
            </a:r>
          </a:p>
        </p:txBody>
      </p:sp>
      <p:sp>
        <p:nvSpPr>
          <p:cNvPr id="4" name="Date Placeholder 3">
            <a:extLst>
              <a:ext uri="{FF2B5EF4-FFF2-40B4-BE49-F238E27FC236}">
                <a16:creationId xmlns:a16="http://schemas.microsoft.com/office/drawing/2014/main" id="{61F32419-B363-5C22-AC2A-7A5EBB292C67}"/>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F35D1B14-5F80-B45F-505F-DF23C268261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94D8E42-27EB-3E3F-AA5F-F380CC37A55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3896353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F16124-6421-C8EC-5ECB-889E6112372D}"/>
              </a:ext>
            </a:extLst>
          </p:cNvPr>
          <p:cNvSpPr>
            <a:spLocks noGrp="1"/>
          </p:cNvSpPr>
          <p:nvPr>
            <p:ph idx="1"/>
          </p:nvPr>
        </p:nvSpPr>
        <p:spPr/>
        <p:txBody>
          <a:bodyPr/>
          <a:lstStyle/>
          <a:p>
            <a:pPr algn="l"/>
            <a:r>
              <a:rPr lang="en-US" sz="1800" b="1" i="0" u="none" strike="noStrike" baseline="0" dirty="0">
                <a:latin typeface="Arial,Bold"/>
              </a:rPr>
              <a:t>6.5.11.2.4 Effect of receipt</a:t>
            </a:r>
          </a:p>
          <a:p>
            <a:pPr algn="l"/>
            <a:r>
              <a:rPr lang="en-US" sz="1800" b="0" i="0" u="none" strike="noStrike" baseline="0" dirty="0">
                <a:latin typeface="TimesNewRoman"/>
              </a:rPr>
              <a:t>This primitive initiates the BSS initialization procedure once the current frame exchange sequence is complete. The MLME subsequently issues an MLME-</a:t>
            </a:r>
            <a:r>
              <a:rPr lang="en-US" sz="1800" b="0" i="0" u="none" strike="noStrike" baseline="0" dirty="0" err="1">
                <a:latin typeface="TimesNewRoman"/>
              </a:rPr>
              <a:t>START.confirm</a:t>
            </a:r>
            <a:r>
              <a:rPr lang="en-US" sz="1800" b="0" i="0" u="none" strike="noStrike" baseline="0" dirty="0">
                <a:latin typeface="TimesNewRoman"/>
              </a:rPr>
              <a:t> primitive that reflects the results of the creation procedure.</a:t>
            </a:r>
          </a:p>
          <a:p>
            <a:pPr algn="l"/>
            <a:endParaRPr lang="en-US" sz="1800" b="0" dirty="0">
              <a:latin typeface="TimesNewRoman"/>
            </a:endParaRPr>
          </a:p>
          <a:p>
            <a:pPr algn="l"/>
            <a:r>
              <a:rPr lang="en-US" sz="1800" b="0" i="0" u="none" strike="noStrike" baseline="0" dirty="0">
                <a:latin typeface="TimesNewRoman"/>
              </a:rPr>
              <a:t>Probably OK as is.  Same argument as Join.</a:t>
            </a:r>
          </a:p>
          <a:p>
            <a:pPr algn="l"/>
            <a:endParaRPr lang="en-US" sz="1800" b="0" dirty="0">
              <a:latin typeface="TimesNewRoman"/>
            </a:endParaRPr>
          </a:p>
          <a:p>
            <a:pPr algn="l"/>
            <a:endParaRPr lang="en-US" dirty="0"/>
          </a:p>
        </p:txBody>
      </p:sp>
      <p:sp>
        <p:nvSpPr>
          <p:cNvPr id="3" name="Title 2">
            <a:extLst>
              <a:ext uri="{FF2B5EF4-FFF2-40B4-BE49-F238E27FC236}">
                <a16:creationId xmlns:a16="http://schemas.microsoft.com/office/drawing/2014/main" id="{C07F4EEB-1C27-F374-E8E8-3BC530CC4B26}"/>
              </a:ext>
            </a:extLst>
          </p:cNvPr>
          <p:cNvSpPr>
            <a:spLocks noGrp="1"/>
          </p:cNvSpPr>
          <p:nvPr>
            <p:ph type="title"/>
          </p:nvPr>
        </p:nvSpPr>
        <p:spPr/>
        <p:txBody>
          <a:bodyPr/>
          <a:lstStyle/>
          <a:p>
            <a:r>
              <a:rPr lang="en-US" dirty="0"/>
              <a:t>MLME-START</a:t>
            </a:r>
          </a:p>
        </p:txBody>
      </p:sp>
      <p:sp>
        <p:nvSpPr>
          <p:cNvPr id="4" name="Date Placeholder 3">
            <a:extLst>
              <a:ext uri="{FF2B5EF4-FFF2-40B4-BE49-F238E27FC236}">
                <a16:creationId xmlns:a16="http://schemas.microsoft.com/office/drawing/2014/main" id="{C3ECAAD3-91D6-B538-7813-66CE345DB94F}"/>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8716F5C4-D8D8-2A09-94BD-DCF28DDE81C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BA770A0-36F9-45FC-F39D-E064C2E1972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2874509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13B097-202E-F91D-F295-B2DD0EBECA39}"/>
              </a:ext>
            </a:extLst>
          </p:cNvPr>
          <p:cNvSpPr>
            <a:spLocks noGrp="1"/>
          </p:cNvSpPr>
          <p:nvPr>
            <p:ph idx="1"/>
          </p:nvPr>
        </p:nvSpPr>
        <p:spPr/>
        <p:txBody>
          <a:bodyPr/>
          <a:lstStyle/>
          <a:p>
            <a:r>
              <a:rPr lang="en-US" dirty="0"/>
              <a:t>Even if some still insist that the case of FIG 10-14 shows 3 or 4 frame exchange sequences, then these suggested additions still work.  It does not really matter as “AP-FES” still covers the entire sequence.  </a:t>
            </a:r>
          </a:p>
          <a:p>
            <a:r>
              <a:rPr lang="en-US" dirty="0"/>
              <a:t>There is also no need, however, to describe this sequence as 3 (4?) separate sequences as this will do nothing but confuse, IMHO.  </a:t>
            </a:r>
          </a:p>
          <a:p>
            <a:r>
              <a:rPr lang="en-US" dirty="0"/>
              <a:t>There is nothing to stop STA 1 or STA 4 from dozing if it wants.</a:t>
            </a:r>
          </a:p>
        </p:txBody>
      </p:sp>
      <p:sp>
        <p:nvSpPr>
          <p:cNvPr id="3" name="Title 2">
            <a:extLst>
              <a:ext uri="{FF2B5EF4-FFF2-40B4-BE49-F238E27FC236}">
                <a16:creationId xmlns:a16="http://schemas.microsoft.com/office/drawing/2014/main" id="{ADC932B9-CE13-1CA6-4CB4-17CC5B0922E8}"/>
              </a:ext>
            </a:extLst>
          </p:cNvPr>
          <p:cNvSpPr>
            <a:spLocks noGrp="1"/>
          </p:cNvSpPr>
          <p:nvPr>
            <p:ph type="title"/>
          </p:nvPr>
        </p:nvSpPr>
        <p:spPr/>
        <p:txBody>
          <a:bodyPr/>
          <a:lstStyle/>
          <a:p>
            <a:r>
              <a:rPr lang="en-US" dirty="0"/>
              <a:t>Take Away</a:t>
            </a:r>
          </a:p>
        </p:txBody>
      </p:sp>
      <p:sp>
        <p:nvSpPr>
          <p:cNvPr id="4" name="Date Placeholder 3">
            <a:extLst>
              <a:ext uri="{FF2B5EF4-FFF2-40B4-BE49-F238E27FC236}">
                <a16:creationId xmlns:a16="http://schemas.microsoft.com/office/drawing/2014/main" id="{EEDAFFC7-2F80-3B0F-7014-2E28718FD36B}"/>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3696E170-D39D-0D96-4388-F651D31970D2}"/>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217D709-E6C2-10F8-419E-3C6ED1A9FEE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434075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17741E-958F-BD79-8F69-B63F2A808DC5}"/>
              </a:ext>
            </a:extLst>
          </p:cNvPr>
          <p:cNvSpPr>
            <a:spLocks noGrp="1"/>
          </p:cNvSpPr>
          <p:nvPr>
            <p:ph idx="1"/>
          </p:nvPr>
        </p:nvSpPr>
        <p:spPr>
          <a:xfrm>
            <a:off x="672668" y="1524000"/>
            <a:ext cx="7772400" cy="4648922"/>
          </a:xfrm>
        </p:spPr>
        <p:txBody>
          <a:bodyPr/>
          <a:lstStyle/>
          <a:p>
            <a:r>
              <a:rPr lang="en-US" dirty="0"/>
              <a:t>The frame exchange sequence definition is simple, clear and sufficient.</a:t>
            </a:r>
          </a:p>
          <a:p>
            <a:r>
              <a:rPr lang="en-US" dirty="0"/>
              <a:t>The power save rules that have been written for frame exchange sequences (The PS bit is ignored in a frame exchange sequence), seem to be practical and keep things simple.  </a:t>
            </a:r>
          </a:p>
          <a:p>
            <a:pPr lvl="1"/>
            <a:r>
              <a:rPr lang="en-US" dirty="0"/>
              <a:t>Changing them would cause problems </a:t>
            </a:r>
          </a:p>
          <a:p>
            <a:r>
              <a:rPr lang="en-US" dirty="0"/>
              <a:t>Figure 10-14 represents one frame exchange sequence.</a:t>
            </a:r>
          </a:p>
          <a:p>
            <a:pPr lvl="1"/>
            <a:r>
              <a:rPr lang="en-US" dirty="0"/>
              <a:t>STA 1 must obey the basic no transmit rule until frame exchange sequence is complete.</a:t>
            </a:r>
          </a:p>
          <a:p>
            <a:pPr lvl="1"/>
            <a:r>
              <a:rPr lang="en-US" dirty="0"/>
              <a:t>Keep it simple so ALL STAs see the same frame exchange sequence. </a:t>
            </a:r>
            <a:r>
              <a:rPr lang="en-US" dirty="0">
                <a:solidFill>
                  <a:srgbClr val="FF3300"/>
                </a:solidFill>
              </a:rPr>
              <a:t>BUT it does not matter, there is still an FES (the AP).</a:t>
            </a:r>
            <a:r>
              <a:rPr lang="en-US" dirty="0"/>
              <a:t> </a:t>
            </a:r>
          </a:p>
        </p:txBody>
      </p:sp>
      <p:sp>
        <p:nvSpPr>
          <p:cNvPr id="3" name="Title 2">
            <a:extLst>
              <a:ext uri="{FF2B5EF4-FFF2-40B4-BE49-F238E27FC236}">
                <a16:creationId xmlns:a16="http://schemas.microsoft.com/office/drawing/2014/main" id="{0479BB92-FEC2-622F-6726-AD9A24338682}"/>
              </a:ext>
            </a:extLst>
          </p:cNvPr>
          <p:cNvSpPr>
            <a:spLocks noGrp="1"/>
          </p:cNvSpPr>
          <p:nvPr>
            <p:ph type="title"/>
          </p:nvPr>
        </p:nvSpPr>
        <p:spPr>
          <a:xfrm>
            <a:off x="685800" y="685800"/>
            <a:ext cx="7772400" cy="609600"/>
          </a:xfrm>
        </p:spPr>
        <p:txBody>
          <a:bodyPr/>
          <a:lstStyle/>
          <a:p>
            <a:r>
              <a:rPr lang="en-US" dirty="0"/>
              <a:t>Conclusions - 1</a:t>
            </a:r>
          </a:p>
        </p:txBody>
      </p:sp>
      <p:sp>
        <p:nvSpPr>
          <p:cNvPr id="4" name="Date Placeholder 3">
            <a:extLst>
              <a:ext uri="{FF2B5EF4-FFF2-40B4-BE49-F238E27FC236}">
                <a16:creationId xmlns:a16="http://schemas.microsoft.com/office/drawing/2014/main" id="{264D551F-8CF1-C8F4-F6D6-C12963F85578}"/>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FDB08B9B-F2B8-9176-6086-BDED66A8DC9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62EBF257-6D67-797E-E093-292BC53D561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4167821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1A457C-28B6-5C24-17D0-6BBC62A49B1A}"/>
              </a:ext>
            </a:extLst>
          </p:cNvPr>
          <p:cNvSpPr>
            <a:spLocks noGrp="1"/>
          </p:cNvSpPr>
          <p:nvPr>
            <p:ph idx="1"/>
          </p:nvPr>
        </p:nvSpPr>
        <p:spPr/>
        <p:txBody>
          <a:bodyPr/>
          <a:lstStyle/>
          <a:p>
            <a:r>
              <a:rPr lang="en-US" dirty="0"/>
              <a:t>Could Remove “</a:t>
            </a:r>
            <a:r>
              <a:rPr lang="en-US" sz="2400" b="0" i="0" u="none" strike="noStrike" baseline="0" dirty="0">
                <a:latin typeface="TimesNewRoman"/>
              </a:rPr>
              <a:t>when the current frame exchange sequence is completed” from MLME-SCAN, and we are done.</a:t>
            </a:r>
            <a:endParaRPr lang="en-US" dirty="0"/>
          </a:p>
        </p:txBody>
      </p:sp>
      <p:sp>
        <p:nvSpPr>
          <p:cNvPr id="3" name="Title 2">
            <a:extLst>
              <a:ext uri="{FF2B5EF4-FFF2-40B4-BE49-F238E27FC236}">
                <a16:creationId xmlns:a16="http://schemas.microsoft.com/office/drawing/2014/main" id="{464DE0A7-43C3-0939-E532-F6E3B1CAE53A}"/>
              </a:ext>
            </a:extLst>
          </p:cNvPr>
          <p:cNvSpPr>
            <a:spLocks noGrp="1"/>
          </p:cNvSpPr>
          <p:nvPr>
            <p:ph type="title"/>
          </p:nvPr>
        </p:nvSpPr>
        <p:spPr/>
        <p:txBody>
          <a:bodyPr/>
          <a:lstStyle/>
          <a:p>
            <a:r>
              <a:rPr lang="en-US" dirty="0"/>
              <a:t>Conclusions - 2</a:t>
            </a:r>
          </a:p>
        </p:txBody>
      </p:sp>
      <p:sp>
        <p:nvSpPr>
          <p:cNvPr id="4" name="Date Placeholder 3">
            <a:extLst>
              <a:ext uri="{FF2B5EF4-FFF2-40B4-BE49-F238E27FC236}">
                <a16:creationId xmlns:a16="http://schemas.microsoft.com/office/drawing/2014/main" id="{F67E94B2-0A11-10FF-DD67-009305CBF5F1}"/>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2DCC4961-B8BB-21BE-A0E1-E7BA912667F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3E5C9166-E2CC-C5B4-12BD-57CA9CB7A09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47469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marL="0" indent="0" algn="l">
              <a:buNone/>
            </a:pPr>
            <a:r>
              <a:rPr lang="en-US" sz="1800" b="1" i="0" u="none" strike="noStrike" baseline="0" dirty="0">
                <a:latin typeface="TimesNewRoman,Bold"/>
              </a:rPr>
              <a:t>DEFINITION</a:t>
            </a:r>
          </a:p>
          <a:p>
            <a:pPr marL="0" indent="0" algn="l">
              <a:buNone/>
            </a:pPr>
            <a:r>
              <a:rPr lang="en-US" sz="1800" b="1" i="0" u="none" strike="noStrike" baseline="0" dirty="0">
                <a:solidFill>
                  <a:srgbClr val="FF0000"/>
                </a:solidFill>
                <a:latin typeface="TimesNewRoman,Bold"/>
              </a:rPr>
              <a:t>frame exchange sequence: </a:t>
            </a:r>
            <a:r>
              <a:rPr lang="en-US" sz="1800" b="0" i="0" u="none" strike="noStrike" baseline="0" dirty="0">
                <a:solidFill>
                  <a:srgbClr val="FF0000"/>
                </a:solidFill>
                <a:latin typeface="TimesNewRoman"/>
              </a:rPr>
              <a:t>A sequence of frames that maintains control of the wireless medium</a:t>
            </a:r>
            <a:r>
              <a:rPr lang="en-US" sz="1800" b="0" i="0" u="none" strike="noStrike" baseline="0" dirty="0">
                <a:latin typeface="TimesNewRoman"/>
              </a:rPr>
              <a:t>.</a:t>
            </a:r>
            <a:endParaRPr lang="en-US" sz="1800" b="0" i="0" u="none" strike="noStrike" baseline="0" dirty="0">
              <a:solidFill>
                <a:srgbClr val="000000"/>
              </a:solidFill>
              <a:latin typeface="TimesNewRoman"/>
            </a:endParaRPr>
          </a:p>
          <a:p>
            <a:pPr marL="0" indent="0" algn="l">
              <a:buNone/>
            </a:pPr>
            <a:endParaRPr lang="en-US" sz="1800" b="0" dirty="0">
              <a:solidFill>
                <a:srgbClr val="000000"/>
              </a:solidFill>
              <a:latin typeface="TimesNewRoman"/>
            </a:endParaRPr>
          </a:p>
          <a:p>
            <a:pPr marL="0" indent="0" algn="l">
              <a:buNone/>
            </a:pPr>
            <a:r>
              <a:rPr lang="en-US" sz="1800" b="0" dirty="0">
                <a:solidFill>
                  <a:srgbClr val="000000"/>
                </a:solidFill>
                <a:latin typeface="TimesNewRoman"/>
              </a:rPr>
              <a:t>Points for consideration:</a:t>
            </a:r>
          </a:p>
          <a:p>
            <a:pPr marL="0" indent="0">
              <a:buNone/>
            </a:pPr>
            <a:r>
              <a:rPr lang="en-US" sz="1800" dirty="0"/>
              <a:t>The definition is clear.  When a frame exchange sequence is on air, all STAs know it and obey the rule not to transmit until it is complete.</a:t>
            </a:r>
          </a:p>
          <a:p>
            <a:pPr marL="0" indent="0">
              <a:buNone/>
            </a:pPr>
            <a:endParaRPr lang="en-US" sz="1800" dirty="0"/>
          </a:p>
          <a:p>
            <a:pPr marL="0" indent="0">
              <a:buNone/>
            </a:pPr>
            <a:r>
              <a:rPr lang="en-US" sz="1800" dirty="0"/>
              <a:t>For example, a STA that is not part of the frame exchange sequence, but in the same network, knows that a frame exchange sequence is happening, and does not transmit during it. </a:t>
            </a:r>
          </a:p>
          <a:p>
            <a:endParaRPr lang="en-US" sz="1800" dirty="0"/>
          </a:p>
          <a:p>
            <a:pPr marL="0" indent="0">
              <a:buNone/>
            </a:pPr>
            <a:r>
              <a:rPr lang="en-US" sz="1800" dirty="0">
                <a:solidFill>
                  <a:srgbClr val="00B050"/>
                </a:solidFill>
              </a:rPr>
              <a:t>Rev 2 – Presented </a:t>
            </a:r>
          </a:p>
          <a:p>
            <a:pPr marL="0" indent="0">
              <a:buNone/>
            </a:pPr>
            <a:r>
              <a:rPr lang="en-US" sz="1800" dirty="0">
                <a:solidFill>
                  <a:srgbClr val="00B050"/>
                </a:solidFill>
              </a:rPr>
              <a:t>Rev 4 -  Added content from Slide 11.</a:t>
            </a:r>
          </a:p>
          <a:p>
            <a:pPr marL="0" indent="0">
              <a:buNone/>
            </a:pPr>
            <a:r>
              <a:rPr lang="en-US" sz="1800" dirty="0">
                <a:solidFill>
                  <a:srgbClr val="00B050"/>
                </a:solidFill>
              </a:rPr>
              <a:t>Rev 5 – edits and update from Madrid Plenary.</a:t>
            </a:r>
          </a:p>
        </p:txBody>
      </p:sp>
      <p:sp>
        <p:nvSpPr>
          <p:cNvPr id="3" name="Title 2"/>
          <p:cNvSpPr>
            <a:spLocks noGrp="1"/>
          </p:cNvSpPr>
          <p:nvPr>
            <p:ph type="title"/>
          </p:nvPr>
        </p:nvSpPr>
        <p:spPr>
          <a:xfrm>
            <a:off x="685800" y="685800"/>
            <a:ext cx="7772400" cy="609600"/>
          </a:xfrm>
        </p:spPr>
        <p:txBody>
          <a:bodyPr/>
          <a:lstStyle/>
          <a:p>
            <a:r>
              <a:rPr lang="en-US" dirty="0"/>
              <a:t>Intro</a:t>
            </a:r>
          </a:p>
        </p:txBody>
      </p:sp>
      <p:sp>
        <p:nvSpPr>
          <p:cNvPr id="4" name="Date Placeholder 3"/>
          <p:cNvSpPr>
            <a:spLocks noGrp="1"/>
          </p:cNvSpPr>
          <p:nvPr>
            <p:ph type="dt" sz="half" idx="10"/>
          </p:nvPr>
        </p:nvSpPr>
        <p:spPr>
          <a:xfrm>
            <a:off x="696913" y="332601"/>
            <a:ext cx="916918" cy="276999"/>
          </a:xfrm>
        </p:spPr>
        <p:txBody>
          <a:bodyPr/>
          <a:lstStyle/>
          <a:p>
            <a:pPr>
              <a:defRPr/>
            </a:pPr>
            <a:r>
              <a:rPr lang="en-US"/>
              <a:t>July 2025</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0CE539-F43F-167D-7BA0-8416EDE5ED92}"/>
              </a:ext>
            </a:extLst>
          </p:cNvPr>
          <p:cNvSpPr>
            <a:spLocks noGrp="1"/>
          </p:cNvSpPr>
          <p:nvPr>
            <p:ph type="title"/>
          </p:nvPr>
        </p:nvSpPr>
        <p:spPr/>
        <p:txBody>
          <a:bodyPr/>
          <a:lstStyle/>
          <a:p>
            <a:r>
              <a:rPr lang="en-US" dirty="0"/>
              <a:t>What has been the contention?</a:t>
            </a:r>
          </a:p>
        </p:txBody>
      </p:sp>
      <p:sp>
        <p:nvSpPr>
          <p:cNvPr id="4" name="Date Placeholder 3">
            <a:extLst>
              <a:ext uri="{FF2B5EF4-FFF2-40B4-BE49-F238E27FC236}">
                <a16:creationId xmlns:a16="http://schemas.microsoft.com/office/drawing/2014/main" id="{9A1F2605-956B-36DE-7028-459558173928}"/>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8982BB38-32E4-D2E0-C7E7-1E93E9DE37D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1ED2D6B-0D30-B7AB-803D-151B1BED9F0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pic>
        <p:nvPicPr>
          <p:cNvPr id="8" name="Picture 7">
            <a:extLst>
              <a:ext uri="{FF2B5EF4-FFF2-40B4-BE49-F238E27FC236}">
                <a16:creationId xmlns:a16="http://schemas.microsoft.com/office/drawing/2014/main" id="{C075EF07-039D-6EB5-4BB2-32460BE324B6}"/>
              </a:ext>
            </a:extLst>
          </p:cNvPr>
          <p:cNvPicPr>
            <a:picLocks noChangeAspect="1"/>
          </p:cNvPicPr>
          <p:nvPr/>
        </p:nvPicPr>
        <p:blipFill>
          <a:blip r:embed="rId2"/>
          <a:stretch>
            <a:fillRect/>
          </a:stretch>
        </p:blipFill>
        <p:spPr>
          <a:xfrm>
            <a:off x="712150" y="1828800"/>
            <a:ext cx="7413171" cy="2743200"/>
          </a:xfrm>
          <a:prstGeom prst="rect">
            <a:avLst/>
          </a:prstGeom>
        </p:spPr>
      </p:pic>
      <p:sp>
        <p:nvSpPr>
          <p:cNvPr id="9" name="TextBox 8">
            <a:extLst>
              <a:ext uri="{FF2B5EF4-FFF2-40B4-BE49-F238E27FC236}">
                <a16:creationId xmlns:a16="http://schemas.microsoft.com/office/drawing/2014/main" id="{595E42CF-4FA3-E418-BE6A-F28C0B6A3EB8}"/>
              </a:ext>
            </a:extLst>
          </p:cNvPr>
          <p:cNvSpPr txBox="1"/>
          <p:nvPr/>
        </p:nvSpPr>
        <p:spPr>
          <a:xfrm>
            <a:off x="1155373" y="4870748"/>
            <a:ext cx="7226628" cy="1692771"/>
          </a:xfrm>
          <a:prstGeom prst="rect">
            <a:avLst/>
          </a:prstGeom>
          <a:noFill/>
        </p:spPr>
        <p:txBody>
          <a:bodyPr wrap="square" rtlCol="0">
            <a:spAutoFit/>
          </a:bodyPr>
          <a:lstStyle/>
          <a:p>
            <a:r>
              <a:rPr lang="en-US" dirty="0"/>
              <a:t>Q - Is this 1, 3, or 4 frame exchange sequences?</a:t>
            </a:r>
          </a:p>
          <a:p>
            <a:r>
              <a:rPr lang="en-US" dirty="0"/>
              <a:t>A – ONE and I will show why.</a:t>
            </a:r>
          </a:p>
          <a:p>
            <a:endParaRPr lang="en-US" dirty="0"/>
          </a:p>
          <a:p>
            <a:r>
              <a:rPr lang="en-US" sz="1600" dirty="0"/>
              <a:t>See also Figures 10-43, 10-44 (Example of frame exchange sequence - NOT sequences)</a:t>
            </a:r>
          </a:p>
        </p:txBody>
      </p:sp>
    </p:spTree>
    <p:extLst>
      <p:ext uri="{BB962C8B-B14F-4D97-AF65-F5344CB8AC3E}">
        <p14:creationId xmlns:p14="http://schemas.microsoft.com/office/powerpoint/2010/main" val="104496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C214142-3A67-0A5D-8153-FA53642FD417}"/>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9CB3EDE0-DD06-C570-864F-2441AED257E6}"/>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144BC3A-F00F-6EFD-37BD-5830F952103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
        <p:nvSpPr>
          <p:cNvPr id="9" name="TextBox 8">
            <a:extLst>
              <a:ext uri="{FF2B5EF4-FFF2-40B4-BE49-F238E27FC236}">
                <a16:creationId xmlns:a16="http://schemas.microsoft.com/office/drawing/2014/main" id="{345E98B5-AECF-3354-3785-84E905068833}"/>
              </a:ext>
            </a:extLst>
          </p:cNvPr>
          <p:cNvSpPr txBox="1"/>
          <p:nvPr/>
        </p:nvSpPr>
        <p:spPr>
          <a:xfrm>
            <a:off x="1219200" y="914400"/>
            <a:ext cx="6629400" cy="1200329"/>
          </a:xfrm>
          <a:prstGeom prst="rect">
            <a:avLst/>
          </a:prstGeom>
          <a:noFill/>
        </p:spPr>
        <p:txBody>
          <a:bodyPr wrap="square" rtlCol="0">
            <a:spAutoFit/>
          </a:bodyPr>
          <a:lstStyle/>
          <a:p>
            <a:r>
              <a:rPr lang="en-US" dirty="0"/>
              <a:t>The arguments for 3 or 4 frame exchange sequences have centered on STA 1</a:t>
            </a:r>
          </a:p>
          <a:p>
            <a:endParaRPr lang="en-US" dirty="0"/>
          </a:p>
        </p:txBody>
      </p:sp>
      <p:pic>
        <p:nvPicPr>
          <p:cNvPr id="13" name="Picture 12">
            <a:extLst>
              <a:ext uri="{FF2B5EF4-FFF2-40B4-BE49-F238E27FC236}">
                <a16:creationId xmlns:a16="http://schemas.microsoft.com/office/drawing/2014/main" id="{2E195F95-DB35-3255-00C4-FD182A04A09C}"/>
              </a:ext>
            </a:extLst>
          </p:cNvPr>
          <p:cNvPicPr>
            <a:picLocks noChangeAspect="1"/>
          </p:cNvPicPr>
          <p:nvPr/>
        </p:nvPicPr>
        <p:blipFill>
          <a:blip r:embed="rId2"/>
          <a:stretch>
            <a:fillRect/>
          </a:stretch>
        </p:blipFill>
        <p:spPr>
          <a:xfrm>
            <a:off x="300037" y="1828800"/>
            <a:ext cx="8467725" cy="2200275"/>
          </a:xfrm>
          <a:prstGeom prst="rect">
            <a:avLst/>
          </a:prstGeom>
        </p:spPr>
      </p:pic>
      <p:sp>
        <p:nvSpPr>
          <p:cNvPr id="14" name="Oval 13">
            <a:extLst>
              <a:ext uri="{FF2B5EF4-FFF2-40B4-BE49-F238E27FC236}">
                <a16:creationId xmlns:a16="http://schemas.microsoft.com/office/drawing/2014/main" id="{F89B16D8-76E0-0B6A-917A-1E7150A181B8}"/>
              </a:ext>
            </a:extLst>
          </p:cNvPr>
          <p:cNvSpPr/>
          <p:nvPr/>
        </p:nvSpPr>
        <p:spPr bwMode="auto">
          <a:xfrm>
            <a:off x="3581400" y="2362200"/>
            <a:ext cx="1219200" cy="762000"/>
          </a:xfrm>
          <a:prstGeom prst="ellipse">
            <a:avLst/>
          </a:prstGeom>
          <a:noFill/>
          <a:ln w="28575"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BE702C72-F6ED-3B95-7D19-6F8490EA7F3E}"/>
              </a:ext>
            </a:extLst>
          </p:cNvPr>
          <p:cNvSpPr txBox="1"/>
          <p:nvPr/>
        </p:nvSpPr>
        <p:spPr>
          <a:xfrm>
            <a:off x="600075" y="4047946"/>
            <a:ext cx="8167687" cy="1938992"/>
          </a:xfrm>
          <a:prstGeom prst="rect">
            <a:avLst/>
          </a:prstGeom>
          <a:noFill/>
        </p:spPr>
        <p:txBody>
          <a:bodyPr wrap="square" rtlCol="0">
            <a:spAutoFit/>
          </a:bodyPr>
          <a:lstStyle/>
          <a:p>
            <a:r>
              <a:rPr lang="en-US" dirty="0"/>
              <a:t>The argument is that once STA 1 has sent its BA/Ack, it could change its state, e.g., go scanning or go into power save.</a:t>
            </a:r>
          </a:p>
          <a:p>
            <a:r>
              <a:rPr lang="en-US" dirty="0"/>
              <a:t>BUT</a:t>
            </a:r>
          </a:p>
          <a:p>
            <a:r>
              <a:rPr lang="en-US" dirty="0"/>
              <a:t>Even if true (we will investigate this further), it </a:t>
            </a:r>
            <a:r>
              <a:rPr lang="en-US" u="sng" dirty="0"/>
              <a:t>must not transmit until the frame exchange sequence is complete.</a:t>
            </a:r>
          </a:p>
        </p:txBody>
      </p:sp>
    </p:spTree>
    <p:extLst>
      <p:ext uri="{BB962C8B-B14F-4D97-AF65-F5344CB8AC3E}">
        <p14:creationId xmlns:p14="http://schemas.microsoft.com/office/powerpoint/2010/main" val="88135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F7899F-37EE-E06C-F13A-61FCA6C5DCB7}"/>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77CE8F0C-689D-1A06-7B3E-3CC65559FF4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AD7C879-A633-3391-C310-69FD37D2138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pic>
        <p:nvPicPr>
          <p:cNvPr id="7" name="Picture 6">
            <a:extLst>
              <a:ext uri="{FF2B5EF4-FFF2-40B4-BE49-F238E27FC236}">
                <a16:creationId xmlns:a16="http://schemas.microsoft.com/office/drawing/2014/main" id="{C89E3FA6-3118-1D87-D170-0569D80A02AE}"/>
              </a:ext>
            </a:extLst>
          </p:cNvPr>
          <p:cNvPicPr>
            <a:picLocks noChangeAspect="1"/>
          </p:cNvPicPr>
          <p:nvPr/>
        </p:nvPicPr>
        <p:blipFill>
          <a:blip r:embed="rId2"/>
          <a:stretch>
            <a:fillRect/>
          </a:stretch>
        </p:blipFill>
        <p:spPr>
          <a:xfrm>
            <a:off x="300037" y="1586255"/>
            <a:ext cx="8467725" cy="2200275"/>
          </a:xfrm>
          <a:prstGeom prst="rect">
            <a:avLst/>
          </a:prstGeom>
        </p:spPr>
      </p:pic>
      <p:sp>
        <p:nvSpPr>
          <p:cNvPr id="8" name="Oval 7">
            <a:extLst>
              <a:ext uri="{FF2B5EF4-FFF2-40B4-BE49-F238E27FC236}">
                <a16:creationId xmlns:a16="http://schemas.microsoft.com/office/drawing/2014/main" id="{69B8C995-30BF-76E4-BEEF-111B7C7803A1}"/>
              </a:ext>
            </a:extLst>
          </p:cNvPr>
          <p:cNvSpPr/>
          <p:nvPr/>
        </p:nvSpPr>
        <p:spPr bwMode="auto">
          <a:xfrm>
            <a:off x="3505200" y="2214485"/>
            <a:ext cx="1219200" cy="762000"/>
          </a:xfrm>
          <a:prstGeom prst="ellipse">
            <a:avLst/>
          </a:prstGeom>
          <a:noFill/>
          <a:ln w="28575"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E175A47E-26BD-88EA-CEA9-F4E80A634397}"/>
              </a:ext>
            </a:extLst>
          </p:cNvPr>
          <p:cNvSpPr/>
          <p:nvPr/>
        </p:nvSpPr>
        <p:spPr bwMode="auto">
          <a:xfrm>
            <a:off x="851831" y="3962400"/>
            <a:ext cx="6858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STA 4</a:t>
            </a:r>
          </a:p>
        </p:txBody>
      </p:sp>
      <p:cxnSp>
        <p:nvCxnSpPr>
          <p:cNvPr id="11" name="Straight Connector 10">
            <a:extLst>
              <a:ext uri="{FF2B5EF4-FFF2-40B4-BE49-F238E27FC236}">
                <a16:creationId xmlns:a16="http://schemas.microsoft.com/office/drawing/2014/main" id="{B8D5582B-48A8-74D9-7D6D-EF0062B36FAB}"/>
              </a:ext>
            </a:extLst>
          </p:cNvPr>
          <p:cNvCxnSpPr>
            <a:cxnSpLocks/>
          </p:cNvCxnSpPr>
          <p:nvPr/>
        </p:nvCxnSpPr>
        <p:spPr bwMode="auto">
          <a:xfrm>
            <a:off x="1613831" y="4114800"/>
            <a:ext cx="6691969" cy="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2" name="TextBox 11">
            <a:extLst>
              <a:ext uri="{FF2B5EF4-FFF2-40B4-BE49-F238E27FC236}">
                <a16:creationId xmlns:a16="http://schemas.microsoft.com/office/drawing/2014/main" id="{5939B932-559C-93C8-AC9D-3503CEB3D735}"/>
              </a:ext>
            </a:extLst>
          </p:cNvPr>
          <p:cNvSpPr txBox="1"/>
          <p:nvPr/>
        </p:nvSpPr>
        <p:spPr>
          <a:xfrm>
            <a:off x="2147231" y="3691235"/>
            <a:ext cx="2812821" cy="461665"/>
          </a:xfrm>
          <a:prstGeom prst="rect">
            <a:avLst/>
          </a:prstGeom>
          <a:noFill/>
        </p:spPr>
        <p:txBody>
          <a:bodyPr wrap="square" rtlCol="0">
            <a:spAutoFit/>
          </a:bodyPr>
          <a:lstStyle/>
          <a:p>
            <a:r>
              <a:rPr lang="en-US" dirty="0">
                <a:solidFill>
                  <a:srgbClr val="FF0000"/>
                </a:solidFill>
              </a:rPr>
              <a:t>Must NOT transmit</a:t>
            </a:r>
          </a:p>
        </p:txBody>
      </p:sp>
      <p:sp>
        <p:nvSpPr>
          <p:cNvPr id="13" name="TextBox 12">
            <a:extLst>
              <a:ext uri="{FF2B5EF4-FFF2-40B4-BE49-F238E27FC236}">
                <a16:creationId xmlns:a16="http://schemas.microsoft.com/office/drawing/2014/main" id="{B9A2E276-8E64-9C44-5213-4A1EC533FEAE}"/>
              </a:ext>
            </a:extLst>
          </p:cNvPr>
          <p:cNvSpPr txBox="1"/>
          <p:nvPr/>
        </p:nvSpPr>
        <p:spPr>
          <a:xfrm>
            <a:off x="838199" y="693094"/>
            <a:ext cx="7705725" cy="830997"/>
          </a:xfrm>
          <a:prstGeom prst="rect">
            <a:avLst/>
          </a:prstGeom>
          <a:noFill/>
        </p:spPr>
        <p:txBody>
          <a:bodyPr wrap="square" rtlCol="0">
            <a:spAutoFit/>
          </a:bodyPr>
          <a:lstStyle/>
          <a:p>
            <a:r>
              <a:rPr lang="en-US" dirty="0"/>
              <a:t>Consider STA 4, not part of the frame exchange sequence, but in the same network.</a:t>
            </a:r>
          </a:p>
        </p:txBody>
      </p:sp>
      <p:sp>
        <p:nvSpPr>
          <p:cNvPr id="14" name="TextBox 13">
            <a:extLst>
              <a:ext uri="{FF2B5EF4-FFF2-40B4-BE49-F238E27FC236}">
                <a16:creationId xmlns:a16="http://schemas.microsoft.com/office/drawing/2014/main" id="{2DEE5DF8-3A02-B995-5550-D91933E38F56}"/>
              </a:ext>
            </a:extLst>
          </p:cNvPr>
          <p:cNvSpPr txBox="1"/>
          <p:nvPr/>
        </p:nvSpPr>
        <p:spPr>
          <a:xfrm>
            <a:off x="300037" y="4375668"/>
            <a:ext cx="8767764" cy="2123658"/>
          </a:xfrm>
          <a:prstGeom prst="rect">
            <a:avLst/>
          </a:prstGeom>
          <a:noFill/>
        </p:spPr>
        <p:txBody>
          <a:bodyPr wrap="square" rtlCol="0">
            <a:spAutoFit/>
          </a:bodyPr>
          <a:lstStyle/>
          <a:p>
            <a:r>
              <a:rPr lang="en-US" dirty="0"/>
              <a:t>STA 4 knows that a frame exchange sequence is happening </a:t>
            </a:r>
            <a:r>
              <a:rPr lang="en-US" u="sng" dirty="0"/>
              <a:t>AND it continues until STA 3 has transmitted</a:t>
            </a:r>
            <a:r>
              <a:rPr lang="en-US" dirty="0"/>
              <a:t>.</a:t>
            </a:r>
          </a:p>
          <a:p>
            <a:r>
              <a:rPr lang="en-US" dirty="0">
                <a:solidFill>
                  <a:srgbClr val="FF0000"/>
                </a:solidFill>
              </a:rPr>
              <a:t>STA 4 sees just </a:t>
            </a:r>
            <a:r>
              <a:rPr lang="en-US" u="sng" dirty="0">
                <a:solidFill>
                  <a:srgbClr val="FF0000"/>
                </a:solidFill>
              </a:rPr>
              <a:t>ONE</a:t>
            </a:r>
            <a:r>
              <a:rPr lang="en-US" dirty="0">
                <a:solidFill>
                  <a:srgbClr val="FF0000"/>
                </a:solidFill>
              </a:rPr>
              <a:t> frame exchange sequence</a:t>
            </a:r>
            <a:r>
              <a:rPr lang="en-US" dirty="0"/>
              <a:t>. </a:t>
            </a:r>
          </a:p>
          <a:p>
            <a:r>
              <a:rPr lang="en-US" sz="1800" dirty="0"/>
              <a:t>Note: STA 4 cannot inform the AP of a change of power save but could sleep (until frame exchange sequence is over).</a:t>
            </a:r>
          </a:p>
          <a:p>
            <a:r>
              <a:rPr lang="en-US" dirty="0"/>
              <a:t>STA 1 is the same, it knows the frame exchange sequence length.</a:t>
            </a:r>
          </a:p>
        </p:txBody>
      </p:sp>
    </p:spTree>
    <p:extLst>
      <p:ext uri="{BB962C8B-B14F-4D97-AF65-F5344CB8AC3E}">
        <p14:creationId xmlns:p14="http://schemas.microsoft.com/office/powerpoint/2010/main" val="337434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FDC4E2-8C33-8710-B5C8-CC2D06C50B1F}"/>
              </a:ext>
            </a:extLst>
          </p:cNvPr>
          <p:cNvSpPr>
            <a:spLocks noGrp="1"/>
          </p:cNvSpPr>
          <p:nvPr>
            <p:ph idx="1"/>
          </p:nvPr>
        </p:nvSpPr>
        <p:spPr>
          <a:xfrm>
            <a:off x="609600" y="914400"/>
            <a:ext cx="7772400" cy="4114800"/>
          </a:xfrm>
        </p:spPr>
        <p:txBody>
          <a:bodyPr/>
          <a:lstStyle/>
          <a:p>
            <a:r>
              <a:rPr lang="en-US" dirty="0"/>
              <a:t>Following the definition, i.e., the transmit restriction, it is clear that this example is </a:t>
            </a:r>
            <a:r>
              <a:rPr lang="en-US" u="sng" dirty="0"/>
              <a:t>one</a:t>
            </a:r>
            <a:r>
              <a:rPr lang="en-US" dirty="0"/>
              <a:t> frame exchange sequence.  </a:t>
            </a:r>
          </a:p>
          <a:p>
            <a:pPr lvl="1"/>
            <a:r>
              <a:rPr lang="en-US" dirty="0"/>
              <a:t>If 3 or 4, how does STA 4 behave?  </a:t>
            </a:r>
          </a:p>
          <a:p>
            <a:pPr lvl="1"/>
            <a:r>
              <a:rPr lang="en-US" dirty="0"/>
              <a:t>If 3 or 4, how does the transmit rules apply to STA 1?  </a:t>
            </a:r>
          </a:p>
          <a:p>
            <a:r>
              <a:rPr lang="en-US" dirty="0"/>
              <a:t>HOWEVER, there are rules about what a STA can do during a frame exchange sequence, and it has been suggested that STA 1 may violate such rules and hence as far as STA 1 is concerned the frame exchange sequence ends after it has transmitted.</a:t>
            </a:r>
          </a:p>
          <a:p>
            <a:pPr lvl="1"/>
            <a:r>
              <a:rPr lang="en-US" dirty="0"/>
              <a:t>BUT it still cannot transmit  </a:t>
            </a:r>
          </a:p>
          <a:p>
            <a:endParaRPr lang="en-US" dirty="0"/>
          </a:p>
          <a:p>
            <a:r>
              <a:rPr lang="en-US" dirty="0"/>
              <a:t>So, let’s now look at these frame exchange related PS rules.</a:t>
            </a:r>
          </a:p>
        </p:txBody>
      </p:sp>
      <p:sp>
        <p:nvSpPr>
          <p:cNvPr id="4" name="Date Placeholder 3">
            <a:extLst>
              <a:ext uri="{FF2B5EF4-FFF2-40B4-BE49-F238E27FC236}">
                <a16:creationId xmlns:a16="http://schemas.microsoft.com/office/drawing/2014/main" id="{2D3D40C8-5EAE-D692-A1B9-97DBA0F081B0}"/>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CB1BB17F-FBD8-8524-0885-50A4A391BF3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4EFB43C3-091B-7FBE-066D-76E32C0CA57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88233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237584-307A-67DF-4E42-DCF12F4B5521}"/>
              </a:ext>
            </a:extLst>
          </p:cNvPr>
          <p:cNvSpPr>
            <a:spLocks noGrp="1"/>
          </p:cNvSpPr>
          <p:nvPr>
            <p:ph idx="1"/>
          </p:nvPr>
        </p:nvSpPr>
        <p:spPr>
          <a:xfrm>
            <a:off x="667847" y="1466461"/>
            <a:ext cx="7772400" cy="5026891"/>
          </a:xfrm>
        </p:spPr>
        <p:txBody>
          <a:bodyPr/>
          <a:lstStyle/>
          <a:p>
            <a:pPr marL="0" indent="0" algn="l">
              <a:buNone/>
            </a:pPr>
            <a:r>
              <a:rPr lang="en-US" sz="2400" b="0" i="0" u="none" strike="noStrike" baseline="0" dirty="0">
                <a:solidFill>
                  <a:srgbClr val="000000"/>
                </a:solidFill>
                <a:latin typeface="TimesNewRoman"/>
              </a:rPr>
              <a:t>9.2.4.1.7 Power Management subfield</a:t>
            </a:r>
          </a:p>
          <a:p>
            <a:pPr marL="0" indent="0" algn="l">
              <a:buNone/>
            </a:pPr>
            <a:r>
              <a:rPr lang="en-US" sz="2400" b="0" i="0" u="none" strike="noStrike" baseline="0" dirty="0">
                <a:solidFill>
                  <a:srgbClr val="000000"/>
                </a:solidFill>
                <a:latin typeface="TimesNewRoman"/>
              </a:rPr>
              <a:t>The Power Management subfield is used to indicate the power management mode of a STA. The subfield is either reserved (as defined below) or </a:t>
            </a:r>
            <a:r>
              <a:rPr lang="en-US" sz="2400" i="0" u="none" strike="noStrike" baseline="0" dirty="0">
                <a:solidFill>
                  <a:srgbClr val="000000"/>
                </a:solidFill>
                <a:latin typeface="TimesNewRoman"/>
              </a:rPr>
              <a:t>remains constant in each frame from a particular STA within a frame exchange sequence</a:t>
            </a:r>
            <a:r>
              <a:rPr lang="en-US" sz="2400" b="0" i="0" u="none" strike="noStrike" baseline="0" dirty="0">
                <a:solidFill>
                  <a:srgbClr val="000000"/>
                </a:solidFill>
                <a:latin typeface="TimesNewRoman"/>
              </a:rPr>
              <a:t>. The value indicates the mode of the STA </a:t>
            </a:r>
            <a:r>
              <a:rPr lang="en-US" sz="2400" i="0" u="none" strike="noStrike" baseline="0" dirty="0">
                <a:solidFill>
                  <a:srgbClr val="000000"/>
                </a:solidFill>
                <a:latin typeface="TimesNewRoman"/>
              </a:rPr>
              <a:t>after the successful completion of the frame exchange sequence</a:t>
            </a:r>
            <a:r>
              <a:rPr lang="en-US" sz="2400" b="0" i="0" u="none" strike="noStrike" baseline="0" dirty="0">
                <a:solidFill>
                  <a:srgbClr val="000000"/>
                </a:solidFill>
                <a:latin typeface="TimesNewRoman"/>
              </a:rPr>
              <a:t>.</a:t>
            </a:r>
          </a:p>
          <a:p>
            <a:pPr marL="0" indent="0" algn="l">
              <a:buNone/>
            </a:pPr>
            <a:endParaRPr lang="en-US" b="0" dirty="0">
              <a:solidFill>
                <a:srgbClr val="000000"/>
              </a:solidFill>
              <a:latin typeface="TimesNewRoman"/>
            </a:endParaRPr>
          </a:p>
        </p:txBody>
      </p:sp>
      <p:sp>
        <p:nvSpPr>
          <p:cNvPr id="3" name="Title 2">
            <a:extLst>
              <a:ext uri="{FF2B5EF4-FFF2-40B4-BE49-F238E27FC236}">
                <a16:creationId xmlns:a16="http://schemas.microsoft.com/office/drawing/2014/main" id="{031FFD10-B08A-2124-0464-031A3ED649DF}"/>
              </a:ext>
            </a:extLst>
          </p:cNvPr>
          <p:cNvSpPr>
            <a:spLocks noGrp="1"/>
          </p:cNvSpPr>
          <p:nvPr>
            <p:ph type="title"/>
          </p:nvPr>
        </p:nvSpPr>
        <p:spPr>
          <a:xfrm>
            <a:off x="685800" y="685800"/>
            <a:ext cx="7772400" cy="609600"/>
          </a:xfrm>
        </p:spPr>
        <p:txBody>
          <a:bodyPr/>
          <a:lstStyle/>
          <a:p>
            <a:r>
              <a:rPr lang="en-US" dirty="0"/>
              <a:t>Power Save and frame exchange sequence</a:t>
            </a:r>
          </a:p>
        </p:txBody>
      </p:sp>
      <p:sp>
        <p:nvSpPr>
          <p:cNvPr id="4" name="Date Placeholder 3">
            <a:extLst>
              <a:ext uri="{FF2B5EF4-FFF2-40B4-BE49-F238E27FC236}">
                <a16:creationId xmlns:a16="http://schemas.microsoft.com/office/drawing/2014/main" id="{67FA9F7F-EE80-55E2-690A-58541AB31C3B}"/>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0061AAD5-CD8F-1877-8677-004FE340A43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E464172-56E6-FAF2-90D3-EE25D8F8850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107866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A3386A-D90E-773D-C5B3-D8E23E641AEF}"/>
              </a:ext>
            </a:extLst>
          </p:cNvPr>
          <p:cNvSpPr>
            <a:spLocks noGrp="1"/>
          </p:cNvSpPr>
          <p:nvPr>
            <p:ph idx="1"/>
          </p:nvPr>
        </p:nvSpPr>
        <p:spPr>
          <a:xfrm>
            <a:off x="685800" y="1219199"/>
            <a:ext cx="7772400" cy="5256213"/>
          </a:xfrm>
        </p:spPr>
        <p:txBody>
          <a:bodyPr/>
          <a:lstStyle/>
          <a:p>
            <a:pPr marL="0" indent="0" algn="l">
              <a:buNone/>
            </a:pPr>
            <a:r>
              <a:rPr lang="en-US" sz="1800" b="0" i="0" u="none" strike="noStrike" baseline="0" dirty="0">
                <a:solidFill>
                  <a:srgbClr val="000000"/>
                </a:solidFill>
                <a:latin typeface="TimesNewRoman"/>
              </a:rPr>
              <a:t>11.2.3.1.</a:t>
            </a:r>
          </a:p>
          <a:p>
            <a:pPr algn="l"/>
            <a:r>
              <a:rPr lang="en-US" sz="1800" b="0" i="0" u="none" strike="noStrike" baseline="0" dirty="0">
                <a:solidFill>
                  <a:srgbClr val="000000"/>
                </a:solidFill>
                <a:latin typeface="TimesNewRoman"/>
              </a:rPr>
              <a:t>A STA that is associated with an AP and that changes power management mode shall inform the AP of this fact using the Power Management subfield within the </a:t>
            </a:r>
            <a:r>
              <a:rPr lang="en-US" sz="1800" i="0" u="none" strike="noStrike" baseline="0" dirty="0">
                <a:solidFill>
                  <a:srgbClr val="000000"/>
                </a:solidFill>
                <a:latin typeface="TimesNewRoman"/>
              </a:rPr>
              <a:t>Frame Control field of transmitted frames</a:t>
            </a:r>
            <a:r>
              <a:rPr lang="en-US" sz="1800" b="0" i="0" u="none" strike="noStrike" baseline="0" dirty="0">
                <a:solidFill>
                  <a:srgbClr val="000000"/>
                </a:solidFill>
                <a:latin typeface="TimesNewRoman"/>
              </a:rPr>
              <a:t>. </a:t>
            </a:r>
            <a:r>
              <a:rPr lang="en-US" sz="1800" b="0" i="0" u="sng" strike="noStrike" baseline="0" dirty="0">
                <a:solidFill>
                  <a:srgbClr val="000000"/>
                </a:solidFill>
                <a:latin typeface="TimesNewRoman"/>
              </a:rPr>
              <a:t>The STA shall remain in its current power management mode until it informs the AP of a power management mode change via a frame exchange sequence</a:t>
            </a:r>
            <a:r>
              <a:rPr lang="en-US" sz="1800" b="0" i="0" u="sng" strike="noStrike" baseline="0" dirty="0">
                <a:solidFill>
                  <a:srgbClr val="218A21"/>
                </a:solidFill>
                <a:latin typeface="TimesNewRoman"/>
              </a:rPr>
              <a:t>(#109) </a:t>
            </a:r>
            <a:r>
              <a:rPr lang="en-US" sz="1800" b="0" i="0" u="sng" strike="noStrike" baseline="0" dirty="0">
                <a:solidFill>
                  <a:srgbClr val="000000"/>
                </a:solidFill>
                <a:latin typeface="TimesNewRoman"/>
              </a:rPr>
              <a:t>that includes an acknowledgment from the AP</a:t>
            </a:r>
            <a:r>
              <a:rPr lang="en-US" sz="1800" b="0" i="0" u="none" strike="noStrike" baseline="0" dirty="0">
                <a:solidFill>
                  <a:srgbClr val="000000"/>
                </a:solidFill>
                <a:latin typeface="TimesNewRoman"/>
              </a:rPr>
              <a:t>. </a:t>
            </a:r>
            <a:r>
              <a:rPr lang="en-US" sz="1800" i="0" u="none" strike="noStrike" baseline="0" dirty="0">
                <a:solidFill>
                  <a:srgbClr val="000000"/>
                </a:solidFill>
                <a:latin typeface="TimesNewRoman"/>
              </a:rPr>
              <a:t>Power management mode shall not change during any single frame exchange sequence.</a:t>
            </a:r>
          </a:p>
          <a:p>
            <a:pPr marL="0" indent="0" algn="l">
              <a:buNone/>
            </a:pPr>
            <a:r>
              <a:rPr lang="en-US" sz="1800" dirty="0">
                <a:solidFill>
                  <a:srgbClr val="000000"/>
                </a:solidFill>
                <a:latin typeface="TimesNewRoman"/>
              </a:rPr>
              <a:t>11.2.3.2</a:t>
            </a:r>
          </a:p>
          <a:p>
            <a:pPr algn="l"/>
            <a:r>
              <a:rPr lang="en-US" sz="1800" b="0" i="0" u="none" strike="noStrike" baseline="0" dirty="0">
                <a:solidFill>
                  <a:srgbClr val="000000"/>
                </a:solidFill>
                <a:latin typeface="TimesNewRoman"/>
              </a:rPr>
              <a:t>To change power management modes a STA shall inform the AP by completing a successful frame exchange</a:t>
            </a:r>
            <a:r>
              <a:rPr lang="en-US" sz="1800" b="0" i="0" u="none" strike="noStrike" baseline="0" dirty="0">
                <a:solidFill>
                  <a:srgbClr val="218A21"/>
                </a:solidFill>
                <a:latin typeface="TimesNewRoman"/>
              </a:rPr>
              <a:t> </a:t>
            </a:r>
            <a:r>
              <a:rPr lang="en-US" sz="1800" i="0" u="none" strike="noStrike" baseline="0" dirty="0">
                <a:solidFill>
                  <a:srgbClr val="000000"/>
                </a:solidFill>
                <a:latin typeface="TimesNewRoman"/>
              </a:rPr>
              <a:t>that is initiated by the STA</a:t>
            </a:r>
            <a:r>
              <a:rPr lang="en-US" sz="1800" b="0" i="0" u="none" strike="noStrike" baseline="0" dirty="0">
                <a:solidFill>
                  <a:srgbClr val="000000"/>
                </a:solidFill>
                <a:latin typeface="TimesNewRoman"/>
              </a:rPr>
              <a:t>.</a:t>
            </a:r>
          </a:p>
          <a:p>
            <a:pPr algn="l"/>
            <a:r>
              <a:rPr lang="en-US" sz="1800" b="0" i="0" u="none" strike="noStrike" baseline="0" dirty="0">
                <a:solidFill>
                  <a:srgbClr val="000000"/>
                </a:solidFill>
                <a:latin typeface="TimesNewRoman"/>
              </a:rPr>
              <a:t>A non-AP STA </a:t>
            </a:r>
            <a:r>
              <a:rPr lang="en-US" sz="1800" i="0" u="none" strike="noStrike" baseline="0" dirty="0">
                <a:solidFill>
                  <a:srgbClr val="000000"/>
                </a:solidFill>
                <a:latin typeface="TimesNewRoman"/>
              </a:rPr>
              <a:t>shall not change power management mode using a frame exchange sequence that does not receive an Ack or </a:t>
            </a:r>
            <a:r>
              <a:rPr lang="en-US" sz="1800" i="0" u="none" strike="noStrike" baseline="0" dirty="0" err="1">
                <a:solidFill>
                  <a:srgbClr val="000000"/>
                </a:solidFill>
                <a:latin typeface="TimesNewRoman"/>
              </a:rPr>
              <a:t>BlockAck</a:t>
            </a:r>
            <a:r>
              <a:rPr lang="en-US" sz="1800" i="0" u="none" strike="noStrike" baseline="0" dirty="0">
                <a:solidFill>
                  <a:srgbClr val="000000"/>
                </a:solidFill>
                <a:latin typeface="TimesNewRoman"/>
              </a:rPr>
              <a:t> frame from the AP, or using a </a:t>
            </a:r>
            <a:r>
              <a:rPr lang="en-US" sz="1800" i="0" u="none" strike="noStrike" baseline="0" dirty="0" err="1">
                <a:solidFill>
                  <a:srgbClr val="000000"/>
                </a:solidFill>
                <a:latin typeface="TimesNewRoman"/>
              </a:rPr>
              <a:t>BlockAckReq</a:t>
            </a:r>
            <a:r>
              <a:rPr lang="en-US" sz="1800" i="0" u="none" strike="noStrike" baseline="0" dirty="0">
                <a:solidFill>
                  <a:srgbClr val="000000"/>
                </a:solidFill>
                <a:latin typeface="TimesNewRoman"/>
              </a:rPr>
              <a:t> frame</a:t>
            </a:r>
            <a:r>
              <a:rPr lang="en-US" sz="1800" b="0" i="0" u="none" strike="noStrike" baseline="0" dirty="0">
                <a:solidFill>
                  <a:srgbClr val="000000"/>
                </a:solidFill>
                <a:latin typeface="TimesNewRoman"/>
              </a:rPr>
              <a:t>.</a:t>
            </a:r>
          </a:p>
          <a:p>
            <a:pPr algn="l"/>
            <a:r>
              <a:rPr lang="en-US" sz="1800" b="0" i="0" u="none" strike="noStrike" baseline="0" dirty="0">
                <a:solidFill>
                  <a:srgbClr val="000000"/>
                </a:solidFill>
                <a:latin typeface="TimesNewRoman"/>
              </a:rPr>
              <a:t>NOTE 2—The Power Management subfield is ignored in frame exchange sequences initiated by the AP.</a:t>
            </a:r>
          </a:p>
          <a:p>
            <a:pPr marL="0" indent="0">
              <a:buNone/>
            </a:pPr>
            <a:r>
              <a:rPr lang="en-US" sz="1600" b="0" dirty="0">
                <a:solidFill>
                  <a:srgbClr val="000000"/>
                </a:solidFill>
                <a:latin typeface="TimesNewRoman"/>
              </a:rPr>
              <a:t>Note: There is no reason given as to why these rules exists.  Presumably, it seemed a good idea at the time.</a:t>
            </a:r>
            <a:endParaRPr lang="en-US" sz="1600" dirty="0"/>
          </a:p>
          <a:p>
            <a:pPr algn="l"/>
            <a:endParaRPr lang="en-US" dirty="0"/>
          </a:p>
        </p:txBody>
      </p:sp>
      <p:sp>
        <p:nvSpPr>
          <p:cNvPr id="3" name="Title 2">
            <a:extLst>
              <a:ext uri="{FF2B5EF4-FFF2-40B4-BE49-F238E27FC236}">
                <a16:creationId xmlns:a16="http://schemas.microsoft.com/office/drawing/2014/main" id="{5058CBF4-30E2-310D-B259-10C42B5410ED}"/>
              </a:ext>
            </a:extLst>
          </p:cNvPr>
          <p:cNvSpPr>
            <a:spLocks noGrp="1"/>
          </p:cNvSpPr>
          <p:nvPr>
            <p:ph type="title"/>
          </p:nvPr>
        </p:nvSpPr>
        <p:spPr>
          <a:xfrm>
            <a:off x="685800" y="685800"/>
            <a:ext cx="7772400" cy="533400"/>
          </a:xfrm>
        </p:spPr>
        <p:txBody>
          <a:bodyPr/>
          <a:lstStyle/>
          <a:p>
            <a:r>
              <a:rPr lang="en-US" dirty="0"/>
              <a:t>Power Save Rules</a:t>
            </a:r>
          </a:p>
        </p:txBody>
      </p:sp>
      <p:sp>
        <p:nvSpPr>
          <p:cNvPr id="4" name="Date Placeholder 3">
            <a:extLst>
              <a:ext uri="{FF2B5EF4-FFF2-40B4-BE49-F238E27FC236}">
                <a16:creationId xmlns:a16="http://schemas.microsoft.com/office/drawing/2014/main" id="{1C58743C-E8E9-1227-1EAC-2B9FD7AE96DD}"/>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6D79E3CD-AD96-AD47-F8F2-20C390B11C4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D856222-032C-C88C-2F97-3BC6CE99399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70159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B6BAA9-65EC-6C51-9922-BE98713F386C}"/>
              </a:ext>
            </a:extLst>
          </p:cNvPr>
          <p:cNvSpPr>
            <a:spLocks noGrp="1"/>
          </p:cNvSpPr>
          <p:nvPr>
            <p:ph idx="1"/>
          </p:nvPr>
        </p:nvSpPr>
        <p:spPr>
          <a:xfrm>
            <a:off x="533400" y="1145849"/>
            <a:ext cx="7772400" cy="5329564"/>
          </a:xfrm>
        </p:spPr>
        <p:txBody>
          <a:bodyPr/>
          <a:lstStyle/>
          <a:p>
            <a:r>
              <a:rPr lang="en-US" dirty="0"/>
              <a:t>In the example Fig 10-14, 11.2.3.2 Note 2 says that STA 1 cannot tell AP that it is going into power save.</a:t>
            </a:r>
          </a:p>
          <a:p>
            <a:pPr lvl="1"/>
            <a:r>
              <a:rPr lang="en-US" dirty="0"/>
              <a:t>Can’t set PS bit in frame control.  </a:t>
            </a:r>
          </a:p>
          <a:p>
            <a:r>
              <a:rPr lang="en-US" dirty="0"/>
              <a:t>STA 1 could go into power save but AP would not know.  </a:t>
            </a:r>
          </a:p>
          <a:p>
            <a:pPr lvl="1"/>
            <a:r>
              <a:rPr lang="en-US" dirty="0"/>
              <a:t>If STA 1 set PS bit, the AP could ignore it as it should not be even checking the bit in a BA/Ack.</a:t>
            </a:r>
          </a:p>
          <a:p>
            <a:pPr lvl="1"/>
            <a:r>
              <a:rPr lang="en-US" dirty="0"/>
              <a:t>STA 1 would have to wake after end of frame exchange sequence to send new frame exchange sequence and set PS bit.</a:t>
            </a:r>
          </a:p>
          <a:p>
            <a:pPr marL="457200" lvl="1" indent="0">
              <a:buNone/>
            </a:pPr>
            <a:endParaRPr lang="en-US" dirty="0"/>
          </a:p>
          <a:p>
            <a:pPr marL="457200" lvl="1" indent="0">
              <a:buNone/>
            </a:pPr>
            <a:r>
              <a:rPr lang="en-US" sz="1600" dirty="0"/>
              <a:t>NOTES: </a:t>
            </a:r>
          </a:p>
          <a:p>
            <a:pPr marL="457200" lvl="1" indent="0">
              <a:buNone/>
            </a:pPr>
            <a:r>
              <a:rPr lang="en-US" sz="1600" dirty="0"/>
              <a:t>-The “rule” is that the STA cannot set and transmit the PS bit in a frame exchange sequence (the PS bit is ignored), not that it can’t sleep or go off and do something passive.</a:t>
            </a:r>
          </a:p>
          <a:p>
            <a:pPr marL="457200" lvl="1" indent="0">
              <a:buNone/>
            </a:pPr>
            <a:r>
              <a:rPr lang="en-US" sz="1600" b="0" dirty="0">
                <a:solidFill>
                  <a:srgbClr val="000000"/>
                </a:solidFill>
                <a:latin typeface="TimesNewRoman"/>
              </a:rPr>
              <a:t>-There is no reason given as to why these rules exists.  Presumably, it seemed a good idea at the time.</a:t>
            </a:r>
            <a:endParaRPr lang="en-US" sz="1600" dirty="0"/>
          </a:p>
          <a:p>
            <a:pPr marL="457200" lvl="1" indent="0">
              <a:buNone/>
            </a:pPr>
            <a:endParaRPr lang="en-US" dirty="0"/>
          </a:p>
          <a:p>
            <a:endParaRPr lang="en-US" dirty="0"/>
          </a:p>
        </p:txBody>
      </p:sp>
      <p:sp>
        <p:nvSpPr>
          <p:cNvPr id="3" name="Title 2">
            <a:extLst>
              <a:ext uri="{FF2B5EF4-FFF2-40B4-BE49-F238E27FC236}">
                <a16:creationId xmlns:a16="http://schemas.microsoft.com/office/drawing/2014/main" id="{83400CA3-9974-FFCA-EC98-06C73E9BD71E}"/>
              </a:ext>
            </a:extLst>
          </p:cNvPr>
          <p:cNvSpPr>
            <a:spLocks noGrp="1"/>
          </p:cNvSpPr>
          <p:nvPr>
            <p:ph type="title"/>
          </p:nvPr>
        </p:nvSpPr>
        <p:spPr>
          <a:xfrm>
            <a:off x="685800" y="685800"/>
            <a:ext cx="7772400" cy="457200"/>
          </a:xfrm>
        </p:spPr>
        <p:txBody>
          <a:bodyPr/>
          <a:lstStyle/>
          <a:p>
            <a:r>
              <a:rPr lang="en-US" dirty="0"/>
              <a:t>Conclusions for power save</a:t>
            </a:r>
          </a:p>
        </p:txBody>
      </p:sp>
      <p:sp>
        <p:nvSpPr>
          <p:cNvPr id="4" name="Date Placeholder 3">
            <a:extLst>
              <a:ext uri="{FF2B5EF4-FFF2-40B4-BE49-F238E27FC236}">
                <a16:creationId xmlns:a16="http://schemas.microsoft.com/office/drawing/2014/main" id="{A7F370E2-2985-04EF-353E-3F6B2291FE47}"/>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80FA9D76-0D35-9C44-54E7-274BEF75891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1D9CD9-F33B-2564-027C-F35E8EEB8B6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8655114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5c875825-225e-4c32-8f86-08d42c72dc7b}" enabled="1" method="Standard" siteId="{10c03704-27c3-4ea1-8c2b-2d9417d7ae50}" contentBits="0" removed="0"/>
</clbl:labelList>
</file>

<file path=docProps/app.xml><?xml version="1.0" encoding="utf-8"?>
<Properties xmlns="http://schemas.openxmlformats.org/officeDocument/2006/extended-properties" xmlns:vt="http://schemas.openxmlformats.org/officeDocument/2006/docPropsVTypes">
  <TotalTime>106861</TotalTime>
  <Words>1974</Words>
  <Application>Microsoft Office PowerPoint</Application>
  <PresentationFormat>On-screen Show (4:3)</PresentationFormat>
  <Paragraphs>191</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Arial,Bold</vt:lpstr>
      <vt:lpstr>Times New Roman</vt:lpstr>
      <vt:lpstr>TimesNewRoman</vt:lpstr>
      <vt:lpstr>TimesNewRoman,Bold</vt:lpstr>
      <vt:lpstr>Default Design</vt:lpstr>
      <vt:lpstr>ARC SC Frame exchange Sequence Figure 10-14 is ONE frame exchange sequence</vt:lpstr>
      <vt:lpstr>Intro</vt:lpstr>
      <vt:lpstr>What has been the contention?</vt:lpstr>
      <vt:lpstr>PowerPoint Presentation</vt:lpstr>
      <vt:lpstr>PowerPoint Presentation</vt:lpstr>
      <vt:lpstr>PowerPoint Presentation</vt:lpstr>
      <vt:lpstr>Power Save and frame exchange sequence</vt:lpstr>
      <vt:lpstr>Power Save Rules</vt:lpstr>
      <vt:lpstr>Conclusions for power save</vt:lpstr>
      <vt:lpstr>Change the power save rules?</vt:lpstr>
      <vt:lpstr>Discussion - 1</vt:lpstr>
      <vt:lpstr>Discussion - 2</vt:lpstr>
      <vt:lpstr>MLME-SCAN 1</vt:lpstr>
      <vt:lpstr>MLME-SCAN 2</vt:lpstr>
      <vt:lpstr>MLME-JOIN</vt:lpstr>
      <vt:lpstr>MLME-START</vt:lpstr>
      <vt:lpstr>Take Away</vt:lpstr>
      <vt:lpstr>Conclusions - 1</vt:lpstr>
      <vt:lpstr>Conclusions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Graham Smith</cp:lastModifiedBy>
  <cp:revision>1777</cp:revision>
  <cp:lastPrinted>1998-02-10T13:28:06Z</cp:lastPrinted>
  <dcterms:created xsi:type="dcterms:W3CDTF">1998-02-10T13:07:52Z</dcterms:created>
  <dcterms:modified xsi:type="dcterms:W3CDTF">2025-07-30T13:44:26Z</dcterms:modified>
</cp:coreProperties>
</file>