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3" r:id="rId3"/>
    <p:sldId id="287" r:id="rId4"/>
    <p:sldId id="289" r:id="rId5"/>
    <p:sldId id="295" r:id="rId6"/>
    <p:sldId id="264" r:id="rId7"/>
    <p:sldId id="286" r:id="rId8"/>
    <p:sldId id="292"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72" autoAdjust="0"/>
    <p:restoredTop sz="93477" autoAdjust="0"/>
  </p:normalViewPr>
  <p:slideViewPr>
    <p:cSldViewPr>
      <p:cViewPr>
        <p:scale>
          <a:sx n="125" d="100"/>
          <a:sy n="125" d="100"/>
        </p:scale>
        <p:origin x="924" y="12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43" d="100"/>
          <a:sy n="143" d="100"/>
        </p:scale>
        <p:origin x="4040" y="1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802.11-bn/1832r0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802.11-bn/1832r0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Co-SR motions: </a:t>
            </a:r>
          </a:p>
          <a:p>
            <a:r>
              <a:rPr lang="en-US" dirty="0"/>
              <a:t>29 (initial Co-SR motion), 206 (DL SU for Co-SR), 217 (Max NSS), 253 (trigger frame and SIFS-separated UHR transmissions), 254 (trigger frame content: transmission duration), 307 (BSS color indication), 308 (packet extension (PE) duration), 414 (spatial reuse subfield setting), 429 (trigger frame content: transmit power), 455 (single PHY version in Co-SR invite and response), 456 (trigger frame content: PHY version), 472 (Co-SR rejection due to LTF type), 475 (Co-SR transmission padding), 480 (Co-SR rejection), 491 (same Co-SR and Co-BF frame exchange sequence), 522 (sequential ACK procedure). </a:t>
            </a:r>
          </a:p>
        </p:txBody>
      </p:sp>
    </p:spTree>
    <p:extLst>
      <p:ext uri="{BB962C8B-B14F-4D97-AF65-F5344CB8AC3E}">
        <p14:creationId xmlns:p14="http://schemas.microsoft.com/office/powerpoint/2010/main" val="1466448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0882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553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sz="1200" kern="1200" dirty="0">
                <a:solidFill>
                  <a:srgbClr val="000000"/>
                </a:solidFill>
                <a:effectLst/>
                <a:latin typeface="Times New Roman" pitchFamily="16" charset="0"/>
                <a:ea typeface="+mn-ea"/>
                <a:cs typeface="+mn-cs"/>
              </a:rPr>
              <a:t>Currently, there is no specification that prevents a coordinated AP from eliciting other types of UL transmissions (e.g., a TB PPDU)</a:t>
            </a:r>
            <a:endParaRPr lang="en-US" dirty="0"/>
          </a:p>
        </p:txBody>
      </p:sp>
    </p:spTree>
    <p:extLst>
      <p:ext uri="{BB962C8B-B14F-4D97-AF65-F5344CB8AC3E}">
        <p14:creationId xmlns:p14="http://schemas.microsoft.com/office/powerpoint/2010/main" val="2778007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97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6002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Omar, Huawei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Hassan Omar,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Omar, Huawei Technologies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Hassan Omar,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Hassan Omar,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Calibri" panose="020F0502020204030204" pitchFamily="34" charset="0"/>
                <a:cs typeface="Calibri" panose="020F0502020204030204" pitchFamily="34"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dirty="0"/>
              <a:t>Hassan Omar </a:t>
            </a:r>
            <a:r>
              <a:rPr lang="en-GB" i="1" dirty="0"/>
              <a:t>et al.</a:t>
            </a:r>
            <a:r>
              <a:rPr lang="en-GB" dirty="0"/>
              <a:t>, Huawei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Calibri" panose="020F0502020204030204" pitchFamily="34" charset="0"/>
                <a:cs typeface="Calibri" panose="020F0502020204030204" pitchFamily="34" charset="0"/>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802.11-25/0189r3</a:t>
            </a:r>
          </a:p>
        </p:txBody>
      </p:sp>
      <p:sp>
        <p:nvSpPr>
          <p:cNvPr id="7" name="Rectangle 3">
            <a:extLst>
              <a:ext uri="{FF2B5EF4-FFF2-40B4-BE49-F238E27FC236}">
                <a16:creationId xmlns:a16="http://schemas.microsoft.com/office/drawing/2014/main" id="{DDD5C9A4-2DD2-4D1F-9C8B-25BE102DD03C}"/>
              </a:ext>
            </a:extLst>
          </p:cNvPr>
          <p:cNvSpPr>
            <a:spLocks noChangeArrowheads="1"/>
          </p:cNvSpPr>
          <p:nvPr userDrawn="1"/>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Calibri" panose="020F0502020204030204" pitchFamily="34" charset="0"/>
          <a:ea typeface="+mj-ea"/>
          <a:cs typeface="Calibri" panose="020F0502020204030204" pitchFamily="34"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Calibri" panose="020F050202020403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cs typeface="Calibri" panose="020F050202020403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cs typeface="Calibri" panose="020F050202020403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500" dirty="0"/>
              <a:t>Elicitation of Response Transmissions in Coordinated Spatial Reuse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2025-01-17</a:t>
            </a:r>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Hassan Omar </a:t>
            </a:r>
            <a:r>
              <a:rPr lang="en-GB" i="1" dirty="0"/>
              <a:t>et al.</a:t>
            </a:r>
            <a:r>
              <a:rPr lang="en-GB" dirty="0"/>
              <a:t>, Huawei Technologies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62636478"/>
              </p:ext>
            </p:extLst>
          </p:nvPr>
        </p:nvGraphicFramePr>
        <p:xfrm>
          <a:off x="995363" y="2417763"/>
          <a:ext cx="10121900" cy="3476625"/>
        </p:xfrm>
        <a:graphic>
          <a:graphicData uri="http://schemas.openxmlformats.org/presentationml/2006/ole">
            <mc:AlternateContent xmlns:mc="http://schemas.openxmlformats.org/markup-compatibility/2006">
              <mc:Choice xmlns:v="urn:schemas-microsoft-com:vml" Requires="v">
                <p:oleObj spid="_x0000_s1361" name="Document" r:id="rId4" imgW="10446655" imgH="3591019" progId="Word.Document.8">
                  <p:embed/>
                </p:oleObj>
              </mc:Choice>
              <mc:Fallback>
                <p:oleObj name="Document" r:id="rId4" imgW="10446655" imgH="3591019" progId="Word.Document.8">
                  <p:embed/>
                  <p:pic>
                    <p:nvPicPr>
                      <p:cNvPr id="0" name="Picture 3"/>
                      <p:cNvPicPr>
                        <a:picLocks noChangeAspect="1" noChangeArrowheads="1"/>
                      </p:cNvPicPr>
                      <p:nvPr/>
                    </p:nvPicPr>
                    <p:blipFill>
                      <a:blip r:embed="rId5"/>
                      <a:srcRect/>
                      <a:stretch>
                        <a:fillRect/>
                      </a:stretch>
                    </p:blipFill>
                    <p:spPr bwMode="auto">
                      <a:xfrm>
                        <a:off x="995363" y="2417763"/>
                        <a:ext cx="10121900" cy="3476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Calibri" panose="020F0502020204030204" pitchFamily="34" charset="0"/>
                <a:cs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Coordinated spatial reuse (Co-SR) is a UHR feature that allows two APs to perform concurrent downlink (DL) single-user (SU) equal-duration transmissions, which are initiated using a trigger frame transmitted by a Co-SR coordinating AP and carrying a specified duration of the initiated Co-SR transmissions (Motions 29, 206, 253, and 254)</a:t>
            </a:r>
          </a:p>
          <a:p>
            <a:pPr algn="just">
              <a:buFont typeface="Arial" panose="020B0604020202020204" pitchFamily="34" charset="0"/>
              <a:buChar char="•"/>
            </a:pPr>
            <a:r>
              <a:rPr lang="en-GB" sz="2000" dirty="0"/>
              <a:t>A Co-SR coordinating AP controls the maximum transmit power of a Co-SR coordinated AP but not that of any non-AP STA in the Co-SR coordinated AP’s BSS [1] (Motion 29 and 429)</a:t>
            </a:r>
          </a:p>
          <a:p>
            <a:pPr algn="just">
              <a:buFont typeface="Arial" panose="020B0604020202020204" pitchFamily="34" charset="0"/>
              <a:buChar char="•"/>
            </a:pPr>
            <a:r>
              <a:rPr lang="en-GB" sz="2000" dirty="0"/>
              <a:t>Hence, if a Co-SR coordinated AP elicits a response transmission from a non-AP STA, the elicited response transmission may be sent with a (non-controlled) transmit power that results in a corruption of another response transmission elicited by the Co-SR coordinating AP, as described in the following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96123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By employing Co-SR, the simultaneous DL transmissions from AP1 and AP2 are successful, if the coordinating AP properly controls the maximum transmit power of the coordinated AP, and the coordinated AP properly selects an MCS value for its transmission to STA2, based on the interference from the coordinating AP to STA2 (which is known to the coordinated AP via a measurement/report scheme) [2]</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568575" y="4825179"/>
            <a:ext cx="1374649" cy="991475"/>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172578" y="5454819"/>
            <a:ext cx="1287996" cy="236687"/>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34" name="Group 33">
            <a:extLst>
              <a:ext uri="{FF2B5EF4-FFF2-40B4-BE49-F238E27FC236}">
                <a16:creationId xmlns:a16="http://schemas.microsoft.com/office/drawing/2014/main" id="{351F3949-FC68-4D5E-9F17-2938672BBC62}"/>
              </a:ext>
            </a:extLst>
          </p:cNvPr>
          <p:cNvGrpSpPr/>
          <p:nvPr/>
        </p:nvGrpSpPr>
        <p:grpSpPr>
          <a:xfrm>
            <a:off x="7192543" y="4836828"/>
            <a:ext cx="2140033" cy="1064517"/>
            <a:chOff x="1136567" y="3670299"/>
            <a:chExt cx="2140033" cy="1064517"/>
          </a:xfrm>
        </p:grpSpPr>
        <p:cxnSp>
          <p:nvCxnSpPr>
            <p:cNvPr id="35" name="Straight Arrow Connector 34">
              <a:extLst>
                <a:ext uri="{FF2B5EF4-FFF2-40B4-BE49-F238E27FC236}">
                  <a16:creationId xmlns:a16="http://schemas.microsoft.com/office/drawing/2014/main" id="{06222AD5-660C-4BC7-979B-FCF90B504D8F}"/>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36" name="Rectangle 35">
              <a:extLst>
                <a:ext uri="{FF2B5EF4-FFF2-40B4-BE49-F238E27FC236}">
                  <a16:creationId xmlns:a16="http://schemas.microsoft.com/office/drawing/2014/main" id="{AF6EC5B8-BEC7-4D1A-A230-7672132B99FA}"/>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37" name="Rectangle 36">
              <a:extLst>
                <a:ext uri="{FF2B5EF4-FFF2-40B4-BE49-F238E27FC236}">
                  <a16:creationId xmlns:a16="http://schemas.microsoft.com/office/drawing/2014/main" id="{837218C7-6C72-417B-BE2D-93E8256F046C}"/>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38" name="Rectangle 37">
              <a:extLst>
                <a:ext uri="{FF2B5EF4-FFF2-40B4-BE49-F238E27FC236}">
                  <a16:creationId xmlns:a16="http://schemas.microsoft.com/office/drawing/2014/main" id="{F3029E91-AD29-4E6F-BAA2-1ADEE3E61213}"/>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39" name="Rectangle 38">
              <a:extLst>
                <a:ext uri="{FF2B5EF4-FFF2-40B4-BE49-F238E27FC236}">
                  <a16:creationId xmlns:a16="http://schemas.microsoft.com/office/drawing/2014/main" id="{F0009EC9-0564-4891-8005-4BFFC00A96EB}"/>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0" name="Rectangle 39">
              <a:extLst>
                <a:ext uri="{FF2B5EF4-FFF2-40B4-BE49-F238E27FC236}">
                  <a16:creationId xmlns:a16="http://schemas.microsoft.com/office/drawing/2014/main" id="{BC7A5944-C9AC-4A56-9CEB-A7E13BA89EAE}"/>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grpSp>
          <p:nvGrpSpPr>
            <p:cNvPr id="42" name="Group 41">
              <a:extLst>
                <a:ext uri="{FF2B5EF4-FFF2-40B4-BE49-F238E27FC236}">
                  <a16:creationId xmlns:a16="http://schemas.microsoft.com/office/drawing/2014/main" id="{04E2B1A6-337E-4E4E-A528-405D73AEB8FA}"/>
                </a:ext>
              </a:extLst>
            </p:cNvPr>
            <p:cNvGrpSpPr/>
            <p:nvPr/>
          </p:nvGrpSpPr>
          <p:grpSpPr>
            <a:xfrm>
              <a:off x="1710876" y="3846432"/>
              <a:ext cx="755599" cy="215444"/>
              <a:chOff x="2024643" y="3850665"/>
              <a:chExt cx="755599" cy="215444"/>
            </a:xfrm>
          </p:grpSpPr>
          <p:sp>
            <p:nvSpPr>
              <p:cNvPr id="58" name="Rectangle 57">
                <a:extLst>
                  <a:ext uri="{FF2B5EF4-FFF2-40B4-BE49-F238E27FC236}">
                    <a16:creationId xmlns:a16="http://schemas.microsoft.com/office/drawing/2014/main" id="{836CBDE5-15FD-4B3D-B9AA-722D7C12FC67}"/>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9" name="Rectangle 58">
                <a:extLst>
                  <a:ext uri="{FF2B5EF4-FFF2-40B4-BE49-F238E27FC236}">
                    <a16:creationId xmlns:a16="http://schemas.microsoft.com/office/drawing/2014/main" id="{BFDE3BC0-A6E8-4A2B-8CCF-5D26FD555BFF}"/>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43" name="Rectangle 42">
              <a:extLst>
                <a:ext uri="{FF2B5EF4-FFF2-40B4-BE49-F238E27FC236}">
                  <a16:creationId xmlns:a16="http://schemas.microsoft.com/office/drawing/2014/main" id="{DA51D890-7985-4E48-B1BB-1E5D25F0467A}"/>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46" name="Straight Arrow Connector 45">
              <a:extLst>
                <a:ext uri="{FF2B5EF4-FFF2-40B4-BE49-F238E27FC236}">
                  <a16:creationId xmlns:a16="http://schemas.microsoft.com/office/drawing/2014/main" id="{70D00C74-8AD3-47D5-8423-6C722DB52BFA}"/>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47" name="Rectangle 46">
              <a:extLst>
                <a:ext uri="{FF2B5EF4-FFF2-40B4-BE49-F238E27FC236}">
                  <a16:creationId xmlns:a16="http://schemas.microsoft.com/office/drawing/2014/main" id="{712923D5-4331-4EDC-8E55-76C20C57AF4E}"/>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grpSp>
          <p:nvGrpSpPr>
            <p:cNvPr id="49" name="Group 48">
              <a:extLst>
                <a:ext uri="{FF2B5EF4-FFF2-40B4-BE49-F238E27FC236}">
                  <a16:creationId xmlns:a16="http://schemas.microsoft.com/office/drawing/2014/main" id="{E0C42FD9-A544-4EF9-B03B-6B8A35D7D87D}"/>
                </a:ext>
              </a:extLst>
            </p:cNvPr>
            <p:cNvGrpSpPr/>
            <p:nvPr/>
          </p:nvGrpSpPr>
          <p:grpSpPr>
            <a:xfrm>
              <a:off x="1708039" y="4339446"/>
              <a:ext cx="755599" cy="215444"/>
              <a:chOff x="2024643" y="3850665"/>
              <a:chExt cx="755599" cy="215444"/>
            </a:xfrm>
          </p:grpSpPr>
          <p:sp>
            <p:nvSpPr>
              <p:cNvPr id="54" name="Rectangle 53">
                <a:extLst>
                  <a:ext uri="{FF2B5EF4-FFF2-40B4-BE49-F238E27FC236}">
                    <a16:creationId xmlns:a16="http://schemas.microsoft.com/office/drawing/2014/main" id="{D71DB026-D8B8-4225-82B8-E580FAAF0D5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5" name="Rectangle 54">
                <a:extLst>
                  <a:ext uri="{FF2B5EF4-FFF2-40B4-BE49-F238E27FC236}">
                    <a16:creationId xmlns:a16="http://schemas.microsoft.com/office/drawing/2014/main" id="{7E618D78-301F-4716-8048-093578B193BD}"/>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49326" cy="2145660"/>
              <a:chOff x="5464231" y="3504711"/>
              <a:chExt cx="3149326"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sp>
            <p:nvSpPr>
              <p:cNvPr id="14" name="TextBox 13">
                <a:extLst>
                  <a:ext uri="{FF2B5EF4-FFF2-40B4-BE49-F238E27FC236}">
                    <a16:creationId xmlns:a16="http://schemas.microsoft.com/office/drawing/2014/main" id="{63554A8B-B38F-4DAD-9F2E-76E1A22A3835}"/>
                  </a:ext>
                </a:extLst>
              </p:cNvPr>
              <p:cNvSpPr txBox="1"/>
              <p:nvPr/>
            </p:nvSpPr>
            <p:spPr>
              <a:xfrm>
                <a:off x="6932001" y="4868948"/>
                <a:ext cx="1171383"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(Coordinating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19" name="TextBox 18">
                <a:extLst>
                  <a:ext uri="{FF2B5EF4-FFF2-40B4-BE49-F238E27FC236}">
                    <a16:creationId xmlns:a16="http://schemas.microsoft.com/office/drawing/2014/main" id="{A9B758B3-49F7-41B3-8C3F-19D5E8D2EA57}"/>
                  </a:ext>
                </a:extLst>
              </p:cNvPr>
              <p:cNvSpPr txBox="1"/>
              <p:nvPr/>
            </p:nvSpPr>
            <p:spPr>
              <a:xfrm>
                <a:off x="5724801" y="5186141"/>
                <a:ext cx="1201277"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(Coordinated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sp>
            <p:nvSpPr>
              <p:cNvPr id="356" name="TextBox 355">
                <a:extLst>
                  <a:ext uri="{FF2B5EF4-FFF2-40B4-BE49-F238E27FC236}">
                    <a16:creationId xmlns:a16="http://schemas.microsoft.com/office/drawing/2014/main" id="{909E4AB3-BF5E-426E-8A07-F613A59860D9}"/>
                  </a:ext>
                </a:extLst>
              </p:cNvPr>
              <p:cNvSpPr txBox="1"/>
              <p:nvPr/>
            </p:nvSpPr>
            <p:spPr>
              <a:xfrm>
                <a:off x="7847359" y="428517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grpSp>
      </p:grpSp>
      <p:sp>
        <p:nvSpPr>
          <p:cNvPr id="374" name="TextBox 373">
            <a:extLst>
              <a:ext uri="{FF2B5EF4-FFF2-40B4-BE49-F238E27FC236}">
                <a16:creationId xmlns:a16="http://schemas.microsoft.com/office/drawing/2014/main" id="{F3C14D59-C888-4604-B06B-13297D786002}"/>
              </a:ext>
            </a:extLst>
          </p:cNvPr>
          <p:cNvSpPr txBox="1"/>
          <p:nvPr/>
        </p:nvSpPr>
        <p:spPr>
          <a:xfrm>
            <a:off x="2853105" y="5017843"/>
            <a:ext cx="1137235"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An interference that is controlled by the Co-SR coordinating AP</a:t>
            </a:r>
          </a:p>
        </p:txBody>
      </p:sp>
      <p:sp>
        <p:nvSpPr>
          <p:cNvPr id="375" name="TextBox 374">
            <a:extLst>
              <a:ext uri="{FF2B5EF4-FFF2-40B4-BE49-F238E27FC236}">
                <a16:creationId xmlns:a16="http://schemas.microsoft.com/office/drawing/2014/main" id="{04C7E0AC-24F6-448A-8F80-92B20FCF22B4}"/>
              </a:ext>
            </a:extLst>
          </p:cNvPr>
          <p:cNvSpPr txBox="1"/>
          <p:nvPr/>
        </p:nvSpPr>
        <p:spPr>
          <a:xfrm>
            <a:off x="826302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Successful DL transmissions by AP1 and AP2</a:t>
            </a:r>
          </a:p>
        </p:txBody>
      </p:sp>
      <p:grpSp>
        <p:nvGrpSpPr>
          <p:cNvPr id="11289" name="Group 11288">
            <a:extLst>
              <a:ext uri="{FF2B5EF4-FFF2-40B4-BE49-F238E27FC236}">
                <a16:creationId xmlns:a16="http://schemas.microsoft.com/office/drawing/2014/main" id="{76D6EA73-BA01-4609-9A64-29EF412C21F0}"/>
              </a:ext>
            </a:extLst>
          </p:cNvPr>
          <p:cNvGrpSpPr/>
          <p:nvPr/>
        </p:nvGrpSpPr>
        <p:grpSpPr>
          <a:xfrm>
            <a:off x="3825241" y="5251576"/>
            <a:ext cx="365760" cy="115529"/>
            <a:chOff x="3836670" y="5172831"/>
            <a:chExt cx="308067" cy="211606"/>
          </a:xfrm>
        </p:grpSpPr>
        <p:cxnSp>
          <p:nvCxnSpPr>
            <p:cNvPr id="11284" name="Straight Arrow Connector 11283">
              <a:extLst>
                <a:ext uri="{FF2B5EF4-FFF2-40B4-BE49-F238E27FC236}">
                  <a16:creationId xmlns:a16="http://schemas.microsoft.com/office/drawing/2014/main" id="{A007D670-DA7B-4219-9DD6-B0FDDC13BDC4}"/>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2" name="Straight Arrow Connector 381">
              <a:extLst>
                <a:ext uri="{FF2B5EF4-FFF2-40B4-BE49-F238E27FC236}">
                  <a16:creationId xmlns:a16="http://schemas.microsoft.com/office/drawing/2014/main" id="{A07685E7-06F2-4D04-BD08-FBE39F6FBB83}"/>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87" name="Group 386">
            <a:extLst>
              <a:ext uri="{FF2B5EF4-FFF2-40B4-BE49-F238E27FC236}">
                <a16:creationId xmlns:a16="http://schemas.microsoft.com/office/drawing/2014/main" id="{6F69EBB2-253A-4654-BBDE-A44571191B9C}"/>
              </a:ext>
            </a:extLst>
          </p:cNvPr>
          <p:cNvGrpSpPr/>
          <p:nvPr/>
        </p:nvGrpSpPr>
        <p:grpSpPr>
          <a:xfrm flipH="1">
            <a:off x="8141814" y="4739694"/>
            <a:ext cx="217129" cy="175030"/>
            <a:chOff x="3836670" y="5172831"/>
            <a:chExt cx="182880" cy="320590"/>
          </a:xfrm>
        </p:grpSpPr>
        <p:cxnSp>
          <p:nvCxnSpPr>
            <p:cNvPr id="388" name="Straight Arrow Connector 387">
              <a:extLst>
                <a:ext uri="{FF2B5EF4-FFF2-40B4-BE49-F238E27FC236}">
                  <a16:creationId xmlns:a16="http://schemas.microsoft.com/office/drawing/2014/main" id="{DD27E04A-586B-4776-9AFC-426E22241D9D}"/>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89" name="Straight Arrow Connector 388">
              <a:extLst>
                <a:ext uri="{FF2B5EF4-FFF2-40B4-BE49-F238E27FC236}">
                  <a16:creationId xmlns:a16="http://schemas.microsoft.com/office/drawing/2014/main" id="{DF4E4908-0FB5-4B87-A414-D71409813666}"/>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391" name="TextBox 390">
            <a:extLst>
              <a:ext uri="{FF2B5EF4-FFF2-40B4-BE49-F238E27FC236}">
                <a16:creationId xmlns:a16="http://schemas.microsoft.com/office/drawing/2014/main" id="{7B4336AA-3AFE-49D0-8356-FE308FEA32C4}"/>
              </a:ext>
            </a:extLst>
          </p:cNvPr>
          <p:cNvSpPr txBox="1"/>
          <p:nvPr/>
        </p:nvSpPr>
        <p:spPr>
          <a:xfrm>
            <a:off x="1058256" y="5092087"/>
            <a:ext cx="1600198" cy="70788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DL PPDU transmissions by the coordinating AP and coordinated AP</a:t>
            </a:r>
          </a:p>
        </p:txBody>
      </p:sp>
      <p:sp>
        <p:nvSpPr>
          <p:cNvPr id="77" name="TextBox 76">
            <a:extLst>
              <a:ext uri="{FF2B5EF4-FFF2-40B4-BE49-F238E27FC236}">
                <a16:creationId xmlns:a16="http://schemas.microsoft.com/office/drawing/2014/main" id="{6D964DB2-0482-49E5-A824-51ED4365B2FA}"/>
              </a:ext>
            </a:extLst>
          </p:cNvPr>
          <p:cNvSpPr txBox="1"/>
          <p:nvPr/>
        </p:nvSpPr>
        <p:spPr>
          <a:xfrm>
            <a:off x="6207760" y="5097861"/>
            <a:ext cx="104645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Coordinating AP</a:t>
            </a:r>
          </a:p>
        </p:txBody>
      </p:sp>
      <p:sp>
        <p:nvSpPr>
          <p:cNvPr id="78" name="TextBox 77">
            <a:extLst>
              <a:ext uri="{FF2B5EF4-FFF2-40B4-BE49-F238E27FC236}">
                <a16:creationId xmlns:a16="http://schemas.microsoft.com/office/drawing/2014/main" id="{22D89500-3213-4C37-82DB-59AD29B23919}"/>
              </a:ext>
            </a:extLst>
          </p:cNvPr>
          <p:cNvSpPr txBox="1"/>
          <p:nvPr/>
        </p:nvSpPr>
        <p:spPr>
          <a:xfrm>
            <a:off x="6240596" y="5586642"/>
            <a:ext cx="1010783"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b="1" kern="0" dirty="0">
                <a:solidFill>
                  <a:prstClr val="black"/>
                </a:solidFill>
                <a:latin typeface="Calibri" pitchFamily="34" charset="0"/>
                <a:ea typeface="宋体" charset="-122"/>
              </a:rPr>
              <a:t>C</a:t>
            </a:r>
            <a:r>
              <a:rPr kumimoji="0" lang="en-US" sz="1000" b="1" i="0" u="none" strike="noStrike" kern="0" cap="none" spc="0" normalizeH="0" baseline="0" noProof="0" dirty="0" err="1">
                <a:ln>
                  <a:noFill/>
                </a:ln>
                <a:solidFill>
                  <a:prstClr val="black"/>
                </a:solidFill>
                <a:effectLst/>
                <a:uLnTx/>
                <a:uFillTx/>
                <a:latin typeface="Calibri" pitchFamily="34" charset="0"/>
                <a:ea typeface="宋体" charset="-122"/>
              </a:rPr>
              <a:t>oordinated</a:t>
            </a: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 AP</a:t>
            </a:r>
          </a:p>
        </p:txBody>
      </p:sp>
    </p:spTree>
    <p:extLst>
      <p:ext uri="{BB962C8B-B14F-4D97-AF65-F5344CB8AC3E}">
        <p14:creationId xmlns:p14="http://schemas.microsoft.com/office/powerpoint/2010/main" val="2547019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Main Issue</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Consider the following scenario:</a:t>
            </a:r>
          </a:p>
          <a:p>
            <a:pPr lvl="1" algn="just">
              <a:buFont typeface="Arial" panose="020B0604020202020204" pitchFamily="34" charset="0"/>
              <a:buChar char="•"/>
            </a:pPr>
            <a:r>
              <a:rPr lang="en-GB" sz="1700" dirty="0"/>
              <a:t>STA1 is associated with AP1 and STA2 is associated with AP2</a:t>
            </a:r>
          </a:p>
          <a:p>
            <a:pPr lvl="1" algn="just">
              <a:buFont typeface="Arial" panose="020B0604020202020204" pitchFamily="34" charset="0"/>
              <a:buChar char="•"/>
            </a:pPr>
            <a:r>
              <a:rPr lang="en-GB" sz="1700" dirty="0"/>
              <a:t>The path loss between AP1 and STA1 is equal to the path loss between AP1 and STA2 </a:t>
            </a:r>
          </a:p>
          <a:p>
            <a:pPr lvl="1" algn="just">
              <a:buFont typeface="Arial" panose="020B0604020202020204" pitchFamily="34" charset="0"/>
              <a:buChar char="•"/>
            </a:pPr>
            <a:r>
              <a:rPr lang="en-GB" sz="1700" dirty="0"/>
              <a:t>However, the ACK frame transmission from STA1 to AP1 may not be successful (even with MCS 0), as a result of a high interference that is caused by the ACK frame transmission from STA2 to AP2 with an uncontrolled transmit power, resulting in an SINR of approximately 0 dB at the coordinating AP</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cxnSp>
        <p:nvCxnSpPr>
          <p:cNvPr id="16" name="Straight Arrow Connector 15">
            <a:extLst>
              <a:ext uri="{FF2B5EF4-FFF2-40B4-BE49-F238E27FC236}">
                <a16:creationId xmlns:a16="http://schemas.microsoft.com/office/drawing/2014/main" id="{08AAB6A2-7CF6-4260-92EE-43D2668AFF01}"/>
              </a:ext>
            </a:extLst>
          </p:cNvPr>
          <p:cNvCxnSpPr>
            <a:cxnSpLocks/>
          </p:cNvCxnSpPr>
          <p:nvPr/>
        </p:nvCxnSpPr>
        <p:spPr bwMode="auto">
          <a:xfrm flipV="1">
            <a:off x="3163638" y="5466037"/>
            <a:ext cx="1326932" cy="236951"/>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D88F133F-781A-4AE4-8257-A5670AE8DB2C}"/>
              </a:ext>
            </a:extLst>
          </p:cNvPr>
          <p:cNvCxnSpPr>
            <a:cxnSpLocks/>
          </p:cNvCxnSpPr>
          <p:nvPr/>
        </p:nvCxnSpPr>
        <p:spPr bwMode="auto">
          <a:xfrm flipH="1">
            <a:off x="3583687" y="4853537"/>
            <a:ext cx="1344392" cy="959306"/>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93753061-F8E0-4B49-8161-1F768B8FDD8B}"/>
              </a:ext>
            </a:extLst>
          </p:cNvPr>
          <p:cNvCxnSpPr>
            <a:cxnSpLocks/>
          </p:cNvCxnSpPr>
          <p:nvPr/>
        </p:nvCxnSpPr>
        <p:spPr bwMode="auto">
          <a:xfrm flipV="1">
            <a:off x="4618537" y="4869519"/>
            <a:ext cx="387620" cy="478157"/>
          </a:xfrm>
          <a:prstGeom prst="straightConnector1">
            <a:avLst/>
          </a:prstGeom>
          <a:noFill/>
          <a:ln w="19050" cap="flat" cmpd="sng" algn="ctr">
            <a:solidFill>
              <a:sysClr val="windowText" lastClr="000000"/>
            </a:solidFill>
            <a:prstDash val="solid"/>
            <a:headEnd type="triangle" w="med" len="med"/>
            <a:tailEnd type="none" w="med" len="med"/>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11270" name="Group 11269">
            <a:extLst>
              <a:ext uri="{FF2B5EF4-FFF2-40B4-BE49-F238E27FC236}">
                <a16:creationId xmlns:a16="http://schemas.microsoft.com/office/drawing/2014/main" id="{500E15F7-CA68-4198-A57F-8BB4E44AAEE5}"/>
              </a:ext>
            </a:extLst>
          </p:cNvPr>
          <p:cNvGrpSpPr/>
          <p:nvPr/>
        </p:nvGrpSpPr>
        <p:grpSpPr>
          <a:xfrm>
            <a:off x="2531033" y="4248736"/>
            <a:ext cx="3336367" cy="2240700"/>
            <a:chOff x="821152" y="4214552"/>
            <a:chExt cx="3336367" cy="2240700"/>
          </a:xfrm>
        </p:grpSpPr>
        <p:grpSp>
          <p:nvGrpSpPr>
            <p:cNvPr id="20" name="Group 19">
              <a:extLst>
                <a:ext uri="{FF2B5EF4-FFF2-40B4-BE49-F238E27FC236}">
                  <a16:creationId xmlns:a16="http://schemas.microsoft.com/office/drawing/2014/main" id="{A7A6B045-DA61-4771-A71C-FE0B6B9D775D}"/>
                </a:ext>
              </a:extLst>
            </p:cNvPr>
            <p:cNvGrpSpPr/>
            <p:nvPr/>
          </p:nvGrpSpPr>
          <p:grpSpPr>
            <a:xfrm>
              <a:off x="2372552" y="6004449"/>
              <a:ext cx="1784967" cy="450803"/>
              <a:chOff x="2710833" y="3451773"/>
              <a:chExt cx="1784967" cy="450803"/>
            </a:xfrm>
          </p:grpSpPr>
          <p:grpSp>
            <p:nvGrpSpPr>
              <p:cNvPr id="21" name="Group 20">
                <a:extLst>
                  <a:ext uri="{FF2B5EF4-FFF2-40B4-BE49-F238E27FC236}">
                    <a16:creationId xmlns:a16="http://schemas.microsoft.com/office/drawing/2014/main" id="{4EC46CDE-65E9-42A2-A356-543C0E9D91DD}"/>
                  </a:ext>
                </a:extLst>
              </p:cNvPr>
              <p:cNvGrpSpPr/>
              <p:nvPr/>
            </p:nvGrpSpPr>
            <p:grpSpPr>
              <a:xfrm>
                <a:off x="2713618" y="3451773"/>
                <a:ext cx="1579887" cy="215444"/>
                <a:chOff x="2713618" y="3436442"/>
                <a:chExt cx="1579887" cy="215444"/>
              </a:xfrm>
            </p:grpSpPr>
            <p:grpSp>
              <p:nvGrpSpPr>
                <p:cNvPr id="30" name="Group 29">
                  <a:extLst>
                    <a:ext uri="{FF2B5EF4-FFF2-40B4-BE49-F238E27FC236}">
                      <a16:creationId xmlns:a16="http://schemas.microsoft.com/office/drawing/2014/main" id="{19F45EDE-802B-4398-AA94-DE08DB1BECE1}"/>
                    </a:ext>
                  </a:extLst>
                </p:cNvPr>
                <p:cNvGrpSpPr/>
                <p:nvPr/>
              </p:nvGrpSpPr>
              <p:grpSpPr>
                <a:xfrm>
                  <a:off x="2713618" y="3503178"/>
                  <a:ext cx="562982" cy="81972"/>
                  <a:chOff x="2713618" y="3421111"/>
                  <a:chExt cx="562982" cy="81972"/>
                </a:xfrm>
              </p:grpSpPr>
              <p:cxnSp>
                <p:nvCxnSpPr>
                  <p:cNvPr id="32" name="Straight Arrow Connector 31">
                    <a:extLst>
                      <a:ext uri="{FF2B5EF4-FFF2-40B4-BE49-F238E27FC236}">
                        <a16:creationId xmlns:a16="http://schemas.microsoft.com/office/drawing/2014/main" id="{54157663-DA82-4E52-B134-BC533867C6F0}"/>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69384D24-8AAC-41BD-8C64-4C54D5632CC5}"/>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31" name="TextBox 30">
                  <a:extLst>
                    <a:ext uri="{FF2B5EF4-FFF2-40B4-BE49-F238E27FC236}">
                      <a16:creationId xmlns:a16="http://schemas.microsoft.com/office/drawing/2014/main" id="{1DBAEF2F-510B-4729-B527-E0D0435B2355}"/>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22" name="Group 21">
                <a:extLst>
                  <a:ext uri="{FF2B5EF4-FFF2-40B4-BE49-F238E27FC236}">
                    <a16:creationId xmlns:a16="http://schemas.microsoft.com/office/drawing/2014/main" id="{34B0E136-875F-4EB2-82D1-A5472077A26E}"/>
                  </a:ext>
                </a:extLst>
              </p:cNvPr>
              <p:cNvGrpSpPr/>
              <p:nvPr/>
            </p:nvGrpSpPr>
            <p:grpSpPr>
              <a:xfrm>
                <a:off x="2710833" y="3687132"/>
                <a:ext cx="1784967" cy="215444"/>
                <a:chOff x="2710833" y="3687132"/>
                <a:chExt cx="1784967" cy="215444"/>
              </a:xfrm>
            </p:grpSpPr>
            <p:grpSp>
              <p:nvGrpSpPr>
                <p:cNvPr id="26" name="Group 25">
                  <a:extLst>
                    <a:ext uri="{FF2B5EF4-FFF2-40B4-BE49-F238E27FC236}">
                      <a16:creationId xmlns:a16="http://schemas.microsoft.com/office/drawing/2014/main" id="{80B33049-7ADD-45CE-9A94-E22024251FEA}"/>
                    </a:ext>
                  </a:extLst>
                </p:cNvPr>
                <p:cNvGrpSpPr/>
                <p:nvPr/>
              </p:nvGrpSpPr>
              <p:grpSpPr>
                <a:xfrm>
                  <a:off x="2710833" y="3753868"/>
                  <a:ext cx="562982" cy="81973"/>
                  <a:chOff x="2710833" y="3751387"/>
                  <a:chExt cx="562982" cy="81973"/>
                </a:xfrm>
              </p:grpSpPr>
              <p:cxnSp>
                <p:nvCxnSpPr>
                  <p:cNvPr id="28" name="Straight Arrow Connector 27">
                    <a:extLst>
                      <a:ext uri="{FF2B5EF4-FFF2-40B4-BE49-F238E27FC236}">
                        <a16:creationId xmlns:a16="http://schemas.microsoft.com/office/drawing/2014/main" id="{4583FB9E-D642-4876-A26E-54A86C840F02}"/>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078F2029-B914-4AAD-9891-CC06F7461D7A}"/>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27" name="TextBox 26">
                  <a:extLst>
                    <a:ext uri="{FF2B5EF4-FFF2-40B4-BE49-F238E27FC236}">
                      <a16:creationId xmlns:a16="http://schemas.microsoft.com/office/drawing/2014/main" id="{AB88C68F-EDCE-442A-8853-4903B87C14AC}"/>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grpSp>
          <p:nvGrpSpPr>
            <p:cNvPr id="11266" name="Group 11265">
              <a:extLst>
                <a:ext uri="{FF2B5EF4-FFF2-40B4-BE49-F238E27FC236}">
                  <a16:creationId xmlns:a16="http://schemas.microsoft.com/office/drawing/2014/main" id="{AF6244C4-79D0-457F-8A65-BBAB841BBEA9}"/>
                </a:ext>
              </a:extLst>
            </p:cNvPr>
            <p:cNvGrpSpPr/>
            <p:nvPr/>
          </p:nvGrpSpPr>
          <p:grpSpPr>
            <a:xfrm>
              <a:off x="821152" y="4214552"/>
              <a:ext cx="3139774" cy="2145660"/>
              <a:chOff x="5464231" y="3504711"/>
              <a:chExt cx="3139774" cy="2145660"/>
            </a:xfrm>
          </p:grpSpPr>
          <p:sp>
            <p:nvSpPr>
              <p:cNvPr id="8" name="TextBox 7">
                <a:extLst>
                  <a:ext uri="{FF2B5EF4-FFF2-40B4-BE49-F238E27FC236}">
                    <a16:creationId xmlns:a16="http://schemas.microsoft.com/office/drawing/2014/main" id="{59E48D29-D6A0-4130-AE20-23375A4B6C4C}"/>
                  </a:ext>
                </a:extLst>
              </p:cNvPr>
              <p:cNvSpPr txBox="1"/>
              <p:nvPr/>
            </p:nvSpPr>
            <p:spPr>
              <a:xfrm>
                <a:off x="7752850" y="3699390"/>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9" name="TextBox 8">
                <a:extLst>
                  <a:ext uri="{FF2B5EF4-FFF2-40B4-BE49-F238E27FC236}">
                    <a16:creationId xmlns:a16="http://schemas.microsoft.com/office/drawing/2014/main" id="{4630B714-D073-496B-8EB3-61AA8A6A7F26}"/>
                  </a:ext>
                </a:extLst>
              </p:cNvPr>
              <p:cNvSpPr txBox="1"/>
              <p:nvPr/>
            </p:nvSpPr>
            <p:spPr>
              <a:xfrm>
                <a:off x="5756252" y="4740228"/>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10" name="Picture 2" descr="Mobile, Phone, Smart, Ring, Wireless, Internet">
                <a:extLst>
                  <a:ext uri="{FF2B5EF4-FFF2-40B4-BE49-F238E27FC236}">
                    <a16:creationId xmlns:a16="http://schemas.microsoft.com/office/drawing/2014/main" id="{7826AF71-31A0-4B20-9F81-4AD354FAE6E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0714" y="3882270"/>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Mobile, Phone, Smart, Ring, Wireless, Internet">
                <a:extLst>
                  <a:ext uri="{FF2B5EF4-FFF2-40B4-BE49-F238E27FC236}">
                    <a16:creationId xmlns:a16="http://schemas.microsoft.com/office/drawing/2014/main" id="{B1D22270-0CCD-4D08-9CAE-027C97FB33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4116" y="491378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25A62B56-3220-475B-AD22-BCB0274B453D}"/>
                  </a:ext>
                </a:extLst>
              </p:cNvPr>
              <p:cNvPicPr>
                <a:picLocks noChangeAspect="1"/>
              </p:cNvPicPr>
              <p:nvPr/>
            </p:nvPicPr>
            <p:blipFill>
              <a:blip r:embed="rId4" cstate="print"/>
              <a:stretch>
                <a:fillRect/>
              </a:stretch>
            </p:blipFill>
            <p:spPr>
              <a:xfrm>
                <a:off x="7417418" y="4605566"/>
                <a:ext cx="192431" cy="334491"/>
              </a:xfrm>
              <a:prstGeom prst="rect">
                <a:avLst/>
              </a:prstGeom>
              <a:ln>
                <a:noFill/>
              </a:ln>
            </p:spPr>
          </p:pic>
          <p:pic>
            <p:nvPicPr>
              <p:cNvPr id="13" name="Picture 12">
                <a:extLst>
                  <a:ext uri="{FF2B5EF4-FFF2-40B4-BE49-F238E27FC236}">
                    <a16:creationId xmlns:a16="http://schemas.microsoft.com/office/drawing/2014/main" id="{39EA0EAA-59C6-41E0-92C0-5F37D7E30D1D}"/>
                  </a:ext>
                </a:extLst>
              </p:cNvPr>
              <p:cNvPicPr>
                <a:picLocks noChangeAspect="1"/>
              </p:cNvPicPr>
              <p:nvPr/>
            </p:nvPicPr>
            <p:blipFill>
              <a:blip r:embed="rId4" cstate="print"/>
              <a:stretch>
                <a:fillRect/>
              </a:stretch>
            </p:blipFill>
            <p:spPr>
              <a:xfrm>
                <a:off x="6365117" y="5037786"/>
                <a:ext cx="192431" cy="334491"/>
              </a:xfrm>
              <a:prstGeom prst="rect">
                <a:avLst/>
              </a:prstGeom>
              <a:ln>
                <a:noFill/>
              </a:ln>
            </p:spPr>
          </p:pic>
          <p:grpSp>
            <p:nvGrpSpPr>
              <p:cNvPr id="210" name="Group 209">
                <a:extLst>
                  <a:ext uri="{FF2B5EF4-FFF2-40B4-BE49-F238E27FC236}">
                    <a16:creationId xmlns:a16="http://schemas.microsoft.com/office/drawing/2014/main" id="{20B80F5B-8476-408B-9EBD-4E511638F389}"/>
                  </a:ext>
                </a:extLst>
              </p:cNvPr>
              <p:cNvGrpSpPr/>
              <p:nvPr/>
            </p:nvGrpSpPr>
            <p:grpSpPr>
              <a:xfrm>
                <a:off x="5464231" y="3504711"/>
                <a:ext cx="3139774" cy="2145660"/>
                <a:chOff x="3457560" y="2550051"/>
                <a:chExt cx="3139774" cy="2145660"/>
              </a:xfrm>
            </p:grpSpPr>
            <p:grpSp>
              <p:nvGrpSpPr>
                <p:cNvPr id="282" name="Group 281">
                  <a:extLst>
                    <a:ext uri="{FF2B5EF4-FFF2-40B4-BE49-F238E27FC236}">
                      <a16:creationId xmlns:a16="http://schemas.microsoft.com/office/drawing/2014/main" id="{75A1A81E-0ABA-4777-8B81-657D571FDC29}"/>
                    </a:ext>
                  </a:extLst>
                </p:cNvPr>
                <p:cNvGrpSpPr/>
                <p:nvPr/>
              </p:nvGrpSpPr>
              <p:grpSpPr>
                <a:xfrm>
                  <a:off x="3610839" y="2550051"/>
                  <a:ext cx="2892390" cy="2145660"/>
                  <a:chOff x="841003" y="2015035"/>
                  <a:chExt cx="2892390" cy="2145660"/>
                </a:xfrm>
              </p:grpSpPr>
              <p:cxnSp>
                <p:nvCxnSpPr>
                  <p:cNvPr id="338" name="Straight Connector 337">
                    <a:extLst>
                      <a:ext uri="{FF2B5EF4-FFF2-40B4-BE49-F238E27FC236}">
                        <a16:creationId xmlns:a16="http://schemas.microsoft.com/office/drawing/2014/main" id="{F4B01284-FD91-4116-A817-22CCE9F43D77}"/>
                      </a:ext>
                    </a:extLst>
                  </p:cNvPr>
                  <p:cNvCxnSpPr/>
                  <p:nvPr/>
                </p:nvCxnSpPr>
                <p:spPr bwMode="auto">
                  <a:xfrm>
                    <a:off x="841003" y="2015035"/>
                    <a:ext cx="288032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Straight Connector 338">
                    <a:extLst>
                      <a:ext uri="{FF2B5EF4-FFF2-40B4-BE49-F238E27FC236}">
                        <a16:creationId xmlns:a16="http://schemas.microsoft.com/office/drawing/2014/main" id="{29ADEF4D-AF18-4965-A1D3-83D33CB416AA}"/>
                      </a:ext>
                    </a:extLst>
                  </p:cNvPr>
                  <p:cNvCxnSpPr>
                    <a:cxnSpLocks/>
                  </p:cNvCxnSpPr>
                  <p:nvPr/>
                </p:nvCxnSpPr>
                <p:spPr bwMode="auto">
                  <a:xfrm>
                    <a:off x="841003" y="2015035"/>
                    <a:ext cx="0" cy="2124679"/>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Straight Connector 339">
                    <a:extLst>
                      <a:ext uri="{FF2B5EF4-FFF2-40B4-BE49-F238E27FC236}">
                        <a16:creationId xmlns:a16="http://schemas.microsoft.com/office/drawing/2014/main" id="{A984075E-A745-4761-8E09-792D2446B6E9}"/>
                      </a:ext>
                    </a:extLst>
                  </p:cNvPr>
                  <p:cNvCxnSpPr>
                    <a:cxnSpLocks/>
                  </p:cNvCxnSpPr>
                  <p:nvPr/>
                </p:nvCxnSpPr>
                <p:spPr bwMode="auto">
                  <a:xfrm>
                    <a:off x="841003" y="4139714"/>
                    <a:ext cx="1224136" cy="508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Straight Connector 340">
                    <a:extLst>
                      <a:ext uri="{FF2B5EF4-FFF2-40B4-BE49-F238E27FC236}">
                        <a16:creationId xmlns:a16="http://schemas.microsoft.com/office/drawing/2014/main" id="{2A439DF7-BAB9-4918-A666-185F39C78C29}"/>
                      </a:ext>
                    </a:extLst>
                  </p:cNvPr>
                  <p:cNvCxnSpPr>
                    <a:cxnSpLocks/>
                  </p:cNvCxnSpPr>
                  <p:nvPr/>
                </p:nvCxnSpPr>
                <p:spPr bwMode="auto">
                  <a:xfrm>
                    <a:off x="2065141" y="3254441"/>
                    <a:ext cx="5858" cy="906254"/>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Straight Connector 341">
                    <a:extLst>
                      <a:ext uri="{FF2B5EF4-FFF2-40B4-BE49-F238E27FC236}">
                        <a16:creationId xmlns:a16="http://schemas.microsoft.com/office/drawing/2014/main" id="{8992CDEB-C1AA-428C-B5E3-F42052709D8A}"/>
                      </a:ext>
                    </a:extLst>
                  </p:cNvPr>
                  <p:cNvCxnSpPr>
                    <a:cxnSpLocks/>
                  </p:cNvCxnSpPr>
                  <p:nvPr/>
                </p:nvCxnSpPr>
                <p:spPr bwMode="auto">
                  <a:xfrm rot="5400000">
                    <a:off x="1302075" y="2814173"/>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Straight Connector 343">
                    <a:extLst>
                      <a:ext uri="{FF2B5EF4-FFF2-40B4-BE49-F238E27FC236}">
                        <a16:creationId xmlns:a16="http://schemas.microsoft.com/office/drawing/2014/main" id="{3E445515-96CC-4608-BD4B-0AE3D103D05D}"/>
                      </a:ext>
                    </a:extLst>
                  </p:cNvPr>
                  <p:cNvCxnSpPr>
                    <a:cxnSpLocks/>
                  </p:cNvCxnSpPr>
                  <p:nvPr/>
                </p:nvCxnSpPr>
                <p:spPr bwMode="auto">
                  <a:xfrm rot="5400000">
                    <a:off x="2239124" y="2588682"/>
                    <a:ext cx="0" cy="36576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Straight Connector 344">
                    <a:extLst>
                      <a:ext uri="{FF2B5EF4-FFF2-40B4-BE49-F238E27FC236}">
                        <a16:creationId xmlns:a16="http://schemas.microsoft.com/office/drawing/2014/main" id="{CEA4C019-03CD-4E87-A960-5986EB261F6D}"/>
                      </a:ext>
                    </a:extLst>
                  </p:cNvPr>
                  <p:cNvCxnSpPr>
                    <a:cxnSpLocks/>
                  </p:cNvCxnSpPr>
                  <p:nvPr/>
                </p:nvCxnSpPr>
                <p:spPr bwMode="auto">
                  <a:xfrm>
                    <a:off x="2231128" y="2015035"/>
                    <a:ext cx="0" cy="756527"/>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6" name="Straight Connector 345">
                    <a:extLst>
                      <a:ext uri="{FF2B5EF4-FFF2-40B4-BE49-F238E27FC236}">
                        <a16:creationId xmlns:a16="http://schemas.microsoft.com/office/drawing/2014/main" id="{9E27A4D1-66A1-4C0C-905A-6D5FB927F381}"/>
                      </a:ext>
                    </a:extLst>
                  </p:cNvPr>
                  <p:cNvCxnSpPr>
                    <a:cxnSpLocks/>
                  </p:cNvCxnSpPr>
                  <p:nvPr/>
                </p:nvCxnSpPr>
                <p:spPr bwMode="auto">
                  <a:xfrm>
                    <a:off x="3721322" y="2015035"/>
                    <a:ext cx="1" cy="1702791"/>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7" name="Straight Connector 346">
                    <a:extLst>
                      <a:ext uri="{FF2B5EF4-FFF2-40B4-BE49-F238E27FC236}">
                        <a16:creationId xmlns:a16="http://schemas.microsoft.com/office/drawing/2014/main" id="{25E4B416-3866-4E3D-898F-86C63C74EF13}"/>
                      </a:ext>
                    </a:extLst>
                  </p:cNvPr>
                  <p:cNvCxnSpPr>
                    <a:cxnSpLocks/>
                  </p:cNvCxnSpPr>
                  <p:nvPr/>
                </p:nvCxnSpPr>
                <p:spPr bwMode="auto">
                  <a:xfrm flipH="1">
                    <a:off x="2721573" y="2772173"/>
                    <a:ext cx="1005840" cy="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 name="Straight Connector 347">
                    <a:extLst>
                      <a:ext uri="{FF2B5EF4-FFF2-40B4-BE49-F238E27FC236}">
                        <a16:creationId xmlns:a16="http://schemas.microsoft.com/office/drawing/2014/main" id="{6A3DBD21-B370-49A1-802B-1A60F54BB2B8}"/>
                      </a:ext>
                    </a:extLst>
                  </p:cNvPr>
                  <p:cNvCxnSpPr>
                    <a:cxnSpLocks/>
                  </p:cNvCxnSpPr>
                  <p:nvPr/>
                </p:nvCxnSpPr>
                <p:spPr bwMode="auto">
                  <a:xfrm rot="5400000">
                    <a:off x="2910433" y="2892641"/>
                    <a:ext cx="0" cy="164592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89" name="Straight Connector 288">
                  <a:extLst>
                    <a:ext uri="{FF2B5EF4-FFF2-40B4-BE49-F238E27FC236}">
                      <a16:creationId xmlns:a16="http://schemas.microsoft.com/office/drawing/2014/main" id="{0ED7E8A1-53F3-4B46-8600-7B6117A8467C}"/>
                    </a:ext>
                  </a:extLst>
                </p:cNvPr>
                <p:cNvCxnSpPr>
                  <a:cxnSpLocks/>
                </p:cNvCxnSpPr>
                <p:nvPr/>
              </p:nvCxnSpPr>
              <p:spPr bwMode="auto">
                <a:xfrm rot="5400000" flipH="1">
                  <a:off x="6353998" y="3875786"/>
                  <a:ext cx="274320" cy="0"/>
                </a:xfrm>
                <a:prstGeom prst="line">
                  <a:avLst/>
                </a:prstGeom>
                <a:noFill/>
                <a:ln w="3492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 name="TextBox 326">
                  <a:extLst>
                    <a:ext uri="{FF2B5EF4-FFF2-40B4-BE49-F238E27FC236}">
                      <a16:creationId xmlns:a16="http://schemas.microsoft.com/office/drawing/2014/main" id="{C672C037-3E63-4989-9B56-E66CBF2B3FA4}"/>
                    </a:ext>
                  </a:extLst>
                </p:cNvPr>
                <p:cNvSpPr txBox="1"/>
                <p:nvPr/>
              </p:nvSpPr>
              <p:spPr>
                <a:xfrm>
                  <a:off x="5831136" y="257384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3</a:t>
                  </a:r>
                </a:p>
              </p:txBody>
            </p:sp>
            <p:sp>
              <p:nvSpPr>
                <p:cNvPr id="328" name="TextBox 327">
                  <a:extLst>
                    <a:ext uri="{FF2B5EF4-FFF2-40B4-BE49-F238E27FC236}">
                      <a16:creationId xmlns:a16="http://schemas.microsoft.com/office/drawing/2014/main" id="{386C6B01-E803-4085-8CA9-E33CA422F9DE}"/>
                    </a:ext>
                  </a:extLst>
                </p:cNvPr>
                <p:cNvSpPr txBox="1"/>
                <p:nvPr/>
              </p:nvSpPr>
              <p:spPr>
                <a:xfrm>
                  <a:off x="3457560" y="4463897"/>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1</a:t>
                  </a:r>
                </a:p>
              </p:txBody>
            </p:sp>
          </p:grpSp>
          <p:cxnSp>
            <p:nvCxnSpPr>
              <p:cNvPr id="354" name="Straight Connector 353">
                <a:extLst>
                  <a:ext uri="{FF2B5EF4-FFF2-40B4-BE49-F238E27FC236}">
                    <a16:creationId xmlns:a16="http://schemas.microsoft.com/office/drawing/2014/main" id="{D7E99491-20BB-4715-9E2E-25B19A12D46E}"/>
                  </a:ext>
                </a:extLst>
              </p:cNvPr>
              <p:cNvCxnSpPr>
                <a:cxnSpLocks/>
              </p:cNvCxnSpPr>
              <p:nvPr/>
            </p:nvCxnSpPr>
            <p:spPr bwMode="auto">
              <a:xfrm rot="5400000">
                <a:off x="6062236" y="3805409"/>
                <a:ext cx="0" cy="914400"/>
              </a:xfrm>
              <a:prstGeom prst="line">
                <a:avLst/>
              </a:prstGeom>
              <a:noFill/>
              <a:ln w="34925">
                <a:solidFill>
                  <a:sysClr val="windowText" lastClr="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 name="TextBox 354">
                <a:extLst>
                  <a:ext uri="{FF2B5EF4-FFF2-40B4-BE49-F238E27FC236}">
                    <a16:creationId xmlns:a16="http://schemas.microsoft.com/office/drawing/2014/main" id="{91092665-1E1B-44FA-868D-8F0CE39CAA3A}"/>
                  </a:ext>
                </a:extLst>
              </p:cNvPr>
              <p:cNvSpPr txBox="1"/>
              <p:nvPr/>
            </p:nvSpPr>
            <p:spPr>
              <a:xfrm>
                <a:off x="6373026" y="3528505"/>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2</a:t>
                </a:r>
              </a:p>
            </p:txBody>
          </p:sp>
        </p:grpSp>
      </p:grpSp>
      <p:cxnSp>
        <p:nvCxnSpPr>
          <p:cNvPr id="15" name="Straight Arrow Connector 14">
            <a:extLst>
              <a:ext uri="{FF2B5EF4-FFF2-40B4-BE49-F238E27FC236}">
                <a16:creationId xmlns:a16="http://schemas.microsoft.com/office/drawing/2014/main" id="{DFA1C518-1BDB-465F-9D26-B5421D24D15B}"/>
              </a:ext>
            </a:extLst>
          </p:cNvPr>
          <p:cNvCxnSpPr>
            <a:cxnSpLocks/>
          </p:cNvCxnSpPr>
          <p:nvPr/>
        </p:nvCxnSpPr>
        <p:spPr bwMode="auto">
          <a:xfrm flipH="1" flipV="1">
            <a:off x="3147819" y="5741454"/>
            <a:ext cx="333155" cy="133521"/>
          </a:xfrm>
          <a:prstGeom prst="straightConnector1">
            <a:avLst/>
          </a:prstGeom>
          <a:noFill/>
          <a:ln w="19050" cap="flat" cmpd="sng" algn="ctr">
            <a:solidFill>
              <a:srgbClr val="FF0000"/>
            </a:solidFill>
            <a:prstDash val="solid"/>
            <a:headEnd type="triangle" w="med" len="med"/>
            <a:tailEnd type="none" w="med" len="med"/>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6" name="TextBox 85">
            <a:extLst>
              <a:ext uri="{FF2B5EF4-FFF2-40B4-BE49-F238E27FC236}">
                <a16:creationId xmlns:a16="http://schemas.microsoft.com/office/drawing/2014/main" id="{2EFE857D-F240-4F50-A9E6-B13FF46AE9E5}"/>
              </a:ext>
            </a:extLst>
          </p:cNvPr>
          <p:cNvSpPr txBox="1"/>
          <p:nvPr/>
        </p:nvSpPr>
        <p:spPr>
          <a:xfrm>
            <a:off x="2974475" y="5109782"/>
            <a:ext cx="1137235"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Uncontrolled interference</a:t>
            </a:r>
          </a:p>
        </p:txBody>
      </p:sp>
      <p:grpSp>
        <p:nvGrpSpPr>
          <p:cNvPr id="87" name="Group 86">
            <a:extLst>
              <a:ext uri="{FF2B5EF4-FFF2-40B4-BE49-F238E27FC236}">
                <a16:creationId xmlns:a16="http://schemas.microsoft.com/office/drawing/2014/main" id="{C4537247-34DA-4F8B-9B20-60C04BB01BBB}"/>
              </a:ext>
            </a:extLst>
          </p:cNvPr>
          <p:cNvGrpSpPr/>
          <p:nvPr/>
        </p:nvGrpSpPr>
        <p:grpSpPr>
          <a:xfrm>
            <a:off x="3825240" y="5251576"/>
            <a:ext cx="533463" cy="207715"/>
            <a:chOff x="3836670" y="5172831"/>
            <a:chExt cx="308067" cy="211606"/>
          </a:xfrm>
        </p:grpSpPr>
        <p:cxnSp>
          <p:nvCxnSpPr>
            <p:cNvPr id="88" name="Straight Arrow Connector 87">
              <a:extLst>
                <a:ext uri="{FF2B5EF4-FFF2-40B4-BE49-F238E27FC236}">
                  <a16:creationId xmlns:a16="http://schemas.microsoft.com/office/drawing/2014/main" id="{4CFAF281-8431-4F5D-BC7A-3D9A847BA95D}"/>
                </a:ext>
              </a:extLst>
            </p:cNvPr>
            <p:cNvCxnSpPr>
              <a:cxnSpLocks/>
            </p:cNvCxnSpPr>
            <p:nvPr/>
          </p:nvCxnSpPr>
          <p:spPr bwMode="auto">
            <a:xfrm>
              <a:off x="4013800" y="5172831"/>
              <a:ext cx="130937" cy="211606"/>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4AF6FAE3-53BD-49AA-943D-C51AA0307CBC}"/>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126" name="Group 125">
            <a:extLst>
              <a:ext uri="{FF2B5EF4-FFF2-40B4-BE49-F238E27FC236}">
                <a16:creationId xmlns:a16="http://schemas.microsoft.com/office/drawing/2014/main" id="{B853CD33-982D-4BC7-82CF-FFB802D9F715}"/>
              </a:ext>
            </a:extLst>
          </p:cNvPr>
          <p:cNvGrpSpPr/>
          <p:nvPr/>
        </p:nvGrpSpPr>
        <p:grpSpPr>
          <a:xfrm>
            <a:off x="6207760" y="4836353"/>
            <a:ext cx="3124816" cy="1064517"/>
            <a:chOff x="151784" y="3670299"/>
            <a:chExt cx="3124816" cy="1064517"/>
          </a:xfrm>
        </p:grpSpPr>
        <p:cxnSp>
          <p:nvCxnSpPr>
            <p:cNvPr id="127" name="Straight Arrow Connector 126">
              <a:extLst>
                <a:ext uri="{FF2B5EF4-FFF2-40B4-BE49-F238E27FC236}">
                  <a16:creationId xmlns:a16="http://schemas.microsoft.com/office/drawing/2014/main" id="{8A933814-DBD1-43FD-B5F2-4E8385B5D7F6}"/>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128" name="Rectangle 127">
              <a:extLst>
                <a:ext uri="{FF2B5EF4-FFF2-40B4-BE49-F238E27FC236}">
                  <a16:creationId xmlns:a16="http://schemas.microsoft.com/office/drawing/2014/main" id="{ED8AEFD9-4AF6-45C6-84D8-AF0845AF920E}"/>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29" name="Rectangle 128">
              <a:extLst>
                <a:ext uri="{FF2B5EF4-FFF2-40B4-BE49-F238E27FC236}">
                  <a16:creationId xmlns:a16="http://schemas.microsoft.com/office/drawing/2014/main" id="{C2390F0E-104A-46B4-A71E-3118F0416F4F}"/>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0" name="Rectangle 129">
              <a:extLst>
                <a:ext uri="{FF2B5EF4-FFF2-40B4-BE49-F238E27FC236}">
                  <a16:creationId xmlns:a16="http://schemas.microsoft.com/office/drawing/2014/main" id="{28563C32-B2BB-4A7B-A947-F094CB88030F}"/>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131" name="Rectangle 130">
              <a:extLst>
                <a:ext uri="{FF2B5EF4-FFF2-40B4-BE49-F238E27FC236}">
                  <a16:creationId xmlns:a16="http://schemas.microsoft.com/office/drawing/2014/main" id="{53F28002-D258-48B7-B2A2-F8C1470E018A}"/>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2" name="Rectangle 131">
              <a:extLst>
                <a:ext uri="{FF2B5EF4-FFF2-40B4-BE49-F238E27FC236}">
                  <a16:creationId xmlns:a16="http://schemas.microsoft.com/office/drawing/2014/main" id="{D484D400-E3AC-4C92-8C8B-FC891392FFF1}"/>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3" name="TextBox 132">
              <a:extLst>
                <a:ext uri="{FF2B5EF4-FFF2-40B4-BE49-F238E27FC236}">
                  <a16:creationId xmlns:a16="http://schemas.microsoft.com/office/drawing/2014/main" id="{F48F7AB0-01EB-44B3-A7EF-412538579C29}"/>
                </a:ext>
              </a:extLst>
            </p:cNvPr>
            <p:cNvSpPr txBox="1"/>
            <p:nvPr/>
          </p:nvSpPr>
          <p:spPr>
            <a:xfrm>
              <a:off x="151784" y="3931807"/>
              <a:ext cx="104645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Coordinating AP</a:t>
              </a:r>
            </a:p>
          </p:txBody>
        </p:sp>
        <p:grpSp>
          <p:nvGrpSpPr>
            <p:cNvPr id="134" name="Group 133">
              <a:extLst>
                <a:ext uri="{FF2B5EF4-FFF2-40B4-BE49-F238E27FC236}">
                  <a16:creationId xmlns:a16="http://schemas.microsoft.com/office/drawing/2014/main" id="{FF315D26-40A5-4575-84B2-D09D3E6A8DE1}"/>
                </a:ext>
              </a:extLst>
            </p:cNvPr>
            <p:cNvGrpSpPr/>
            <p:nvPr/>
          </p:nvGrpSpPr>
          <p:grpSpPr>
            <a:xfrm>
              <a:off x="1710876" y="3846432"/>
              <a:ext cx="755599" cy="215444"/>
              <a:chOff x="2024643" y="3850665"/>
              <a:chExt cx="755599" cy="215444"/>
            </a:xfrm>
          </p:grpSpPr>
          <p:sp>
            <p:nvSpPr>
              <p:cNvPr id="150" name="Rectangle 149">
                <a:extLst>
                  <a:ext uri="{FF2B5EF4-FFF2-40B4-BE49-F238E27FC236}">
                    <a16:creationId xmlns:a16="http://schemas.microsoft.com/office/drawing/2014/main" id="{DF6D0361-64F4-41F7-8148-1F1B864F71E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51" name="Rectangle 150">
                <a:extLst>
                  <a:ext uri="{FF2B5EF4-FFF2-40B4-BE49-F238E27FC236}">
                    <a16:creationId xmlns:a16="http://schemas.microsoft.com/office/drawing/2014/main" id="{5D8B6461-200A-4CAA-A811-89424963C064}"/>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135" name="Rectangle 134">
              <a:extLst>
                <a:ext uri="{FF2B5EF4-FFF2-40B4-BE49-F238E27FC236}">
                  <a16:creationId xmlns:a16="http://schemas.microsoft.com/office/drawing/2014/main" id="{2305165F-805A-461E-BC76-5AE4068FCB5F}"/>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36" name="Group 135">
              <a:extLst>
                <a:ext uri="{FF2B5EF4-FFF2-40B4-BE49-F238E27FC236}">
                  <a16:creationId xmlns:a16="http://schemas.microsoft.com/office/drawing/2014/main" id="{A73A5194-73B8-4744-BC04-9864B3349625}"/>
                </a:ext>
              </a:extLst>
            </p:cNvPr>
            <p:cNvGrpSpPr/>
            <p:nvPr/>
          </p:nvGrpSpPr>
          <p:grpSpPr>
            <a:xfrm>
              <a:off x="2465747" y="3689252"/>
              <a:ext cx="362120" cy="369899"/>
              <a:chOff x="2685880" y="3689252"/>
              <a:chExt cx="362120" cy="369899"/>
            </a:xfrm>
          </p:grpSpPr>
          <p:sp>
            <p:nvSpPr>
              <p:cNvPr id="148" name="Rectangle 147">
                <a:extLst>
                  <a:ext uri="{FF2B5EF4-FFF2-40B4-BE49-F238E27FC236}">
                    <a16:creationId xmlns:a16="http://schemas.microsoft.com/office/drawing/2014/main" id="{07B524BB-5C94-427D-8415-06B44E6407C7}"/>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9" name="Rectangle 148">
                <a:extLst>
                  <a:ext uri="{FF2B5EF4-FFF2-40B4-BE49-F238E27FC236}">
                    <a16:creationId xmlns:a16="http://schemas.microsoft.com/office/drawing/2014/main" id="{157DF1E7-EB99-4336-9BBB-8179D14025A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37" name="Rectangle 136">
              <a:extLst>
                <a:ext uri="{FF2B5EF4-FFF2-40B4-BE49-F238E27FC236}">
                  <a16:creationId xmlns:a16="http://schemas.microsoft.com/office/drawing/2014/main" id="{3D5FB6D5-5D15-47AF-86AF-FE9689472575}"/>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138" name="Straight Arrow Connector 137">
              <a:extLst>
                <a:ext uri="{FF2B5EF4-FFF2-40B4-BE49-F238E27FC236}">
                  <a16:creationId xmlns:a16="http://schemas.microsoft.com/office/drawing/2014/main" id="{BD30C093-8249-47B9-9773-EE535C193D9D}"/>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139" name="Rectangle 138">
              <a:extLst>
                <a:ext uri="{FF2B5EF4-FFF2-40B4-BE49-F238E27FC236}">
                  <a16:creationId xmlns:a16="http://schemas.microsoft.com/office/drawing/2014/main" id="{1FC3E90A-1DE8-4A30-BACE-8E6294C7BC76}"/>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40" name="TextBox 139">
              <a:extLst>
                <a:ext uri="{FF2B5EF4-FFF2-40B4-BE49-F238E27FC236}">
                  <a16:creationId xmlns:a16="http://schemas.microsoft.com/office/drawing/2014/main" id="{D036D977-D8E4-422D-9F02-83C92FAA615A}"/>
                </a:ext>
              </a:extLst>
            </p:cNvPr>
            <p:cNvSpPr txBox="1"/>
            <p:nvPr/>
          </p:nvSpPr>
          <p:spPr>
            <a:xfrm>
              <a:off x="184620" y="4420588"/>
              <a:ext cx="1010783"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b="1" kern="0" dirty="0">
                  <a:solidFill>
                    <a:prstClr val="black"/>
                  </a:solidFill>
                  <a:latin typeface="Calibri" pitchFamily="34" charset="0"/>
                  <a:ea typeface="宋体" charset="-122"/>
                </a:rPr>
                <a:t>C</a:t>
              </a:r>
              <a:r>
                <a:rPr kumimoji="0" lang="en-US" sz="1000" b="1" i="0" u="none" strike="noStrike" kern="0" cap="none" spc="0" normalizeH="0" baseline="0" noProof="0" dirty="0" err="1">
                  <a:ln>
                    <a:noFill/>
                  </a:ln>
                  <a:solidFill>
                    <a:prstClr val="black"/>
                  </a:solidFill>
                  <a:effectLst/>
                  <a:uLnTx/>
                  <a:uFillTx/>
                  <a:latin typeface="Calibri" pitchFamily="34" charset="0"/>
                  <a:ea typeface="宋体" charset="-122"/>
                </a:rPr>
                <a:t>oordinated</a:t>
              </a: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 AP</a:t>
              </a:r>
            </a:p>
          </p:txBody>
        </p:sp>
        <p:grpSp>
          <p:nvGrpSpPr>
            <p:cNvPr id="141" name="Group 140">
              <a:extLst>
                <a:ext uri="{FF2B5EF4-FFF2-40B4-BE49-F238E27FC236}">
                  <a16:creationId xmlns:a16="http://schemas.microsoft.com/office/drawing/2014/main" id="{0798BA2F-B6DB-4CCB-8020-11C1BBC5AB5D}"/>
                </a:ext>
              </a:extLst>
            </p:cNvPr>
            <p:cNvGrpSpPr/>
            <p:nvPr/>
          </p:nvGrpSpPr>
          <p:grpSpPr>
            <a:xfrm>
              <a:off x="1708039" y="4339446"/>
              <a:ext cx="755599" cy="215444"/>
              <a:chOff x="2024643" y="3850665"/>
              <a:chExt cx="755599" cy="215444"/>
            </a:xfrm>
          </p:grpSpPr>
          <p:sp>
            <p:nvSpPr>
              <p:cNvPr id="146" name="Rectangle 145">
                <a:extLst>
                  <a:ext uri="{FF2B5EF4-FFF2-40B4-BE49-F238E27FC236}">
                    <a16:creationId xmlns:a16="http://schemas.microsoft.com/office/drawing/2014/main" id="{FBDBDF6D-C2E3-4E7F-A3A4-264CF9E9E882}"/>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7" name="Rectangle 146">
                <a:extLst>
                  <a:ext uri="{FF2B5EF4-FFF2-40B4-BE49-F238E27FC236}">
                    <a16:creationId xmlns:a16="http://schemas.microsoft.com/office/drawing/2014/main" id="{AC47D86B-3F30-44F7-B788-383317E48300}"/>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142" name="Group 141">
              <a:extLst>
                <a:ext uri="{FF2B5EF4-FFF2-40B4-BE49-F238E27FC236}">
                  <a16:creationId xmlns:a16="http://schemas.microsoft.com/office/drawing/2014/main" id="{AF84B852-4166-4D4F-B688-9912CB337732}"/>
                </a:ext>
              </a:extLst>
            </p:cNvPr>
            <p:cNvGrpSpPr/>
            <p:nvPr/>
          </p:nvGrpSpPr>
          <p:grpSpPr>
            <a:xfrm>
              <a:off x="2462910" y="4178033"/>
              <a:ext cx="362120" cy="369899"/>
              <a:chOff x="2685880" y="3689252"/>
              <a:chExt cx="362120" cy="369899"/>
            </a:xfrm>
          </p:grpSpPr>
          <p:sp>
            <p:nvSpPr>
              <p:cNvPr id="144" name="Rectangle 143">
                <a:extLst>
                  <a:ext uri="{FF2B5EF4-FFF2-40B4-BE49-F238E27FC236}">
                    <a16:creationId xmlns:a16="http://schemas.microsoft.com/office/drawing/2014/main" id="{27FC4BE4-D692-4010-89FC-8DC056A8737E}"/>
                  </a:ext>
                </a:extLst>
              </p:cNvPr>
              <p:cNvSpPr/>
              <p:nvPr/>
            </p:nvSpPr>
            <p:spPr bwMode="auto">
              <a:xfrm>
                <a:off x="2818672" y="3855507"/>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5" name="Rectangle 144">
                <a:extLst>
                  <a:ext uri="{FF2B5EF4-FFF2-40B4-BE49-F238E27FC236}">
                    <a16:creationId xmlns:a16="http://schemas.microsoft.com/office/drawing/2014/main" id="{8C5B30D4-476E-4AAB-8B45-F2E7CBD4561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43" name="Rectangle 142">
              <a:extLst>
                <a:ext uri="{FF2B5EF4-FFF2-40B4-BE49-F238E27FC236}">
                  <a16:creationId xmlns:a16="http://schemas.microsoft.com/office/drawing/2014/main" id="{FE2FBFF6-6CCE-4AFC-A3B9-84A828123EE3}"/>
                </a:ext>
              </a:extLst>
            </p:cNvPr>
            <p:cNvSpPr/>
            <p:nvPr/>
          </p:nvSpPr>
          <p:spPr>
            <a:xfrm>
              <a:off x="2334813" y="4498177"/>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sp>
        <p:nvSpPr>
          <p:cNvPr id="152" name="TextBox 151">
            <a:extLst>
              <a:ext uri="{FF2B5EF4-FFF2-40B4-BE49-F238E27FC236}">
                <a16:creationId xmlns:a16="http://schemas.microsoft.com/office/drawing/2014/main" id="{F8864FF4-D575-49BC-BFF1-F262C2A73EC9}"/>
              </a:ext>
            </a:extLst>
          </p:cNvPr>
          <p:cNvSpPr txBox="1"/>
          <p:nvPr/>
        </p:nvSpPr>
        <p:spPr>
          <a:xfrm>
            <a:off x="1058256" y="5092087"/>
            <a:ext cx="1600198" cy="55399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Illustration of ACK frame transmissions by STA1 and STA2</a:t>
            </a:r>
          </a:p>
        </p:txBody>
      </p:sp>
      <p:sp>
        <p:nvSpPr>
          <p:cNvPr id="153" name="TextBox 152">
            <a:extLst>
              <a:ext uri="{FF2B5EF4-FFF2-40B4-BE49-F238E27FC236}">
                <a16:creationId xmlns:a16="http://schemas.microsoft.com/office/drawing/2014/main" id="{E27FADEB-935E-4EEF-A9C6-EF39D729A778}"/>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Unsuccessful ACK transmission from STA1 to the AP1</a:t>
            </a:r>
          </a:p>
        </p:txBody>
      </p:sp>
      <p:grpSp>
        <p:nvGrpSpPr>
          <p:cNvPr id="154" name="Group 153">
            <a:extLst>
              <a:ext uri="{FF2B5EF4-FFF2-40B4-BE49-F238E27FC236}">
                <a16:creationId xmlns:a16="http://schemas.microsoft.com/office/drawing/2014/main" id="{03A57850-2B28-4937-9EF9-181E9588F129}"/>
              </a:ext>
            </a:extLst>
          </p:cNvPr>
          <p:cNvGrpSpPr/>
          <p:nvPr/>
        </p:nvGrpSpPr>
        <p:grpSpPr>
          <a:xfrm flipH="1">
            <a:off x="8692354" y="4739694"/>
            <a:ext cx="217129" cy="175030"/>
            <a:chOff x="3836670" y="5172831"/>
            <a:chExt cx="182880" cy="320590"/>
          </a:xfrm>
        </p:grpSpPr>
        <p:cxnSp>
          <p:nvCxnSpPr>
            <p:cNvPr id="155" name="Straight Arrow Connector 154">
              <a:extLst>
                <a:ext uri="{FF2B5EF4-FFF2-40B4-BE49-F238E27FC236}">
                  <a16:creationId xmlns:a16="http://schemas.microsoft.com/office/drawing/2014/main" id="{11C787CA-E2FD-4D87-8895-89AEDB1782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156" name="Straight Arrow Connector 155">
              <a:extLst>
                <a:ext uri="{FF2B5EF4-FFF2-40B4-BE49-F238E27FC236}">
                  <a16:creationId xmlns:a16="http://schemas.microsoft.com/office/drawing/2014/main" id="{92FAC4A8-A2F8-4B44-8F9C-4C062DB405EF}"/>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63" name="Multiplication Sign 62">
            <a:extLst>
              <a:ext uri="{FF2B5EF4-FFF2-40B4-BE49-F238E27FC236}">
                <a16:creationId xmlns:a16="http://schemas.microsoft.com/office/drawing/2014/main" id="{1416EBED-3BBC-4DEB-81D9-534E12AD1041}"/>
              </a:ext>
            </a:extLst>
          </p:cNvPr>
          <p:cNvSpPr/>
          <p:nvPr/>
        </p:nvSpPr>
        <p:spPr bwMode="auto">
          <a:xfrm>
            <a:off x="8613628" y="5021824"/>
            <a:ext cx="192024" cy="192024"/>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TextBox 89">
            <a:extLst>
              <a:ext uri="{FF2B5EF4-FFF2-40B4-BE49-F238E27FC236}">
                <a16:creationId xmlns:a16="http://schemas.microsoft.com/office/drawing/2014/main" id="{3F5FE2AF-36FA-47CC-BF3A-2B41FDDC8427}"/>
              </a:ext>
            </a:extLst>
          </p:cNvPr>
          <p:cNvSpPr txBox="1"/>
          <p:nvPr/>
        </p:nvSpPr>
        <p:spPr>
          <a:xfrm>
            <a:off x="3998803" y="5612973"/>
            <a:ext cx="1171383"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(Coordinating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91" name="TextBox 90">
            <a:extLst>
              <a:ext uri="{FF2B5EF4-FFF2-40B4-BE49-F238E27FC236}">
                <a16:creationId xmlns:a16="http://schemas.microsoft.com/office/drawing/2014/main" id="{35D0BA50-88FB-4ED9-AE20-7DD6AFE4F3CE}"/>
              </a:ext>
            </a:extLst>
          </p:cNvPr>
          <p:cNvSpPr txBox="1"/>
          <p:nvPr/>
        </p:nvSpPr>
        <p:spPr>
          <a:xfrm>
            <a:off x="2791603" y="5930166"/>
            <a:ext cx="1201277"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(Coordinated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92" name="TextBox 91">
            <a:extLst>
              <a:ext uri="{FF2B5EF4-FFF2-40B4-BE49-F238E27FC236}">
                <a16:creationId xmlns:a16="http://schemas.microsoft.com/office/drawing/2014/main" id="{14BCD008-AD64-4448-ABFC-A08E3367DDDB}"/>
              </a:ext>
            </a:extLst>
          </p:cNvPr>
          <p:cNvSpPr txBox="1"/>
          <p:nvPr/>
        </p:nvSpPr>
        <p:spPr>
          <a:xfrm>
            <a:off x="4914161" y="5029200"/>
            <a:ext cx="766198" cy="2308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pitchFamily="34" charset="0"/>
                <a:ea typeface="宋体" charset="-122"/>
                <a:cs typeface="Calibri" panose="020F0502020204030204" pitchFamily="34" charset="0"/>
              </a:rPr>
              <a:t>Room 4</a:t>
            </a:r>
          </a:p>
        </p:txBody>
      </p:sp>
    </p:spTree>
    <p:extLst>
      <p:ext uri="{BB962C8B-B14F-4D97-AF65-F5344CB8AC3E}">
        <p14:creationId xmlns:p14="http://schemas.microsoft.com/office/powerpoint/2010/main" val="3350762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Solution</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Optionally require a coordinated AP not to transmit any frame that elicits a response transmission</a:t>
            </a:r>
          </a:p>
          <a:p>
            <a:pPr algn="just">
              <a:buFont typeface="Arial" panose="020B0604020202020204" pitchFamily="34" charset="0"/>
              <a:buChar char="•"/>
            </a:pPr>
            <a:r>
              <a:rPr lang="en-GB" sz="2000" dirty="0"/>
              <a:t>In this case, the Ack policy for a DL frame sent by the coordinated AP shall be set to ‘No Ack’ or ‘Block Ack’</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
        <p:nvSpPr>
          <p:cNvPr id="190" name="Footer Placeholder 4">
            <a:extLst>
              <a:ext uri="{FF2B5EF4-FFF2-40B4-BE49-F238E27FC236}">
                <a16:creationId xmlns:a16="http://schemas.microsoft.com/office/drawing/2014/main" id="{49CA0702-ABD2-4FA9-8703-BD92B081D064}"/>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Calibri" panose="020F0502020204030204" pitchFamily="34"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Hassan Omar </a:t>
            </a:r>
            <a:r>
              <a:rPr lang="en-GB" i="1"/>
              <a:t>et al.</a:t>
            </a:r>
            <a:r>
              <a:rPr lang="en-GB"/>
              <a:t>, Huawei Technologies</a:t>
            </a:r>
            <a:endParaRPr lang="en-GB" dirty="0"/>
          </a:p>
        </p:txBody>
      </p:sp>
      <p:grpSp>
        <p:nvGrpSpPr>
          <p:cNvPr id="8" name="Group 7">
            <a:extLst>
              <a:ext uri="{FF2B5EF4-FFF2-40B4-BE49-F238E27FC236}">
                <a16:creationId xmlns:a16="http://schemas.microsoft.com/office/drawing/2014/main" id="{8942B48D-D1A9-4042-A78F-79C6B3F6B081}"/>
              </a:ext>
            </a:extLst>
          </p:cNvPr>
          <p:cNvGrpSpPr/>
          <p:nvPr/>
        </p:nvGrpSpPr>
        <p:grpSpPr>
          <a:xfrm>
            <a:off x="1295400" y="3991590"/>
            <a:ext cx="5127647" cy="1650984"/>
            <a:chOff x="3415414" y="3733800"/>
            <a:chExt cx="5127647" cy="1650984"/>
          </a:xfrm>
        </p:grpSpPr>
        <p:grpSp>
          <p:nvGrpSpPr>
            <p:cNvPr id="7" name="Group 6">
              <a:extLst>
                <a:ext uri="{FF2B5EF4-FFF2-40B4-BE49-F238E27FC236}">
                  <a16:creationId xmlns:a16="http://schemas.microsoft.com/office/drawing/2014/main" id="{2DFBA442-F3FC-4EAC-91FB-DC197FF555A8}"/>
                </a:ext>
              </a:extLst>
            </p:cNvPr>
            <p:cNvGrpSpPr/>
            <p:nvPr/>
          </p:nvGrpSpPr>
          <p:grpSpPr>
            <a:xfrm>
              <a:off x="4382163" y="3733800"/>
              <a:ext cx="4160898" cy="1650984"/>
              <a:chOff x="7192543" y="4572000"/>
              <a:chExt cx="4160898" cy="1650984"/>
            </a:xfrm>
          </p:grpSpPr>
          <p:grpSp>
            <p:nvGrpSpPr>
              <p:cNvPr id="239" name="Group 238">
                <a:extLst>
                  <a:ext uri="{FF2B5EF4-FFF2-40B4-BE49-F238E27FC236}">
                    <a16:creationId xmlns:a16="http://schemas.microsoft.com/office/drawing/2014/main" id="{7917C281-0B86-43BD-BBE3-6CE791B0F686}"/>
                  </a:ext>
                </a:extLst>
              </p:cNvPr>
              <p:cNvGrpSpPr/>
              <p:nvPr/>
            </p:nvGrpSpPr>
            <p:grpSpPr>
              <a:xfrm>
                <a:off x="7192543" y="4836353"/>
                <a:ext cx="2637257" cy="1064517"/>
                <a:chOff x="1136567" y="3670299"/>
                <a:chExt cx="2637257" cy="1064517"/>
              </a:xfrm>
            </p:grpSpPr>
            <p:cxnSp>
              <p:nvCxnSpPr>
                <p:cNvPr id="240" name="Straight Arrow Connector 239">
                  <a:extLst>
                    <a:ext uri="{FF2B5EF4-FFF2-40B4-BE49-F238E27FC236}">
                      <a16:creationId xmlns:a16="http://schemas.microsoft.com/office/drawing/2014/main" id="{138CA780-D1B7-4B6D-A1FF-C75732B31FF8}"/>
                    </a:ext>
                  </a:extLst>
                </p:cNvPr>
                <p:cNvCxnSpPr/>
                <p:nvPr/>
              </p:nvCxnSpPr>
              <p:spPr>
                <a:xfrm>
                  <a:off x="1139404" y="4061821"/>
                  <a:ext cx="2468880" cy="0"/>
                </a:xfrm>
                <a:prstGeom prst="straightConnector1">
                  <a:avLst/>
                </a:prstGeom>
                <a:noFill/>
                <a:ln w="9525" cap="flat" cmpd="sng" algn="ctr">
                  <a:solidFill>
                    <a:sysClr val="windowText" lastClr="000000"/>
                  </a:solidFill>
                  <a:prstDash val="solid"/>
                  <a:tailEnd type="triangle"/>
                </a:ln>
                <a:effectLst/>
              </p:spPr>
            </p:cxnSp>
            <p:sp>
              <p:nvSpPr>
                <p:cNvPr id="241" name="Rectangle 240">
                  <a:extLst>
                    <a:ext uri="{FF2B5EF4-FFF2-40B4-BE49-F238E27FC236}">
                      <a16:creationId xmlns:a16="http://schemas.microsoft.com/office/drawing/2014/main" id="{64AD6931-929F-4AB1-8D3D-AEC6385D4C6B}"/>
                    </a:ext>
                  </a:extLst>
                </p:cNvPr>
                <p:cNvSpPr/>
                <p:nvPr/>
              </p:nvSpPr>
              <p:spPr>
                <a:xfrm>
                  <a:off x="3240593"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42" name="Rectangle 241">
                  <a:extLst>
                    <a:ext uri="{FF2B5EF4-FFF2-40B4-BE49-F238E27FC236}">
                      <a16:creationId xmlns:a16="http://schemas.microsoft.com/office/drawing/2014/main" id="{244D1C61-F028-4B61-9746-90DFA14AA4B2}"/>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3" name="Rectangle 242">
                  <a:extLst>
                    <a:ext uri="{FF2B5EF4-FFF2-40B4-BE49-F238E27FC236}">
                      <a16:creationId xmlns:a16="http://schemas.microsoft.com/office/drawing/2014/main" id="{F0A07FA8-9A1C-46A7-9BB7-9AA2E00E1630}"/>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244" name="Rectangle 243">
                  <a:extLst>
                    <a:ext uri="{FF2B5EF4-FFF2-40B4-BE49-F238E27FC236}">
                      <a16:creationId xmlns:a16="http://schemas.microsoft.com/office/drawing/2014/main" id="{0B12FDCD-3DF2-4907-B2B0-2FD94FBC8544}"/>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5" name="Rectangle 244">
                  <a:extLst>
                    <a:ext uri="{FF2B5EF4-FFF2-40B4-BE49-F238E27FC236}">
                      <a16:creationId xmlns:a16="http://schemas.microsoft.com/office/drawing/2014/main" id="{3E41EA6C-2971-4C13-B678-B4DCACD3F6FF}"/>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grpSp>
              <p:nvGrpSpPr>
                <p:cNvPr id="247" name="Group 246">
                  <a:extLst>
                    <a:ext uri="{FF2B5EF4-FFF2-40B4-BE49-F238E27FC236}">
                      <a16:creationId xmlns:a16="http://schemas.microsoft.com/office/drawing/2014/main" id="{80373FD4-989A-45DD-AE11-7A0E360E44CF}"/>
                    </a:ext>
                  </a:extLst>
                </p:cNvPr>
                <p:cNvGrpSpPr/>
                <p:nvPr/>
              </p:nvGrpSpPr>
              <p:grpSpPr>
                <a:xfrm>
                  <a:off x="1710876" y="3846432"/>
                  <a:ext cx="755599" cy="215444"/>
                  <a:chOff x="2024643" y="3850665"/>
                  <a:chExt cx="755599" cy="215444"/>
                </a:xfrm>
              </p:grpSpPr>
              <p:sp>
                <p:nvSpPr>
                  <p:cNvPr id="263" name="Rectangle 262">
                    <a:extLst>
                      <a:ext uri="{FF2B5EF4-FFF2-40B4-BE49-F238E27FC236}">
                        <a16:creationId xmlns:a16="http://schemas.microsoft.com/office/drawing/2014/main" id="{3B5FFFC6-F5D2-4FD9-8797-13C630D0818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4" name="Rectangle 263">
                    <a:extLst>
                      <a:ext uri="{FF2B5EF4-FFF2-40B4-BE49-F238E27FC236}">
                        <a16:creationId xmlns:a16="http://schemas.microsoft.com/office/drawing/2014/main" id="{56F54AFD-049A-4BC3-AF24-76A7611F53B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248" name="Rectangle 247">
                  <a:extLst>
                    <a:ext uri="{FF2B5EF4-FFF2-40B4-BE49-F238E27FC236}">
                      <a16:creationId xmlns:a16="http://schemas.microsoft.com/office/drawing/2014/main" id="{91B8E34D-7977-431D-967E-296FCC551645}"/>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49" name="Group 248">
                  <a:extLst>
                    <a:ext uri="{FF2B5EF4-FFF2-40B4-BE49-F238E27FC236}">
                      <a16:creationId xmlns:a16="http://schemas.microsoft.com/office/drawing/2014/main" id="{EA114306-4255-484E-86F9-936EBE25C57F}"/>
                    </a:ext>
                  </a:extLst>
                </p:cNvPr>
                <p:cNvGrpSpPr/>
                <p:nvPr/>
              </p:nvGrpSpPr>
              <p:grpSpPr>
                <a:xfrm>
                  <a:off x="2465747" y="3689252"/>
                  <a:ext cx="362120" cy="369899"/>
                  <a:chOff x="2685880" y="3689252"/>
                  <a:chExt cx="362120" cy="369899"/>
                </a:xfrm>
              </p:grpSpPr>
              <p:sp>
                <p:nvSpPr>
                  <p:cNvPr id="261" name="Rectangle 260">
                    <a:extLst>
                      <a:ext uri="{FF2B5EF4-FFF2-40B4-BE49-F238E27FC236}">
                        <a16:creationId xmlns:a16="http://schemas.microsoft.com/office/drawing/2014/main" id="{074D96B2-DA1C-4C4B-A615-17801D354701}"/>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2" name="Rectangle 261">
                    <a:extLst>
                      <a:ext uri="{FF2B5EF4-FFF2-40B4-BE49-F238E27FC236}">
                        <a16:creationId xmlns:a16="http://schemas.microsoft.com/office/drawing/2014/main" id="{5F75E050-DCFF-412F-B193-1603FD8F5979}"/>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250" name="Rectangle 249">
                  <a:extLst>
                    <a:ext uri="{FF2B5EF4-FFF2-40B4-BE49-F238E27FC236}">
                      <a16:creationId xmlns:a16="http://schemas.microsoft.com/office/drawing/2014/main" id="{254F651B-24D8-4725-8ABD-FDB57699C00C}"/>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251" name="Straight Arrow Connector 250">
                  <a:extLst>
                    <a:ext uri="{FF2B5EF4-FFF2-40B4-BE49-F238E27FC236}">
                      <a16:creationId xmlns:a16="http://schemas.microsoft.com/office/drawing/2014/main" id="{BBB20EE9-BFA8-4F48-88A8-04774A2495B8}"/>
                    </a:ext>
                  </a:extLst>
                </p:cNvPr>
                <p:cNvCxnSpPr/>
                <p:nvPr/>
              </p:nvCxnSpPr>
              <p:spPr>
                <a:xfrm>
                  <a:off x="1136567" y="4550602"/>
                  <a:ext cx="2468880" cy="0"/>
                </a:xfrm>
                <a:prstGeom prst="straightConnector1">
                  <a:avLst/>
                </a:prstGeom>
                <a:noFill/>
                <a:ln w="9525" cap="flat" cmpd="sng" algn="ctr">
                  <a:solidFill>
                    <a:sysClr val="windowText" lastClr="000000"/>
                  </a:solidFill>
                  <a:prstDash val="solid"/>
                  <a:tailEnd type="triangle"/>
                </a:ln>
                <a:effectLst/>
              </p:spPr>
            </p:cxnSp>
            <p:sp>
              <p:nvSpPr>
                <p:cNvPr id="252" name="Rectangle 251">
                  <a:extLst>
                    <a:ext uri="{FF2B5EF4-FFF2-40B4-BE49-F238E27FC236}">
                      <a16:creationId xmlns:a16="http://schemas.microsoft.com/office/drawing/2014/main" id="{45F187A3-1535-4FAD-B7A9-8B607DE0C714}"/>
                    </a:ext>
                  </a:extLst>
                </p:cNvPr>
                <p:cNvSpPr/>
                <p:nvPr/>
              </p:nvSpPr>
              <p:spPr>
                <a:xfrm>
                  <a:off x="3237756"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grpSp>
              <p:nvGrpSpPr>
                <p:cNvPr id="254" name="Group 253">
                  <a:extLst>
                    <a:ext uri="{FF2B5EF4-FFF2-40B4-BE49-F238E27FC236}">
                      <a16:creationId xmlns:a16="http://schemas.microsoft.com/office/drawing/2014/main" id="{7A2679FA-20D5-4459-9A33-21B5DED4DB32}"/>
                    </a:ext>
                  </a:extLst>
                </p:cNvPr>
                <p:cNvGrpSpPr/>
                <p:nvPr/>
              </p:nvGrpSpPr>
              <p:grpSpPr>
                <a:xfrm>
                  <a:off x="1708039" y="4339446"/>
                  <a:ext cx="755599" cy="215444"/>
                  <a:chOff x="2024643" y="3850665"/>
                  <a:chExt cx="755599" cy="215444"/>
                </a:xfrm>
              </p:grpSpPr>
              <p:sp>
                <p:nvSpPr>
                  <p:cNvPr id="259" name="Rectangle 258">
                    <a:extLst>
                      <a:ext uri="{FF2B5EF4-FFF2-40B4-BE49-F238E27FC236}">
                        <a16:creationId xmlns:a16="http://schemas.microsoft.com/office/drawing/2014/main" id="{F23FC25C-6DC4-4C8A-B97A-0ACE8E9008CB}"/>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0" name="Rectangle 259">
                    <a:extLst>
                      <a:ext uri="{FF2B5EF4-FFF2-40B4-BE49-F238E27FC236}">
                        <a16:creationId xmlns:a16="http://schemas.microsoft.com/office/drawing/2014/main" id="{AC2C3511-11FF-4FAF-941B-9BF4617D36C8}"/>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255" name="Group 254">
                  <a:extLst>
                    <a:ext uri="{FF2B5EF4-FFF2-40B4-BE49-F238E27FC236}">
                      <a16:creationId xmlns:a16="http://schemas.microsoft.com/office/drawing/2014/main" id="{14F8012D-82D0-435D-BCAD-05FA2F2BB17B}"/>
                    </a:ext>
                  </a:extLst>
                </p:cNvPr>
                <p:cNvGrpSpPr/>
                <p:nvPr/>
              </p:nvGrpSpPr>
              <p:grpSpPr>
                <a:xfrm>
                  <a:off x="3030704" y="4181208"/>
                  <a:ext cx="362120" cy="369899"/>
                  <a:chOff x="3253674" y="3692427"/>
                  <a:chExt cx="362120" cy="369899"/>
                </a:xfrm>
              </p:grpSpPr>
              <p:sp>
                <p:nvSpPr>
                  <p:cNvPr id="257" name="Rectangle 256">
                    <a:extLst>
                      <a:ext uri="{FF2B5EF4-FFF2-40B4-BE49-F238E27FC236}">
                        <a16:creationId xmlns:a16="http://schemas.microsoft.com/office/drawing/2014/main" id="{00BB11CF-F20A-48E3-B204-93A08772C052}"/>
                      </a:ext>
                    </a:extLst>
                  </p:cNvPr>
                  <p:cNvSpPr/>
                  <p:nvPr/>
                </p:nvSpPr>
                <p:spPr bwMode="auto">
                  <a:xfrm>
                    <a:off x="3386466" y="3858682"/>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58" name="Rectangle 257">
                    <a:extLst>
                      <a:ext uri="{FF2B5EF4-FFF2-40B4-BE49-F238E27FC236}">
                        <a16:creationId xmlns:a16="http://schemas.microsoft.com/office/drawing/2014/main" id="{7E49780D-0552-47D5-BAD6-139C60B74EDC}"/>
                      </a:ext>
                    </a:extLst>
                  </p:cNvPr>
                  <p:cNvSpPr/>
                  <p:nvPr/>
                </p:nvSpPr>
                <p:spPr>
                  <a:xfrm>
                    <a:off x="3253674" y="3692427"/>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a:t>
                    </a:r>
                  </a:p>
                </p:txBody>
              </p:sp>
            </p:grpSp>
          </p:grpSp>
          <p:sp>
            <p:nvSpPr>
              <p:cNvPr id="266" name="TextBox 265">
                <a:extLst>
                  <a:ext uri="{FF2B5EF4-FFF2-40B4-BE49-F238E27FC236}">
                    <a16:creationId xmlns:a16="http://schemas.microsoft.com/office/drawing/2014/main" id="{40CA3545-9E63-43E0-8F47-7D612F4CCCA7}"/>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a:t>
                </a:r>
                <a:r>
                  <a:rPr kumimoji="0" lang="en-US" sz="800" b="0" i="0" u="none" strike="noStrike" kern="0" cap="none" spc="0" normalizeH="0" baseline="0" noProof="0" dirty="0" err="1">
                    <a:ln>
                      <a:noFill/>
                    </a:ln>
                    <a:solidFill>
                      <a:prstClr val="black"/>
                    </a:solidFill>
                    <a:effectLst/>
                    <a:uLnTx/>
                    <a:uFillTx/>
                    <a:latin typeface="Calibri" pitchFamily="34" charset="0"/>
                    <a:ea typeface="宋体" charset="-122"/>
                  </a:rPr>
                  <a:t>uccessful</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 ACK transmission from STA1 to AP1</a:t>
                </a:r>
              </a:p>
            </p:txBody>
          </p:sp>
          <p:grpSp>
            <p:nvGrpSpPr>
              <p:cNvPr id="267" name="Group 266">
                <a:extLst>
                  <a:ext uri="{FF2B5EF4-FFF2-40B4-BE49-F238E27FC236}">
                    <a16:creationId xmlns:a16="http://schemas.microsoft.com/office/drawing/2014/main" id="{A1C907E2-C1F0-4AB8-83BA-B36A46E176BC}"/>
                  </a:ext>
                </a:extLst>
              </p:cNvPr>
              <p:cNvGrpSpPr/>
              <p:nvPr/>
            </p:nvGrpSpPr>
            <p:grpSpPr>
              <a:xfrm flipH="1">
                <a:off x="8692354" y="4739694"/>
                <a:ext cx="217129" cy="175030"/>
                <a:chOff x="3836670" y="5172831"/>
                <a:chExt cx="182880" cy="320590"/>
              </a:xfrm>
            </p:grpSpPr>
            <p:cxnSp>
              <p:nvCxnSpPr>
                <p:cNvPr id="268" name="Straight Arrow Connector 267">
                  <a:extLst>
                    <a:ext uri="{FF2B5EF4-FFF2-40B4-BE49-F238E27FC236}">
                      <a16:creationId xmlns:a16="http://schemas.microsoft.com/office/drawing/2014/main" id="{45A8CF18-5EBB-4950-965D-FCB06D0CAE99}"/>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69" name="Straight Arrow Connector 268">
                  <a:extLst>
                    <a:ext uri="{FF2B5EF4-FFF2-40B4-BE49-F238E27FC236}">
                      <a16:creationId xmlns:a16="http://schemas.microsoft.com/office/drawing/2014/main" id="{80793826-FE4E-421C-B13A-1D190CE44754}"/>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 name="Group 2">
                <a:extLst>
                  <a:ext uri="{FF2B5EF4-FFF2-40B4-BE49-F238E27FC236}">
                    <a16:creationId xmlns:a16="http://schemas.microsoft.com/office/drawing/2014/main" id="{5E49D2E7-3D59-41ED-8479-6EE428BB800E}"/>
                  </a:ext>
                </a:extLst>
              </p:cNvPr>
              <p:cNvGrpSpPr/>
              <p:nvPr/>
            </p:nvGrpSpPr>
            <p:grpSpPr>
              <a:xfrm>
                <a:off x="8827295" y="5506699"/>
                <a:ext cx="367171" cy="215444"/>
                <a:chOff x="8305800" y="6113918"/>
                <a:chExt cx="367171" cy="215444"/>
              </a:xfrm>
            </p:grpSpPr>
            <p:sp>
              <p:nvSpPr>
                <p:cNvPr id="271" name="Rectangle 270">
                  <a:extLst>
                    <a:ext uri="{FF2B5EF4-FFF2-40B4-BE49-F238E27FC236}">
                      <a16:creationId xmlns:a16="http://schemas.microsoft.com/office/drawing/2014/main" id="{F1ABD7C7-4757-4540-B23C-1601E235C64D}"/>
                    </a:ext>
                  </a:extLst>
                </p:cNvPr>
                <p:cNvSpPr/>
                <p:nvPr/>
              </p:nvSpPr>
              <p:spPr bwMode="auto">
                <a:xfrm>
                  <a:off x="8375085" y="6120437"/>
                  <a:ext cx="22860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73" name="Rectangle 272">
                  <a:extLst>
                    <a:ext uri="{FF2B5EF4-FFF2-40B4-BE49-F238E27FC236}">
                      <a16:creationId xmlns:a16="http://schemas.microsoft.com/office/drawing/2014/main" id="{481E3ADD-5F9B-4F66-8B8D-9F3077F3CAA5}"/>
                    </a:ext>
                  </a:extLst>
                </p:cNvPr>
                <p:cNvSpPr/>
                <p:nvPr/>
              </p:nvSpPr>
              <p:spPr>
                <a:xfrm>
                  <a:off x="8305800" y="6113918"/>
                  <a:ext cx="36717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BAR</a:t>
                  </a:r>
                </a:p>
              </p:txBody>
            </p:sp>
          </p:grpSp>
          <p:sp>
            <p:nvSpPr>
              <p:cNvPr id="274" name="Rectangle 273">
                <a:extLst>
                  <a:ext uri="{FF2B5EF4-FFF2-40B4-BE49-F238E27FC236}">
                    <a16:creationId xmlns:a16="http://schemas.microsoft.com/office/drawing/2014/main" id="{936A0532-B879-496C-8982-FB41ED798C76}"/>
                  </a:ext>
                </a:extLst>
              </p:cNvPr>
              <p:cNvSpPr/>
              <p:nvPr/>
            </p:nvSpPr>
            <p:spPr>
              <a:xfrm>
                <a:off x="8973461" y="5670703"/>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75" name="Group 274">
                <a:extLst>
                  <a:ext uri="{FF2B5EF4-FFF2-40B4-BE49-F238E27FC236}">
                    <a16:creationId xmlns:a16="http://schemas.microsoft.com/office/drawing/2014/main" id="{0611387B-3253-407C-9421-91FCA1DF3B6C}"/>
                  </a:ext>
                </a:extLst>
              </p:cNvPr>
              <p:cNvGrpSpPr/>
              <p:nvPr/>
            </p:nvGrpSpPr>
            <p:grpSpPr>
              <a:xfrm flipH="1" flipV="1">
                <a:off x="9274401" y="5867400"/>
                <a:ext cx="217129" cy="175030"/>
                <a:chOff x="3836670" y="5172831"/>
                <a:chExt cx="182880" cy="320590"/>
              </a:xfrm>
            </p:grpSpPr>
            <p:cxnSp>
              <p:nvCxnSpPr>
                <p:cNvPr id="276" name="Straight Arrow Connector 275">
                  <a:extLst>
                    <a:ext uri="{FF2B5EF4-FFF2-40B4-BE49-F238E27FC236}">
                      <a16:creationId xmlns:a16="http://schemas.microsoft.com/office/drawing/2014/main" id="{02B1FE9C-9EF4-4BBF-92C7-59F574274336}"/>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277" name="Straight Arrow Connector 276">
                  <a:extLst>
                    <a:ext uri="{FF2B5EF4-FFF2-40B4-BE49-F238E27FC236}">
                      <a16:creationId xmlns:a16="http://schemas.microsoft.com/office/drawing/2014/main" id="{17D25ADF-3003-43D4-B524-B963C9454DA8}"/>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278" name="TextBox 277">
                <a:extLst>
                  <a:ext uri="{FF2B5EF4-FFF2-40B4-BE49-F238E27FC236}">
                    <a16:creationId xmlns:a16="http://schemas.microsoft.com/office/drawing/2014/main" id="{3BB34621-AA85-41A9-B461-AE61D82FDDD9}"/>
                  </a:ext>
                </a:extLst>
              </p:cNvPr>
              <p:cNvSpPr txBox="1"/>
              <p:nvPr/>
            </p:nvSpPr>
            <p:spPr>
              <a:xfrm>
                <a:off x="9423030" y="5879799"/>
                <a:ext cx="1930411"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Block Ack transmitted by STA2 after receiving a Block Ack Request (BAR) frame </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279" name="TextBox 278">
                <a:extLst>
                  <a:ext uri="{FF2B5EF4-FFF2-40B4-BE49-F238E27FC236}">
                    <a16:creationId xmlns:a16="http://schemas.microsoft.com/office/drawing/2014/main" id="{394F25D0-A8F6-4F8A-8143-52D2DA345628}"/>
                  </a:ext>
                </a:extLst>
              </p:cNvPr>
              <p:cNvSpPr txBox="1"/>
              <p:nvPr/>
            </p:nvSpPr>
            <p:spPr>
              <a:xfrm>
                <a:off x="7440933" y="5884430"/>
                <a:ext cx="1413179"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The Ack policy of a carried frame is set to Block Ack</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280" name="Straight Arrow Connector 279">
                <a:extLst>
                  <a:ext uri="{FF2B5EF4-FFF2-40B4-BE49-F238E27FC236}">
                    <a16:creationId xmlns:a16="http://schemas.microsoft.com/office/drawing/2014/main" id="{046CF860-62D2-4DE8-864F-C9455F730D3B}"/>
                  </a:ext>
                </a:extLst>
              </p:cNvPr>
              <p:cNvCxnSpPr>
                <a:cxnSpLocks/>
              </p:cNvCxnSpPr>
              <p:nvPr/>
            </p:nvCxnSpPr>
            <p:spPr bwMode="auto">
              <a:xfrm flipH="1" flipV="1">
                <a:off x="8147522" y="5779885"/>
                <a:ext cx="0" cy="17503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grpSp>
        <p:sp>
          <p:nvSpPr>
            <p:cNvPr id="50" name="TextBox 49">
              <a:extLst>
                <a:ext uri="{FF2B5EF4-FFF2-40B4-BE49-F238E27FC236}">
                  <a16:creationId xmlns:a16="http://schemas.microsoft.com/office/drawing/2014/main" id="{996F3D56-7109-482C-BAA7-843AAD903E0B}"/>
                </a:ext>
              </a:extLst>
            </p:cNvPr>
            <p:cNvSpPr txBox="1"/>
            <p:nvPr/>
          </p:nvSpPr>
          <p:spPr>
            <a:xfrm>
              <a:off x="3415414" y="4259661"/>
              <a:ext cx="104645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Coordinating AP</a:t>
              </a:r>
            </a:p>
          </p:txBody>
        </p:sp>
        <p:sp>
          <p:nvSpPr>
            <p:cNvPr id="51" name="TextBox 50">
              <a:extLst>
                <a:ext uri="{FF2B5EF4-FFF2-40B4-BE49-F238E27FC236}">
                  <a16:creationId xmlns:a16="http://schemas.microsoft.com/office/drawing/2014/main" id="{C4692903-2DC4-41F5-8015-57CD4ACE0D89}"/>
                </a:ext>
              </a:extLst>
            </p:cNvPr>
            <p:cNvSpPr txBox="1"/>
            <p:nvPr/>
          </p:nvSpPr>
          <p:spPr>
            <a:xfrm>
              <a:off x="3448250" y="4748442"/>
              <a:ext cx="1010783"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b="1" kern="0" dirty="0">
                  <a:solidFill>
                    <a:prstClr val="black"/>
                  </a:solidFill>
                  <a:latin typeface="Calibri" pitchFamily="34" charset="0"/>
                  <a:ea typeface="宋体" charset="-122"/>
                </a:rPr>
                <a:t>C</a:t>
              </a:r>
              <a:r>
                <a:rPr kumimoji="0" lang="en-US" sz="1000" b="1" i="0" u="none" strike="noStrike" kern="0" cap="none" spc="0" normalizeH="0" baseline="0" noProof="0" dirty="0" err="1">
                  <a:ln>
                    <a:noFill/>
                  </a:ln>
                  <a:solidFill>
                    <a:prstClr val="black"/>
                  </a:solidFill>
                  <a:effectLst/>
                  <a:uLnTx/>
                  <a:uFillTx/>
                  <a:latin typeface="Calibri" pitchFamily="34" charset="0"/>
                  <a:ea typeface="宋体" charset="-122"/>
                </a:rPr>
                <a:t>oordinated</a:t>
              </a: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 AP</a:t>
              </a:r>
            </a:p>
          </p:txBody>
        </p:sp>
      </p:grpSp>
      <p:pic>
        <p:nvPicPr>
          <p:cNvPr id="52" name="Picture 51">
            <a:extLst>
              <a:ext uri="{FF2B5EF4-FFF2-40B4-BE49-F238E27FC236}">
                <a16:creationId xmlns:a16="http://schemas.microsoft.com/office/drawing/2014/main" id="{FCECB322-52DA-4329-943A-90667552281F}"/>
              </a:ext>
            </a:extLst>
          </p:cNvPr>
          <p:cNvPicPr>
            <a:picLocks noChangeAspect="1"/>
          </p:cNvPicPr>
          <p:nvPr/>
        </p:nvPicPr>
        <p:blipFill rotWithShape="1">
          <a:blip r:embed="rId3"/>
          <a:srcRect t="9677"/>
          <a:stretch/>
        </p:blipFill>
        <p:spPr>
          <a:xfrm>
            <a:off x="6983418" y="3429000"/>
            <a:ext cx="4348195" cy="2776164"/>
          </a:xfrm>
          <a:prstGeom prst="rect">
            <a:avLst/>
          </a:prstGeom>
        </p:spPr>
      </p:pic>
    </p:spTree>
    <p:extLst>
      <p:ext uri="{BB962C8B-B14F-4D97-AF65-F5344CB8AC3E}">
        <p14:creationId xmlns:p14="http://schemas.microsoft.com/office/powerpoint/2010/main" val="2789178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In several Co-SR scenarios, the elicitation of a response transmission by a coordinated AP may impact another response transmission elicited by a coordinating AP</a:t>
            </a:r>
          </a:p>
          <a:p>
            <a:pPr algn="just">
              <a:buFont typeface="Arial" panose="020B0604020202020204" pitchFamily="34" charset="0"/>
              <a:buChar char="•"/>
            </a:pPr>
            <a:r>
              <a:rPr lang="en-GB" sz="2000" dirty="0"/>
              <a:t>To deal with this issue, it is suggested that, we optionally require a coordinated AP not to transmit any frame that elicits a response transmission</a:t>
            </a:r>
          </a:p>
          <a:p>
            <a:pPr marL="800100" lvl="1" indent="-342900" algn="just">
              <a:buFont typeface="Courier New" panose="02070309020205020404" pitchFamily="49" charset="0"/>
              <a:buChar char="o"/>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2200" dirty="0"/>
              <a:t>[1] 11-24-0050-00bn-coordinated-spatial-reuse-types</a:t>
            </a:r>
          </a:p>
          <a:p>
            <a:r>
              <a:rPr lang="en-GB" sz="2200" dirty="0"/>
              <a:t>[2] 11-23-1832-00bn-multi-ap-coordinated-spatial-reuse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8033687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200" dirty="0"/>
              <a:t>In Co-SR, when a ‘sequential Ack procedure’ is employed, do you agree that: </a:t>
            </a:r>
          </a:p>
          <a:p>
            <a:pPr lvl="1" algn="just">
              <a:buFont typeface="Arial" panose="020B0604020202020204" pitchFamily="34" charset="0"/>
              <a:buChar char="•"/>
            </a:pPr>
            <a:r>
              <a:rPr lang="en-GB" dirty="0"/>
              <a:t>a Co-SR coordinated AP shall not transmit any frame that elicits a response transmission.</a:t>
            </a:r>
          </a:p>
          <a:p>
            <a:pPr marL="457200" lvl="1" indent="0" algn="just"/>
            <a:r>
              <a:rPr lang="en-GB" dirty="0"/>
              <a:t>Note: this requirement applies only throughout the Co-SR transmission duration specified in the trigger frame that initiates the Co-SR transmissions  </a:t>
            </a:r>
          </a:p>
          <a:p>
            <a:pPr marL="800100" lvl="1" indent="-342900" algn="just">
              <a:buFont typeface="Courier New" panose="02070309020205020404" pitchFamily="49" charset="0"/>
              <a:buChar char="o"/>
            </a:pPr>
            <a:r>
              <a:rPr lang="en-GB" dirty="0"/>
              <a:t>Yes</a:t>
            </a:r>
          </a:p>
          <a:p>
            <a:pPr marL="800100" lvl="1" indent="-342900" algn="just">
              <a:buFont typeface="Courier New" panose="02070309020205020404" pitchFamily="49" charset="0"/>
              <a:buChar char="o"/>
            </a:pPr>
            <a:r>
              <a:rPr lang="en-GB" dirty="0"/>
              <a:t>No</a:t>
            </a:r>
          </a:p>
          <a:p>
            <a:pPr marL="800100" lvl="1" indent="-342900" algn="just">
              <a:buFont typeface="Courier New" panose="02070309020205020404" pitchFamily="49" charset="0"/>
              <a:buChar char="o"/>
            </a:pPr>
            <a:r>
              <a:rPr lang="en-GB" dirty="0"/>
              <a:t>Abstain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977895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108357</TotalTime>
  <Words>1072</Words>
  <Application>Microsoft Office PowerPoint</Application>
  <PresentationFormat>Widescreen</PresentationFormat>
  <Paragraphs>159</Paragraphs>
  <Slides>8</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9" baseType="lpstr">
      <vt:lpstr>Arial Unicode MS</vt:lpstr>
      <vt:lpstr>微软雅黑</vt:lpstr>
      <vt:lpstr>MS Gothic</vt:lpstr>
      <vt:lpstr>宋体</vt:lpstr>
      <vt:lpstr>Arial</vt:lpstr>
      <vt:lpstr>Calibri</vt:lpstr>
      <vt:lpstr>Courier New</vt:lpstr>
      <vt:lpstr>Times New Roman</vt:lpstr>
      <vt:lpstr>Wingdings</vt:lpstr>
      <vt:lpstr>Office Theme</vt:lpstr>
      <vt:lpstr>Document</vt:lpstr>
      <vt:lpstr>Elicitation of Response Transmissions in Coordinated Spatial Reuse</vt:lpstr>
      <vt:lpstr>Backgrounds</vt:lpstr>
      <vt:lpstr>Main Issue</vt:lpstr>
      <vt:lpstr>Main Issue</vt:lpstr>
      <vt:lpstr>Proposed Solution</vt:lpstr>
      <vt:lpstr>Conclusions</vt:lpstr>
      <vt:lpstr>References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Hassan Omar</dc:creator>
  <cp:keywords/>
  <cp:lastModifiedBy>Hassan Omar</cp:lastModifiedBy>
  <cp:revision>254</cp:revision>
  <cp:lastPrinted>1601-01-01T00:00:00Z</cp:lastPrinted>
  <dcterms:created xsi:type="dcterms:W3CDTF">2023-09-13T14:14:44Z</dcterms:created>
  <dcterms:modified xsi:type="dcterms:W3CDTF">2025-09-12T01:03:54Z</dcterms:modified>
  <cp:category>Name, Affiliation</cp:category>
</cp:coreProperties>
</file>