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93" r:id="rId4"/>
    <p:sldId id="287" r:id="rId5"/>
    <p:sldId id="289" r:id="rId6"/>
    <p:sldId id="291" r:id="rId7"/>
    <p:sldId id="264" r:id="rId8"/>
    <p:sldId id="286" r:id="rId9"/>
    <p:sldId id="292"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72" autoAdjust="0"/>
    <p:restoredTop sz="93477" autoAdjust="0"/>
  </p:normalViewPr>
  <p:slideViewPr>
    <p:cSldViewPr>
      <p:cViewPr varScale="1">
        <p:scale>
          <a:sx n="147" d="100"/>
          <a:sy n="147" d="100"/>
        </p:scale>
        <p:origin x="96" y="8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43" d="100"/>
          <a:sy n="143" d="100"/>
        </p:scale>
        <p:origin x="4040" y="1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802.11-bn/1832r0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802.11-bn/1832r0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6448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50882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553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08258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97469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46002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Omar, Huawei Technologies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Hassan Omar,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Hassan Omar,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Omar, Huawei Technologies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Hassan Omar,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Hassan Omar,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Hassan Omar,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Hassan Omar,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Calibri" panose="020F0502020204030204" pitchFamily="34" charset="0"/>
                <a:cs typeface="Calibri" panose="020F0502020204030204" pitchFamily="34"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Calibri" panose="020F0502020204030204" pitchFamily="34" charset="0"/>
                <a:cs typeface="Calibri" panose="020F0502020204030204" pitchFamily="34" charset="0"/>
              </a:defRPr>
            </a:lvl1pPr>
          </a:lstStyle>
          <a:p>
            <a:r>
              <a:rPr lang="en-GB" dirty="0"/>
              <a:t>Hassan Omar </a:t>
            </a:r>
            <a:r>
              <a:rPr lang="en-GB" i="1" dirty="0"/>
              <a:t>et al.</a:t>
            </a:r>
            <a:r>
              <a:rPr lang="en-GB" dirty="0"/>
              <a:t>, Huawei Technologies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Calibri" panose="020F0502020204030204" pitchFamily="34" charset="0"/>
                <a:cs typeface="Calibri" panose="020F0502020204030204" pitchFamily="34"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latin typeface="Calibri" panose="020F0502020204030204" pitchFamily="34" charset="0"/>
              <a:cs typeface="Calibri" panose="020F0502020204030204" pitchFamily="34" charset="0"/>
            </a:endParaRPr>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latin typeface="Calibri" panose="020F0502020204030204" pitchFamily="34" charset="0"/>
                <a:cs typeface="Calibri" panose="020F0502020204030204" pitchFamily="34" charset="0"/>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latin typeface="Calibri" panose="020F0502020204030204" pitchFamily="34" charset="0"/>
              <a:cs typeface="Calibri" panose="020F0502020204030204" pitchFamily="34" charset="0"/>
            </a:endParaRPr>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Calibri" panose="020F0502020204030204" pitchFamily="34" charset="0"/>
              </a:rPr>
              <a:t>doc.: IEEE 802.11-25/0189r2</a:t>
            </a:r>
          </a:p>
        </p:txBody>
      </p:sp>
      <p:sp>
        <p:nvSpPr>
          <p:cNvPr id="7" name="Rectangle 3">
            <a:extLst>
              <a:ext uri="{FF2B5EF4-FFF2-40B4-BE49-F238E27FC236}">
                <a16:creationId xmlns:a16="http://schemas.microsoft.com/office/drawing/2014/main" id="{DDD5C9A4-2DD2-4D1F-9C8B-25BE102DD03C}"/>
              </a:ext>
            </a:extLst>
          </p:cNvPr>
          <p:cNvSpPr>
            <a:spLocks noChangeArrowheads="1"/>
          </p:cNvSpPr>
          <p:nvPr userDrawn="1"/>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Calibri" panose="020F0502020204030204" pitchFamily="34" charset="0"/>
          <a:ea typeface="+mj-ea"/>
          <a:cs typeface="Calibri" panose="020F0502020204030204" pitchFamily="34" charset="0"/>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Calibri" panose="020F0502020204030204" pitchFamily="34" charset="0"/>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cs typeface="Calibri" panose="020F0502020204030204" pitchFamily="34" charset="0"/>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cs typeface="Calibri" panose="020F0502020204030204" pitchFamily="34" charset="0"/>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cs typeface="Calibri" panose="020F0502020204030204" pitchFamily="34" charset="0"/>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cs typeface="Calibri" panose="020F0502020204030204" pitchFamily="34" charset="0"/>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500" dirty="0"/>
              <a:t>Elicitation of Response Transmissions in Coordinated Spatial Reuse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2025-01-17</a:t>
            </a:r>
          </a:p>
        </p:txBody>
      </p:sp>
      <p:sp>
        <p:nvSpPr>
          <p:cNvPr id="6" name="Date Placeholder 3"/>
          <p:cNvSpPr>
            <a:spLocks noGrp="1"/>
          </p:cNvSpPr>
          <p:nvPr>
            <p:ph type="dt" idx="10"/>
          </p:nvPr>
        </p:nvSpPr>
        <p:spPr/>
        <p:txBody>
          <a:bodyPr/>
          <a:lstStyle/>
          <a:p>
            <a:r>
              <a:rPr lang="en-US" dirty="0"/>
              <a:t>January 2025</a:t>
            </a:r>
            <a:endParaRPr lang="en-GB" dirty="0"/>
          </a:p>
        </p:txBody>
      </p:sp>
      <p:sp>
        <p:nvSpPr>
          <p:cNvPr id="7" name="Footer Placeholder 4"/>
          <p:cNvSpPr>
            <a:spLocks noGrp="1"/>
          </p:cNvSpPr>
          <p:nvPr>
            <p:ph type="ftr" idx="11"/>
          </p:nvPr>
        </p:nvSpPr>
        <p:spPr/>
        <p:txBody>
          <a:bodyPr/>
          <a:lstStyle/>
          <a:p>
            <a:r>
              <a:rPr lang="en-GB" dirty="0"/>
              <a:t>Hassan Omar </a:t>
            </a:r>
            <a:r>
              <a:rPr lang="en-GB" i="1" dirty="0"/>
              <a:t>et al.</a:t>
            </a:r>
            <a:r>
              <a:rPr lang="en-GB" dirty="0"/>
              <a:t>, Huawei Technologies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62636478"/>
              </p:ext>
            </p:extLst>
          </p:nvPr>
        </p:nvGraphicFramePr>
        <p:xfrm>
          <a:off x="995363" y="2417763"/>
          <a:ext cx="10121900" cy="3476625"/>
        </p:xfrm>
        <a:graphic>
          <a:graphicData uri="http://schemas.openxmlformats.org/presentationml/2006/ole">
            <mc:AlternateContent xmlns:mc="http://schemas.openxmlformats.org/markup-compatibility/2006">
              <mc:Choice xmlns:v="urn:schemas-microsoft-com:vml" Requires="v">
                <p:oleObj spid="_x0000_s1295" name="Document" r:id="rId4" imgW="10446655" imgH="3591019" progId="Word.Document.8">
                  <p:embed/>
                </p:oleObj>
              </mc:Choice>
              <mc:Fallback>
                <p:oleObj name="Document" r:id="rId4" imgW="10446655" imgH="3591019" progId="Word.Document.8">
                  <p:embed/>
                  <p:pic>
                    <p:nvPicPr>
                      <p:cNvPr id="0" name="Picture 3"/>
                      <p:cNvPicPr>
                        <a:picLocks noChangeAspect="1" noChangeArrowheads="1"/>
                      </p:cNvPicPr>
                      <p:nvPr/>
                    </p:nvPicPr>
                    <p:blipFill>
                      <a:blip r:embed="rId5"/>
                      <a:srcRect/>
                      <a:stretch>
                        <a:fillRect/>
                      </a:stretch>
                    </p:blipFill>
                    <p:spPr bwMode="auto">
                      <a:xfrm>
                        <a:off x="995363" y="2417763"/>
                        <a:ext cx="10121900" cy="3476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Calibri" panose="020F0502020204030204" pitchFamily="34" charset="0"/>
                <a:cs typeface="Calibri" panose="020F0502020204030204" pitchFamily="34" charset="0"/>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39258" y="1981201"/>
            <a:ext cx="10513485" cy="4113213"/>
          </a:xfrm>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discusses an issue that may happen in coordinated spatial reuse (C-SR) when a response transmission is elicited by a shared AP and proposes a solution to deal with this issue.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Backgrounds</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Coordinated spatial reuse (C-SR) is a UHR feature that allows two APs to perform concurrent downlink (DL) single-user (SU) equal-duration transmissions, which are initiated using a trigger frame transmitted by a sharing AP and carrying a specified duration of the initiated C-SR transmissions (Motions 29, 206, 253, and 254)</a:t>
            </a:r>
          </a:p>
          <a:p>
            <a:pPr algn="just">
              <a:buFont typeface="Arial" panose="020B0604020202020204" pitchFamily="34" charset="0"/>
              <a:buChar char="•"/>
            </a:pPr>
            <a:r>
              <a:rPr lang="en-GB" sz="2000" dirty="0"/>
              <a:t>In C-SR, a sharing AP controls the maximum transmit power of a shared AP but not that of any non-AP STA in the shared AP’s BSS [1] (Motion 29)</a:t>
            </a:r>
          </a:p>
          <a:p>
            <a:pPr algn="just">
              <a:buFont typeface="Arial" panose="020B0604020202020204" pitchFamily="34" charset="0"/>
              <a:buChar char="•"/>
            </a:pPr>
            <a:r>
              <a:rPr lang="en-GB" sz="2000" dirty="0"/>
              <a:t>Hence, if a shared AP elicits a response transmission from a non-AP STA, the elicited response transmission may be sent with a (non-controlled) transmit power that results in a corruption of another response transmission elicited by the sharing AP, as described in the following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96123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Main Issue</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Consider the following scenario:</a:t>
            </a:r>
          </a:p>
          <a:p>
            <a:pPr lvl="1" algn="just">
              <a:buFont typeface="Arial" panose="020B0604020202020204" pitchFamily="34" charset="0"/>
              <a:buChar char="•"/>
            </a:pPr>
            <a:r>
              <a:rPr lang="en-GB" sz="1700" dirty="0"/>
              <a:t>STA1 is associated with AP1 and STA2 is associated with AP2</a:t>
            </a:r>
          </a:p>
          <a:p>
            <a:pPr lvl="1" algn="just">
              <a:buFont typeface="Arial" panose="020B0604020202020204" pitchFamily="34" charset="0"/>
              <a:buChar char="•"/>
            </a:pPr>
            <a:r>
              <a:rPr lang="en-GB" sz="1700" dirty="0"/>
              <a:t>The path loss between AP1 and STA1 is equal to the path loss between AP1 and STA2 </a:t>
            </a:r>
          </a:p>
          <a:p>
            <a:pPr lvl="1" algn="just">
              <a:buFont typeface="Arial" panose="020B0604020202020204" pitchFamily="34" charset="0"/>
              <a:buChar char="•"/>
            </a:pPr>
            <a:r>
              <a:rPr lang="en-GB" sz="1700" dirty="0"/>
              <a:t>By employing C-SR, the simultaneous DL transmissions from AP1 and AP2 are successful, if the sharing AP properly controls the maximum transmit power of the shared AP, and the shared AP properly selects an MCS value for its transmission to STA2, based on the interference from the sharing AP to STA2 (which is known to the shared AP via a measurement/report scheme) [2]</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cxnSp>
        <p:nvCxnSpPr>
          <p:cNvPr id="15" name="Straight Arrow Connector 14">
            <a:extLst>
              <a:ext uri="{FF2B5EF4-FFF2-40B4-BE49-F238E27FC236}">
                <a16:creationId xmlns:a16="http://schemas.microsoft.com/office/drawing/2014/main" id="{DFA1C518-1BDB-465F-9D26-B5421D24D15B}"/>
              </a:ext>
            </a:extLst>
          </p:cNvPr>
          <p:cNvCxnSpPr>
            <a:cxnSpLocks/>
          </p:cNvCxnSpPr>
          <p:nvPr/>
        </p:nvCxnSpPr>
        <p:spPr bwMode="auto">
          <a:xfrm flipH="1" flipV="1">
            <a:off x="3147819" y="5741454"/>
            <a:ext cx="333155" cy="133521"/>
          </a:xfrm>
          <a:prstGeom prst="straightConnector1">
            <a:avLst/>
          </a:prstGeom>
          <a:noFill/>
          <a:ln w="19050" cap="flat" cmpd="sng" algn="ctr">
            <a:solidFill>
              <a:srgbClr val="FF0000"/>
            </a:solidFill>
            <a:prstDash val="solid"/>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6" name="Straight Arrow Connector 15">
            <a:extLst>
              <a:ext uri="{FF2B5EF4-FFF2-40B4-BE49-F238E27FC236}">
                <a16:creationId xmlns:a16="http://schemas.microsoft.com/office/drawing/2014/main" id="{08AAB6A2-7CF6-4260-92EE-43D2668AFF01}"/>
              </a:ext>
            </a:extLst>
          </p:cNvPr>
          <p:cNvCxnSpPr>
            <a:cxnSpLocks/>
          </p:cNvCxnSpPr>
          <p:nvPr/>
        </p:nvCxnSpPr>
        <p:spPr bwMode="auto">
          <a:xfrm flipV="1">
            <a:off x="3568575" y="4825179"/>
            <a:ext cx="1374649" cy="991475"/>
          </a:xfrm>
          <a:prstGeom prst="straightConnector1">
            <a:avLst/>
          </a:prstGeom>
          <a:noFill/>
          <a:ln w="19050" cap="flat" cmpd="sng" algn="ctr">
            <a:solidFill>
              <a:srgbClr val="FF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7" name="Straight Arrow Connector 16">
            <a:extLst>
              <a:ext uri="{FF2B5EF4-FFF2-40B4-BE49-F238E27FC236}">
                <a16:creationId xmlns:a16="http://schemas.microsoft.com/office/drawing/2014/main" id="{D88F133F-781A-4AE4-8257-A5670AE8DB2C}"/>
              </a:ext>
            </a:extLst>
          </p:cNvPr>
          <p:cNvCxnSpPr>
            <a:cxnSpLocks/>
          </p:cNvCxnSpPr>
          <p:nvPr/>
        </p:nvCxnSpPr>
        <p:spPr bwMode="auto">
          <a:xfrm flipH="1">
            <a:off x="3172578" y="5454819"/>
            <a:ext cx="1287996" cy="236687"/>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8" name="Straight Arrow Connector 17">
            <a:extLst>
              <a:ext uri="{FF2B5EF4-FFF2-40B4-BE49-F238E27FC236}">
                <a16:creationId xmlns:a16="http://schemas.microsoft.com/office/drawing/2014/main" id="{93753061-F8E0-4B49-8161-1F768B8FDD8B}"/>
              </a:ext>
            </a:extLst>
          </p:cNvPr>
          <p:cNvCxnSpPr>
            <a:cxnSpLocks/>
          </p:cNvCxnSpPr>
          <p:nvPr/>
        </p:nvCxnSpPr>
        <p:spPr bwMode="auto">
          <a:xfrm flipV="1">
            <a:off x="4618537" y="4869519"/>
            <a:ext cx="387620" cy="478157"/>
          </a:xfrm>
          <a:prstGeom prst="straightConnector1">
            <a:avLst/>
          </a:prstGeom>
          <a:noFill/>
          <a:ln w="19050" cap="flat" cmpd="sng" algn="ctr">
            <a:solidFill>
              <a:sysClr val="windowText" lastClr="000000"/>
            </a:solidFill>
            <a:prstDash val="solid"/>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34" name="Group 33">
            <a:extLst>
              <a:ext uri="{FF2B5EF4-FFF2-40B4-BE49-F238E27FC236}">
                <a16:creationId xmlns:a16="http://schemas.microsoft.com/office/drawing/2014/main" id="{351F3949-FC68-4D5E-9F17-2938672BBC62}"/>
              </a:ext>
            </a:extLst>
          </p:cNvPr>
          <p:cNvGrpSpPr/>
          <p:nvPr/>
        </p:nvGrpSpPr>
        <p:grpSpPr>
          <a:xfrm>
            <a:off x="6459319" y="4836828"/>
            <a:ext cx="2873257" cy="1064517"/>
            <a:chOff x="403343" y="3670299"/>
            <a:chExt cx="2873257" cy="1064517"/>
          </a:xfrm>
        </p:grpSpPr>
        <p:cxnSp>
          <p:nvCxnSpPr>
            <p:cNvPr id="35" name="Straight Arrow Connector 34">
              <a:extLst>
                <a:ext uri="{FF2B5EF4-FFF2-40B4-BE49-F238E27FC236}">
                  <a16:creationId xmlns:a16="http://schemas.microsoft.com/office/drawing/2014/main" id="{06222AD5-660C-4BC7-979B-FCF90B504D8F}"/>
                </a:ext>
              </a:extLst>
            </p:cNvPr>
            <p:cNvCxnSpPr/>
            <p:nvPr/>
          </p:nvCxnSpPr>
          <p:spPr>
            <a:xfrm>
              <a:off x="1139404" y="4061821"/>
              <a:ext cx="2011680" cy="0"/>
            </a:xfrm>
            <a:prstGeom prst="straightConnector1">
              <a:avLst/>
            </a:prstGeom>
            <a:noFill/>
            <a:ln w="9525" cap="flat" cmpd="sng" algn="ctr">
              <a:solidFill>
                <a:sysClr val="windowText" lastClr="000000"/>
              </a:solidFill>
              <a:prstDash val="solid"/>
              <a:tailEnd type="triangle"/>
            </a:ln>
            <a:effectLst/>
          </p:spPr>
        </p:cxnSp>
        <p:sp>
          <p:nvSpPr>
            <p:cNvPr id="36" name="Rectangle 35">
              <a:extLst>
                <a:ext uri="{FF2B5EF4-FFF2-40B4-BE49-F238E27FC236}">
                  <a16:creationId xmlns:a16="http://schemas.microsoft.com/office/drawing/2014/main" id="{AF6EC5B8-BEC7-4D1A-A230-7672132B99FA}"/>
                </a:ext>
              </a:extLst>
            </p:cNvPr>
            <p:cNvSpPr/>
            <p:nvPr/>
          </p:nvSpPr>
          <p:spPr>
            <a:xfrm>
              <a:off x="2743369" y="4030591"/>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37" name="Rectangle 36">
              <a:extLst>
                <a:ext uri="{FF2B5EF4-FFF2-40B4-BE49-F238E27FC236}">
                  <a16:creationId xmlns:a16="http://schemas.microsoft.com/office/drawing/2014/main" id="{837218C7-6C72-417B-BE2D-93E8256F046C}"/>
                </a:ext>
              </a:extLst>
            </p:cNvPr>
            <p:cNvSpPr/>
            <p:nvPr/>
          </p:nvSpPr>
          <p:spPr bwMode="auto">
            <a:xfrm>
              <a:off x="1351080" y="3859181"/>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38" name="Rectangle 37">
              <a:extLst>
                <a:ext uri="{FF2B5EF4-FFF2-40B4-BE49-F238E27FC236}">
                  <a16:creationId xmlns:a16="http://schemas.microsoft.com/office/drawing/2014/main" id="{F3029E91-AD29-4E6F-BAA2-1ADEE3E61213}"/>
                </a:ext>
              </a:extLst>
            </p:cNvPr>
            <p:cNvSpPr/>
            <p:nvPr/>
          </p:nvSpPr>
          <p:spPr>
            <a:xfrm>
              <a:off x="1147233" y="3670299"/>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Co-trigger</a:t>
              </a:r>
            </a:p>
          </p:txBody>
        </p:sp>
        <p:sp>
          <p:nvSpPr>
            <p:cNvPr id="39" name="Rectangle 38">
              <a:extLst>
                <a:ext uri="{FF2B5EF4-FFF2-40B4-BE49-F238E27FC236}">
                  <a16:creationId xmlns:a16="http://schemas.microsoft.com/office/drawing/2014/main" id="{F0009EC9-0564-4891-8005-4BFFC00A96EB}"/>
                </a:ext>
              </a:extLst>
            </p:cNvPr>
            <p:cNvSpPr/>
            <p:nvPr/>
          </p:nvSpPr>
          <p:spPr bwMode="auto">
            <a:xfrm>
              <a:off x="1286450"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40" name="Rectangle 39">
              <a:extLst>
                <a:ext uri="{FF2B5EF4-FFF2-40B4-BE49-F238E27FC236}">
                  <a16:creationId xmlns:a16="http://schemas.microsoft.com/office/drawing/2014/main" id="{BC7A5944-C9AC-4A56-9CEB-A7E13BA89EAE}"/>
                </a:ext>
              </a:extLst>
            </p:cNvPr>
            <p:cNvSpPr/>
            <p:nvPr/>
          </p:nvSpPr>
          <p:spPr bwMode="auto">
            <a:xfrm>
              <a:off x="1219458"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41" name="TextBox 40">
              <a:extLst>
                <a:ext uri="{FF2B5EF4-FFF2-40B4-BE49-F238E27FC236}">
                  <a16:creationId xmlns:a16="http://schemas.microsoft.com/office/drawing/2014/main" id="{3F5A5D4B-8298-41B4-88F3-EE8772C2B983}"/>
                </a:ext>
              </a:extLst>
            </p:cNvPr>
            <p:cNvSpPr txBox="1"/>
            <p:nvPr/>
          </p:nvSpPr>
          <p:spPr>
            <a:xfrm>
              <a:off x="406180" y="3931807"/>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Sharing AP</a:t>
              </a:r>
            </a:p>
          </p:txBody>
        </p:sp>
        <p:grpSp>
          <p:nvGrpSpPr>
            <p:cNvPr id="42" name="Group 41">
              <a:extLst>
                <a:ext uri="{FF2B5EF4-FFF2-40B4-BE49-F238E27FC236}">
                  <a16:creationId xmlns:a16="http://schemas.microsoft.com/office/drawing/2014/main" id="{04E2B1A6-337E-4E4E-A528-405D73AEB8FA}"/>
                </a:ext>
              </a:extLst>
            </p:cNvPr>
            <p:cNvGrpSpPr/>
            <p:nvPr/>
          </p:nvGrpSpPr>
          <p:grpSpPr>
            <a:xfrm>
              <a:off x="1710876" y="3846432"/>
              <a:ext cx="755599" cy="215444"/>
              <a:chOff x="2024643" y="3850665"/>
              <a:chExt cx="755599" cy="215444"/>
            </a:xfrm>
          </p:grpSpPr>
          <p:sp>
            <p:nvSpPr>
              <p:cNvPr id="58" name="Rectangle 57">
                <a:extLst>
                  <a:ext uri="{FF2B5EF4-FFF2-40B4-BE49-F238E27FC236}">
                    <a16:creationId xmlns:a16="http://schemas.microsoft.com/office/drawing/2014/main" id="{836CBDE5-15FD-4B3D-B9AA-722D7C12FC67}"/>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59" name="Rectangle 58">
                <a:extLst>
                  <a:ext uri="{FF2B5EF4-FFF2-40B4-BE49-F238E27FC236}">
                    <a16:creationId xmlns:a16="http://schemas.microsoft.com/office/drawing/2014/main" id="{BFDE3BC0-A6E8-4A2B-8CCF-5D26FD555BFF}"/>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sp>
          <p:nvSpPr>
            <p:cNvPr id="43" name="Rectangle 42">
              <a:extLst>
                <a:ext uri="{FF2B5EF4-FFF2-40B4-BE49-F238E27FC236}">
                  <a16:creationId xmlns:a16="http://schemas.microsoft.com/office/drawing/2014/main" id="{DA51D890-7985-4E48-B1BB-1E5D25F0467A}"/>
                </a:ext>
              </a:extLst>
            </p:cNvPr>
            <p:cNvSpPr/>
            <p:nvPr/>
          </p:nvSpPr>
          <p:spPr>
            <a:xfrm>
              <a:off x="1443567"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cxnSp>
          <p:nvCxnSpPr>
            <p:cNvPr id="46" name="Straight Arrow Connector 45">
              <a:extLst>
                <a:ext uri="{FF2B5EF4-FFF2-40B4-BE49-F238E27FC236}">
                  <a16:creationId xmlns:a16="http://schemas.microsoft.com/office/drawing/2014/main" id="{70D00C74-8AD3-47D5-8423-6C722DB52BFA}"/>
                </a:ext>
              </a:extLst>
            </p:cNvPr>
            <p:cNvCxnSpPr/>
            <p:nvPr/>
          </p:nvCxnSpPr>
          <p:spPr>
            <a:xfrm>
              <a:off x="1136567" y="4550602"/>
              <a:ext cx="2011680" cy="0"/>
            </a:xfrm>
            <a:prstGeom prst="straightConnector1">
              <a:avLst/>
            </a:prstGeom>
            <a:noFill/>
            <a:ln w="9525" cap="flat" cmpd="sng" algn="ctr">
              <a:solidFill>
                <a:sysClr val="windowText" lastClr="000000"/>
              </a:solidFill>
              <a:prstDash val="solid"/>
              <a:tailEnd type="triangle"/>
            </a:ln>
            <a:effectLst/>
          </p:spPr>
        </p:cxnSp>
        <p:sp>
          <p:nvSpPr>
            <p:cNvPr id="47" name="Rectangle 46">
              <a:extLst>
                <a:ext uri="{FF2B5EF4-FFF2-40B4-BE49-F238E27FC236}">
                  <a16:creationId xmlns:a16="http://schemas.microsoft.com/office/drawing/2014/main" id="{712923D5-4331-4EDC-8E55-76C20C57AF4E}"/>
                </a:ext>
              </a:extLst>
            </p:cNvPr>
            <p:cNvSpPr/>
            <p:nvPr/>
          </p:nvSpPr>
          <p:spPr>
            <a:xfrm>
              <a:off x="2740532" y="4519372"/>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48" name="TextBox 47">
              <a:extLst>
                <a:ext uri="{FF2B5EF4-FFF2-40B4-BE49-F238E27FC236}">
                  <a16:creationId xmlns:a16="http://schemas.microsoft.com/office/drawing/2014/main" id="{EE2ABD41-6EF4-4D47-89CE-BD4E22284079}"/>
                </a:ext>
              </a:extLst>
            </p:cNvPr>
            <p:cNvSpPr txBox="1"/>
            <p:nvPr/>
          </p:nvSpPr>
          <p:spPr>
            <a:xfrm>
              <a:off x="403343" y="4420588"/>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Shared AP</a:t>
              </a:r>
            </a:p>
          </p:txBody>
        </p:sp>
        <p:grpSp>
          <p:nvGrpSpPr>
            <p:cNvPr id="49" name="Group 48">
              <a:extLst>
                <a:ext uri="{FF2B5EF4-FFF2-40B4-BE49-F238E27FC236}">
                  <a16:creationId xmlns:a16="http://schemas.microsoft.com/office/drawing/2014/main" id="{E0C42FD9-A544-4EF9-B03B-6B8A35D7D87D}"/>
                </a:ext>
              </a:extLst>
            </p:cNvPr>
            <p:cNvGrpSpPr/>
            <p:nvPr/>
          </p:nvGrpSpPr>
          <p:grpSpPr>
            <a:xfrm>
              <a:off x="1708039" y="4339446"/>
              <a:ext cx="755599" cy="215444"/>
              <a:chOff x="2024643" y="3850665"/>
              <a:chExt cx="755599" cy="215444"/>
            </a:xfrm>
          </p:grpSpPr>
          <p:sp>
            <p:nvSpPr>
              <p:cNvPr id="54" name="Rectangle 53">
                <a:extLst>
                  <a:ext uri="{FF2B5EF4-FFF2-40B4-BE49-F238E27FC236}">
                    <a16:creationId xmlns:a16="http://schemas.microsoft.com/office/drawing/2014/main" id="{D71DB026-D8B8-4225-82B8-E580FAAF0D5F}"/>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55" name="Rectangle 54">
                <a:extLst>
                  <a:ext uri="{FF2B5EF4-FFF2-40B4-BE49-F238E27FC236}">
                    <a16:creationId xmlns:a16="http://schemas.microsoft.com/office/drawing/2014/main" id="{7E618D78-301F-4716-8048-093578B193BD}"/>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grpSp>
      <p:grpSp>
        <p:nvGrpSpPr>
          <p:cNvPr id="11270" name="Group 11269">
            <a:extLst>
              <a:ext uri="{FF2B5EF4-FFF2-40B4-BE49-F238E27FC236}">
                <a16:creationId xmlns:a16="http://schemas.microsoft.com/office/drawing/2014/main" id="{500E15F7-CA68-4198-A57F-8BB4E44AAEE5}"/>
              </a:ext>
            </a:extLst>
          </p:cNvPr>
          <p:cNvGrpSpPr/>
          <p:nvPr/>
        </p:nvGrpSpPr>
        <p:grpSpPr>
          <a:xfrm>
            <a:off x="2531033" y="4248736"/>
            <a:ext cx="3336367" cy="2240700"/>
            <a:chOff x="821152" y="4214552"/>
            <a:chExt cx="3336367" cy="2240700"/>
          </a:xfrm>
        </p:grpSpPr>
        <p:grpSp>
          <p:nvGrpSpPr>
            <p:cNvPr id="20" name="Group 19">
              <a:extLst>
                <a:ext uri="{FF2B5EF4-FFF2-40B4-BE49-F238E27FC236}">
                  <a16:creationId xmlns:a16="http://schemas.microsoft.com/office/drawing/2014/main" id="{A7A6B045-DA61-4771-A71C-FE0B6B9D775D}"/>
                </a:ext>
              </a:extLst>
            </p:cNvPr>
            <p:cNvGrpSpPr/>
            <p:nvPr/>
          </p:nvGrpSpPr>
          <p:grpSpPr>
            <a:xfrm>
              <a:off x="2372552" y="6004449"/>
              <a:ext cx="1784967" cy="450803"/>
              <a:chOff x="2710833" y="3451773"/>
              <a:chExt cx="1784967" cy="450803"/>
            </a:xfrm>
          </p:grpSpPr>
          <p:grpSp>
            <p:nvGrpSpPr>
              <p:cNvPr id="21" name="Group 20">
                <a:extLst>
                  <a:ext uri="{FF2B5EF4-FFF2-40B4-BE49-F238E27FC236}">
                    <a16:creationId xmlns:a16="http://schemas.microsoft.com/office/drawing/2014/main" id="{4EC46CDE-65E9-42A2-A356-543C0E9D91DD}"/>
                  </a:ext>
                </a:extLst>
              </p:cNvPr>
              <p:cNvGrpSpPr/>
              <p:nvPr/>
            </p:nvGrpSpPr>
            <p:grpSpPr>
              <a:xfrm>
                <a:off x="2713618" y="3451773"/>
                <a:ext cx="1579887" cy="215444"/>
                <a:chOff x="2713618" y="3436442"/>
                <a:chExt cx="1579887" cy="215444"/>
              </a:xfrm>
            </p:grpSpPr>
            <p:grpSp>
              <p:nvGrpSpPr>
                <p:cNvPr id="30" name="Group 29">
                  <a:extLst>
                    <a:ext uri="{FF2B5EF4-FFF2-40B4-BE49-F238E27FC236}">
                      <a16:creationId xmlns:a16="http://schemas.microsoft.com/office/drawing/2014/main" id="{19F45EDE-802B-4398-AA94-DE08DB1BECE1}"/>
                    </a:ext>
                  </a:extLst>
                </p:cNvPr>
                <p:cNvGrpSpPr/>
                <p:nvPr/>
              </p:nvGrpSpPr>
              <p:grpSpPr>
                <a:xfrm>
                  <a:off x="2713618" y="3503178"/>
                  <a:ext cx="562982" cy="81972"/>
                  <a:chOff x="2713618" y="3421111"/>
                  <a:chExt cx="562982" cy="81972"/>
                </a:xfrm>
              </p:grpSpPr>
              <p:cxnSp>
                <p:nvCxnSpPr>
                  <p:cNvPr id="32" name="Straight Arrow Connector 31">
                    <a:extLst>
                      <a:ext uri="{FF2B5EF4-FFF2-40B4-BE49-F238E27FC236}">
                        <a16:creationId xmlns:a16="http://schemas.microsoft.com/office/drawing/2014/main" id="{54157663-DA82-4E52-B134-BC533867C6F0}"/>
                      </a:ext>
                    </a:extLst>
                  </p:cNvPr>
                  <p:cNvCxnSpPr/>
                  <p:nvPr/>
                </p:nvCxnSpPr>
                <p:spPr bwMode="auto">
                  <a:xfrm flipV="1">
                    <a:off x="2713618" y="3503083"/>
                    <a:ext cx="562981" cy="0"/>
                  </a:xfrm>
                  <a:prstGeom prst="straightConnector1">
                    <a:avLst/>
                  </a:prstGeom>
                  <a:noFill/>
                  <a:ln w="19050" cap="flat" cmpd="sng" algn="ctr">
                    <a:solidFill>
                      <a:srgbClr val="FF0000"/>
                    </a:solidFill>
                    <a:prstDash val="solid"/>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3" name="Straight Arrow Connector 32">
                    <a:extLst>
                      <a:ext uri="{FF2B5EF4-FFF2-40B4-BE49-F238E27FC236}">
                        <a16:creationId xmlns:a16="http://schemas.microsoft.com/office/drawing/2014/main" id="{69384D24-8AAC-41BD-8C64-4C54D5632CC5}"/>
                      </a:ext>
                    </a:extLst>
                  </p:cNvPr>
                  <p:cNvCxnSpPr/>
                  <p:nvPr/>
                </p:nvCxnSpPr>
                <p:spPr bwMode="auto">
                  <a:xfrm flipV="1">
                    <a:off x="2713618" y="3421111"/>
                    <a:ext cx="562982" cy="0"/>
                  </a:xfrm>
                  <a:prstGeom prst="straightConnector1">
                    <a:avLst/>
                  </a:prstGeom>
                  <a:noFill/>
                  <a:ln w="19050" cap="flat" cmpd="sng" algn="ctr">
                    <a:solidFill>
                      <a:sysClr val="windowText" lastClr="000000"/>
                    </a:solidFill>
                    <a:prstDash val="solid"/>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sp>
              <p:nvSpPr>
                <p:cNvPr id="31" name="TextBox 30">
                  <a:extLst>
                    <a:ext uri="{FF2B5EF4-FFF2-40B4-BE49-F238E27FC236}">
                      <a16:creationId xmlns:a16="http://schemas.microsoft.com/office/drawing/2014/main" id="{1DBAEF2F-510B-4729-B527-E0D0435B2355}"/>
                    </a:ext>
                  </a:extLst>
                </p:cNvPr>
                <p:cNvSpPr txBox="1"/>
                <p:nvPr/>
              </p:nvSpPr>
              <p:spPr>
                <a:xfrm>
                  <a:off x="3263538" y="3436442"/>
                  <a:ext cx="1029967"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Desired signal</a:t>
                  </a:r>
                </a:p>
              </p:txBody>
            </p:sp>
          </p:grpSp>
          <p:grpSp>
            <p:nvGrpSpPr>
              <p:cNvPr id="22" name="Group 21">
                <a:extLst>
                  <a:ext uri="{FF2B5EF4-FFF2-40B4-BE49-F238E27FC236}">
                    <a16:creationId xmlns:a16="http://schemas.microsoft.com/office/drawing/2014/main" id="{34B0E136-875F-4EB2-82D1-A5472077A26E}"/>
                  </a:ext>
                </a:extLst>
              </p:cNvPr>
              <p:cNvGrpSpPr/>
              <p:nvPr/>
            </p:nvGrpSpPr>
            <p:grpSpPr>
              <a:xfrm>
                <a:off x="2710833" y="3687132"/>
                <a:ext cx="1784967" cy="215444"/>
                <a:chOff x="2710833" y="3687132"/>
                <a:chExt cx="1784967" cy="215444"/>
              </a:xfrm>
            </p:grpSpPr>
            <p:grpSp>
              <p:nvGrpSpPr>
                <p:cNvPr id="26" name="Group 25">
                  <a:extLst>
                    <a:ext uri="{FF2B5EF4-FFF2-40B4-BE49-F238E27FC236}">
                      <a16:creationId xmlns:a16="http://schemas.microsoft.com/office/drawing/2014/main" id="{80B33049-7ADD-45CE-9A94-E22024251FEA}"/>
                    </a:ext>
                  </a:extLst>
                </p:cNvPr>
                <p:cNvGrpSpPr/>
                <p:nvPr/>
              </p:nvGrpSpPr>
              <p:grpSpPr>
                <a:xfrm>
                  <a:off x="2710833" y="3753868"/>
                  <a:ext cx="562982" cy="81973"/>
                  <a:chOff x="2710833" y="3751387"/>
                  <a:chExt cx="562982" cy="81973"/>
                </a:xfrm>
              </p:grpSpPr>
              <p:cxnSp>
                <p:nvCxnSpPr>
                  <p:cNvPr id="28" name="Straight Arrow Connector 27">
                    <a:extLst>
                      <a:ext uri="{FF2B5EF4-FFF2-40B4-BE49-F238E27FC236}">
                        <a16:creationId xmlns:a16="http://schemas.microsoft.com/office/drawing/2014/main" id="{4583FB9E-D642-4876-A26E-54A86C840F02}"/>
                      </a:ext>
                    </a:extLst>
                  </p:cNvPr>
                  <p:cNvCxnSpPr/>
                  <p:nvPr/>
                </p:nvCxnSpPr>
                <p:spPr bwMode="auto">
                  <a:xfrm flipV="1">
                    <a:off x="2710833" y="3833360"/>
                    <a:ext cx="562981" cy="0"/>
                  </a:xfrm>
                  <a:prstGeom prst="straightConnector1">
                    <a:avLst/>
                  </a:prstGeom>
                  <a:noFill/>
                  <a:ln w="19050" cap="flat" cmpd="sng" algn="ctr">
                    <a:solidFill>
                      <a:srgbClr val="FF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9" name="Straight Arrow Connector 28">
                    <a:extLst>
                      <a:ext uri="{FF2B5EF4-FFF2-40B4-BE49-F238E27FC236}">
                        <a16:creationId xmlns:a16="http://schemas.microsoft.com/office/drawing/2014/main" id="{078F2029-B914-4AAD-9891-CC06F7461D7A}"/>
                      </a:ext>
                    </a:extLst>
                  </p:cNvPr>
                  <p:cNvCxnSpPr/>
                  <p:nvPr/>
                </p:nvCxnSpPr>
                <p:spPr bwMode="auto">
                  <a:xfrm flipV="1">
                    <a:off x="2710833" y="3751387"/>
                    <a:ext cx="562982" cy="0"/>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sp>
              <p:nvSpPr>
                <p:cNvPr id="27" name="TextBox 26">
                  <a:extLst>
                    <a:ext uri="{FF2B5EF4-FFF2-40B4-BE49-F238E27FC236}">
                      <a16:creationId xmlns:a16="http://schemas.microsoft.com/office/drawing/2014/main" id="{AB88C68F-EDCE-442A-8853-4903B87C14AC}"/>
                    </a:ext>
                  </a:extLst>
                </p:cNvPr>
                <p:cNvSpPr txBox="1"/>
                <p:nvPr/>
              </p:nvSpPr>
              <p:spPr>
                <a:xfrm>
                  <a:off x="3263538" y="3687132"/>
                  <a:ext cx="1232262"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Interference signal</a:t>
                  </a:r>
                </a:p>
              </p:txBody>
            </p:sp>
          </p:grpSp>
        </p:grpSp>
        <p:grpSp>
          <p:nvGrpSpPr>
            <p:cNvPr id="11266" name="Group 11265">
              <a:extLst>
                <a:ext uri="{FF2B5EF4-FFF2-40B4-BE49-F238E27FC236}">
                  <a16:creationId xmlns:a16="http://schemas.microsoft.com/office/drawing/2014/main" id="{AF6244C4-79D0-457F-8A65-BBAB841BBEA9}"/>
                </a:ext>
              </a:extLst>
            </p:cNvPr>
            <p:cNvGrpSpPr/>
            <p:nvPr/>
          </p:nvGrpSpPr>
          <p:grpSpPr>
            <a:xfrm>
              <a:off x="821152" y="4214552"/>
              <a:ext cx="3149326" cy="2145660"/>
              <a:chOff x="5464231" y="3504711"/>
              <a:chExt cx="3149326" cy="2145660"/>
            </a:xfrm>
          </p:grpSpPr>
          <p:sp>
            <p:nvSpPr>
              <p:cNvPr id="8" name="TextBox 7">
                <a:extLst>
                  <a:ext uri="{FF2B5EF4-FFF2-40B4-BE49-F238E27FC236}">
                    <a16:creationId xmlns:a16="http://schemas.microsoft.com/office/drawing/2014/main" id="{59E48D29-D6A0-4130-AE20-23375A4B6C4C}"/>
                  </a:ext>
                </a:extLst>
              </p:cNvPr>
              <p:cNvSpPr txBox="1"/>
              <p:nvPr/>
            </p:nvSpPr>
            <p:spPr>
              <a:xfrm>
                <a:off x="7752850" y="3699390"/>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STA1</a:t>
                </a:r>
              </a:p>
            </p:txBody>
          </p:sp>
          <p:sp>
            <p:nvSpPr>
              <p:cNvPr id="9" name="TextBox 8">
                <a:extLst>
                  <a:ext uri="{FF2B5EF4-FFF2-40B4-BE49-F238E27FC236}">
                    <a16:creationId xmlns:a16="http://schemas.microsoft.com/office/drawing/2014/main" id="{4630B714-D073-496B-8EB3-61AA8A6A7F26}"/>
                  </a:ext>
                </a:extLst>
              </p:cNvPr>
              <p:cNvSpPr txBox="1"/>
              <p:nvPr/>
            </p:nvSpPr>
            <p:spPr>
              <a:xfrm>
                <a:off x="5756252" y="4740228"/>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STA2</a:t>
                </a:r>
              </a:p>
            </p:txBody>
          </p:sp>
          <p:pic>
            <p:nvPicPr>
              <p:cNvPr id="10" name="Picture 2" descr="Mobile, Phone, Smart, Ring, Wireless, Internet">
                <a:extLst>
                  <a:ext uri="{FF2B5EF4-FFF2-40B4-BE49-F238E27FC236}">
                    <a16:creationId xmlns:a16="http://schemas.microsoft.com/office/drawing/2014/main" id="{7826AF71-31A0-4B20-9F81-4AD354FAE6E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20714" y="3882270"/>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Mobile, Phone, Smart, Ring, Wireless, Internet">
                <a:extLst>
                  <a:ext uri="{FF2B5EF4-FFF2-40B4-BE49-F238E27FC236}">
                    <a16:creationId xmlns:a16="http://schemas.microsoft.com/office/drawing/2014/main" id="{B1D22270-0CCD-4D08-9CAE-027C97FB33D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24116" y="4913784"/>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25A62B56-3220-475B-AD22-BCB0274B453D}"/>
                  </a:ext>
                </a:extLst>
              </p:cNvPr>
              <p:cNvPicPr>
                <a:picLocks noChangeAspect="1"/>
              </p:cNvPicPr>
              <p:nvPr/>
            </p:nvPicPr>
            <p:blipFill>
              <a:blip r:embed="rId4" cstate="print"/>
              <a:stretch>
                <a:fillRect/>
              </a:stretch>
            </p:blipFill>
            <p:spPr>
              <a:xfrm>
                <a:off x="7417418" y="4605566"/>
                <a:ext cx="192431" cy="334491"/>
              </a:xfrm>
              <a:prstGeom prst="rect">
                <a:avLst/>
              </a:prstGeom>
              <a:ln>
                <a:noFill/>
              </a:ln>
            </p:spPr>
          </p:pic>
          <p:pic>
            <p:nvPicPr>
              <p:cNvPr id="13" name="Picture 12">
                <a:extLst>
                  <a:ext uri="{FF2B5EF4-FFF2-40B4-BE49-F238E27FC236}">
                    <a16:creationId xmlns:a16="http://schemas.microsoft.com/office/drawing/2014/main" id="{39EA0EAA-59C6-41E0-92C0-5F37D7E30D1D}"/>
                  </a:ext>
                </a:extLst>
              </p:cNvPr>
              <p:cNvPicPr>
                <a:picLocks noChangeAspect="1"/>
              </p:cNvPicPr>
              <p:nvPr/>
            </p:nvPicPr>
            <p:blipFill>
              <a:blip r:embed="rId4" cstate="print"/>
              <a:stretch>
                <a:fillRect/>
              </a:stretch>
            </p:blipFill>
            <p:spPr>
              <a:xfrm>
                <a:off x="6365117" y="5037786"/>
                <a:ext cx="192431" cy="334491"/>
              </a:xfrm>
              <a:prstGeom prst="rect">
                <a:avLst/>
              </a:prstGeom>
              <a:ln>
                <a:noFill/>
              </a:ln>
            </p:spPr>
          </p:pic>
          <p:sp>
            <p:nvSpPr>
              <p:cNvPr id="14" name="TextBox 13">
                <a:extLst>
                  <a:ext uri="{FF2B5EF4-FFF2-40B4-BE49-F238E27FC236}">
                    <a16:creationId xmlns:a16="http://schemas.microsoft.com/office/drawing/2014/main" id="{63554A8B-B38F-4DAD-9F2E-76E1A22A3835}"/>
                  </a:ext>
                </a:extLst>
              </p:cNvPr>
              <p:cNvSpPr txBox="1"/>
              <p:nvPr/>
            </p:nvSpPr>
            <p:spPr>
              <a:xfrm>
                <a:off x="7114306" y="4868948"/>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AP1</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(Sharing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sp>
            <p:nvSpPr>
              <p:cNvPr id="19" name="TextBox 18">
                <a:extLst>
                  <a:ext uri="{FF2B5EF4-FFF2-40B4-BE49-F238E27FC236}">
                    <a16:creationId xmlns:a16="http://schemas.microsoft.com/office/drawing/2014/main" id="{A9B758B3-49F7-41B3-8C3F-19D5E8D2EA57}"/>
                  </a:ext>
                </a:extLst>
              </p:cNvPr>
              <p:cNvSpPr txBox="1"/>
              <p:nvPr/>
            </p:nvSpPr>
            <p:spPr>
              <a:xfrm>
                <a:off x="6052615" y="5301168"/>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AP2</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(Shared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grpSp>
            <p:nvGrpSpPr>
              <p:cNvPr id="210" name="Group 209">
                <a:extLst>
                  <a:ext uri="{FF2B5EF4-FFF2-40B4-BE49-F238E27FC236}">
                    <a16:creationId xmlns:a16="http://schemas.microsoft.com/office/drawing/2014/main" id="{20B80F5B-8476-408B-9EBD-4E511638F389}"/>
                  </a:ext>
                </a:extLst>
              </p:cNvPr>
              <p:cNvGrpSpPr/>
              <p:nvPr/>
            </p:nvGrpSpPr>
            <p:grpSpPr>
              <a:xfrm>
                <a:off x="5464231" y="3504711"/>
                <a:ext cx="3139774" cy="2145660"/>
                <a:chOff x="3457560" y="2550051"/>
                <a:chExt cx="3139774" cy="2145660"/>
              </a:xfrm>
            </p:grpSpPr>
            <p:grpSp>
              <p:nvGrpSpPr>
                <p:cNvPr id="282" name="Group 281">
                  <a:extLst>
                    <a:ext uri="{FF2B5EF4-FFF2-40B4-BE49-F238E27FC236}">
                      <a16:creationId xmlns:a16="http://schemas.microsoft.com/office/drawing/2014/main" id="{75A1A81E-0ABA-4777-8B81-657D571FDC29}"/>
                    </a:ext>
                  </a:extLst>
                </p:cNvPr>
                <p:cNvGrpSpPr/>
                <p:nvPr/>
              </p:nvGrpSpPr>
              <p:grpSpPr>
                <a:xfrm>
                  <a:off x="3610839" y="2550051"/>
                  <a:ext cx="2892390" cy="2145660"/>
                  <a:chOff x="841003" y="2015035"/>
                  <a:chExt cx="2892390" cy="2145660"/>
                </a:xfrm>
              </p:grpSpPr>
              <p:cxnSp>
                <p:nvCxnSpPr>
                  <p:cNvPr id="338" name="Straight Connector 337">
                    <a:extLst>
                      <a:ext uri="{FF2B5EF4-FFF2-40B4-BE49-F238E27FC236}">
                        <a16:creationId xmlns:a16="http://schemas.microsoft.com/office/drawing/2014/main" id="{F4B01284-FD91-4116-A817-22CCE9F43D77}"/>
                      </a:ext>
                    </a:extLst>
                  </p:cNvPr>
                  <p:cNvCxnSpPr/>
                  <p:nvPr/>
                </p:nvCxnSpPr>
                <p:spPr bwMode="auto">
                  <a:xfrm>
                    <a:off x="841003" y="2015035"/>
                    <a:ext cx="2880320" cy="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9" name="Straight Connector 338">
                    <a:extLst>
                      <a:ext uri="{FF2B5EF4-FFF2-40B4-BE49-F238E27FC236}">
                        <a16:creationId xmlns:a16="http://schemas.microsoft.com/office/drawing/2014/main" id="{29ADEF4D-AF18-4965-A1D3-83D33CB416AA}"/>
                      </a:ext>
                    </a:extLst>
                  </p:cNvPr>
                  <p:cNvCxnSpPr>
                    <a:cxnSpLocks/>
                  </p:cNvCxnSpPr>
                  <p:nvPr/>
                </p:nvCxnSpPr>
                <p:spPr bwMode="auto">
                  <a:xfrm>
                    <a:off x="841003" y="2015035"/>
                    <a:ext cx="0" cy="2124679"/>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0" name="Straight Connector 339">
                    <a:extLst>
                      <a:ext uri="{FF2B5EF4-FFF2-40B4-BE49-F238E27FC236}">
                        <a16:creationId xmlns:a16="http://schemas.microsoft.com/office/drawing/2014/main" id="{A984075E-A745-4761-8E09-792D2446B6E9}"/>
                      </a:ext>
                    </a:extLst>
                  </p:cNvPr>
                  <p:cNvCxnSpPr>
                    <a:cxnSpLocks/>
                  </p:cNvCxnSpPr>
                  <p:nvPr/>
                </p:nvCxnSpPr>
                <p:spPr bwMode="auto">
                  <a:xfrm>
                    <a:off x="841003" y="4139714"/>
                    <a:ext cx="1224136" cy="508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1" name="Straight Connector 340">
                    <a:extLst>
                      <a:ext uri="{FF2B5EF4-FFF2-40B4-BE49-F238E27FC236}">
                        <a16:creationId xmlns:a16="http://schemas.microsoft.com/office/drawing/2014/main" id="{2A439DF7-BAB9-4918-A666-185F39C78C29}"/>
                      </a:ext>
                    </a:extLst>
                  </p:cNvPr>
                  <p:cNvCxnSpPr>
                    <a:cxnSpLocks/>
                  </p:cNvCxnSpPr>
                  <p:nvPr/>
                </p:nvCxnSpPr>
                <p:spPr bwMode="auto">
                  <a:xfrm>
                    <a:off x="2065141" y="3254441"/>
                    <a:ext cx="5858" cy="906254"/>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2" name="Straight Connector 341">
                    <a:extLst>
                      <a:ext uri="{FF2B5EF4-FFF2-40B4-BE49-F238E27FC236}">
                        <a16:creationId xmlns:a16="http://schemas.microsoft.com/office/drawing/2014/main" id="{8992CDEB-C1AA-428C-B5E3-F42052709D8A}"/>
                      </a:ext>
                    </a:extLst>
                  </p:cNvPr>
                  <p:cNvCxnSpPr>
                    <a:cxnSpLocks/>
                  </p:cNvCxnSpPr>
                  <p:nvPr/>
                </p:nvCxnSpPr>
                <p:spPr bwMode="auto">
                  <a:xfrm rot="5400000">
                    <a:off x="1302075" y="2814173"/>
                    <a:ext cx="0" cy="91440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4" name="Straight Connector 343">
                    <a:extLst>
                      <a:ext uri="{FF2B5EF4-FFF2-40B4-BE49-F238E27FC236}">
                        <a16:creationId xmlns:a16="http://schemas.microsoft.com/office/drawing/2014/main" id="{3E445515-96CC-4608-BD4B-0AE3D103D05D}"/>
                      </a:ext>
                    </a:extLst>
                  </p:cNvPr>
                  <p:cNvCxnSpPr>
                    <a:cxnSpLocks/>
                  </p:cNvCxnSpPr>
                  <p:nvPr/>
                </p:nvCxnSpPr>
                <p:spPr bwMode="auto">
                  <a:xfrm rot="5400000">
                    <a:off x="2239124" y="2588682"/>
                    <a:ext cx="0" cy="36576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5" name="Straight Connector 344">
                    <a:extLst>
                      <a:ext uri="{FF2B5EF4-FFF2-40B4-BE49-F238E27FC236}">
                        <a16:creationId xmlns:a16="http://schemas.microsoft.com/office/drawing/2014/main" id="{CEA4C019-03CD-4E87-A960-5986EB261F6D}"/>
                      </a:ext>
                    </a:extLst>
                  </p:cNvPr>
                  <p:cNvCxnSpPr>
                    <a:cxnSpLocks/>
                  </p:cNvCxnSpPr>
                  <p:nvPr/>
                </p:nvCxnSpPr>
                <p:spPr bwMode="auto">
                  <a:xfrm>
                    <a:off x="2231128" y="2015035"/>
                    <a:ext cx="0" cy="756527"/>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6" name="Straight Connector 345">
                    <a:extLst>
                      <a:ext uri="{FF2B5EF4-FFF2-40B4-BE49-F238E27FC236}">
                        <a16:creationId xmlns:a16="http://schemas.microsoft.com/office/drawing/2014/main" id="{9E27A4D1-66A1-4C0C-905A-6D5FB927F381}"/>
                      </a:ext>
                    </a:extLst>
                  </p:cNvPr>
                  <p:cNvCxnSpPr>
                    <a:cxnSpLocks/>
                  </p:cNvCxnSpPr>
                  <p:nvPr/>
                </p:nvCxnSpPr>
                <p:spPr bwMode="auto">
                  <a:xfrm>
                    <a:off x="3721322" y="2015035"/>
                    <a:ext cx="1" cy="1702791"/>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7" name="Straight Connector 346">
                    <a:extLst>
                      <a:ext uri="{FF2B5EF4-FFF2-40B4-BE49-F238E27FC236}">
                        <a16:creationId xmlns:a16="http://schemas.microsoft.com/office/drawing/2014/main" id="{25E4B416-3866-4E3D-898F-86C63C74EF13}"/>
                      </a:ext>
                    </a:extLst>
                  </p:cNvPr>
                  <p:cNvCxnSpPr>
                    <a:cxnSpLocks/>
                  </p:cNvCxnSpPr>
                  <p:nvPr/>
                </p:nvCxnSpPr>
                <p:spPr bwMode="auto">
                  <a:xfrm flipH="1">
                    <a:off x="2721573" y="2772173"/>
                    <a:ext cx="1005840" cy="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 name="Straight Connector 347">
                    <a:extLst>
                      <a:ext uri="{FF2B5EF4-FFF2-40B4-BE49-F238E27FC236}">
                        <a16:creationId xmlns:a16="http://schemas.microsoft.com/office/drawing/2014/main" id="{6A3DBD21-B370-49A1-802B-1A60F54BB2B8}"/>
                      </a:ext>
                    </a:extLst>
                  </p:cNvPr>
                  <p:cNvCxnSpPr>
                    <a:cxnSpLocks/>
                  </p:cNvCxnSpPr>
                  <p:nvPr/>
                </p:nvCxnSpPr>
                <p:spPr bwMode="auto">
                  <a:xfrm rot="5400000">
                    <a:off x="2910433" y="2892641"/>
                    <a:ext cx="0" cy="164592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89" name="Straight Connector 288">
                  <a:extLst>
                    <a:ext uri="{FF2B5EF4-FFF2-40B4-BE49-F238E27FC236}">
                      <a16:creationId xmlns:a16="http://schemas.microsoft.com/office/drawing/2014/main" id="{0ED7E8A1-53F3-4B46-8600-7B6117A8467C}"/>
                    </a:ext>
                  </a:extLst>
                </p:cNvPr>
                <p:cNvCxnSpPr>
                  <a:cxnSpLocks/>
                </p:cNvCxnSpPr>
                <p:nvPr/>
              </p:nvCxnSpPr>
              <p:spPr bwMode="auto">
                <a:xfrm rot="5400000" flipH="1">
                  <a:off x="6353998" y="3875786"/>
                  <a:ext cx="274320" cy="0"/>
                </a:xfrm>
                <a:prstGeom prst="line">
                  <a:avLst/>
                </a:prstGeom>
                <a:noFill/>
                <a:ln w="34925">
                  <a:solidFill>
                    <a:srgbClr val="FF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7" name="TextBox 326">
                  <a:extLst>
                    <a:ext uri="{FF2B5EF4-FFF2-40B4-BE49-F238E27FC236}">
                      <a16:creationId xmlns:a16="http://schemas.microsoft.com/office/drawing/2014/main" id="{C672C037-3E63-4989-9B56-E66CBF2B3FA4}"/>
                    </a:ext>
                  </a:extLst>
                </p:cNvPr>
                <p:cNvSpPr txBox="1"/>
                <p:nvPr/>
              </p:nvSpPr>
              <p:spPr>
                <a:xfrm>
                  <a:off x="5831136" y="2573845"/>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3</a:t>
                  </a:r>
                </a:p>
              </p:txBody>
            </p:sp>
            <p:sp>
              <p:nvSpPr>
                <p:cNvPr id="328" name="TextBox 327">
                  <a:extLst>
                    <a:ext uri="{FF2B5EF4-FFF2-40B4-BE49-F238E27FC236}">
                      <a16:creationId xmlns:a16="http://schemas.microsoft.com/office/drawing/2014/main" id="{386C6B01-E803-4085-8CA9-E33CA422F9DE}"/>
                    </a:ext>
                  </a:extLst>
                </p:cNvPr>
                <p:cNvSpPr txBox="1"/>
                <p:nvPr/>
              </p:nvSpPr>
              <p:spPr>
                <a:xfrm>
                  <a:off x="3457560" y="4463897"/>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1</a:t>
                  </a:r>
                </a:p>
              </p:txBody>
            </p:sp>
          </p:grpSp>
          <p:cxnSp>
            <p:nvCxnSpPr>
              <p:cNvPr id="354" name="Straight Connector 353">
                <a:extLst>
                  <a:ext uri="{FF2B5EF4-FFF2-40B4-BE49-F238E27FC236}">
                    <a16:creationId xmlns:a16="http://schemas.microsoft.com/office/drawing/2014/main" id="{D7E99491-20BB-4715-9E2E-25B19A12D46E}"/>
                  </a:ext>
                </a:extLst>
              </p:cNvPr>
              <p:cNvCxnSpPr>
                <a:cxnSpLocks/>
              </p:cNvCxnSpPr>
              <p:nvPr/>
            </p:nvCxnSpPr>
            <p:spPr bwMode="auto">
              <a:xfrm rot="5400000">
                <a:off x="6062236" y="3805409"/>
                <a:ext cx="0" cy="91440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5" name="TextBox 354">
                <a:extLst>
                  <a:ext uri="{FF2B5EF4-FFF2-40B4-BE49-F238E27FC236}">
                    <a16:creationId xmlns:a16="http://schemas.microsoft.com/office/drawing/2014/main" id="{91092665-1E1B-44FA-868D-8F0CE39CAA3A}"/>
                  </a:ext>
                </a:extLst>
              </p:cNvPr>
              <p:cNvSpPr txBox="1"/>
              <p:nvPr/>
            </p:nvSpPr>
            <p:spPr>
              <a:xfrm>
                <a:off x="6373026" y="3528505"/>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2</a:t>
                </a:r>
              </a:p>
            </p:txBody>
          </p:sp>
          <p:sp>
            <p:nvSpPr>
              <p:cNvPr id="356" name="TextBox 355">
                <a:extLst>
                  <a:ext uri="{FF2B5EF4-FFF2-40B4-BE49-F238E27FC236}">
                    <a16:creationId xmlns:a16="http://schemas.microsoft.com/office/drawing/2014/main" id="{909E4AB3-BF5E-426E-8A07-F613A59860D9}"/>
                  </a:ext>
                </a:extLst>
              </p:cNvPr>
              <p:cNvSpPr txBox="1"/>
              <p:nvPr/>
            </p:nvSpPr>
            <p:spPr>
              <a:xfrm>
                <a:off x="7847359" y="4969737"/>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4</a:t>
                </a:r>
              </a:p>
            </p:txBody>
          </p:sp>
        </p:grpSp>
      </p:grpSp>
      <p:sp>
        <p:nvSpPr>
          <p:cNvPr id="374" name="TextBox 373">
            <a:extLst>
              <a:ext uri="{FF2B5EF4-FFF2-40B4-BE49-F238E27FC236}">
                <a16:creationId xmlns:a16="http://schemas.microsoft.com/office/drawing/2014/main" id="{F3C14D59-C888-4604-B06B-13297D786002}"/>
              </a:ext>
            </a:extLst>
          </p:cNvPr>
          <p:cNvSpPr txBox="1"/>
          <p:nvPr/>
        </p:nvSpPr>
        <p:spPr>
          <a:xfrm>
            <a:off x="2853105" y="5017843"/>
            <a:ext cx="1137235" cy="46166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An interference that is controlled by the sharing AP</a:t>
            </a:r>
          </a:p>
        </p:txBody>
      </p:sp>
      <p:sp>
        <p:nvSpPr>
          <p:cNvPr id="375" name="TextBox 374">
            <a:extLst>
              <a:ext uri="{FF2B5EF4-FFF2-40B4-BE49-F238E27FC236}">
                <a16:creationId xmlns:a16="http://schemas.microsoft.com/office/drawing/2014/main" id="{04C7E0AC-24F6-448A-8F80-92B20FCF22B4}"/>
              </a:ext>
            </a:extLst>
          </p:cNvPr>
          <p:cNvSpPr txBox="1"/>
          <p:nvPr/>
        </p:nvSpPr>
        <p:spPr>
          <a:xfrm>
            <a:off x="8263024" y="4572000"/>
            <a:ext cx="160019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Successful DL transmissions by the sharing AP and shared AP</a:t>
            </a:r>
          </a:p>
        </p:txBody>
      </p:sp>
      <p:grpSp>
        <p:nvGrpSpPr>
          <p:cNvPr id="11289" name="Group 11288">
            <a:extLst>
              <a:ext uri="{FF2B5EF4-FFF2-40B4-BE49-F238E27FC236}">
                <a16:creationId xmlns:a16="http://schemas.microsoft.com/office/drawing/2014/main" id="{76D6EA73-BA01-4609-9A64-29EF412C21F0}"/>
              </a:ext>
            </a:extLst>
          </p:cNvPr>
          <p:cNvGrpSpPr/>
          <p:nvPr/>
        </p:nvGrpSpPr>
        <p:grpSpPr>
          <a:xfrm>
            <a:off x="3825241" y="5251576"/>
            <a:ext cx="365760" cy="115529"/>
            <a:chOff x="3836670" y="5172831"/>
            <a:chExt cx="308067" cy="211606"/>
          </a:xfrm>
        </p:grpSpPr>
        <p:cxnSp>
          <p:nvCxnSpPr>
            <p:cNvPr id="11284" name="Straight Arrow Connector 11283">
              <a:extLst>
                <a:ext uri="{FF2B5EF4-FFF2-40B4-BE49-F238E27FC236}">
                  <a16:creationId xmlns:a16="http://schemas.microsoft.com/office/drawing/2014/main" id="{A007D670-DA7B-4219-9DD6-B0FDDC13BDC4}"/>
                </a:ext>
              </a:extLst>
            </p:cNvPr>
            <p:cNvCxnSpPr>
              <a:cxnSpLocks/>
            </p:cNvCxnSpPr>
            <p:nvPr/>
          </p:nvCxnSpPr>
          <p:spPr bwMode="auto">
            <a:xfrm>
              <a:off x="4013800" y="5172831"/>
              <a:ext cx="130937" cy="211606"/>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382" name="Straight Arrow Connector 381">
              <a:extLst>
                <a:ext uri="{FF2B5EF4-FFF2-40B4-BE49-F238E27FC236}">
                  <a16:creationId xmlns:a16="http://schemas.microsoft.com/office/drawing/2014/main" id="{A07685E7-06F2-4D04-BD08-FBE39F6FBB83}"/>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grpSp>
        <p:nvGrpSpPr>
          <p:cNvPr id="387" name="Group 386">
            <a:extLst>
              <a:ext uri="{FF2B5EF4-FFF2-40B4-BE49-F238E27FC236}">
                <a16:creationId xmlns:a16="http://schemas.microsoft.com/office/drawing/2014/main" id="{6F69EBB2-253A-4654-BBDE-A44571191B9C}"/>
              </a:ext>
            </a:extLst>
          </p:cNvPr>
          <p:cNvGrpSpPr/>
          <p:nvPr/>
        </p:nvGrpSpPr>
        <p:grpSpPr>
          <a:xfrm flipH="1">
            <a:off x="8141814" y="4739694"/>
            <a:ext cx="217129" cy="175030"/>
            <a:chOff x="3836670" y="5172831"/>
            <a:chExt cx="182880" cy="320590"/>
          </a:xfrm>
        </p:grpSpPr>
        <p:cxnSp>
          <p:nvCxnSpPr>
            <p:cNvPr id="388" name="Straight Arrow Connector 387">
              <a:extLst>
                <a:ext uri="{FF2B5EF4-FFF2-40B4-BE49-F238E27FC236}">
                  <a16:creationId xmlns:a16="http://schemas.microsoft.com/office/drawing/2014/main" id="{DD27E04A-586B-4776-9AFC-426E22241D9D}"/>
                </a:ext>
              </a:extLst>
            </p:cNvPr>
            <p:cNvCxnSpPr>
              <a:cxnSpLocks/>
            </p:cNvCxnSpPr>
            <p:nvPr/>
          </p:nvCxnSpPr>
          <p:spPr bwMode="auto">
            <a:xfrm>
              <a:off x="4013800" y="5172831"/>
              <a:ext cx="0" cy="32059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389" name="Straight Arrow Connector 388">
              <a:extLst>
                <a:ext uri="{FF2B5EF4-FFF2-40B4-BE49-F238E27FC236}">
                  <a16:creationId xmlns:a16="http://schemas.microsoft.com/office/drawing/2014/main" id="{DF4E4908-0FB5-4B87-A414-D71409813666}"/>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sp>
        <p:nvSpPr>
          <p:cNvPr id="391" name="TextBox 390">
            <a:extLst>
              <a:ext uri="{FF2B5EF4-FFF2-40B4-BE49-F238E27FC236}">
                <a16:creationId xmlns:a16="http://schemas.microsoft.com/office/drawing/2014/main" id="{7B4336AA-3AFE-49D0-8356-FE308FEA32C4}"/>
              </a:ext>
            </a:extLst>
          </p:cNvPr>
          <p:cNvSpPr txBox="1"/>
          <p:nvPr/>
        </p:nvSpPr>
        <p:spPr>
          <a:xfrm>
            <a:off x="1058256" y="5092087"/>
            <a:ext cx="1600198" cy="55399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Illustration of DL PPDU transmissions by the sharing AP and shared AP</a:t>
            </a:r>
          </a:p>
        </p:txBody>
      </p:sp>
    </p:spTree>
    <p:extLst>
      <p:ext uri="{BB962C8B-B14F-4D97-AF65-F5344CB8AC3E}">
        <p14:creationId xmlns:p14="http://schemas.microsoft.com/office/powerpoint/2010/main" val="25470191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Main Issue</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Consider the following scenario:</a:t>
            </a:r>
          </a:p>
          <a:p>
            <a:pPr lvl="1" algn="just">
              <a:buFont typeface="Arial" panose="020B0604020202020204" pitchFamily="34" charset="0"/>
              <a:buChar char="•"/>
            </a:pPr>
            <a:r>
              <a:rPr lang="en-GB" sz="1700" dirty="0"/>
              <a:t>STA1 is associated with AP1 and STA2 is associated with AP2</a:t>
            </a:r>
          </a:p>
          <a:p>
            <a:pPr lvl="1" algn="just">
              <a:buFont typeface="Arial" panose="020B0604020202020204" pitchFamily="34" charset="0"/>
              <a:buChar char="•"/>
            </a:pPr>
            <a:r>
              <a:rPr lang="en-GB" sz="1700" dirty="0"/>
              <a:t>The path loss between AP1 and STA1 is equal to the path loss between AP1 and STA2 </a:t>
            </a:r>
          </a:p>
          <a:p>
            <a:pPr lvl="1" algn="just">
              <a:buFont typeface="Arial" panose="020B0604020202020204" pitchFamily="34" charset="0"/>
              <a:buChar char="•"/>
            </a:pPr>
            <a:r>
              <a:rPr lang="en-GB" sz="1700" dirty="0"/>
              <a:t>However, the ACK frame transmission from STA1 to AP1 may not be successful (even with MCS 0), as a result of a high interference that is caused by the ACK frame transmission from STA2 to AP2 with an uncontrolled transmit power, resulting in an SINR of approximately 0 dB at the sharing AP</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cxnSp>
        <p:nvCxnSpPr>
          <p:cNvPr id="16" name="Straight Arrow Connector 15">
            <a:extLst>
              <a:ext uri="{FF2B5EF4-FFF2-40B4-BE49-F238E27FC236}">
                <a16:creationId xmlns:a16="http://schemas.microsoft.com/office/drawing/2014/main" id="{08AAB6A2-7CF6-4260-92EE-43D2668AFF01}"/>
              </a:ext>
            </a:extLst>
          </p:cNvPr>
          <p:cNvCxnSpPr>
            <a:cxnSpLocks/>
          </p:cNvCxnSpPr>
          <p:nvPr/>
        </p:nvCxnSpPr>
        <p:spPr bwMode="auto">
          <a:xfrm flipV="1">
            <a:off x="3163638" y="5466037"/>
            <a:ext cx="1326932" cy="236951"/>
          </a:xfrm>
          <a:prstGeom prst="straightConnector1">
            <a:avLst/>
          </a:prstGeom>
          <a:noFill/>
          <a:ln w="19050" cap="flat" cmpd="sng" algn="ctr">
            <a:solidFill>
              <a:srgbClr val="FF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7" name="Straight Arrow Connector 16">
            <a:extLst>
              <a:ext uri="{FF2B5EF4-FFF2-40B4-BE49-F238E27FC236}">
                <a16:creationId xmlns:a16="http://schemas.microsoft.com/office/drawing/2014/main" id="{D88F133F-781A-4AE4-8257-A5670AE8DB2C}"/>
              </a:ext>
            </a:extLst>
          </p:cNvPr>
          <p:cNvCxnSpPr>
            <a:cxnSpLocks/>
          </p:cNvCxnSpPr>
          <p:nvPr/>
        </p:nvCxnSpPr>
        <p:spPr bwMode="auto">
          <a:xfrm flipH="1">
            <a:off x="3583687" y="4853537"/>
            <a:ext cx="1344392" cy="959306"/>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8" name="Straight Arrow Connector 17">
            <a:extLst>
              <a:ext uri="{FF2B5EF4-FFF2-40B4-BE49-F238E27FC236}">
                <a16:creationId xmlns:a16="http://schemas.microsoft.com/office/drawing/2014/main" id="{93753061-F8E0-4B49-8161-1F768B8FDD8B}"/>
              </a:ext>
            </a:extLst>
          </p:cNvPr>
          <p:cNvCxnSpPr>
            <a:cxnSpLocks/>
          </p:cNvCxnSpPr>
          <p:nvPr/>
        </p:nvCxnSpPr>
        <p:spPr bwMode="auto">
          <a:xfrm flipV="1">
            <a:off x="4618537" y="4869519"/>
            <a:ext cx="387620" cy="478157"/>
          </a:xfrm>
          <a:prstGeom prst="straightConnector1">
            <a:avLst/>
          </a:prstGeom>
          <a:noFill/>
          <a:ln w="19050" cap="flat" cmpd="sng" algn="ctr">
            <a:solidFill>
              <a:sysClr val="windowText" lastClr="000000"/>
            </a:solidFill>
            <a:prstDash val="solid"/>
            <a:headEnd type="triangle" w="med" len="med"/>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11270" name="Group 11269">
            <a:extLst>
              <a:ext uri="{FF2B5EF4-FFF2-40B4-BE49-F238E27FC236}">
                <a16:creationId xmlns:a16="http://schemas.microsoft.com/office/drawing/2014/main" id="{500E15F7-CA68-4198-A57F-8BB4E44AAEE5}"/>
              </a:ext>
            </a:extLst>
          </p:cNvPr>
          <p:cNvGrpSpPr/>
          <p:nvPr/>
        </p:nvGrpSpPr>
        <p:grpSpPr>
          <a:xfrm>
            <a:off x="2531033" y="4248736"/>
            <a:ext cx="3336367" cy="2240700"/>
            <a:chOff x="821152" y="4214552"/>
            <a:chExt cx="3336367" cy="2240700"/>
          </a:xfrm>
        </p:grpSpPr>
        <p:grpSp>
          <p:nvGrpSpPr>
            <p:cNvPr id="20" name="Group 19">
              <a:extLst>
                <a:ext uri="{FF2B5EF4-FFF2-40B4-BE49-F238E27FC236}">
                  <a16:creationId xmlns:a16="http://schemas.microsoft.com/office/drawing/2014/main" id="{A7A6B045-DA61-4771-A71C-FE0B6B9D775D}"/>
                </a:ext>
              </a:extLst>
            </p:cNvPr>
            <p:cNvGrpSpPr/>
            <p:nvPr/>
          </p:nvGrpSpPr>
          <p:grpSpPr>
            <a:xfrm>
              <a:off x="2372552" y="6004449"/>
              <a:ext cx="1784967" cy="450803"/>
              <a:chOff x="2710833" y="3451773"/>
              <a:chExt cx="1784967" cy="450803"/>
            </a:xfrm>
          </p:grpSpPr>
          <p:grpSp>
            <p:nvGrpSpPr>
              <p:cNvPr id="21" name="Group 20">
                <a:extLst>
                  <a:ext uri="{FF2B5EF4-FFF2-40B4-BE49-F238E27FC236}">
                    <a16:creationId xmlns:a16="http://schemas.microsoft.com/office/drawing/2014/main" id="{4EC46CDE-65E9-42A2-A356-543C0E9D91DD}"/>
                  </a:ext>
                </a:extLst>
              </p:cNvPr>
              <p:cNvGrpSpPr/>
              <p:nvPr/>
            </p:nvGrpSpPr>
            <p:grpSpPr>
              <a:xfrm>
                <a:off x="2713618" y="3451773"/>
                <a:ext cx="1579887" cy="215444"/>
                <a:chOff x="2713618" y="3436442"/>
                <a:chExt cx="1579887" cy="215444"/>
              </a:xfrm>
            </p:grpSpPr>
            <p:grpSp>
              <p:nvGrpSpPr>
                <p:cNvPr id="30" name="Group 29">
                  <a:extLst>
                    <a:ext uri="{FF2B5EF4-FFF2-40B4-BE49-F238E27FC236}">
                      <a16:creationId xmlns:a16="http://schemas.microsoft.com/office/drawing/2014/main" id="{19F45EDE-802B-4398-AA94-DE08DB1BECE1}"/>
                    </a:ext>
                  </a:extLst>
                </p:cNvPr>
                <p:cNvGrpSpPr/>
                <p:nvPr/>
              </p:nvGrpSpPr>
              <p:grpSpPr>
                <a:xfrm>
                  <a:off x="2713618" y="3503178"/>
                  <a:ext cx="562982" cy="81972"/>
                  <a:chOff x="2713618" y="3421111"/>
                  <a:chExt cx="562982" cy="81972"/>
                </a:xfrm>
              </p:grpSpPr>
              <p:cxnSp>
                <p:nvCxnSpPr>
                  <p:cNvPr id="32" name="Straight Arrow Connector 31">
                    <a:extLst>
                      <a:ext uri="{FF2B5EF4-FFF2-40B4-BE49-F238E27FC236}">
                        <a16:creationId xmlns:a16="http://schemas.microsoft.com/office/drawing/2014/main" id="{54157663-DA82-4E52-B134-BC533867C6F0}"/>
                      </a:ext>
                    </a:extLst>
                  </p:cNvPr>
                  <p:cNvCxnSpPr/>
                  <p:nvPr/>
                </p:nvCxnSpPr>
                <p:spPr bwMode="auto">
                  <a:xfrm flipV="1">
                    <a:off x="2713618" y="3503083"/>
                    <a:ext cx="562981" cy="0"/>
                  </a:xfrm>
                  <a:prstGeom prst="straightConnector1">
                    <a:avLst/>
                  </a:prstGeom>
                  <a:noFill/>
                  <a:ln w="19050" cap="flat" cmpd="sng" algn="ctr">
                    <a:solidFill>
                      <a:srgbClr val="FF0000"/>
                    </a:solidFill>
                    <a:prstDash val="solid"/>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3" name="Straight Arrow Connector 32">
                    <a:extLst>
                      <a:ext uri="{FF2B5EF4-FFF2-40B4-BE49-F238E27FC236}">
                        <a16:creationId xmlns:a16="http://schemas.microsoft.com/office/drawing/2014/main" id="{69384D24-8AAC-41BD-8C64-4C54D5632CC5}"/>
                      </a:ext>
                    </a:extLst>
                  </p:cNvPr>
                  <p:cNvCxnSpPr/>
                  <p:nvPr/>
                </p:nvCxnSpPr>
                <p:spPr bwMode="auto">
                  <a:xfrm flipV="1">
                    <a:off x="2713618" y="3421111"/>
                    <a:ext cx="562982" cy="0"/>
                  </a:xfrm>
                  <a:prstGeom prst="straightConnector1">
                    <a:avLst/>
                  </a:prstGeom>
                  <a:noFill/>
                  <a:ln w="19050" cap="flat" cmpd="sng" algn="ctr">
                    <a:solidFill>
                      <a:sysClr val="windowText" lastClr="000000"/>
                    </a:solidFill>
                    <a:prstDash val="solid"/>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sp>
              <p:nvSpPr>
                <p:cNvPr id="31" name="TextBox 30">
                  <a:extLst>
                    <a:ext uri="{FF2B5EF4-FFF2-40B4-BE49-F238E27FC236}">
                      <a16:creationId xmlns:a16="http://schemas.microsoft.com/office/drawing/2014/main" id="{1DBAEF2F-510B-4729-B527-E0D0435B2355}"/>
                    </a:ext>
                  </a:extLst>
                </p:cNvPr>
                <p:cNvSpPr txBox="1"/>
                <p:nvPr/>
              </p:nvSpPr>
              <p:spPr>
                <a:xfrm>
                  <a:off x="3263538" y="3436442"/>
                  <a:ext cx="1029967"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Desired signal</a:t>
                  </a:r>
                </a:p>
              </p:txBody>
            </p:sp>
          </p:grpSp>
          <p:grpSp>
            <p:nvGrpSpPr>
              <p:cNvPr id="22" name="Group 21">
                <a:extLst>
                  <a:ext uri="{FF2B5EF4-FFF2-40B4-BE49-F238E27FC236}">
                    <a16:creationId xmlns:a16="http://schemas.microsoft.com/office/drawing/2014/main" id="{34B0E136-875F-4EB2-82D1-A5472077A26E}"/>
                  </a:ext>
                </a:extLst>
              </p:cNvPr>
              <p:cNvGrpSpPr/>
              <p:nvPr/>
            </p:nvGrpSpPr>
            <p:grpSpPr>
              <a:xfrm>
                <a:off x="2710833" y="3687132"/>
                <a:ext cx="1784967" cy="215444"/>
                <a:chOff x="2710833" y="3687132"/>
                <a:chExt cx="1784967" cy="215444"/>
              </a:xfrm>
            </p:grpSpPr>
            <p:grpSp>
              <p:nvGrpSpPr>
                <p:cNvPr id="26" name="Group 25">
                  <a:extLst>
                    <a:ext uri="{FF2B5EF4-FFF2-40B4-BE49-F238E27FC236}">
                      <a16:creationId xmlns:a16="http://schemas.microsoft.com/office/drawing/2014/main" id="{80B33049-7ADD-45CE-9A94-E22024251FEA}"/>
                    </a:ext>
                  </a:extLst>
                </p:cNvPr>
                <p:cNvGrpSpPr/>
                <p:nvPr/>
              </p:nvGrpSpPr>
              <p:grpSpPr>
                <a:xfrm>
                  <a:off x="2710833" y="3753868"/>
                  <a:ext cx="562982" cy="81973"/>
                  <a:chOff x="2710833" y="3751387"/>
                  <a:chExt cx="562982" cy="81973"/>
                </a:xfrm>
              </p:grpSpPr>
              <p:cxnSp>
                <p:nvCxnSpPr>
                  <p:cNvPr id="28" name="Straight Arrow Connector 27">
                    <a:extLst>
                      <a:ext uri="{FF2B5EF4-FFF2-40B4-BE49-F238E27FC236}">
                        <a16:creationId xmlns:a16="http://schemas.microsoft.com/office/drawing/2014/main" id="{4583FB9E-D642-4876-A26E-54A86C840F02}"/>
                      </a:ext>
                    </a:extLst>
                  </p:cNvPr>
                  <p:cNvCxnSpPr/>
                  <p:nvPr/>
                </p:nvCxnSpPr>
                <p:spPr bwMode="auto">
                  <a:xfrm flipV="1">
                    <a:off x="2710833" y="3833360"/>
                    <a:ext cx="562981" cy="0"/>
                  </a:xfrm>
                  <a:prstGeom prst="straightConnector1">
                    <a:avLst/>
                  </a:prstGeom>
                  <a:noFill/>
                  <a:ln w="19050" cap="flat" cmpd="sng" algn="ctr">
                    <a:solidFill>
                      <a:srgbClr val="FF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9" name="Straight Arrow Connector 28">
                    <a:extLst>
                      <a:ext uri="{FF2B5EF4-FFF2-40B4-BE49-F238E27FC236}">
                        <a16:creationId xmlns:a16="http://schemas.microsoft.com/office/drawing/2014/main" id="{078F2029-B914-4AAD-9891-CC06F7461D7A}"/>
                      </a:ext>
                    </a:extLst>
                  </p:cNvPr>
                  <p:cNvCxnSpPr/>
                  <p:nvPr/>
                </p:nvCxnSpPr>
                <p:spPr bwMode="auto">
                  <a:xfrm flipV="1">
                    <a:off x="2710833" y="3751387"/>
                    <a:ext cx="562982" cy="0"/>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sp>
              <p:nvSpPr>
                <p:cNvPr id="27" name="TextBox 26">
                  <a:extLst>
                    <a:ext uri="{FF2B5EF4-FFF2-40B4-BE49-F238E27FC236}">
                      <a16:creationId xmlns:a16="http://schemas.microsoft.com/office/drawing/2014/main" id="{AB88C68F-EDCE-442A-8853-4903B87C14AC}"/>
                    </a:ext>
                  </a:extLst>
                </p:cNvPr>
                <p:cNvSpPr txBox="1"/>
                <p:nvPr/>
              </p:nvSpPr>
              <p:spPr>
                <a:xfrm>
                  <a:off x="3263538" y="3687132"/>
                  <a:ext cx="1232262"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Interference signal</a:t>
                  </a:r>
                </a:p>
              </p:txBody>
            </p:sp>
          </p:grpSp>
        </p:grpSp>
        <p:grpSp>
          <p:nvGrpSpPr>
            <p:cNvPr id="11266" name="Group 11265">
              <a:extLst>
                <a:ext uri="{FF2B5EF4-FFF2-40B4-BE49-F238E27FC236}">
                  <a16:creationId xmlns:a16="http://schemas.microsoft.com/office/drawing/2014/main" id="{AF6244C4-79D0-457F-8A65-BBAB841BBEA9}"/>
                </a:ext>
              </a:extLst>
            </p:cNvPr>
            <p:cNvGrpSpPr/>
            <p:nvPr/>
          </p:nvGrpSpPr>
          <p:grpSpPr>
            <a:xfrm>
              <a:off x="821152" y="4214552"/>
              <a:ext cx="3149326" cy="2145660"/>
              <a:chOff x="5464231" y="3504711"/>
              <a:chExt cx="3149326" cy="2145660"/>
            </a:xfrm>
          </p:grpSpPr>
          <p:sp>
            <p:nvSpPr>
              <p:cNvPr id="8" name="TextBox 7">
                <a:extLst>
                  <a:ext uri="{FF2B5EF4-FFF2-40B4-BE49-F238E27FC236}">
                    <a16:creationId xmlns:a16="http://schemas.microsoft.com/office/drawing/2014/main" id="{59E48D29-D6A0-4130-AE20-23375A4B6C4C}"/>
                  </a:ext>
                </a:extLst>
              </p:cNvPr>
              <p:cNvSpPr txBox="1"/>
              <p:nvPr/>
            </p:nvSpPr>
            <p:spPr>
              <a:xfrm>
                <a:off x="7752850" y="3699390"/>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STA1</a:t>
                </a:r>
              </a:p>
            </p:txBody>
          </p:sp>
          <p:sp>
            <p:nvSpPr>
              <p:cNvPr id="9" name="TextBox 8">
                <a:extLst>
                  <a:ext uri="{FF2B5EF4-FFF2-40B4-BE49-F238E27FC236}">
                    <a16:creationId xmlns:a16="http://schemas.microsoft.com/office/drawing/2014/main" id="{4630B714-D073-496B-8EB3-61AA8A6A7F26}"/>
                  </a:ext>
                </a:extLst>
              </p:cNvPr>
              <p:cNvSpPr txBox="1"/>
              <p:nvPr/>
            </p:nvSpPr>
            <p:spPr>
              <a:xfrm>
                <a:off x="5756252" y="4740228"/>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STA2</a:t>
                </a:r>
              </a:p>
            </p:txBody>
          </p:sp>
          <p:pic>
            <p:nvPicPr>
              <p:cNvPr id="10" name="Picture 2" descr="Mobile, Phone, Smart, Ring, Wireless, Internet">
                <a:extLst>
                  <a:ext uri="{FF2B5EF4-FFF2-40B4-BE49-F238E27FC236}">
                    <a16:creationId xmlns:a16="http://schemas.microsoft.com/office/drawing/2014/main" id="{7826AF71-31A0-4B20-9F81-4AD354FAE6E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20714" y="3882270"/>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Mobile, Phone, Smart, Ring, Wireless, Internet">
                <a:extLst>
                  <a:ext uri="{FF2B5EF4-FFF2-40B4-BE49-F238E27FC236}">
                    <a16:creationId xmlns:a16="http://schemas.microsoft.com/office/drawing/2014/main" id="{B1D22270-0CCD-4D08-9CAE-027C97FB33D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24116" y="4913784"/>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25A62B56-3220-475B-AD22-BCB0274B453D}"/>
                  </a:ext>
                </a:extLst>
              </p:cNvPr>
              <p:cNvPicPr>
                <a:picLocks noChangeAspect="1"/>
              </p:cNvPicPr>
              <p:nvPr/>
            </p:nvPicPr>
            <p:blipFill>
              <a:blip r:embed="rId4" cstate="print"/>
              <a:stretch>
                <a:fillRect/>
              </a:stretch>
            </p:blipFill>
            <p:spPr>
              <a:xfrm>
                <a:off x="7417418" y="4605566"/>
                <a:ext cx="192431" cy="334491"/>
              </a:xfrm>
              <a:prstGeom prst="rect">
                <a:avLst/>
              </a:prstGeom>
              <a:ln>
                <a:noFill/>
              </a:ln>
            </p:spPr>
          </p:pic>
          <p:pic>
            <p:nvPicPr>
              <p:cNvPr id="13" name="Picture 12">
                <a:extLst>
                  <a:ext uri="{FF2B5EF4-FFF2-40B4-BE49-F238E27FC236}">
                    <a16:creationId xmlns:a16="http://schemas.microsoft.com/office/drawing/2014/main" id="{39EA0EAA-59C6-41E0-92C0-5F37D7E30D1D}"/>
                  </a:ext>
                </a:extLst>
              </p:cNvPr>
              <p:cNvPicPr>
                <a:picLocks noChangeAspect="1"/>
              </p:cNvPicPr>
              <p:nvPr/>
            </p:nvPicPr>
            <p:blipFill>
              <a:blip r:embed="rId4" cstate="print"/>
              <a:stretch>
                <a:fillRect/>
              </a:stretch>
            </p:blipFill>
            <p:spPr>
              <a:xfrm>
                <a:off x="6365117" y="5037786"/>
                <a:ext cx="192431" cy="334491"/>
              </a:xfrm>
              <a:prstGeom prst="rect">
                <a:avLst/>
              </a:prstGeom>
              <a:ln>
                <a:noFill/>
              </a:ln>
            </p:spPr>
          </p:pic>
          <p:sp>
            <p:nvSpPr>
              <p:cNvPr id="14" name="TextBox 13">
                <a:extLst>
                  <a:ext uri="{FF2B5EF4-FFF2-40B4-BE49-F238E27FC236}">
                    <a16:creationId xmlns:a16="http://schemas.microsoft.com/office/drawing/2014/main" id="{63554A8B-B38F-4DAD-9F2E-76E1A22A3835}"/>
                  </a:ext>
                </a:extLst>
              </p:cNvPr>
              <p:cNvSpPr txBox="1"/>
              <p:nvPr/>
            </p:nvSpPr>
            <p:spPr>
              <a:xfrm>
                <a:off x="7114306" y="4868948"/>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AP1</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(Sharing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sp>
            <p:nvSpPr>
              <p:cNvPr id="19" name="TextBox 18">
                <a:extLst>
                  <a:ext uri="{FF2B5EF4-FFF2-40B4-BE49-F238E27FC236}">
                    <a16:creationId xmlns:a16="http://schemas.microsoft.com/office/drawing/2014/main" id="{A9B758B3-49F7-41B3-8C3F-19D5E8D2EA57}"/>
                  </a:ext>
                </a:extLst>
              </p:cNvPr>
              <p:cNvSpPr txBox="1"/>
              <p:nvPr/>
            </p:nvSpPr>
            <p:spPr>
              <a:xfrm>
                <a:off x="6052615" y="5301168"/>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AP2</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(Shared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grpSp>
            <p:nvGrpSpPr>
              <p:cNvPr id="210" name="Group 209">
                <a:extLst>
                  <a:ext uri="{FF2B5EF4-FFF2-40B4-BE49-F238E27FC236}">
                    <a16:creationId xmlns:a16="http://schemas.microsoft.com/office/drawing/2014/main" id="{20B80F5B-8476-408B-9EBD-4E511638F389}"/>
                  </a:ext>
                </a:extLst>
              </p:cNvPr>
              <p:cNvGrpSpPr/>
              <p:nvPr/>
            </p:nvGrpSpPr>
            <p:grpSpPr>
              <a:xfrm>
                <a:off x="5464231" y="3504711"/>
                <a:ext cx="3139774" cy="2145660"/>
                <a:chOff x="3457560" y="2550051"/>
                <a:chExt cx="3139774" cy="2145660"/>
              </a:xfrm>
            </p:grpSpPr>
            <p:grpSp>
              <p:nvGrpSpPr>
                <p:cNvPr id="282" name="Group 281">
                  <a:extLst>
                    <a:ext uri="{FF2B5EF4-FFF2-40B4-BE49-F238E27FC236}">
                      <a16:creationId xmlns:a16="http://schemas.microsoft.com/office/drawing/2014/main" id="{75A1A81E-0ABA-4777-8B81-657D571FDC29}"/>
                    </a:ext>
                  </a:extLst>
                </p:cNvPr>
                <p:cNvGrpSpPr/>
                <p:nvPr/>
              </p:nvGrpSpPr>
              <p:grpSpPr>
                <a:xfrm>
                  <a:off x="3610839" y="2550051"/>
                  <a:ext cx="2892390" cy="2145660"/>
                  <a:chOff x="841003" y="2015035"/>
                  <a:chExt cx="2892390" cy="2145660"/>
                </a:xfrm>
              </p:grpSpPr>
              <p:cxnSp>
                <p:nvCxnSpPr>
                  <p:cNvPr id="338" name="Straight Connector 337">
                    <a:extLst>
                      <a:ext uri="{FF2B5EF4-FFF2-40B4-BE49-F238E27FC236}">
                        <a16:creationId xmlns:a16="http://schemas.microsoft.com/office/drawing/2014/main" id="{F4B01284-FD91-4116-A817-22CCE9F43D77}"/>
                      </a:ext>
                    </a:extLst>
                  </p:cNvPr>
                  <p:cNvCxnSpPr/>
                  <p:nvPr/>
                </p:nvCxnSpPr>
                <p:spPr bwMode="auto">
                  <a:xfrm>
                    <a:off x="841003" y="2015035"/>
                    <a:ext cx="2880320" cy="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9" name="Straight Connector 338">
                    <a:extLst>
                      <a:ext uri="{FF2B5EF4-FFF2-40B4-BE49-F238E27FC236}">
                        <a16:creationId xmlns:a16="http://schemas.microsoft.com/office/drawing/2014/main" id="{29ADEF4D-AF18-4965-A1D3-83D33CB416AA}"/>
                      </a:ext>
                    </a:extLst>
                  </p:cNvPr>
                  <p:cNvCxnSpPr>
                    <a:cxnSpLocks/>
                  </p:cNvCxnSpPr>
                  <p:nvPr/>
                </p:nvCxnSpPr>
                <p:spPr bwMode="auto">
                  <a:xfrm>
                    <a:off x="841003" y="2015035"/>
                    <a:ext cx="0" cy="2124679"/>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0" name="Straight Connector 339">
                    <a:extLst>
                      <a:ext uri="{FF2B5EF4-FFF2-40B4-BE49-F238E27FC236}">
                        <a16:creationId xmlns:a16="http://schemas.microsoft.com/office/drawing/2014/main" id="{A984075E-A745-4761-8E09-792D2446B6E9}"/>
                      </a:ext>
                    </a:extLst>
                  </p:cNvPr>
                  <p:cNvCxnSpPr>
                    <a:cxnSpLocks/>
                  </p:cNvCxnSpPr>
                  <p:nvPr/>
                </p:nvCxnSpPr>
                <p:spPr bwMode="auto">
                  <a:xfrm>
                    <a:off x="841003" y="4139714"/>
                    <a:ext cx="1224136" cy="508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1" name="Straight Connector 340">
                    <a:extLst>
                      <a:ext uri="{FF2B5EF4-FFF2-40B4-BE49-F238E27FC236}">
                        <a16:creationId xmlns:a16="http://schemas.microsoft.com/office/drawing/2014/main" id="{2A439DF7-BAB9-4918-A666-185F39C78C29}"/>
                      </a:ext>
                    </a:extLst>
                  </p:cNvPr>
                  <p:cNvCxnSpPr>
                    <a:cxnSpLocks/>
                  </p:cNvCxnSpPr>
                  <p:nvPr/>
                </p:nvCxnSpPr>
                <p:spPr bwMode="auto">
                  <a:xfrm>
                    <a:off x="2065141" y="3254441"/>
                    <a:ext cx="5858" cy="906254"/>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2" name="Straight Connector 341">
                    <a:extLst>
                      <a:ext uri="{FF2B5EF4-FFF2-40B4-BE49-F238E27FC236}">
                        <a16:creationId xmlns:a16="http://schemas.microsoft.com/office/drawing/2014/main" id="{8992CDEB-C1AA-428C-B5E3-F42052709D8A}"/>
                      </a:ext>
                    </a:extLst>
                  </p:cNvPr>
                  <p:cNvCxnSpPr>
                    <a:cxnSpLocks/>
                  </p:cNvCxnSpPr>
                  <p:nvPr/>
                </p:nvCxnSpPr>
                <p:spPr bwMode="auto">
                  <a:xfrm rot="5400000">
                    <a:off x="1302075" y="2814173"/>
                    <a:ext cx="0" cy="91440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4" name="Straight Connector 343">
                    <a:extLst>
                      <a:ext uri="{FF2B5EF4-FFF2-40B4-BE49-F238E27FC236}">
                        <a16:creationId xmlns:a16="http://schemas.microsoft.com/office/drawing/2014/main" id="{3E445515-96CC-4608-BD4B-0AE3D103D05D}"/>
                      </a:ext>
                    </a:extLst>
                  </p:cNvPr>
                  <p:cNvCxnSpPr>
                    <a:cxnSpLocks/>
                  </p:cNvCxnSpPr>
                  <p:nvPr/>
                </p:nvCxnSpPr>
                <p:spPr bwMode="auto">
                  <a:xfrm rot="5400000">
                    <a:off x="2239124" y="2588682"/>
                    <a:ext cx="0" cy="36576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5" name="Straight Connector 344">
                    <a:extLst>
                      <a:ext uri="{FF2B5EF4-FFF2-40B4-BE49-F238E27FC236}">
                        <a16:creationId xmlns:a16="http://schemas.microsoft.com/office/drawing/2014/main" id="{CEA4C019-03CD-4E87-A960-5986EB261F6D}"/>
                      </a:ext>
                    </a:extLst>
                  </p:cNvPr>
                  <p:cNvCxnSpPr>
                    <a:cxnSpLocks/>
                  </p:cNvCxnSpPr>
                  <p:nvPr/>
                </p:nvCxnSpPr>
                <p:spPr bwMode="auto">
                  <a:xfrm>
                    <a:off x="2231128" y="2015035"/>
                    <a:ext cx="0" cy="756527"/>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6" name="Straight Connector 345">
                    <a:extLst>
                      <a:ext uri="{FF2B5EF4-FFF2-40B4-BE49-F238E27FC236}">
                        <a16:creationId xmlns:a16="http://schemas.microsoft.com/office/drawing/2014/main" id="{9E27A4D1-66A1-4C0C-905A-6D5FB927F381}"/>
                      </a:ext>
                    </a:extLst>
                  </p:cNvPr>
                  <p:cNvCxnSpPr>
                    <a:cxnSpLocks/>
                  </p:cNvCxnSpPr>
                  <p:nvPr/>
                </p:nvCxnSpPr>
                <p:spPr bwMode="auto">
                  <a:xfrm>
                    <a:off x="3721322" y="2015035"/>
                    <a:ext cx="1" cy="1702791"/>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7" name="Straight Connector 346">
                    <a:extLst>
                      <a:ext uri="{FF2B5EF4-FFF2-40B4-BE49-F238E27FC236}">
                        <a16:creationId xmlns:a16="http://schemas.microsoft.com/office/drawing/2014/main" id="{25E4B416-3866-4E3D-898F-86C63C74EF13}"/>
                      </a:ext>
                    </a:extLst>
                  </p:cNvPr>
                  <p:cNvCxnSpPr>
                    <a:cxnSpLocks/>
                  </p:cNvCxnSpPr>
                  <p:nvPr/>
                </p:nvCxnSpPr>
                <p:spPr bwMode="auto">
                  <a:xfrm flipH="1">
                    <a:off x="2721573" y="2772173"/>
                    <a:ext cx="1005840" cy="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 name="Straight Connector 347">
                    <a:extLst>
                      <a:ext uri="{FF2B5EF4-FFF2-40B4-BE49-F238E27FC236}">
                        <a16:creationId xmlns:a16="http://schemas.microsoft.com/office/drawing/2014/main" id="{6A3DBD21-B370-49A1-802B-1A60F54BB2B8}"/>
                      </a:ext>
                    </a:extLst>
                  </p:cNvPr>
                  <p:cNvCxnSpPr>
                    <a:cxnSpLocks/>
                  </p:cNvCxnSpPr>
                  <p:nvPr/>
                </p:nvCxnSpPr>
                <p:spPr bwMode="auto">
                  <a:xfrm rot="5400000">
                    <a:off x="2910433" y="2892641"/>
                    <a:ext cx="0" cy="164592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89" name="Straight Connector 288">
                  <a:extLst>
                    <a:ext uri="{FF2B5EF4-FFF2-40B4-BE49-F238E27FC236}">
                      <a16:creationId xmlns:a16="http://schemas.microsoft.com/office/drawing/2014/main" id="{0ED7E8A1-53F3-4B46-8600-7B6117A8467C}"/>
                    </a:ext>
                  </a:extLst>
                </p:cNvPr>
                <p:cNvCxnSpPr>
                  <a:cxnSpLocks/>
                </p:cNvCxnSpPr>
                <p:nvPr/>
              </p:nvCxnSpPr>
              <p:spPr bwMode="auto">
                <a:xfrm rot="5400000" flipH="1">
                  <a:off x="6353998" y="3875786"/>
                  <a:ext cx="274320" cy="0"/>
                </a:xfrm>
                <a:prstGeom prst="line">
                  <a:avLst/>
                </a:prstGeom>
                <a:noFill/>
                <a:ln w="34925">
                  <a:solidFill>
                    <a:srgbClr val="FF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7" name="TextBox 326">
                  <a:extLst>
                    <a:ext uri="{FF2B5EF4-FFF2-40B4-BE49-F238E27FC236}">
                      <a16:creationId xmlns:a16="http://schemas.microsoft.com/office/drawing/2014/main" id="{C672C037-3E63-4989-9B56-E66CBF2B3FA4}"/>
                    </a:ext>
                  </a:extLst>
                </p:cNvPr>
                <p:cNvSpPr txBox="1"/>
                <p:nvPr/>
              </p:nvSpPr>
              <p:spPr>
                <a:xfrm>
                  <a:off x="5831136" y="2573845"/>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3</a:t>
                  </a:r>
                </a:p>
              </p:txBody>
            </p:sp>
            <p:sp>
              <p:nvSpPr>
                <p:cNvPr id="328" name="TextBox 327">
                  <a:extLst>
                    <a:ext uri="{FF2B5EF4-FFF2-40B4-BE49-F238E27FC236}">
                      <a16:creationId xmlns:a16="http://schemas.microsoft.com/office/drawing/2014/main" id="{386C6B01-E803-4085-8CA9-E33CA422F9DE}"/>
                    </a:ext>
                  </a:extLst>
                </p:cNvPr>
                <p:cNvSpPr txBox="1"/>
                <p:nvPr/>
              </p:nvSpPr>
              <p:spPr>
                <a:xfrm>
                  <a:off x="3457560" y="4463897"/>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1</a:t>
                  </a:r>
                </a:p>
              </p:txBody>
            </p:sp>
          </p:grpSp>
          <p:cxnSp>
            <p:nvCxnSpPr>
              <p:cNvPr id="354" name="Straight Connector 353">
                <a:extLst>
                  <a:ext uri="{FF2B5EF4-FFF2-40B4-BE49-F238E27FC236}">
                    <a16:creationId xmlns:a16="http://schemas.microsoft.com/office/drawing/2014/main" id="{D7E99491-20BB-4715-9E2E-25B19A12D46E}"/>
                  </a:ext>
                </a:extLst>
              </p:cNvPr>
              <p:cNvCxnSpPr>
                <a:cxnSpLocks/>
              </p:cNvCxnSpPr>
              <p:nvPr/>
            </p:nvCxnSpPr>
            <p:spPr bwMode="auto">
              <a:xfrm rot="5400000">
                <a:off x="6062236" y="3805409"/>
                <a:ext cx="0" cy="91440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5" name="TextBox 354">
                <a:extLst>
                  <a:ext uri="{FF2B5EF4-FFF2-40B4-BE49-F238E27FC236}">
                    <a16:creationId xmlns:a16="http://schemas.microsoft.com/office/drawing/2014/main" id="{91092665-1E1B-44FA-868D-8F0CE39CAA3A}"/>
                  </a:ext>
                </a:extLst>
              </p:cNvPr>
              <p:cNvSpPr txBox="1"/>
              <p:nvPr/>
            </p:nvSpPr>
            <p:spPr>
              <a:xfrm>
                <a:off x="6373026" y="3528505"/>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2</a:t>
                </a:r>
              </a:p>
            </p:txBody>
          </p:sp>
          <p:sp>
            <p:nvSpPr>
              <p:cNvPr id="356" name="TextBox 355">
                <a:extLst>
                  <a:ext uri="{FF2B5EF4-FFF2-40B4-BE49-F238E27FC236}">
                    <a16:creationId xmlns:a16="http://schemas.microsoft.com/office/drawing/2014/main" id="{909E4AB3-BF5E-426E-8A07-F613A59860D9}"/>
                  </a:ext>
                </a:extLst>
              </p:cNvPr>
              <p:cNvSpPr txBox="1"/>
              <p:nvPr/>
            </p:nvSpPr>
            <p:spPr>
              <a:xfrm>
                <a:off x="7847359" y="4969737"/>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4</a:t>
                </a:r>
              </a:p>
            </p:txBody>
          </p:sp>
        </p:grpSp>
      </p:grpSp>
      <p:cxnSp>
        <p:nvCxnSpPr>
          <p:cNvPr id="15" name="Straight Arrow Connector 14">
            <a:extLst>
              <a:ext uri="{FF2B5EF4-FFF2-40B4-BE49-F238E27FC236}">
                <a16:creationId xmlns:a16="http://schemas.microsoft.com/office/drawing/2014/main" id="{DFA1C518-1BDB-465F-9D26-B5421D24D15B}"/>
              </a:ext>
            </a:extLst>
          </p:cNvPr>
          <p:cNvCxnSpPr>
            <a:cxnSpLocks/>
          </p:cNvCxnSpPr>
          <p:nvPr/>
        </p:nvCxnSpPr>
        <p:spPr bwMode="auto">
          <a:xfrm flipH="1" flipV="1">
            <a:off x="3147819" y="5741454"/>
            <a:ext cx="333155" cy="133521"/>
          </a:xfrm>
          <a:prstGeom prst="straightConnector1">
            <a:avLst/>
          </a:prstGeom>
          <a:noFill/>
          <a:ln w="19050" cap="flat" cmpd="sng" algn="ctr">
            <a:solidFill>
              <a:srgbClr val="FF0000"/>
            </a:solidFill>
            <a:prstDash val="solid"/>
            <a:headEnd type="triangle" w="med" len="med"/>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86" name="TextBox 85">
            <a:extLst>
              <a:ext uri="{FF2B5EF4-FFF2-40B4-BE49-F238E27FC236}">
                <a16:creationId xmlns:a16="http://schemas.microsoft.com/office/drawing/2014/main" id="{2EFE857D-F240-4F50-A9E6-B13FF46AE9E5}"/>
              </a:ext>
            </a:extLst>
          </p:cNvPr>
          <p:cNvSpPr txBox="1"/>
          <p:nvPr/>
        </p:nvSpPr>
        <p:spPr>
          <a:xfrm>
            <a:off x="2974475" y="5109782"/>
            <a:ext cx="1137235"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Uncontrolled interference</a:t>
            </a:r>
          </a:p>
        </p:txBody>
      </p:sp>
      <p:grpSp>
        <p:nvGrpSpPr>
          <p:cNvPr id="87" name="Group 86">
            <a:extLst>
              <a:ext uri="{FF2B5EF4-FFF2-40B4-BE49-F238E27FC236}">
                <a16:creationId xmlns:a16="http://schemas.microsoft.com/office/drawing/2014/main" id="{C4537247-34DA-4F8B-9B20-60C04BB01BBB}"/>
              </a:ext>
            </a:extLst>
          </p:cNvPr>
          <p:cNvGrpSpPr/>
          <p:nvPr/>
        </p:nvGrpSpPr>
        <p:grpSpPr>
          <a:xfrm>
            <a:off x="3825240" y="5251576"/>
            <a:ext cx="533463" cy="207715"/>
            <a:chOff x="3836670" y="5172831"/>
            <a:chExt cx="308067" cy="211606"/>
          </a:xfrm>
        </p:grpSpPr>
        <p:cxnSp>
          <p:nvCxnSpPr>
            <p:cNvPr id="88" name="Straight Arrow Connector 87">
              <a:extLst>
                <a:ext uri="{FF2B5EF4-FFF2-40B4-BE49-F238E27FC236}">
                  <a16:creationId xmlns:a16="http://schemas.microsoft.com/office/drawing/2014/main" id="{4CFAF281-8431-4F5D-BC7A-3D9A847BA95D}"/>
                </a:ext>
              </a:extLst>
            </p:cNvPr>
            <p:cNvCxnSpPr>
              <a:cxnSpLocks/>
            </p:cNvCxnSpPr>
            <p:nvPr/>
          </p:nvCxnSpPr>
          <p:spPr bwMode="auto">
            <a:xfrm>
              <a:off x="4013800" y="5172831"/>
              <a:ext cx="130937" cy="211606"/>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89" name="Straight Arrow Connector 88">
              <a:extLst>
                <a:ext uri="{FF2B5EF4-FFF2-40B4-BE49-F238E27FC236}">
                  <a16:creationId xmlns:a16="http://schemas.microsoft.com/office/drawing/2014/main" id="{4AF6FAE3-53BD-49AA-943D-C51AA0307CBC}"/>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grpSp>
        <p:nvGrpSpPr>
          <p:cNvPr id="126" name="Group 125">
            <a:extLst>
              <a:ext uri="{FF2B5EF4-FFF2-40B4-BE49-F238E27FC236}">
                <a16:creationId xmlns:a16="http://schemas.microsoft.com/office/drawing/2014/main" id="{B853CD33-982D-4BC7-82CF-FFB802D9F715}"/>
              </a:ext>
            </a:extLst>
          </p:cNvPr>
          <p:cNvGrpSpPr/>
          <p:nvPr/>
        </p:nvGrpSpPr>
        <p:grpSpPr>
          <a:xfrm>
            <a:off x="6459319" y="4836353"/>
            <a:ext cx="2873257" cy="1064517"/>
            <a:chOff x="403343" y="3670299"/>
            <a:chExt cx="2873257" cy="1064517"/>
          </a:xfrm>
        </p:grpSpPr>
        <p:cxnSp>
          <p:nvCxnSpPr>
            <p:cNvPr id="127" name="Straight Arrow Connector 126">
              <a:extLst>
                <a:ext uri="{FF2B5EF4-FFF2-40B4-BE49-F238E27FC236}">
                  <a16:creationId xmlns:a16="http://schemas.microsoft.com/office/drawing/2014/main" id="{8A933814-DBD1-43FD-B5F2-4E8385B5D7F6}"/>
                </a:ext>
              </a:extLst>
            </p:cNvPr>
            <p:cNvCxnSpPr/>
            <p:nvPr/>
          </p:nvCxnSpPr>
          <p:spPr>
            <a:xfrm>
              <a:off x="1139404" y="4061821"/>
              <a:ext cx="2011680" cy="0"/>
            </a:xfrm>
            <a:prstGeom prst="straightConnector1">
              <a:avLst/>
            </a:prstGeom>
            <a:noFill/>
            <a:ln w="9525" cap="flat" cmpd="sng" algn="ctr">
              <a:solidFill>
                <a:sysClr val="windowText" lastClr="000000"/>
              </a:solidFill>
              <a:prstDash val="solid"/>
              <a:tailEnd type="triangle"/>
            </a:ln>
            <a:effectLst/>
          </p:spPr>
        </p:cxnSp>
        <p:sp>
          <p:nvSpPr>
            <p:cNvPr id="128" name="Rectangle 127">
              <a:extLst>
                <a:ext uri="{FF2B5EF4-FFF2-40B4-BE49-F238E27FC236}">
                  <a16:creationId xmlns:a16="http://schemas.microsoft.com/office/drawing/2014/main" id="{ED8AEFD9-4AF6-45C6-84D8-AF0845AF920E}"/>
                </a:ext>
              </a:extLst>
            </p:cNvPr>
            <p:cNvSpPr/>
            <p:nvPr/>
          </p:nvSpPr>
          <p:spPr>
            <a:xfrm>
              <a:off x="2743369" y="4030591"/>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129" name="Rectangle 128">
              <a:extLst>
                <a:ext uri="{FF2B5EF4-FFF2-40B4-BE49-F238E27FC236}">
                  <a16:creationId xmlns:a16="http://schemas.microsoft.com/office/drawing/2014/main" id="{C2390F0E-104A-46B4-A71E-3118F0416F4F}"/>
                </a:ext>
              </a:extLst>
            </p:cNvPr>
            <p:cNvSpPr/>
            <p:nvPr/>
          </p:nvSpPr>
          <p:spPr bwMode="auto">
            <a:xfrm>
              <a:off x="1351080" y="3859181"/>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0" name="Rectangle 129">
              <a:extLst>
                <a:ext uri="{FF2B5EF4-FFF2-40B4-BE49-F238E27FC236}">
                  <a16:creationId xmlns:a16="http://schemas.microsoft.com/office/drawing/2014/main" id="{28563C32-B2BB-4A7B-A947-F094CB88030F}"/>
                </a:ext>
              </a:extLst>
            </p:cNvPr>
            <p:cNvSpPr/>
            <p:nvPr/>
          </p:nvSpPr>
          <p:spPr>
            <a:xfrm>
              <a:off x="1147233" y="3670299"/>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Co-trigger</a:t>
              </a:r>
            </a:p>
          </p:txBody>
        </p:sp>
        <p:sp>
          <p:nvSpPr>
            <p:cNvPr id="131" name="Rectangle 130">
              <a:extLst>
                <a:ext uri="{FF2B5EF4-FFF2-40B4-BE49-F238E27FC236}">
                  <a16:creationId xmlns:a16="http://schemas.microsoft.com/office/drawing/2014/main" id="{53F28002-D258-48B7-B2A2-F8C1470E018A}"/>
                </a:ext>
              </a:extLst>
            </p:cNvPr>
            <p:cNvSpPr/>
            <p:nvPr/>
          </p:nvSpPr>
          <p:spPr bwMode="auto">
            <a:xfrm>
              <a:off x="1286450"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2" name="Rectangle 131">
              <a:extLst>
                <a:ext uri="{FF2B5EF4-FFF2-40B4-BE49-F238E27FC236}">
                  <a16:creationId xmlns:a16="http://schemas.microsoft.com/office/drawing/2014/main" id="{D484D400-E3AC-4C92-8C8B-FC891392FFF1}"/>
                </a:ext>
              </a:extLst>
            </p:cNvPr>
            <p:cNvSpPr/>
            <p:nvPr/>
          </p:nvSpPr>
          <p:spPr bwMode="auto">
            <a:xfrm>
              <a:off x="1219458"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3" name="TextBox 132">
              <a:extLst>
                <a:ext uri="{FF2B5EF4-FFF2-40B4-BE49-F238E27FC236}">
                  <a16:creationId xmlns:a16="http://schemas.microsoft.com/office/drawing/2014/main" id="{F48F7AB0-01EB-44B3-A7EF-412538579C29}"/>
                </a:ext>
              </a:extLst>
            </p:cNvPr>
            <p:cNvSpPr txBox="1"/>
            <p:nvPr/>
          </p:nvSpPr>
          <p:spPr>
            <a:xfrm>
              <a:off x="406180" y="3931807"/>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Sharing AP</a:t>
              </a:r>
            </a:p>
          </p:txBody>
        </p:sp>
        <p:grpSp>
          <p:nvGrpSpPr>
            <p:cNvPr id="134" name="Group 133">
              <a:extLst>
                <a:ext uri="{FF2B5EF4-FFF2-40B4-BE49-F238E27FC236}">
                  <a16:creationId xmlns:a16="http://schemas.microsoft.com/office/drawing/2014/main" id="{FF315D26-40A5-4575-84B2-D09D3E6A8DE1}"/>
                </a:ext>
              </a:extLst>
            </p:cNvPr>
            <p:cNvGrpSpPr/>
            <p:nvPr/>
          </p:nvGrpSpPr>
          <p:grpSpPr>
            <a:xfrm>
              <a:off x="1710876" y="3846432"/>
              <a:ext cx="755599" cy="215444"/>
              <a:chOff x="2024643" y="3850665"/>
              <a:chExt cx="755599" cy="215444"/>
            </a:xfrm>
          </p:grpSpPr>
          <p:sp>
            <p:nvSpPr>
              <p:cNvPr id="150" name="Rectangle 149">
                <a:extLst>
                  <a:ext uri="{FF2B5EF4-FFF2-40B4-BE49-F238E27FC236}">
                    <a16:creationId xmlns:a16="http://schemas.microsoft.com/office/drawing/2014/main" id="{DF6D0361-64F4-41F7-8148-1F1B864F71EF}"/>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51" name="Rectangle 150">
                <a:extLst>
                  <a:ext uri="{FF2B5EF4-FFF2-40B4-BE49-F238E27FC236}">
                    <a16:creationId xmlns:a16="http://schemas.microsoft.com/office/drawing/2014/main" id="{5D8B6461-200A-4CAA-A811-89424963C064}"/>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sp>
          <p:nvSpPr>
            <p:cNvPr id="135" name="Rectangle 134">
              <a:extLst>
                <a:ext uri="{FF2B5EF4-FFF2-40B4-BE49-F238E27FC236}">
                  <a16:creationId xmlns:a16="http://schemas.microsoft.com/office/drawing/2014/main" id="{2305165F-805A-461E-BC76-5AE4068FCB5F}"/>
                </a:ext>
              </a:extLst>
            </p:cNvPr>
            <p:cNvSpPr/>
            <p:nvPr/>
          </p:nvSpPr>
          <p:spPr>
            <a:xfrm>
              <a:off x="1443567"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136" name="Group 135">
              <a:extLst>
                <a:ext uri="{FF2B5EF4-FFF2-40B4-BE49-F238E27FC236}">
                  <a16:creationId xmlns:a16="http://schemas.microsoft.com/office/drawing/2014/main" id="{A73A5194-73B8-4744-BC04-9864B3349625}"/>
                </a:ext>
              </a:extLst>
            </p:cNvPr>
            <p:cNvGrpSpPr/>
            <p:nvPr/>
          </p:nvGrpSpPr>
          <p:grpSpPr>
            <a:xfrm>
              <a:off x="2465747" y="3689252"/>
              <a:ext cx="362120" cy="369899"/>
              <a:chOff x="2685880" y="3689252"/>
              <a:chExt cx="362120" cy="369899"/>
            </a:xfrm>
          </p:grpSpPr>
          <p:sp>
            <p:nvSpPr>
              <p:cNvPr id="148" name="Rectangle 147">
                <a:extLst>
                  <a:ext uri="{FF2B5EF4-FFF2-40B4-BE49-F238E27FC236}">
                    <a16:creationId xmlns:a16="http://schemas.microsoft.com/office/drawing/2014/main" id="{07B524BB-5C94-427D-8415-06B44E6407C7}"/>
                  </a:ext>
                </a:extLst>
              </p:cNvPr>
              <p:cNvSpPr/>
              <p:nvPr/>
            </p:nvSpPr>
            <p:spPr bwMode="auto">
              <a:xfrm>
                <a:off x="2818672" y="3855507"/>
                <a:ext cx="96536" cy="203644"/>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49" name="Rectangle 148">
                <a:extLst>
                  <a:ext uri="{FF2B5EF4-FFF2-40B4-BE49-F238E27FC236}">
                    <a16:creationId xmlns:a16="http://schemas.microsoft.com/office/drawing/2014/main" id="{157DF1E7-EB99-4336-9BBB-8179D14025A4}"/>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137" name="Rectangle 136">
              <a:extLst>
                <a:ext uri="{FF2B5EF4-FFF2-40B4-BE49-F238E27FC236}">
                  <a16:creationId xmlns:a16="http://schemas.microsoft.com/office/drawing/2014/main" id="{3D5FB6D5-5D15-47AF-86AF-FE9689472575}"/>
                </a:ext>
              </a:extLst>
            </p:cNvPr>
            <p:cNvSpPr/>
            <p:nvPr/>
          </p:nvSpPr>
          <p:spPr>
            <a:xfrm>
              <a:off x="2337650"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cxnSp>
          <p:nvCxnSpPr>
            <p:cNvPr id="138" name="Straight Arrow Connector 137">
              <a:extLst>
                <a:ext uri="{FF2B5EF4-FFF2-40B4-BE49-F238E27FC236}">
                  <a16:creationId xmlns:a16="http://schemas.microsoft.com/office/drawing/2014/main" id="{BD30C093-8249-47B9-9773-EE535C193D9D}"/>
                </a:ext>
              </a:extLst>
            </p:cNvPr>
            <p:cNvCxnSpPr/>
            <p:nvPr/>
          </p:nvCxnSpPr>
          <p:spPr>
            <a:xfrm>
              <a:off x="1136567" y="4550602"/>
              <a:ext cx="2011680" cy="0"/>
            </a:xfrm>
            <a:prstGeom prst="straightConnector1">
              <a:avLst/>
            </a:prstGeom>
            <a:noFill/>
            <a:ln w="9525" cap="flat" cmpd="sng" algn="ctr">
              <a:solidFill>
                <a:sysClr val="windowText" lastClr="000000"/>
              </a:solidFill>
              <a:prstDash val="solid"/>
              <a:tailEnd type="triangle"/>
            </a:ln>
            <a:effectLst/>
          </p:spPr>
        </p:cxnSp>
        <p:sp>
          <p:nvSpPr>
            <p:cNvPr id="139" name="Rectangle 138">
              <a:extLst>
                <a:ext uri="{FF2B5EF4-FFF2-40B4-BE49-F238E27FC236}">
                  <a16:creationId xmlns:a16="http://schemas.microsoft.com/office/drawing/2014/main" id="{1FC3E90A-1DE8-4A30-BACE-8E6294C7BC76}"/>
                </a:ext>
              </a:extLst>
            </p:cNvPr>
            <p:cNvSpPr/>
            <p:nvPr/>
          </p:nvSpPr>
          <p:spPr>
            <a:xfrm>
              <a:off x="2740532" y="4519372"/>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140" name="TextBox 139">
              <a:extLst>
                <a:ext uri="{FF2B5EF4-FFF2-40B4-BE49-F238E27FC236}">
                  <a16:creationId xmlns:a16="http://schemas.microsoft.com/office/drawing/2014/main" id="{D036D977-D8E4-422D-9F02-83C92FAA615A}"/>
                </a:ext>
              </a:extLst>
            </p:cNvPr>
            <p:cNvSpPr txBox="1"/>
            <p:nvPr/>
          </p:nvSpPr>
          <p:spPr>
            <a:xfrm>
              <a:off x="403343" y="4420588"/>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Shared AP</a:t>
              </a:r>
            </a:p>
          </p:txBody>
        </p:sp>
        <p:grpSp>
          <p:nvGrpSpPr>
            <p:cNvPr id="141" name="Group 140">
              <a:extLst>
                <a:ext uri="{FF2B5EF4-FFF2-40B4-BE49-F238E27FC236}">
                  <a16:creationId xmlns:a16="http://schemas.microsoft.com/office/drawing/2014/main" id="{0798BA2F-B6DB-4CCB-8020-11C1BBC5AB5D}"/>
                </a:ext>
              </a:extLst>
            </p:cNvPr>
            <p:cNvGrpSpPr/>
            <p:nvPr/>
          </p:nvGrpSpPr>
          <p:grpSpPr>
            <a:xfrm>
              <a:off x="1708039" y="4339446"/>
              <a:ext cx="755599" cy="215444"/>
              <a:chOff x="2024643" y="3850665"/>
              <a:chExt cx="755599" cy="215444"/>
            </a:xfrm>
          </p:grpSpPr>
          <p:sp>
            <p:nvSpPr>
              <p:cNvPr id="146" name="Rectangle 145">
                <a:extLst>
                  <a:ext uri="{FF2B5EF4-FFF2-40B4-BE49-F238E27FC236}">
                    <a16:creationId xmlns:a16="http://schemas.microsoft.com/office/drawing/2014/main" id="{FBDBDF6D-C2E3-4E7F-A3A4-264CF9E9E882}"/>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47" name="Rectangle 146">
                <a:extLst>
                  <a:ext uri="{FF2B5EF4-FFF2-40B4-BE49-F238E27FC236}">
                    <a16:creationId xmlns:a16="http://schemas.microsoft.com/office/drawing/2014/main" id="{AC47D86B-3F30-44F7-B788-383317E48300}"/>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grpSp>
          <p:nvGrpSpPr>
            <p:cNvPr id="142" name="Group 141">
              <a:extLst>
                <a:ext uri="{FF2B5EF4-FFF2-40B4-BE49-F238E27FC236}">
                  <a16:creationId xmlns:a16="http://schemas.microsoft.com/office/drawing/2014/main" id="{AF84B852-4166-4D4F-B688-9912CB337732}"/>
                </a:ext>
              </a:extLst>
            </p:cNvPr>
            <p:cNvGrpSpPr/>
            <p:nvPr/>
          </p:nvGrpSpPr>
          <p:grpSpPr>
            <a:xfrm>
              <a:off x="2462910" y="4178033"/>
              <a:ext cx="362120" cy="369899"/>
              <a:chOff x="2685880" y="3689252"/>
              <a:chExt cx="362120" cy="369899"/>
            </a:xfrm>
          </p:grpSpPr>
          <p:sp>
            <p:nvSpPr>
              <p:cNvPr id="144" name="Rectangle 143">
                <a:extLst>
                  <a:ext uri="{FF2B5EF4-FFF2-40B4-BE49-F238E27FC236}">
                    <a16:creationId xmlns:a16="http://schemas.microsoft.com/office/drawing/2014/main" id="{27FC4BE4-D692-4010-89FC-8DC056A8737E}"/>
                  </a:ext>
                </a:extLst>
              </p:cNvPr>
              <p:cNvSpPr/>
              <p:nvPr/>
            </p:nvSpPr>
            <p:spPr bwMode="auto">
              <a:xfrm>
                <a:off x="2818672" y="3855507"/>
                <a:ext cx="96536" cy="203644"/>
              </a:xfrm>
              <a:prstGeom prst="rect">
                <a:avLst/>
              </a:prstGeom>
              <a:noFill/>
              <a:ln>
                <a:solidFill>
                  <a:sysClr val="windowText" lastClr="000000"/>
                </a:solidFill>
                <a:prstDash val="solid"/>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45" name="Rectangle 144">
                <a:extLst>
                  <a:ext uri="{FF2B5EF4-FFF2-40B4-BE49-F238E27FC236}">
                    <a16:creationId xmlns:a16="http://schemas.microsoft.com/office/drawing/2014/main" id="{8C5B30D4-476E-4AAB-8B45-F2E7CBD45614}"/>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143" name="Rectangle 142">
              <a:extLst>
                <a:ext uri="{FF2B5EF4-FFF2-40B4-BE49-F238E27FC236}">
                  <a16:creationId xmlns:a16="http://schemas.microsoft.com/office/drawing/2014/main" id="{FE2FBFF6-6CCE-4AFC-A3B9-84A828123EE3}"/>
                </a:ext>
              </a:extLst>
            </p:cNvPr>
            <p:cNvSpPr/>
            <p:nvPr/>
          </p:nvSpPr>
          <p:spPr>
            <a:xfrm>
              <a:off x="2334813" y="4498177"/>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sp>
        <p:nvSpPr>
          <p:cNvPr id="152" name="TextBox 151">
            <a:extLst>
              <a:ext uri="{FF2B5EF4-FFF2-40B4-BE49-F238E27FC236}">
                <a16:creationId xmlns:a16="http://schemas.microsoft.com/office/drawing/2014/main" id="{F8864FF4-D575-49BC-BFF1-F262C2A73EC9}"/>
              </a:ext>
            </a:extLst>
          </p:cNvPr>
          <p:cNvSpPr txBox="1"/>
          <p:nvPr/>
        </p:nvSpPr>
        <p:spPr>
          <a:xfrm>
            <a:off x="1058256" y="5092087"/>
            <a:ext cx="1600198" cy="55399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Illustration of ACK frame transmissions by STA1 and STA2</a:t>
            </a:r>
          </a:p>
        </p:txBody>
      </p:sp>
      <p:sp>
        <p:nvSpPr>
          <p:cNvPr id="153" name="TextBox 152">
            <a:extLst>
              <a:ext uri="{FF2B5EF4-FFF2-40B4-BE49-F238E27FC236}">
                <a16:creationId xmlns:a16="http://schemas.microsoft.com/office/drawing/2014/main" id="{E27FADEB-935E-4EEF-A9C6-EF39D729A778}"/>
              </a:ext>
            </a:extLst>
          </p:cNvPr>
          <p:cNvSpPr txBox="1"/>
          <p:nvPr/>
        </p:nvSpPr>
        <p:spPr>
          <a:xfrm>
            <a:off x="8813564" y="4572000"/>
            <a:ext cx="160019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Unsuccessful ACK transmission from STA1 to the sharing AP</a:t>
            </a:r>
          </a:p>
        </p:txBody>
      </p:sp>
      <p:grpSp>
        <p:nvGrpSpPr>
          <p:cNvPr id="154" name="Group 153">
            <a:extLst>
              <a:ext uri="{FF2B5EF4-FFF2-40B4-BE49-F238E27FC236}">
                <a16:creationId xmlns:a16="http://schemas.microsoft.com/office/drawing/2014/main" id="{03A57850-2B28-4937-9EF9-181E9588F129}"/>
              </a:ext>
            </a:extLst>
          </p:cNvPr>
          <p:cNvGrpSpPr/>
          <p:nvPr/>
        </p:nvGrpSpPr>
        <p:grpSpPr>
          <a:xfrm flipH="1">
            <a:off x="8692354" y="4739694"/>
            <a:ext cx="217129" cy="175030"/>
            <a:chOff x="3836670" y="5172831"/>
            <a:chExt cx="182880" cy="320590"/>
          </a:xfrm>
        </p:grpSpPr>
        <p:cxnSp>
          <p:nvCxnSpPr>
            <p:cNvPr id="155" name="Straight Arrow Connector 154">
              <a:extLst>
                <a:ext uri="{FF2B5EF4-FFF2-40B4-BE49-F238E27FC236}">
                  <a16:creationId xmlns:a16="http://schemas.microsoft.com/office/drawing/2014/main" id="{11C787CA-E2FD-4D87-8895-89AEDB178236}"/>
                </a:ext>
              </a:extLst>
            </p:cNvPr>
            <p:cNvCxnSpPr>
              <a:cxnSpLocks/>
            </p:cNvCxnSpPr>
            <p:nvPr/>
          </p:nvCxnSpPr>
          <p:spPr bwMode="auto">
            <a:xfrm>
              <a:off x="4013800" y="5172831"/>
              <a:ext cx="0" cy="32059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156" name="Straight Arrow Connector 155">
              <a:extLst>
                <a:ext uri="{FF2B5EF4-FFF2-40B4-BE49-F238E27FC236}">
                  <a16:creationId xmlns:a16="http://schemas.microsoft.com/office/drawing/2014/main" id="{92FAC4A8-A2F8-4B44-8F9C-4C062DB405EF}"/>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sp>
        <p:nvSpPr>
          <p:cNvPr id="63" name="Multiplication Sign 62">
            <a:extLst>
              <a:ext uri="{FF2B5EF4-FFF2-40B4-BE49-F238E27FC236}">
                <a16:creationId xmlns:a16="http://schemas.microsoft.com/office/drawing/2014/main" id="{1416EBED-3BBC-4DEB-81D9-534E12AD1041}"/>
              </a:ext>
            </a:extLst>
          </p:cNvPr>
          <p:cNvSpPr/>
          <p:nvPr/>
        </p:nvSpPr>
        <p:spPr bwMode="auto">
          <a:xfrm>
            <a:off x="8613628" y="5021824"/>
            <a:ext cx="192024" cy="192024"/>
          </a:xfrm>
          <a:prstGeom prst="mathMultiply">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3507625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Solution</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Allow a sharing AP to optionally require a shared AP not to transmit any frame that elicits an SIFS-separated response transmission</a:t>
            </a:r>
          </a:p>
          <a:p>
            <a:pPr algn="just">
              <a:buFont typeface="Arial" panose="020B0604020202020204" pitchFamily="34" charset="0"/>
              <a:buChar char="•"/>
            </a:pPr>
            <a:r>
              <a:rPr lang="en-GB" sz="2000" dirty="0"/>
              <a:t>In this case, the Ack policy for a DL frame sent by the shared AP can possibly be set to ‘No Ack’ or ‘Block Ack’</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
        <p:nvSpPr>
          <p:cNvPr id="190" name="Footer Placeholder 4">
            <a:extLst>
              <a:ext uri="{FF2B5EF4-FFF2-40B4-BE49-F238E27FC236}">
                <a16:creationId xmlns:a16="http://schemas.microsoft.com/office/drawing/2014/main" id="{49CA0702-ABD2-4FA9-8703-BD92B081D064}"/>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Calibri" panose="020F0502020204030204" pitchFamily="34"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Hassan Omar </a:t>
            </a:r>
            <a:r>
              <a:rPr lang="en-GB" i="1"/>
              <a:t>et al.</a:t>
            </a:r>
            <a:r>
              <a:rPr lang="en-GB"/>
              <a:t>, Huawei Technologies</a:t>
            </a:r>
            <a:endParaRPr lang="en-GB" dirty="0"/>
          </a:p>
        </p:txBody>
      </p:sp>
      <p:grpSp>
        <p:nvGrpSpPr>
          <p:cNvPr id="7" name="Group 6">
            <a:extLst>
              <a:ext uri="{FF2B5EF4-FFF2-40B4-BE49-F238E27FC236}">
                <a16:creationId xmlns:a16="http://schemas.microsoft.com/office/drawing/2014/main" id="{2DFBA442-F3FC-4EAC-91FB-DC197FF555A8}"/>
              </a:ext>
            </a:extLst>
          </p:cNvPr>
          <p:cNvGrpSpPr/>
          <p:nvPr/>
        </p:nvGrpSpPr>
        <p:grpSpPr>
          <a:xfrm>
            <a:off x="3648939" y="3733800"/>
            <a:ext cx="4894122" cy="1650984"/>
            <a:chOff x="6459319" y="4572000"/>
            <a:chExt cx="4894122" cy="1650984"/>
          </a:xfrm>
        </p:grpSpPr>
        <p:grpSp>
          <p:nvGrpSpPr>
            <p:cNvPr id="239" name="Group 238">
              <a:extLst>
                <a:ext uri="{FF2B5EF4-FFF2-40B4-BE49-F238E27FC236}">
                  <a16:creationId xmlns:a16="http://schemas.microsoft.com/office/drawing/2014/main" id="{7917C281-0B86-43BD-BBE3-6CE791B0F686}"/>
                </a:ext>
              </a:extLst>
            </p:cNvPr>
            <p:cNvGrpSpPr/>
            <p:nvPr/>
          </p:nvGrpSpPr>
          <p:grpSpPr>
            <a:xfrm>
              <a:off x="6459319" y="4836353"/>
              <a:ext cx="3370481" cy="1064517"/>
              <a:chOff x="403343" y="3670299"/>
              <a:chExt cx="3370481" cy="1064517"/>
            </a:xfrm>
          </p:grpSpPr>
          <p:cxnSp>
            <p:nvCxnSpPr>
              <p:cNvPr id="240" name="Straight Arrow Connector 239">
                <a:extLst>
                  <a:ext uri="{FF2B5EF4-FFF2-40B4-BE49-F238E27FC236}">
                    <a16:creationId xmlns:a16="http://schemas.microsoft.com/office/drawing/2014/main" id="{138CA780-D1B7-4B6D-A1FF-C75732B31FF8}"/>
                  </a:ext>
                </a:extLst>
              </p:cNvPr>
              <p:cNvCxnSpPr/>
              <p:nvPr/>
            </p:nvCxnSpPr>
            <p:spPr>
              <a:xfrm>
                <a:off x="1139404" y="4061821"/>
                <a:ext cx="2468880" cy="0"/>
              </a:xfrm>
              <a:prstGeom prst="straightConnector1">
                <a:avLst/>
              </a:prstGeom>
              <a:noFill/>
              <a:ln w="9525" cap="flat" cmpd="sng" algn="ctr">
                <a:solidFill>
                  <a:sysClr val="windowText" lastClr="000000"/>
                </a:solidFill>
                <a:prstDash val="solid"/>
                <a:tailEnd type="triangle"/>
              </a:ln>
              <a:effectLst/>
            </p:spPr>
          </p:cxnSp>
          <p:sp>
            <p:nvSpPr>
              <p:cNvPr id="241" name="Rectangle 240">
                <a:extLst>
                  <a:ext uri="{FF2B5EF4-FFF2-40B4-BE49-F238E27FC236}">
                    <a16:creationId xmlns:a16="http://schemas.microsoft.com/office/drawing/2014/main" id="{64AD6931-929F-4AB1-8D3D-AEC6385D4C6B}"/>
                  </a:ext>
                </a:extLst>
              </p:cNvPr>
              <p:cNvSpPr/>
              <p:nvPr/>
            </p:nvSpPr>
            <p:spPr>
              <a:xfrm>
                <a:off x="3240593" y="4030591"/>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242" name="Rectangle 241">
                <a:extLst>
                  <a:ext uri="{FF2B5EF4-FFF2-40B4-BE49-F238E27FC236}">
                    <a16:creationId xmlns:a16="http://schemas.microsoft.com/office/drawing/2014/main" id="{244D1C61-F028-4B61-9746-90DFA14AA4B2}"/>
                  </a:ext>
                </a:extLst>
              </p:cNvPr>
              <p:cNvSpPr/>
              <p:nvPr/>
            </p:nvSpPr>
            <p:spPr bwMode="auto">
              <a:xfrm>
                <a:off x="1351080" y="3859181"/>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43" name="Rectangle 242">
                <a:extLst>
                  <a:ext uri="{FF2B5EF4-FFF2-40B4-BE49-F238E27FC236}">
                    <a16:creationId xmlns:a16="http://schemas.microsoft.com/office/drawing/2014/main" id="{F0A07FA8-9A1C-46A7-9BB7-9AA2E00E1630}"/>
                  </a:ext>
                </a:extLst>
              </p:cNvPr>
              <p:cNvSpPr/>
              <p:nvPr/>
            </p:nvSpPr>
            <p:spPr>
              <a:xfrm>
                <a:off x="1147233" y="3670299"/>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Co-trigger</a:t>
                </a:r>
              </a:p>
            </p:txBody>
          </p:sp>
          <p:sp>
            <p:nvSpPr>
              <p:cNvPr id="244" name="Rectangle 243">
                <a:extLst>
                  <a:ext uri="{FF2B5EF4-FFF2-40B4-BE49-F238E27FC236}">
                    <a16:creationId xmlns:a16="http://schemas.microsoft.com/office/drawing/2014/main" id="{0B12FDCD-3DF2-4907-B2B0-2FD94FBC8544}"/>
                  </a:ext>
                </a:extLst>
              </p:cNvPr>
              <p:cNvSpPr/>
              <p:nvPr/>
            </p:nvSpPr>
            <p:spPr bwMode="auto">
              <a:xfrm>
                <a:off x="1286450"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45" name="Rectangle 244">
                <a:extLst>
                  <a:ext uri="{FF2B5EF4-FFF2-40B4-BE49-F238E27FC236}">
                    <a16:creationId xmlns:a16="http://schemas.microsoft.com/office/drawing/2014/main" id="{3E41EA6C-2971-4C13-B678-B4DCACD3F6FF}"/>
                  </a:ext>
                </a:extLst>
              </p:cNvPr>
              <p:cNvSpPr/>
              <p:nvPr/>
            </p:nvSpPr>
            <p:spPr bwMode="auto">
              <a:xfrm>
                <a:off x="1219458"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46" name="TextBox 245">
                <a:extLst>
                  <a:ext uri="{FF2B5EF4-FFF2-40B4-BE49-F238E27FC236}">
                    <a16:creationId xmlns:a16="http://schemas.microsoft.com/office/drawing/2014/main" id="{B1B36D7A-7AA6-4402-89EE-8167D4B23899}"/>
                  </a:ext>
                </a:extLst>
              </p:cNvPr>
              <p:cNvSpPr txBox="1"/>
              <p:nvPr/>
            </p:nvSpPr>
            <p:spPr>
              <a:xfrm>
                <a:off x="406180" y="3931807"/>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Sharing AP</a:t>
                </a:r>
              </a:p>
            </p:txBody>
          </p:sp>
          <p:grpSp>
            <p:nvGrpSpPr>
              <p:cNvPr id="247" name="Group 246">
                <a:extLst>
                  <a:ext uri="{FF2B5EF4-FFF2-40B4-BE49-F238E27FC236}">
                    <a16:creationId xmlns:a16="http://schemas.microsoft.com/office/drawing/2014/main" id="{80373FD4-989A-45DD-AE11-7A0E360E44CF}"/>
                  </a:ext>
                </a:extLst>
              </p:cNvPr>
              <p:cNvGrpSpPr/>
              <p:nvPr/>
            </p:nvGrpSpPr>
            <p:grpSpPr>
              <a:xfrm>
                <a:off x="1710876" y="3846432"/>
                <a:ext cx="755599" cy="215444"/>
                <a:chOff x="2024643" y="3850665"/>
                <a:chExt cx="755599" cy="215444"/>
              </a:xfrm>
            </p:grpSpPr>
            <p:sp>
              <p:nvSpPr>
                <p:cNvPr id="263" name="Rectangle 262">
                  <a:extLst>
                    <a:ext uri="{FF2B5EF4-FFF2-40B4-BE49-F238E27FC236}">
                      <a16:creationId xmlns:a16="http://schemas.microsoft.com/office/drawing/2014/main" id="{3B5FFFC6-F5D2-4FD9-8797-13C630D0818F}"/>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64" name="Rectangle 263">
                  <a:extLst>
                    <a:ext uri="{FF2B5EF4-FFF2-40B4-BE49-F238E27FC236}">
                      <a16:creationId xmlns:a16="http://schemas.microsoft.com/office/drawing/2014/main" id="{56F54AFD-049A-4BC3-AF24-76A7611F53B8}"/>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sp>
            <p:nvSpPr>
              <p:cNvPr id="248" name="Rectangle 247">
                <a:extLst>
                  <a:ext uri="{FF2B5EF4-FFF2-40B4-BE49-F238E27FC236}">
                    <a16:creationId xmlns:a16="http://schemas.microsoft.com/office/drawing/2014/main" id="{91B8E34D-7977-431D-967E-296FCC551645}"/>
                  </a:ext>
                </a:extLst>
              </p:cNvPr>
              <p:cNvSpPr/>
              <p:nvPr/>
            </p:nvSpPr>
            <p:spPr>
              <a:xfrm>
                <a:off x="1443567"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249" name="Group 248">
                <a:extLst>
                  <a:ext uri="{FF2B5EF4-FFF2-40B4-BE49-F238E27FC236}">
                    <a16:creationId xmlns:a16="http://schemas.microsoft.com/office/drawing/2014/main" id="{EA114306-4255-484E-86F9-936EBE25C57F}"/>
                  </a:ext>
                </a:extLst>
              </p:cNvPr>
              <p:cNvGrpSpPr/>
              <p:nvPr/>
            </p:nvGrpSpPr>
            <p:grpSpPr>
              <a:xfrm>
                <a:off x="2465747" y="3689252"/>
                <a:ext cx="362120" cy="369899"/>
                <a:chOff x="2685880" y="3689252"/>
                <a:chExt cx="362120" cy="369899"/>
              </a:xfrm>
            </p:grpSpPr>
            <p:sp>
              <p:nvSpPr>
                <p:cNvPr id="261" name="Rectangle 260">
                  <a:extLst>
                    <a:ext uri="{FF2B5EF4-FFF2-40B4-BE49-F238E27FC236}">
                      <a16:creationId xmlns:a16="http://schemas.microsoft.com/office/drawing/2014/main" id="{074D96B2-DA1C-4C4B-A615-17801D354701}"/>
                    </a:ext>
                  </a:extLst>
                </p:cNvPr>
                <p:cNvSpPr/>
                <p:nvPr/>
              </p:nvSpPr>
              <p:spPr bwMode="auto">
                <a:xfrm>
                  <a:off x="2818672" y="3855507"/>
                  <a:ext cx="96536" cy="203644"/>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62" name="Rectangle 261">
                  <a:extLst>
                    <a:ext uri="{FF2B5EF4-FFF2-40B4-BE49-F238E27FC236}">
                      <a16:creationId xmlns:a16="http://schemas.microsoft.com/office/drawing/2014/main" id="{5F75E050-DCFF-412F-B193-1603FD8F5979}"/>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250" name="Rectangle 249">
                <a:extLst>
                  <a:ext uri="{FF2B5EF4-FFF2-40B4-BE49-F238E27FC236}">
                    <a16:creationId xmlns:a16="http://schemas.microsoft.com/office/drawing/2014/main" id="{254F651B-24D8-4725-8ABD-FDB57699C00C}"/>
                  </a:ext>
                </a:extLst>
              </p:cNvPr>
              <p:cNvSpPr/>
              <p:nvPr/>
            </p:nvSpPr>
            <p:spPr>
              <a:xfrm>
                <a:off x="2337650"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cxnSp>
            <p:nvCxnSpPr>
              <p:cNvPr id="251" name="Straight Arrow Connector 250">
                <a:extLst>
                  <a:ext uri="{FF2B5EF4-FFF2-40B4-BE49-F238E27FC236}">
                    <a16:creationId xmlns:a16="http://schemas.microsoft.com/office/drawing/2014/main" id="{BBB20EE9-BFA8-4F48-88A8-04774A2495B8}"/>
                  </a:ext>
                </a:extLst>
              </p:cNvPr>
              <p:cNvCxnSpPr/>
              <p:nvPr/>
            </p:nvCxnSpPr>
            <p:spPr>
              <a:xfrm>
                <a:off x="1136567" y="4550602"/>
                <a:ext cx="2468880" cy="0"/>
              </a:xfrm>
              <a:prstGeom prst="straightConnector1">
                <a:avLst/>
              </a:prstGeom>
              <a:noFill/>
              <a:ln w="9525" cap="flat" cmpd="sng" algn="ctr">
                <a:solidFill>
                  <a:sysClr val="windowText" lastClr="000000"/>
                </a:solidFill>
                <a:prstDash val="solid"/>
                <a:tailEnd type="triangle"/>
              </a:ln>
              <a:effectLst/>
            </p:spPr>
          </p:cxnSp>
          <p:sp>
            <p:nvSpPr>
              <p:cNvPr id="252" name="Rectangle 251">
                <a:extLst>
                  <a:ext uri="{FF2B5EF4-FFF2-40B4-BE49-F238E27FC236}">
                    <a16:creationId xmlns:a16="http://schemas.microsoft.com/office/drawing/2014/main" id="{45F187A3-1535-4FAD-B7A9-8B607DE0C714}"/>
                  </a:ext>
                </a:extLst>
              </p:cNvPr>
              <p:cNvSpPr/>
              <p:nvPr/>
            </p:nvSpPr>
            <p:spPr>
              <a:xfrm>
                <a:off x="3237756" y="4519372"/>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253" name="TextBox 252">
                <a:extLst>
                  <a:ext uri="{FF2B5EF4-FFF2-40B4-BE49-F238E27FC236}">
                    <a16:creationId xmlns:a16="http://schemas.microsoft.com/office/drawing/2014/main" id="{91E4CDA6-3627-472D-98FC-EFB35AF7C28A}"/>
                  </a:ext>
                </a:extLst>
              </p:cNvPr>
              <p:cNvSpPr txBox="1"/>
              <p:nvPr/>
            </p:nvSpPr>
            <p:spPr>
              <a:xfrm>
                <a:off x="403343" y="4420588"/>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Shared AP</a:t>
                </a:r>
              </a:p>
            </p:txBody>
          </p:sp>
          <p:grpSp>
            <p:nvGrpSpPr>
              <p:cNvPr id="254" name="Group 253">
                <a:extLst>
                  <a:ext uri="{FF2B5EF4-FFF2-40B4-BE49-F238E27FC236}">
                    <a16:creationId xmlns:a16="http://schemas.microsoft.com/office/drawing/2014/main" id="{7A2679FA-20D5-4459-9A33-21B5DED4DB32}"/>
                  </a:ext>
                </a:extLst>
              </p:cNvPr>
              <p:cNvGrpSpPr/>
              <p:nvPr/>
            </p:nvGrpSpPr>
            <p:grpSpPr>
              <a:xfrm>
                <a:off x="1708039" y="4339446"/>
                <a:ext cx="755599" cy="215444"/>
                <a:chOff x="2024643" y="3850665"/>
                <a:chExt cx="755599" cy="215444"/>
              </a:xfrm>
            </p:grpSpPr>
            <p:sp>
              <p:nvSpPr>
                <p:cNvPr id="259" name="Rectangle 258">
                  <a:extLst>
                    <a:ext uri="{FF2B5EF4-FFF2-40B4-BE49-F238E27FC236}">
                      <a16:creationId xmlns:a16="http://schemas.microsoft.com/office/drawing/2014/main" id="{F23FC25C-6DC4-4C8A-B97A-0ACE8E9008CB}"/>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60" name="Rectangle 259">
                  <a:extLst>
                    <a:ext uri="{FF2B5EF4-FFF2-40B4-BE49-F238E27FC236}">
                      <a16:creationId xmlns:a16="http://schemas.microsoft.com/office/drawing/2014/main" id="{AC2C3511-11FF-4FAF-941B-9BF4617D36C8}"/>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grpSp>
            <p:nvGrpSpPr>
              <p:cNvPr id="255" name="Group 254">
                <a:extLst>
                  <a:ext uri="{FF2B5EF4-FFF2-40B4-BE49-F238E27FC236}">
                    <a16:creationId xmlns:a16="http://schemas.microsoft.com/office/drawing/2014/main" id="{14F8012D-82D0-435D-BCAD-05FA2F2BB17B}"/>
                  </a:ext>
                </a:extLst>
              </p:cNvPr>
              <p:cNvGrpSpPr/>
              <p:nvPr/>
            </p:nvGrpSpPr>
            <p:grpSpPr>
              <a:xfrm>
                <a:off x="3030704" y="4181208"/>
                <a:ext cx="362120" cy="369899"/>
                <a:chOff x="3253674" y="3692427"/>
                <a:chExt cx="362120" cy="369899"/>
              </a:xfrm>
            </p:grpSpPr>
            <p:sp>
              <p:nvSpPr>
                <p:cNvPr id="257" name="Rectangle 256">
                  <a:extLst>
                    <a:ext uri="{FF2B5EF4-FFF2-40B4-BE49-F238E27FC236}">
                      <a16:creationId xmlns:a16="http://schemas.microsoft.com/office/drawing/2014/main" id="{00BB11CF-F20A-48E3-B204-93A08772C052}"/>
                    </a:ext>
                  </a:extLst>
                </p:cNvPr>
                <p:cNvSpPr/>
                <p:nvPr/>
              </p:nvSpPr>
              <p:spPr bwMode="auto">
                <a:xfrm>
                  <a:off x="3386466" y="3858682"/>
                  <a:ext cx="96536" cy="203644"/>
                </a:xfrm>
                <a:prstGeom prst="rect">
                  <a:avLst/>
                </a:prstGeom>
                <a:noFill/>
                <a:ln>
                  <a:solidFill>
                    <a:sysClr val="windowText" lastClr="000000"/>
                  </a:solidFill>
                  <a:prstDash val="solid"/>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58" name="Rectangle 257">
                  <a:extLst>
                    <a:ext uri="{FF2B5EF4-FFF2-40B4-BE49-F238E27FC236}">
                      <a16:creationId xmlns:a16="http://schemas.microsoft.com/office/drawing/2014/main" id="{7E49780D-0552-47D5-BAD6-139C60B74EDC}"/>
                    </a:ext>
                  </a:extLst>
                </p:cNvPr>
                <p:cNvSpPr/>
                <p:nvPr/>
              </p:nvSpPr>
              <p:spPr>
                <a:xfrm>
                  <a:off x="3253674" y="3692427"/>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BA</a:t>
                  </a:r>
                </a:p>
              </p:txBody>
            </p:sp>
          </p:grpSp>
        </p:grpSp>
        <p:sp>
          <p:nvSpPr>
            <p:cNvPr id="266" name="TextBox 265">
              <a:extLst>
                <a:ext uri="{FF2B5EF4-FFF2-40B4-BE49-F238E27FC236}">
                  <a16:creationId xmlns:a16="http://schemas.microsoft.com/office/drawing/2014/main" id="{40CA3545-9E63-43E0-8F47-7D612F4CCCA7}"/>
                </a:ext>
              </a:extLst>
            </p:cNvPr>
            <p:cNvSpPr txBox="1"/>
            <p:nvPr/>
          </p:nvSpPr>
          <p:spPr>
            <a:xfrm>
              <a:off x="8813564" y="4572000"/>
              <a:ext cx="160019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a:t>
              </a:r>
              <a:r>
                <a:rPr kumimoji="0" lang="en-US" sz="800" b="0" i="0" u="none" strike="noStrike" kern="0" cap="none" spc="0" normalizeH="0" baseline="0" noProof="0" dirty="0" err="1">
                  <a:ln>
                    <a:noFill/>
                  </a:ln>
                  <a:solidFill>
                    <a:prstClr val="black"/>
                  </a:solidFill>
                  <a:effectLst/>
                  <a:uLnTx/>
                  <a:uFillTx/>
                  <a:latin typeface="Calibri" pitchFamily="34" charset="0"/>
                  <a:ea typeface="宋体" charset="-122"/>
                </a:rPr>
                <a:t>uccessful</a:t>
              </a: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 ACK transmission from STA1 to the sharing AP</a:t>
              </a:r>
            </a:p>
          </p:txBody>
        </p:sp>
        <p:grpSp>
          <p:nvGrpSpPr>
            <p:cNvPr id="267" name="Group 266">
              <a:extLst>
                <a:ext uri="{FF2B5EF4-FFF2-40B4-BE49-F238E27FC236}">
                  <a16:creationId xmlns:a16="http://schemas.microsoft.com/office/drawing/2014/main" id="{A1C907E2-C1F0-4AB8-83BA-B36A46E176BC}"/>
                </a:ext>
              </a:extLst>
            </p:cNvPr>
            <p:cNvGrpSpPr/>
            <p:nvPr/>
          </p:nvGrpSpPr>
          <p:grpSpPr>
            <a:xfrm flipH="1">
              <a:off x="8692354" y="4739694"/>
              <a:ext cx="217129" cy="175030"/>
              <a:chOff x="3836670" y="5172831"/>
              <a:chExt cx="182880" cy="320590"/>
            </a:xfrm>
          </p:grpSpPr>
          <p:cxnSp>
            <p:nvCxnSpPr>
              <p:cNvPr id="268" name="Straight Arrow Connector 267">
                <a:extLst>
                  <a:ext uri="{FF2B5EF4-FFF2-40B4-BE49-F238E27FC236}">
                    <a16:creationId xmlns:a16="http://schemas.microsoft.com/office/drawing/2014/main" id="{45A8CF18-5EBB-4950-965D-FCB06D0CAE99}"/>
                  </a:ext>
                </a:extLst>
              </p:cNvPr>
              <p:cNvCxnSpPr>
                <a:cxnSpLocks/>
              </p:cNvCxnSpPr>
              <p:nvPr/>
            </p:nvCxnSpPr>
            <p:spPr bwMode="auto">
              <a:xfrm>
                <a:off x="4013800" y="5172831"/>
                <a:ext cx="0" cy="32059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269" name="Straight Arrow Connector 268">
                <a:extLst>
                  <a:ext uri="{FF2B5EF4-FFF2-40B4-BE49-F238E27FC236}">
                    <a16:creationId xmlns:a16="http://schemas.microsoft.com/office/drawing/2014/main" id="{80793826-FE4E-421C-B13A-1D190CE44754}"/>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grpSp>
          <p:nvGrpSpPr>
            <p:cNvPr id="3" name="Group 2">
              <a:extLst>
                <a:ext uri="{FF2B5EF4-FFF2-40B4-BE49-F238E27FC236}">
                  <a16:creationId xmlns:a16="http://schemas.microsoft.com/office/drawing/2014/main" id="{5E49D2E7-3D59-41ED-8479-6EE428BB800E}"/>
                </a:ext>
              </a:extLst>
            </p:cNvPr>
            <p:cNvGrpSpPr/>
            <p:nvPr/>
          </p:nvGrpSpPr>
          <p:grpSpPr>
            <a:xfrm>
              <a:off x="8827295" y="5506699"/>
              <a:ext cx="367171" cy="215444"/>
              <a:chOff x="8305800" y="6113918"/>
              <a:chExt cx="367171" cy="215444"/>
            </a:xfrm>
          </p:grpSpPr>
          <p:sp>
            <p:nvSpPr>
              <p:cNvPr id="271" name="Rectangle 270">
                <a:extLst>
                  <a:ext uri="{FF2B5EF4-FFF2-40B4-BE49-F238E27FC236}">
                    <a16:creationId xmlns:a16="http://schemas.microsoft.com/office/drawing/2014/main" id="{F1ABD7C7-4757-4540-B23C-1601E235C64D}"/>
                  </a:ext>
                </a:extLst>
              </p:cNvPr>
              <p:cNvSpPr/>
              <p:nvPr/>
            </p:nvSpPr>
            <p:spPr bwMode="auto">
              <a:xfrm>
                <a:off x="8375085" y="6120437"/>
                <a:ext cx="22860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73" name="Rectangle 272">
                <a:extLst>
                  <a:ext uri="{FF2B5EF4-FFF2-40B4-BE49-F238E27FC236}">
                    <a16:creationId xmlns:a16="http://schemas.microsoft.com/office/drawing/2014/main" id="{481E3ADD-5F9B-4F66-8B8D-9F3077F3CAA5}"/>
                  </a:ext>
                </a:extLst>
              </p:cNvPr>
              <p:cNvSpPr/>
              <p:nvPr/>
            </p:nvSpPr>
            <p:spPr>
              <a:xfrm>
                <a:off x="8305800" y="6113918"/>
                <a:ext cx="36717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BAR</a:t>
                </a:r>
              </a:p>
            </p:txBody>
          </p:sp>
        </p:grpSp>
        <p:sp>
          <p:nvSpPr>
            <p:cNvPr id="274" name="Rectangle 273">
              <a:extLst>
                <a:ext uri="{FF2B5EF4-FFF2-40B4-BE49-F238E27FC236}">
                  <a16:creationId xmlns:a16="http://schemas.microsoft.com/office/drawing/2014/main" id="{936A0532-B879-496C-8982-FB41ED798C76}"/>
                </a:ext>
              </a:extLst>
            </p:cNvPr>
            <p:cNvSpPr/>
            <p:nvPr/>
          </p:nvSpPr>
          <p:spPr>
            <a:xfrm>
              <a:off x="8973461" y="5670703"/>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275" name="Group 274">
              <a:extLst>
                <a:ext uri="{FF2B5EF4-FFF2-40B4-BE49-F238E27FC236}">
                  <a16:creationId xmlns:a16="http://schemas.microsoft.com/office/drawing/2014/main" id="{0611387B-3253-407C-9421-91FCA1DF3B6C}"/>
                </a:ext>
              </a:extLst>
            </p:cNvPr>
            <p:cNvGrpSpPr/>
            <p:nvPr/>
          </p:nvGrpSpPr>
          <p:grpSpPr>
            <a:xfrm flipH="1" flipV="1">
              <a:off x="9274401" y="5867400"/>
              <a:ext cx="217129" cy="175030"/>
              <a:chOff x="3836670" y="5172831"/>
              <a:chExt cx="182880" cy="320590"/>
            </a:xfrm>
          </p:grpSpPr>
          <p:cxnSp>
            <p:nvCxnSpPr>
              <p:cNvPr id="276" name="Straight Arrow Connector 275">
                <a:extLst>
                  <a:ext uri="{FF2B5EF4-FFF2-40B4-BE49-F238E27FC236}">
                    <a16:creationId xmlns:a16="http://schemas.microsoft.com/office/drawing/2014/main" id="{02B1FE9C-9EF4-4BBF-92C7-59F574274336}"/>
                  </a:ext>
                </a:extLst>
              </p:cNvPr>
              <p:cNvCxnSpPr>
                <a:cxnSpLocks/>
              </p:cNvCxnSpPr>
              <p:nvPr/>
            </p:nvCxnSpPr>
            <p:spPr bwMode="auto">
              <a:xfrm>
                <a:off x="4013800" y="5172831"/>
                <a:ext cx="0" cy="32059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277" name="Straight Arrow Connector 276">
                <a:extLst>
                  <a:ext uri="{FF2B5EF4-FFF2-40B4-BE49-F238E27FC236}">
                    <a16:creationId xmlns:a16="http://schemas.microsoft.com/office/drawing/2014/main" id="{17D25ADF-3003-43D4-B524-B963C9454DA8}"/>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sp>
          <p:nvSpPr>
            <p:cNvPr id="278" name="TextBox 277">
              <a:extLst>
                <a:ext uri="{FF2B5EF4-FFF2-40B4-BE49-F238E27FC236}">
                  <a16:creationId xmlns:a16="http://schemas.microsoft.com/office/drawing/2014/main" id="{3BB34621-AA85-41A9-B461-AE61D82FDDD9}"/>
                </a:ext>
              </a:extLst>
            </p:cNvPr>
            <p:cNvSpPr txBox="1"/>
            <p:nvPr/>
          </p:nvSpPr>
          <p:spPr>
            <a:xfrm>
              <a:off x="9423030" y="5879799"/>
              <a:ext cx="1930411"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Block Ack transmitted by STA2 after receiving a Block Ack Request (BAR) frame </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sp>
          <p:nvSpPr>
            <p:cNvPr id="279" name="TextBox 278">
              <a:extLst>
                <a:ext uri="{FF2B5EF4-FFF2-40B4-BE49-F238E27FC236}">
                  <a16:creationId xmlns:a16="http://schemas.microsoft.com/office/drawing/2014/main" id="{394F25D0-A8F6-4F8A-8143-52D2DA345628}"/>
                </a:ext>
              </a:extLst>
            </p:cNvPr>
            <p:cNvSpPr txBox="1"/>
            <p:nvPr/>
          </p:nvSpPr>
          <p:spPr>
            <a:xfrm>
              <a:off x="7440933" y="5884430"/>
              <a:ext cx="1413179"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The Ack policy of a carried frame is set to Block Ack</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cxnSp>
          <p:nvCxnSpPr>
            <p:cNvPr id="280" name="Straight Arrow Connector 279">
              <a:extLst>
                <a:ext uri="{FF2B5EF4-FFF2-40B4-BE49-F238E27FC236}">
                  <a16:creationId xmlns:a16="http://schemas.microsoft.com/office/drawing/2014/main" id="{046CF860-62D2-4DE8-864F-C9455F730D3B}"/>
                </a:ext>
              </a:extLst>
            </p:cNvPr>
            <p:cNvCxnSpPr>
              <a:cxnSpLocks/>
            </p:cNvCxnSpPr>
            <p:nvPr/>
          </p:nvCxnSpPr>
          <p:spPr bwMode="auto">
            <a:xfrm flipH="1" flipV="1">
              <a:off x="8147522" y="5779885"/>
              <a:ext cx="0" cy="17503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grpSp>
    </p:spTree>
    <p:extLst>
      <p:ext uri="{BB962C8B-B14F-4D97-AF65-F5344CB8AC3E}">
        <p14:creationId xmlns:p14="http://schemas.microsoft.com/office/powerpoint/2010/main" val="4727523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Conclusions</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In several C-SR scenarios, the elicitation of a response transmission by a shared AP may impact another response transmission elicited by a sharing AP</a:t>
            </a:r>
          </a:p>
          <a:p>
            <a:pPr algn="just">
              <a:buFont typeface="Arial" panose="020B0604020202020204" pitchFamily="34" charset="0"/>
              <a:buChar char="•"/>
            </a:pPr>
            <a:r>
              <a:rPr lang="en-GB" sz="2000" dirty="0"/>
              <a:t>To deal with this issue, it is suggested that, a sharing AP can optionally require a shared AP not to transmit any frame that elicits a response transmission</a:t>
            </a:r>
          </a:p>
          <a:p>
            <a:pPr marL="800100" lvl="1" indent="-342900" algn="just">
              <a:buFont typeface="Courier New" panose="02070309020205020404" pitchFamily="49" charset="0"/>
              <a:buChar char="o"/>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GB" sz="2200" dirty="0"/>
              <a:t>[1] 11-24-0050-00bn-coordinated-spatial-reuse-types</a:t>
            </a:r>
          </a:p>
          <a:p>
            <a:r>
              <a:rPr lang="en-GB" sz="2200" dirty="0"/>
              <a:t>[2] 11-23-1832-00bn-multi-ap-coordinated-spatial-reuse</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8033687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200" dirty="0"/>
              <a:t>In coordinated spatial reuse (C-SR), do you agree that: </a:t>
            </a:r>
          </a:p>
          <a:p>
            <a:pPr lvl="1" algn="just">
              <a:buFont typeface="Arial" panose="020B0604020202020204" pitchFamily="34" charset="0"/>
              <a:buChar char="•"/>
            </a:pPr>
            <a:r>
              <a:rPr lang="en-GB" dirty="0"/>
              <a:t>A sharing AP may require a shared AP not to transmit any frame that elicits a response transmission.</a:t>
            </a:r>
          </a:p>
          <a:p>
            <a:pPr marL="457200" lvl="1" indent="0" algn="just"/>
            <a:r>
              <a:rPr lang="en-GB" dirty="0"/>
              <a:t>Note: this requirement applies only throughout the C-SR transmission duration specified in the trigger frame that initiates the C-SR transmissions  </a:t>
            </a:r>
          </a:p>
          <a:p>
            <a:pPr marL="800100" lvl="1" indent="-342900" algn="just">
              <a:buFont typeface="Courier New" panose="02070309020205020404" pitchFamily="49" charset="0"/>
              <a:buChar char="o"/>
            </a:pPr>
            <a:r>
              <a:rPr lang="en-GB" dirty="0"/>
              <a:t>Yes</a:t>
            </a:r>
          </a:p>
          <a:p>
            <a:pPr marL="800100" lvl="1" indent="-342900" algn="just">
              <a:buFont typeface="Courier New" panose="02070309020205020404" pitchFamily="49" charset="0"/>
              <a:buChar char="o"/>
            </a:pPr>
            <a:r>
              <a:rPr lang="en-GB" dirty="0"/>
              <a:t>No</a:t>
            </a:r>
          </a:p>
          <a:p>
            <a:pPr marL="800100" lvl="1" indent="-342900" algn="just">
              <a:buFont typeface="Courier New" panose="02070309020205020404" pitchFamily="49" charset="0"/>
              <a:buChar char="o"/>
            </a:pPr>
            <a:r>
              <a:rPr lang="en-GB" dirty="0"/>
              <a:t>Abstain</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977895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99170</TotalTime>
  <Words>989</Words>
  <Application>Microsoft Office PowerPoint</Application>
  <PresentationFormat>Widescreen</PresentationFormat>
  <Paragraphs>165</Paragraphs>
  <Slides>9</Slides>
  <Notes>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20" baseType="lpstr">
      <vt:lpstr>Arial Unicode MS</vt:lpstr>
      <vt:lpstr>微软雅黑</vt:lpstr>
      <vt:lpstr>MS Gothic</vt:lpstr>
      <vt:lpstr>宋体</vt:lpstr>
      <vt:lpstr>Arial</vt:lpstr>
      <vt:lpstr>Calibri</vt:lpstr>
      <vt:lpstr>Courier New</vt:lpstr>
      <vt:lpstr>Times New Roman</vt:lpstr>
      <vt:lpstr>Wingdings</vt:lpstr>
      <vt:lpstr>Office Theme</vt:lpstr>
      <vt:lpstr>Document</vt:lpstr>
      <vt:lpstr>Elicitation of Response Transmissions in Coordinated Spatial Reuse</vt:lpstr>
      <vt:lpstr>Abstract</vt:lpstr>
      <vt:lpstr>Backgrounds</vt:lpstr>
      <vt:lpstr>Main Issue</vt:lpstr>
      <vt:lpstr>Main Issue</vt:lpstr>
      <vt:lpstr>Proposed Solution</vt:lpstr>
      <vt:lpstr>Conclusions</vt:lpstr>
      <vt:lpstr>References</vt:lpstr>
      <vt:lpstr>SP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Hassan Omar</dc:creator>
  <cp:keywords/>
  <cp:lastModifiedBy>Hassan Omar</cp:lastModifiedBy>
  <cp:revision>199</cp:revision>
  <cp:lastPrinted>1601-01-01T00:00:00Z</cp:lastPrinted>
  <dcterms:created xsi:type="dcterms:W3CDTF">2023-09-13T14:14:44Z</dcterms:created>
  <dcterms:modified xsi:type="dcterms:W3CDTF">2025-04-23T20:47:22Z</dcterms:modified>
  <cp:category>Name, Affiliation</cp:category>
</cp:coreProperties>
</file>