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301" r:id="rId4"/>
    <p:sldId id="277" r:id="rId5"/>
    <p:sldId id="306" r:id="rId6"/>
    <p:sldId id="302" r:id="rId7"/>
    <p:sldId id="308" r:id="rId8"/>
    <p:sldId id="309" r:id="rId9"/>
    <p:sldId id="310" r:id="rId10"/>
    <p:sldId id="300" r:id="rId11"/>
    <p:sldId id="311" r:id="rId12"/>
    <p:sldId id="289" r:id="rId13"/>
    <p:sldId id="304" r:id="rId14"/>
    <p:sldId id="305" r:id="rId15"/>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4" autoAdjust="0"/>
    <p:restoredTop sz="94660"/>
  </p:normalViewPr>
  <p:slideViewPr>
    <p:cSldViewPr>
      <p:cViewPr varScale="1">
        <p:scale>
          <a:sx n="118" d="100"/>
          <a:sy n="118" d="100"/>
        </p:scale>
        <p:origin x="269" y="67"/>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802.11-25/xxxxr0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fld id="{B87CCAAF-252C-4847-8D16-EDD6B40E4912}" type="datetimeFigureOut">
              <a:rPr lang="en-US" smtClean="0"/>
              <a:pPr/>
              <a:t>9/14/2025</a:t>
            </a:fld>
            <a:endParaRPr lang="en-US"/>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802.11-25/xxxxr0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Month Year</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John Doe, Some Company</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802.11-25/xxxxr0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802.11-25/0184r0</a:t>
            </a:r>
          </a:p>
        </p:txBody>
      </p:sp>
      <p:sp>
        <p:nvSpPr>
          <p:cNvPr id="5" name="Rectangle 3"/>
          <p:cNvSpPr>
            <a:spLocks noGrp="1" noChangeArrowheads="1"/>
          </p:cNvSpPr>
          <p:nvPr>
            <p:ph type="dt"/>
          </p:nvPr>
        </p:nvSpPr>
        <p:spPr>
          <a:ln/>
        </p:spPr>
        <p:txBody>
          <a:bodyPr/>
          <a:lstStyle/>
          <a:p>
            <a:r>
              <a:rPr lang="en-US"/>
              <a:t>Month Year</a:t>
            </a:r>
          </a:p>
        </p:txBody>
      </p:sp>
      <p:sp>
        <p:nvSpPr>
          <p:cNvPr id="6" name="Rectangle 6"/>
          <p:cNvSpPr>
            <a:spLocks noGrp="1" noChangeArrowheads="1"/>
          </p:cNvSpPr>
          <p:nvPr>
            <p:ph type="ftr"/>
          </p:nvPr>
        </p:nvSpPr>
        <p:spPr>
          <a:ln/>
        </p:spPr>
        <p:txBody>
          <a:bodyPr/>
          <a:lstStyle/>
          <a:p>
            <a:r>
              <a:rPr lang="en-US"/>
              <a:t>John Doe, Some Company</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ltLang="zh-CN"/>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ltLang="zh-CN"/>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dirty="0"/>
          </a:p>
        </p:txBody>
      </p:sp>
      <p:sp>
        <p:nvSpPr>
          <p:cNvPr id="5" name="Footer Placeholder 4"/>
          <p:cNvSpPr>
            <a:spLocks noGrp="1"/>
          </p:cNvSpPr>
          <p:nvPr>
            <p:ph type="ftr" idx="11"/>
          </p:nvPr>
        </p:nvSpPr>
        <p:spPr/>
        <p:txBody>
          <a:bodyPr/>
          <a:lstStyle>
            <a:lvl1pPr>
              <a:defRPr/>
            </a:lvl1pPr>
          </a:lstStyle>
          <a:p>
            <a:r>
              <a:rPr lang="en-GB"/>
              <a:t>Kaikai Huang, Nokia</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GB" dirty="0"/>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Kaikai Huang, Nokia</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Jan 2025</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ltLang="zh-CN"/>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ltLang="zh-CN"/>
              <a:t>Click to edit Master text styles</a:t>
            </a:r>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en-GB"/>
              <a:t>Kaikai Huang, Nokia</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5" name="Date Placeholder 4"/>
          <p:cNvSpPr>
            <a:spLocks noGrp="1"/>
          </p:cNvSpPr>
          <p:nvPr>
            <p:ph type="dt" idx="10"/>
          </p:nvPr>
        </p:nvSpPr>
        <p:spPr/>
        <p:txBody>
          <a:bodyPr/>
          <a:lstStyle>
            <a:lvl1pPr>
              <a:defRPr/>
            </a:lvl1pPr>
          </a:lstStyle>
          <a:p>
            <a:r>
              <a:rPr lang="en-US" altLang="zh-CN"/>
              <a:t>Jan 2025</a:t>
            </a:r>
            <a:endParaRPr lang="en-GB"/>
          </a:p>
        </p:txBody>
      </p:sp>
      <p:sp>
        <p:nvSpPr>
          <p:cNvPr id="6" name="Footer Placeholder 5"/>
          <p:cNvSpPr>
            <a:spLocks noGrp="1"/>
          </p:cNvSpPr>
          <p:nvPr>
            <p:ph type="ftr" idx="11"/>
          </p:nvPr>
        </p:nvSpPr>
        <p:spPr/>
        <p:txBody>
          <a:bodyPr/>
          <a:lstStyle>
            <a:lvl1pPr>
              <a:defRPr/>
            </a:lvl1pPr>
          </a:lstStyle>
          <a:p>
            <a:r>
              <a:rPr lang="en-GB"/>
              <a:t>Kaikai Huang, Nokia</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ltLang="zh-CN"/>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7" name="Date Placeholder 6"/>
          <p:cNvSpPr>
            <a:spLocks noGrp="1"/>
          </p:cNvSpPr>
          <p:nvPr>
            <p:ph type="dt" idx="10"/>
          </p:nvPr>
        </p:nvSpPr>
        <p:spPr/>
        <p:txBody>
          <a:bodyPr/>
          <a:lstStyle>
            <a:lvl1pPr>
              <a:defRPr/>
            </a:lvl1pPr>
          </a:lstStyle>
          <a:p>
            <a:r>
              <a:rPr lang="en-US" altLang="zh-CN"/>
              <a:t>Jan 2025</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Kaikai Huang, Nokia</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dirty="0"/>
              <a:t>Click to edit Master title style</a:t>
            </a:r>
            <a:endParaRPr lang="en-GB" dirty="0"/>
          </a:p>
        </p:txBody>
      </p:sp>
      <p:sp>
        <p:nvSpPr>
          <p:cNvPr id="3" name="Date Placeholder 2"/>
          <p:cNvSpPr>
            <a:spLocks noGrp="1"/>
          </p:cNvSpPr>
          <p:nvPr>
            <p:ph type="dt" idx="10"/>
          </p:nvPr>
        </p:nvSpPr>
        <p:spPr/>
        <p:txBody>
          <a:bodyPr/>
          <a:lstStyle>
            <a:lvl1pPr>
              <a:defRPr/>
            </a:lvl1pPr>
          </a:lstStyle>
          <a:p>
            <a:r>
              <a:rPr lang="en-US" altLang="zh-CN"/>
              <a:t>Jan 2025</a:t>
            </a:r>
            <a:endParaRPr lang="en-GB"/>
          </a:p>
        </p:txBody>
      </p:sp>
      <p:sp>
        <p:nvSpPr>
          <p:cNvPr id="4" name="Footer Placeholder 3"/>
          <p:cNvSpPr>
            <a:spLocks noGrp="1"/>
          </p:cNvSpPr>
          <p:nvPr>
            <p:ph type="ftr" idx="11"/>
          </p:nvPr>
        </p:nvSpPr>
        <p:spPr/>
        <p:txBody>
          <a:bodyPr/>
          <a:lstStyle>
            <a:lvl1pPr>
              <a:defRPr/>
            </a:lvl1pPr>
          </a:lstStyle>
          <a:p>
            <a:r>
              <a:rPr lang="en-GB"/>
              <a:t>Kaikai Huang, Nokia</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ltLang="zh-CN"/>
              <a:t>Jan 2025</a:t>
            </a:r>
            <a:endParaRPr lang="en-GB"/>
          </a:p>
        </p:txBody>
      </p:sp>
      <p:sp>
        <p:nvSpPr>
          <p:cNvPr id="3" name="Footer Placeholder 2"/>
          <p:cNvSpPr>
            <a:spLocks noGrp="1"/>
          </p:cNvSpPr>
          <p:nvPr>
            <p:ph type="ftr" idx="11"/>
          </p:nvPr>
        </p:nvSpPr>
        <p:spPr/>
        <p:txBody>
          <a:bodyPr/>
          <a:lstStyle>
            <a:lvl1pPr>
              <a:defRPr/>
            </a:lvl1pPr>
          </a:lstStyle>
          <a:p>
            <a:r>
              <a:rPr lang="en-GB"/>
              <a:t>Kaikai Huang, Nokia</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en-GB"/>
              <a:t>Kaikai Huang, Nokia</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ltLang="zh-CN"/>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en-GB"/>
          </a:p>
        </p:txBody>
      </p:sp>
      <p:sp>
        <p:nvSpPr>
          <p:cNvPr id="4" name="Date Placeholder 3"/>
          <p:cNvSpPr>
            <a:spLocks noGrp="1"/>
          </p:cNvSpPr>
          <p:nvPr>
            <p:ph type="dt" idx="10"/>
          </p:nvPr>
        </p:nvSpPr>
        <p:spPr/>
        <p:txBody>
          <a:bodyPr/>
          <a:lstStyle>
            <a:lvl1pPr>
              <a:defRPr/>
            </a:lvl1pPr>
          </a:lstStyle>
          <a:p>
            <a:r>
              <a:rPr lang="en-US" altLang="zh-CN"/>
              <a:t>Jan 2025</a:t>
            </a:r>
            <a:endParaRPr lang="en-GB"/>
          </a:p>
        </p:txBody>
      </p:sp>
      <p:sp>
        <p:nvSpPr>
          <p:cNvPr id="5" name="Footer Placeholder 4"/>
          <p:cNvSpPr>
            <a:spLocks noGrp="1"/>
          </p:cNvSpPr>
          <p:nvPr>
            <p:ph type="ftr" idx="11"/>
          </p:nvPr>
        </p:nvSpPr>
        <p:spPr/>
        <p:txBody>
          <a:bodyPr/>
          <a:lstStyle>
            <a:lvl1pPr>
              <a:defRPr/>
            </a:lvl1pPr>
          </a:lstStyle>
          <a:p>
            <a:r>
              <a:rPr lang="en-GB"/>
              <a:t>Kaikai Huang, Nokia</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dirty="0"/>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ltLang="zh-CN"/>
              <a:t>Jan 2025</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Kaikai Huang, Nokia</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a:t>
            </a:r>
            <a:r>
              <a:rPr kumimoji="0" lang="en-GB" sz="1800" b="1" i="0" u="none" strike="noStrike" kern="1200" cap="none" spc="0" normalizeH="0" baseline="0" noProof="0">
                <a:ln>
                  <a:noFill/>
                </a:ln>
                <a:solidFill>
                  <a:srgbClr val="000000"/>
                </a:solidFill>
                <a:effectLst/>
                <a:uLnTx/>
                <a:uFillTx/>
                <a:latin typeface="Times New Roman" pitchFamily="16" charset="0"/>
                <a:ea typeface="MS Gothic" charset="-128"/>
                <a:cs typeface="Arial Unicode MS" charset="0"/>
              </a:rPr>
              <a:t>IEEE 802.11-25/0184r1</a:t>
            </a:r>
            <a:endPar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866100" y="486433"/>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Channel Measurement Announcement</a:t>
            </a:r>
          </a:p>
        </p:txBody>
      </p:sp>
      <p:sp>
        <p:nvSpPr>
          <p:cNvPr id="3074" name="Rectangle 2"/>
          <p:cNvSpPr>
            <a:spLocks noGrp="1" noChangeArrowheads="1"/>
          </p:cNvSpPr>
          <p:nvPr>
            <p:ph type="subTitle" idx="1"/>
          </p:nvPr>
        </p:nvSpPr>
        <p:spPr>
          <a:xfrm>
            <a:off x="1828800" y="1463675"/>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2025-1-15</a:t>
            </a:r>
          </a:p>
        </p:txBody>
      </p:sp>
      <p:sp>
        <p:nvSpPr>
          <p:cNvPr id="6" name="Date Placeholder 3"/>
          <p:cNvSpPr>
            <a:spLocks noGrp="1"/>
          </p:cNvSpPr>
          <p:nvPr>
            <p:ph type="dt" idx="10"/>
          </p:nvPr>
        </p:nvSpPr>
        <p:spPr/>
        <p:txBody>
          <a:bodyPr/>
          <a:lstStyle/>
          <a:p>
            <a:r>
              <a:rPr lang="en-US" altLang="zh-CN"/>
              <a:t>Jan 2025</a:t>
            </a:r>
            <a:endParaRPr lang="en-GB" dirty="0"/>
          </a:p>
        </p:txBody>
      </p:sp>
      <p:sp>
        <p:nvSpPr>
          <p:cNvPr id="7" name="Footer Placeholder 4"/>
          <p:cNvSpPr>
            <a:spLocks noGrp="1"/>
          </p:cNvSpPr>
          <p:nvPr>
            <p:ph type="ftr" idx="11"/>
          </p:nvPr>
        </p:nvSpPr>
        <p:spPr/>
        <p:txBody>
          <a:bodyPr/>
          <a:lstStyle/>
          <a:p>
            <a:r>
              <a:rPr lang="en-GB"/>
              <a:t>Kaikai Huang, Nokia</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1942670905"/>
              </p:ext>
            </p:extLst>
          </p:nvPr>
        </p:nvGraphicFramePr>
        <p:xfrm>
          <a:off x="969963" y="2384425"/>
          <a:ext cx="9774237" cy="4652963"/>
        </p:xfrm>
        <a:graphic>
          <a:graphicData uri="http://schemas.openxmlformats.org/presentationml/2006/ole">
            <mc:AlternateContent xmlns:mc="http://schemas.openxmlformats.org/markup-compatibility/2006">
              <mc:Choice xmlns:v="urn:schemas-microsoft-com:vml" Requires="v">
                <p:oleObj name="Document" r:id="rId3" imgW="10440910" imgH="4980372" progId="Word.Document.8">
                  <p:embed/>
                </p:oleObj>
              </mc:Choice>
              <mc:Fallback>
                <p:oleObj name="Document" r:id="rId3" imgW="10440910" imgH="4980372" progId="Word.Document.8">
                  <p:embed/>
                  <p:pic>
                    <p:nvPicPr>
                      <p:cNvPr id="0" name="Picture 3"/>
                      <p:cNvPicPr>
                        <a:picLocks noChangeAspect="1" noChangeArrowheads="1"/>
                      </p:cNvPicPr>
                      <p:nvPr/>
                    </p:nvPicPr>
                    <p:blipFill>
                      <a:blip r:embed="rId4"/>
                      <a:srcRect/>
                      <a:stretch>
                        <a:fillRect/>
                      </a:stretch>
                    </p:blipFill>
                    <p:spPr bwMode="auto">
                      <a:xfrm>
                        <a:off x="969963" y="2384425"/>
                        <a:ext cx="9774237" cy="4652963"/>
                      </a:xfrm>
                      <a:prstGeom prst="rect">
                        <a:avLst/>
                      </a:prstGeom>
                      <a:noFill/>
                    </p:spPr>
                  </p:pic>
                </p:oleObj>
              </mc:Fallback>
            </mc:AlternateContent>
          </a:graphicData>
        </a:graphic>
      </p:graphicFrame>
      <p:sp>
        <p:nvSpPr>
          <p:cNvPr id="3076" name="Rectangle 4"/>
          <p:cNvSpPr>
            <a:spLocks noChangeArrowheads="1"/>
          </p:cNvSpPr>
          <p:nvPr/>
        </p:nvSpPr>
        <p:spPr bwMode="auto">
          <a:xfrm>
            <a:off x="993775" y="197299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BCE36-3ADD-3764-DE5B-85AAA9A2EA5D}"/>
              </a:ext>
            </a:extLst>
          </p:cNvPr>
          <p:cNvSpPr>
            <a:spLocks noGrp="1"/>
          </p:cNvSpPr>
          <p:nvPr>
            <p:ph type="title"/>
          </p:nvPr>
        </p:nvSpPr>
        <p:spPr/>
        <p:txBody>
          <a:bodyPr/>
          <a:lstStyle/>
          <a:p>
            <a:r>
              <a:rPr lang="en-US"/>
              <a:t>Summary</a:t>
            </a:r>
          </a:p>
        </p:txBody>
      </p:sp>
      <p:sp>
        <p:nvSpPr>
          <p:cNvPr id="3" name="Content Placeholder 2">
            <a:extLst>
              <a:ext uri="{FF2B5EF4-FFF2-40B4-BE49-F238E27FC236}">
                <a16:creationId xmlns:a16="http://schemas.microsoft.com/office/drawing/2014/main" id="{275EC57C-AD75-AF84-DB89-7C05F50EAC8B}"/>
              </a:ext>
            </a:extLst>
          </p:cNvPr>
          <p:cNvSpPr>
            <a:spLocks noGrp="1"/>
          </p:cNvSpPr>
          <p:nvPr>
            <p:ph idx="1"/>
          </p:nvPr>
        </p:nvSpPr>
        <p:spPr/>
        <p:txBody>
          <a:bodyPr/>
          <a:lstStyle/>
          <a:p>
            <a:r>
              <a:rPr lang="en-US" dirty="0"/>
              <a:t>    We proposal a new signaling method (Define a new Channel Measurement Announcement frame) in 11bn to support signal channel and radio measurement information as measurement type, mode, channel, bandwidth, start time, duration, available NSS etc. to fix packet loss, latency, long measurement time and other measurement issues.</a:t>
            </a:r>
          </a:p>
          <a:p>
            <a:r>
              <a:rPr lang="en-US" dirty="0"/>
              <a:t>     Also, we add option proposal to extend unavailability feedback info to include dedicated channel measurement info.</a:t>
            </a:r>
          </a:p>
        </p:txBody>
      </p:sp>
      <p:sp>
        <p:nvSpPr>
          <p:cNvPr id="4" name="Slide Number Placeholder 3">
            <a:extLst>
              <a:ext uri="{FF2B5EF4-FFF2-40B4-BE49-F238E27FC236}">
                <a16:creationId xmlns:a16="http://schemas.microsoft.com/office/drawing/2014/main" id="{1135660B-4BCF-4664-3B81-A87C64CD3B37}"/>
              </a:ext>
            </a:extLst>
          </p:cNvPr>
          <p:cNvSpPr>
            <a:spLocks noGrp="1"/>
          </p:cNvSpPr>
          <p:nvPr>
            <p:ph type="sldNum" idx="12"/>
          </p:nvPr>
        </p:nvSpPr>
        <p:spPr/>
        <p:txBody>
          <a:bodyPr/>
          <a:lstStyle/>
          <a:p>
            <a:r>
              <a:rPr lang="en-GB"/>
              <a:t>Slide </a:t>
            </a:r>
            <a:fld id="{440F5867-744E-4AA6-B0ED-4C44D2DFBB7B}" type="slidenum">
              <a:rPr lang="en-GB" smtClean="0"/>
              <a:pPr/>
              <a:t>10</a:t>
            </a:fld>
            <a:endParaRPr lang="en-GB"/>
          </a:p>
        </p:txBody>
      </p:sp>
      <p:sp>
        <p:nvSpPr>
          <p:cNvPr id="5" name="Footer Placeholder 4">
            <a:extLst>
              <a:ext uri="{FF2B5EF4-FFF2-40B4-BE49-F238E27FC236}">
                <a16:creationId xmlns:a16="http://schemas.microsoft.com/office/drawing/2014/main" id="{F86396A1-D0D4-3521-365D-9071AC44D76C}"/>
              </a:ext>
            </a:extLst>
          </p:cNvPr>
          <p:cNvSpPr>
            <a:spLocks noGrp="1"/>
          </p:cNvSpPr>
          <p:nvPr>
            <p:ph type="ftr" idx="14"/>
          </p:nvPr>
        </p:nvSpPr>
        <p:spPr/>
        <p:txBody>
          <a:bodyPr/>
          <a:lstStyle/>
          <a:p>
            <a:r>
              <a:rPr lang="fi-FI"/>
              <a:t>Kaikai Huang, Nokia</a:t>
            </a:r>
            <a:endParaRPr lang="en-GB"/>
          </a:p>
        </p:txBody>
      </p:sp>
      <p:sp>
        <p:nvSpPr>
          <p:cNvPr id="6" name="Date Placeholder 5">
            <a:extLst>
              <a:ext uri="{FF2B5EF4-FFF2-40B4-BE49-F238E27FC236}">
                <a16:creationId xmlns:a16="http://schemas.microsoft.com/office/drawing/2014/main" id="{8877E453-4FA9-FDD5-0556-AB124089E310}"/>
              </a:ext>
            </a:extLst>
          </p:cNvPr>
          <p:cNvSpPr>
            <a:spLocks noGrp="1"/>
          </p:cNvSpPr>
          <p:nvPr>
            <p:ph type="dt" idx="15"/>
          </p:nvPr>
        </p:nvSpPr>
        <p:spPr/>
        <p:txBody>
          <a:bodyPr/>
          <a:lstStyle/>
          <a:p>
            <a:r>
              <a:rPr lang="en-US" altLang="zh-CN"/>
              <a:t>Jan 2025</a:t>
            </a:r>
            <a:endParaRPr lang="en-GB"/>
          </a:p>
        </p:txBody>
      </p:sp>
    </p:spTree>
    <p:extLst>
      <p:ext uri="{BB962C8B-B14F-4D97-AF65-F5344CB8AC3E}">
        <p14:creationId xmlns:p14="http://schemas.microsoft.com/office/powerpoint/2010/main" val="382285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A819AF-37EB-27AF-4A3A-F146E72B78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30653B-47B4-5006-34EA-96F073901964}"/>
              </a:ext>
            </a:extLst>
          </p:cNvPr>
          <p:cNvSpPr>
            <a:spLocks noGrp="1"/>
          </p:cNvSpPr>
          <p:nvPr>
            <p:ph type="title"/>
          </p:nvPr>
        </p:nvSpPr>
        <p:spPr/>
        <p:txBody>
          <a:bodyPr/>
          <a:lstStyle/>
          <a:p>
            <a:r>
              <a:rPr lang="en-US" dirty="0"/>
              <a:t>Straw Poll 1</a:t>
            </a:r>
          </a:p>
        </p:txBody>
      </p:sp>
      <p:sp>
        <p:nvSpPr>
          <p:cNvPr id="3" name="Content Placeholder 2">
            <a:extLst>
              <a:ext uri="{FF2B5EF4-FFF2-40B4-BE49-F238E27FC236}">
                <a16:creationId xmlns:a16="http://schemas.microsoft.com/office/drawing/2014/main" id="{ABB74D0D-FCD5-9E1A-923E-3850F972AD32}"/>
              </a:ext>
            </a:extLst>
          </p:cNvPr>
          <p:cNvSpPr>
            <a:spLocks noGrp="1"/>
          </p:cNvSpPr>
          <p:nvPr>
            <p:ph idx="1"/>
          </p:nvPr>
        </p:nvSpPr>
        <p:spPr/>
        <p:txBody>
          <a:bodyPr/>
          <a:lstStyle/>
          <a:p>
            <a:r>
              <a:rPr lang="en-US" dirty="0"/>
              <a:t>    Do you agree that </a:t>
            </a:r>
            <a:r>
              <a:rPr lang="en-US" dirty="0" err="1"/>
              <a:t>TGbn</a:t>
            </a:r>
            <a:r>
              <a:rPr lang="en-US" dirty="0"/>
              <a:t> defines a new action frame(Channel Measurement Announcement) to signal channel and radio measurement info, detail signal info is TBD?</a:t>
            </a:r>
          </a:p>
          <a:p>
            <a:r>
              <a:rPr lang="en-US" dirty="0"/>
              <a:t>	</a:t>
            </a:r>
            <a:r>
              <a:rPr lang="en-US" sz="1800" dirty="0"/>
              <a:t>YES</a:t>
            </a:r>
          </a:p>
          <a:p>
            <a:r>
              <a:rPr lang="en-US" sz="1800" dirty="0"/>
              <a:t>	No</a:t>
            </a:r>
          </a:p>
          <a:p>
            <a:r>
              <a:rPr lang="en-US" sz="1800" dirty="0"/>
              <a:t>	Abstain</a:t>
            </a:r>
            <a:endParaRPr lang="en-US" dirty="0"/>
          </a:p>
          <a:p>
            <a:endParaRPr lang="en-US" dirty="0"/>
          </a:p>
        </p:txBody>
      </p:sp>
      <p:sp>
        <p:nvSpPr>
          <p:cNvPr id="4" name="Slide Number Placeholder 3">
            <a:extLst>
              <a:ext uri="{FF2B5EF4-FFF2-40B4-BE49-F238E27FC236}">
                <a16:creationId xmlns:a16="http://schemas.microsoft.com/office/drawing/2014/main" id="{46BC8DFD-AF54-7D51-C5D8-D7D9360D1940}"/>
              </a:ext>
            </a:extLst>
          </p:cNvPr>
          <p:cNvSpPr>
            <a:spLocks noGrp="1"/>
          </p:cNvSpPr>
          <p:nvPr>
            <p:ph type="sldNum" idx="12"/>
          </p:nvPr>
        </p:nvSpPr>
        <p:spPr/>
        <p:txBody>
          <a:bodyPr/>
          <a:lstStyle/>
          <a:p>
            <a:r>
              <a:rPr lang="en-GB"/>
              <a:t>Slide </a:t>
            </a:r>
            <a:fld id="{440F5867-744E-4AA6-B0ED-4C44D2DFBB7B}" type="slidenum">
              <a:rPr lang="en-GB" smtClean="0"/>
              <a:pPr/>
              <a:t>11</a:t>
            </a:fld>
            <a:endParaRPr lang="en-GB"/>
          </a:p>
        </p:txBody>
      </p:sp>
      <p:sp>
        <p:nvSpPr>
          <p:cNvPr id="5" name="Footer Placeholder 4">
            <a:extLst>
              <a:ext uri="{FF2B5EF4-FFF2-40B4-BE49-F238E27FC236}">
                <a16:creationId xmlns:a16="http://schemas.microsoft.com/office/drawing/2014/main" id="{1FD17CC5-A379-6AF8-1680-DDFE8FAB866A}"/>
              </a:ext>
            </a:extLst>
          </p:cNvPr>
          <p:cNvSpPr>
            <a:spLocks noGrp="1"/>
          </p:cNvSpPr>
          <p:nvPr>
            <p:ph type="ftr" idx="14"/>
          </p:nvPr>
        </p:nvSpPr>
        <p:spPr/>
        <p:txBody>
          <a:bodyPr/>
          <a:lstStyle/>
          <a:p>
            <a:r>
              <a:rPr lang="fi-FI"/>
              <a:t>Kaikai Huang, Nokia</a:t>
            </a:r>
            <a:endParaRPr lang="en-GB"/>
          </a:p>
        </p:txBody>
      </p:sp>
      <p:sp>
        <p:nvSpPr>
          <p:cNvPr id="6" name="Date Placeholder 5">
            <a:extLst>
              <a:ext uri="{FF2B5EF4-FFF2-40B4-BE49-F238E27FC236}">
                <a16:creationId xmlns:a16="http://schemas.microsoft.com/office/drawing/2014/main" id="{757EC03F-D835-5B49-4766-7457068DBFAC}"/>
              </a:ext>
            </a:extLst>
          </p:cNvPr>
          <p:cNvSpPr>
            <a:spLocks noGrp="1"/>
          </p:cNvSpPr>
          <p:nvPr>
            <p:ph type="dt" idx="15"/>
          </p:nvPr>
        </p:nvSpPr>
        <p:spPr/>
        <p:txBody>
          <a:bodyPr/>
          <a:lstStyle/>
          <a:p>
            <a:r>
              <a:rPr lang="en-US" altLang="zh-CN"/>
              <a:t>Jan 2025</a:t>
            </a:r>
            <a:endParaRPr lang="en-GB"/>
          </a:p>
        </p:txBody>
      </p:sp>
    </p:spTree>
    <p:extLst>
      <p:ext uri="{BB962C8B-B14F-4D97-AF65-F5344CB8AC3E}">
        <p14:creationId xmlns:p14="http://schemas.microsoft.com/office/powerpoint/2010/main" val="136799048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33D66C-B70B-DAB8-5A2B-AE8B5A39DDD5}"/>
              </a:ext>
            </a:extLst>
          </p:cNvPr>
          <p:cNvSpPr>
            <a:spLocks noGrp="1"/>
          </p:cNvSpPr>
          <p:nvPr>
            <p:ph type="title"/>
          </p:nvPr>
        </p:nvSpPr>
        <p:spPr>
          <a:xfrm>
            <a:off x="914401" y="692696"/>
            <a:ext cx="10361084" cy="1065213"/>
          </a:xfrm>
        </p:spPr>
        <p:txBody>
          <a:bodyPr/>
          <a:lstStyle/>
          <a:p>
            <a:r>
              <a:rPr lang="en-US" dirty="0"/>
              <a:t>Straw Poll 2</a:t>
            </a:r>
          </a:p>
        </p:txBody>
      </p:sp>
      <p:sp>
        <p:nvSpPr>
          <p:cNvPr id="3" name="Content Placeholder 2">
            <a:extLst>
              <a:ext uri="{FF2B5EF4-FFF2-40B4-BE49-F238E27FC236}">
                <a16:creationId xmlns:a16="http://schemas.microsoft.com/office/drawing/2014/main" id="{065545C6-9C83-1B96-1C70-F5C8BAB7C895}"/>
              </a:ext>
            </a:extLst>
          </p:cNvPr>
          <p:cNvSpPr>
            <a:spLocks noGrp="1"/>
          </p:cNvSpPr>
          <p:nvPr>
            <p:ph idx="1"/>
          </p:nvPr>
        </p:nvSpPr>
        <p:spPr/>
        <p:txBody>
          <a:bodyPr/>
          <a:lstStyle/>
          <a:p>
            <a:r>
              <a:rPr lang="en-US" dirty="0"/>
              <a:t>    Do you agree that </a:t>
            </a:r>
            <a:r>
              <a:rPr lang="en-US" dirty="0" err="1"/>
              <a:t>TGbn</a:t>
            </a:r>
            <a:r>
              <a:rPr lang="en-US" dirty="0"/>
              <a:t> add channel measurement info(channel index, measurement type) into unavailability feedback on DUO/PUO mode if </a:t>
            </a:r>
            <a:r>
              <a:rPr lang="en-US" altLang="zh-CN" dirty="0"/>
              <a:t>unavailability reason is channel or radio measurement</a:t>
            </a:r>
            <a:r>
              <a:rPr lang="en-US" dirty="0"/>
              <a:t>?</a:t>
            </a:r>
          </a:p>
          <a:p>
            <a:r>
              <a:rPr lang="en-US" dirty="0"/>
              <a:t>    </a:t>
            </a:r>
            <a:r>
              <a:rPr lang="en-US" sz="1400" dirty="0"/>
              <a:t>Note. Measurement Bandwidth is 20Mhz, Measurement Start Time and Duration is the same as </a:t>
            </a:r>
            <a:r>
              <a:rPr lang="en-US" altLang="zh-CN" sz="1400" dirty="0"/>
              <a:t>Unavailability Target Start Time and Unavailability Duration in the unavailability feedback.</a:t>
            </a:r>
            <a:endParaRPr lang="en-US" sz="1400" dirty="0"/>
          </a:p>
          <a:p>
            <a:r>
              <a:rPr lang="en-US" dirty="0"/>
              <a:t>	</a:t>
            </a:r>
            <a:r>
              <a:rPr lang="en-US" sz="1800" dirty="0"/>
              <a:t>YES</a:t>
            </a:r>
          </a:p>
          <a:p>
            <a:r>
              <a:rPr lang="en-US" sz="1800" dirty="0"/>
              <a:t>	No</a:t>
            </a:r>
          </a:p>
          <a:p>
            <a:r>
              <a:rPr lang="en-US" sz="1800" dirty="0"/>
              <a:t>	Abstain</a:t>
            </a:r>
            <a:endParaRPr lang="en-US" dirty="0"/>
          </a:p>
          <a:p>
            <a:endParaRPr lang="en-US" dirty="0"/>
          </a:p>
        </p:txBody>
      </p:sp>
      <p:sp>
        <p:nvSpPr>
          <p:cNvPr id="4" name="Slide Number Placeholder 3">
            <a:extLst>
              <a:ext uri="{FF2B5EF4-FFF2-40B4-BE49-F238E27FC236}">
                <a16:creationId xmlns:a16="http://schemas.microsoft.com/office/drawing/2014/main" id="{138A6284-C01C-F08A-023D-0C7A9A87C8FE}"/>
              </a:ext>
            </a:extLst>
          </p:cNvPr>
          <p:cNvSpPr>
            <a:spLocks noGrp="1"/>
          </p:cNvSpPr>
          <p:nvPr>
            <p:ph type="sldNum" idx="12"/>
          </p:nvPr>
        </p:nvSpPr>
        <p:spPr/>
        <p:txBody>
          <a:bodyPr/>
          <a:lstStyle/>
          <a:p>
            <a:r>
              <a:rPr lang="en-GB"/>
              <a:t>Slide </a:t>
            </a:r>
            <a:fld id="{440F5867-744E-4AA6-B0ED-4C44D2DFBB7B}" type="slidenum">
              <a:rPr lang="en-GB" smtClean="0"/>
              <a:pPr/>
              <a:t>12</a:t>
            </a:fld>
            <a:endParaRPr lang="en-GB"/>
          </a:p>
        </p:txBody>
      </p:sp>
      <p:sp>
        <p:nvSpPr>
          <p:cNvPr id="5" name="Footer Placeholder 4">
            <a:extLst>
              <a:ext uri="{FF2B5EF4-FFF2-40B4-BE49-F238E27FC236}">
                <a16:creationId xmlns:a16="http://schemas.microsoft.com/office/drawing/2014/main" id="{E25B2EA2-5B66-1E56-3A0B-E3F7DD5A7D1B}"/>
              </a:ext>
            </a:extLst>
          </p:cNvPr>
          <p:cNvSpPr>
            <a:spLocks noGrp="1"/>
          </p:cNvSpPr>
          <p:nvPr>
            <p:ph type="ftr" idx="14"/>
          </p:nvPr>
        </p:nvSpPr>
        <p:spPr/>
        <p:txBody>
          <a:bodyPr/>
          <a:lstStyle/>
          <a:p>
            <a:r>
              <a:rPr lang="fi-FI"/>
              <a:t>Kaikai Huang, Nokia</a:t>
            </a:r>
            <a:endParaRPr lang="en-GB"/>
          </a:p>
        </p:txBody>
      </p:sp>
      <p:sp>
        <p:nvSpPr>
          <p:cNvPr id="6" name="Date Placeholder 5">
            <a:extLst>
              <a:ext uri="{FF2B5EF4-FFF2-40B4-BE49-F238E27FC236}">
                <a16:creationId xmlns:a16="http://schemas.microsoft.com/office/drawing/2014/main" id="{69B5EBC6-A7D2-284B-42E1-3A4BEEF4CF5A}"/>
              </a:ext>
            </a:extLst>
          </p:cNvPr>
          <p:cNvSpPr>
            <a:spLocks noGrp="1"/>
          </p:cNvSpPr>
          <p:nvPr>
            <p:ph type="dt" idx="15"/>
          </p:nvPr>
        </p:nvSpPr>
        <p:spPr/>
        <p:txBody>
          <a:bodyPr/>
          <a:lstStyle/>
          <a:p>
            <a:r>
              <a:rPr lang="en-US" altLang="zh-CN"/>
              <a:t>Jan 2025</a:t>
            </a:r>
            <a:endParaRPr lang="en-GB"/>
          </a:p>
        </p:txBody>
      </p:sp>
    </p:spTree>
    <p:extLst>
      <p:ext uri="{BB962C8B-B14F-4D97-AF65-F5344CB8AC3E}">
        <p14:creationId xmlns:p14="http://schemas.microsoft.com/office/powerpoint/2010/main" val="20141200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5E58F-E769-D52B-C790-AE62892EC5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C7914E-2D55-F4BA-2C39-FC4C2C0FC16E}"/>
              </a:ext>
            </a:extLst>
          </p:cNvPr>
          <p:cNvSpPr>
            <a:spLocks noGrp="1"/>
          </p:cNvSpPr>
          <p:nvPr>
            <p:ph type="title"/>
          </p:nvPr>
        </p:nvSpPr>
        <p:spPr/>
        <p:txBody>
          <a:bodyPr/>
          <a:lstStyle/>
          <a:p>
            <a:r>
              <a:rPr lang="en-US" dirty="0"/>
              <a:t>Straw Poll 3</a:t>
            </a:r>
          </a:p>
        </p:txBody>
      </p:sp>
      <p:sp>
        <p:nvSpPr>
          <p:cNvPr id="3" name="Content Placeholder 2">
            <a:extLst>
              <a:ext uri="{FF2B5EF4-FFF2-40B4-BE49-F238E27FC236}">
                <a16:creationId xmlns:a16="http://schemas.microsoft.com/office/drawing/2014/main" id="{E73AB89F-7829-7F5F-E768-30F47F943BC1}"/>
              </a:ext>
            </a:extLst>
          </p:cNvPr>
          <p:cNvSpPr>
            <a:spLocks noGrp="1"/>
          </p:cNvSpPr>
          <p:nvPr>
            <p:ph idx="1"/>
          </p:nvPr>
        </p:nvSpPr>
        <p:spPr/>
        <p:txBody>
          <a:bodyPr/>
          <a:lstStyle/>
          <a:p>
            <a:r>
              <a:rPr lang="en-US" dirty="0"/>
              <a:t>    Do you agree that </a:t>
            </a:r>
            <a:r>
              <a:rPr lang="en-US" dirty="0" err="1"/>
              <a:t>TGbn</a:t>
            </a:r>
            <a:r>
              <a:rPr lang="en-US" dirty="0"/>
              <a:t> add below info into Channel Measurement Info? Other signal info is TBD</a:t>
            </a:r>
          </a:p>
          <a:p>
            <a:pPr marL="228600" indent="-228600">
              <a:buAutoNum type="arabicParenR"/>
            </a:pPr>
            <a:r>
              <a:rPr lang="en-US" altLang="zh-CN" sz="1100" dirty="0">
                <a:solidFill>
                  <a:schemeClr val="tx1"/>
                </a:solidFill>
              </a:rPr>
              <a:t>   </a:t>
            </a:r>
            <a:r>
              <a:rPr lang="en-US" altLang="zh-CN" sz="1200" dirty="0">
                <a:solidFill>
                  <a:schemeClr val="tx1"/>
                </a:solidFill>
              </a:rPr>
              <a:t>Measurement Type  </a:t>
            </a:r>
          </a:p>
          <a:p>
            <a:pPr marL="0" indent="0"/>
            <a:r>
              <a:rPr lang="en-US" altLang="zh-CN" sz="1200" dirty="0">
                <a:solidFill>
                  <a:schemeClr val="tx1"/>
                </a:solidFill>
              </a:rPr>
              <a:t>2)</a:t>
            </a:r>
            <a:r>
              <a:rPr lang="zh-CN" altLang="en-US" sz="1200" dirty="0">
                <a:solidFill>
                  <a:schemeClr val="tx1"/>
                </a:solidFill>
              </a:rPr>
              <a:t>      </a:t>
            </a:r>
            <a:r>
              <a:rPr lang="en-US" altLang="zh-CN" sz="1200" dirty="0">
                <a:solidFill>
                  <a:schemeClr val="tx1"/>
                </a:solidFill>
              </a:rPr>
              <a:t>Measurement</a:t>
            </a:r>
            <a:r>
              <a:rPr lang="zh-CN" altLang="en-US" sz="1200" dirty="0">
                <a:solidFill>
                  <a:schemeClr val="tx1"/>
                </a:solidFill>
              </a:rPr>
              <a:t> </a:t>
            </a:r>
            <a:r>
              <a:rPr lang="en-US" altLang="zh-CN" sz="1200" dirty="0">
                <a:solidFill>
                  <a:schemeClr val="tx1"/>
                </a:solidFill>
              </a:rPr>
              <a:t>Mode(</a:t>
            </a:r>
            <a:r>
              <a:rPr lang="zh-CN" altLang="en-US" sz="1200" dirty="0">
                <a:solidFill>
                  <a:schemeClr val="tx1"/>
                </a:solidFill>
              </a:rPr>
              <a:t> </a:t>
            </a:r>
            <a:r>
              <a:rPr lang="en-US" altLang="zh-CN" sz="1200" dirty="0">
                <a:solidFill>
                  <a:schemeClr val="tx1"/>
                </a:solidFill>
              </a:rPr>
              <a:t>Any</a:t>
            </a:r>
            <a:r>
              <a:rPr lang="zh-CN" altLang="en-US" sz="1200" dirty="0">
                <a:solidFill>
                  <a:schemeClr val="tx1"/>
                </a:solidFill>
              </a:rPr>
              <a:t> </a:t>
            </a:r>
            <a:r>
              <a:rPr lang="en-US" altLang="zh-CN" sz="1200" dirty="0">
                <a:solidFill>
                  <a:schemeClr val="tx1"/>
                </a:solidFill>
              </a:rPr>
              <a:t>restriction</a:t>
            </a:r>
            <a:r>
              <a:rPr lang="zh-CN" altLang="en-US" sz="1200" dirty="0">
                <a:solidFill>
                  <a:schemeClr val="tx1"/>
                </a:solidFill>
              </a:rPr>
              <a:t> </a:t>
            </a:r>
            <a:r>
              <a:rPr lang="en-US" altLang="zh-CN" sz="1200" dirty="0">
                <a:solidFill>
                  <a:schemeClr val="tx1"/>
                </a:solidFill>
              </a:rPr>
              <a:t>on</a:t>
            </a:r>
            <a:r>
              <a:rPr lang="zh-CN" altLang="en-US" sz="1200" dirty="0">
                <a:solidFill>
                  <a:schemeClr val="tx1"/>
                </a:solidFill>
              </a:rPr>
              <a:t> </a:t>
            </a:r>
            <a:r>
              <a:rPr lang="en-US" altLang="zh-CN" sz="1200" dirty="0">
                <a:solidFill>
                  <a:schemeClr val="tx1"/>
                </a:solidFill>
              </a:rPr>
              <a:t>receive packet on scan channel)</a:t>
            </a:r>
          </a:p>
          <a:p>
            <a:pPr>
              <a:buAutoNum type="arabicParenR" startAt="3"/>
            </a:pPr>
            <a:r>
              <a:rPr lang="en-US" altLang="zh-CN" sz="1200" dirty="0">
                <a:solidFill>
                  <a:schemeClr val="tx1"/>
                </a:solidFill>
              </a:rPr>
              <a:t>Target Channel </a:t>
            </a:r>
          </a:p>
          <a:p>
            <a:pPr>
              <a:buAutoNum type="arabicParenR" startAt="3"/>
            </a:pPr>
            <a:r>
              <a:rPr lang="en-US" altLang="zh-CN" sz="1200" dirty="0">
                <a:solidFill>
                  <a:schemeClr val="tx1"/>
                </a:solidFill>
              </a:rPr>
              <a:t>Target Bandwidth  </a:t>
            </a:r>
          </a:p>
          <a:p>
            <a:pPr>
              <a:buAutoNum type="arabicParenR" startAt="3"/>
            </a:pPr>
            <a:r>
              <a:rPr lang="en-US" altLang="zh-CN" sz="1200" dirty="0">
                <a:solidFill>
                  <a:schemeClr val="tx1"/>
                </a:solidFill>
              </a:rPr>
              <a:t>Start time  </a:t>
            </a:r>
          </a:p>
          <a:p>
            <a:pPr>
              <a:buAutoNum type="arabicParenR" startAt="3"/>
            </a:pPr>
            <a:r>
              <a:rPr lang="en-US" altLang="zh-CN" sz="1200" dirty="0">
                <a:solidFill>
                  <a:schemeClr val="tx1"/>
                </a:solidFill>
              </a:rPr>
              <a:t>Duration  </a:t>
            </a:r>
          </a:p>
          <a:p>
            <a:pPr>
              <a:buAutoNum type="arabicParenR" startAt="3"/>
            </a:pPr>
            <a:r>
              <a:rPr lang="en-US" altLang="zh-CN" sz="1200" dirty="0">
                <a:solidFill>
                  <a:schemeClr val="tx1"/>
                </a:solidFill>
              </a:rPr>
              <a:t>Available NSS </a:t>
            </a:r>
            <a:endParaRPr lang="zh-CN" altLang="en-US" sz="1200" dirty="0">
              <a:solidFill>
                <a:schemeClr val="tx1"/>
              </a:solidFill>
            </a:endParaRPr>
          </a:p>
          <a:p>
            <a:endParaRPr lang="en-US" dirty="0"/>
          </a:p>
          <a:p>
            <a:r>
              <a:rPr lang="en-US" dirty="0"/>
              <a:t>	</a:t>
            </a:r>
            <a:r>
              <a:rPr lang="en-US" sz="1800" dirty="0"/>
              <a:t>YES</a:t>
            </a:r>
          </a:p>
          <a:p>
            <a:r>
              <a:rPr lang="en-US" sz="1800" dirty="0"/>
              <a:t>	No</a:t>
            </a:r>
          </a:p>
          <a:p>
            <a:r>
              <a:rPr lang="en-US" sz="1800" dirty="0"/>
              <a:t>	Abstain</a:t>
            </a:r>
            <a:endParaRPr lang="en-US" dirty="0"/>
          </a:p>
          <a:p>
            <a:endParaRPr lang="en-US" dirty="0"/>
          </a:p>
        </p:txBody>
      </p:sp>
      <p:sp>
        <p:nvSpPr>
          <p:cNvPr id="4" name="Slide Number Placeholder 3">
            <a:extLst>
              <a:ext uri="{FF2B5EF4-FFF2-40B4-BE49-F238E27FC236}">
                <a16:creationId xmlns:a16="http://schemas.microsoft.com/office/drawing/2014/main" id="{B539CE15-14AB-374E-8330-F83FF046B81C}"/>
              </a:ext>
            </a:extLst>
          </p:cNvPr>
          <p:cNvSpPr>
            <a:spLocks noGrp="1"/>
          </p:cNvSpPr>
          <p:nvPr>
            <p:ph type="sldNum" idx="12"/>
          </p:nvPr>
        </p:nvSpPr>
        <p:spPr/>
        <p:txBody>
          <a:bodyPr/>
          <a:lstStyle/>
          <a:p>
            <a:r>
              <a:rPr lang="en-GB"/>
              <a:t>Slide </a:t>
            </a:r>
            <a:fld id="{440F5867-744E-4AA6-B0ED-4C44D2DFBB7B}" type="slidenum">
              <a:rPr lang="en-GB" smtClean="0"/>
              <a:pPr/>
              <a:t>13</a:t>
            </a:fld>
            <a:endParaRPr lang="en-GB"/>
          </a:p>
        </p:txBody>
      </p:sp>
      <p:sp>
        <p:nvSpPr>
          <p:cNvPr id="5" name="Footer Placeholder 4">
            <a:extLst>
              <a:ext uri="{FF2B5EF4-FFF2-40B4-BE49-F238E27FC236}">
                <a16:creationId xmlns:a16="http://schemas.microsoft.com/office/drawing/2014/main" id="{284A889B-E6E7-2566-177C-10C1FCC71533}"/>
              </a:ext>
            </a:extLst>
          </p:cNvPr>
          <p:cNvSpPr>
            <a:spLocks noGrp="1"/>
          </p:cNvSpPr>
          <p:nvPr>
            <p:ph type="ftr" idx="14"/>
          </p:nvPr>
        </p:nvSpPr>
        <p:spPr/>
        <p:txBody>
          <a:bodyPr/>
          <a:lstStyle/>
          <a:p>
            <a:r>
              <a:rPr lang="fi-FI"/>
              <a:t>Kaikai Huang, Nokia</a:t>
            </a:r>
            <a:endParaRPr lang="en-GB"/>
          </a:p>
        </p:txBody>
      </p:sp>
      <p:sp>
        <p:nvSpPr>
          <p:cNvPr id="6" name="Date Placeholder 5">
            <a:extLst>
              <a:ext uri="{FF2B5EF4-FFF2-40B4-BE49-F238E27FC236}">
                <a16:creationId xmlns:a16="http://schemas.microsoft.com/office/drawing/2014/main" id="{92E52401-E58B-0F5B-4C01-9F9A6DB81404}"/>
              </a:ext>
            </a:extLst>
          </p:cNvPr>
          <p:cNvSpPr>
            <a:spLocks noGrp="1"/>
          </p:cNvSpPr>
          <p:nvPr>
            <p:ph type="dt" idx="15"/>
          </p:nvPr>
        </p:nvSpPr>
        <p:spPr/>
        <p:txBody>
          <a:bodyPr/>
          <a:lstStyle/>
          <a:p>
            <a:r>
              <a:rPr lang="en-US" altLang="zh-CN"/>
              <a:t>Jan 2025</a:t>
            </a:r>
            <a:endParaRPr lang="en-GB"/>
          </a:p>
        </p:txBody>
      </p:sp>
    </p:spTree>
    <p:extLst>
      <p:ext uri="{BB962C8B-B14F-4D97-AF65-F5344CB8AC3E}">
        <p14:creationId xmlns:p14="http://schemas.microsoft.com/office/powerpoint/2010/main" val="34408396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References</a:t>
            </a:r>
          </a:p>
        </p:txBody>
      </p:sp>
      <p:sp>
        <p:nvSpPr>
          <p:cNvPr id="2" name="Content Placeholder 1"/>
          <p:cNvSpPr>
            <a:spLocks noGrp="1"/>
          </p:cNvSpPr>
          <p:nvPr>
            <p:ph idx="1"/>
          </p:nvPr>
        </p:nvSpPr>
        <p:spPr/>
        <p:txBody>
          <a:bodyPr/>
          <a:lstStyle/>
          <a:p>
            <a:pPr marL="0" indent="0">
              <a:buNone/>
            </a:pPr>
            <a:r>
              <a:rPr lang="en-US" altLang="ko-KR" sz="1800" dirty="0">
                <a:ea typeface="굴림" panose="020B0600000101010101" pitchFamily="50" charset="-127"/>
              </a:rPr>
              <a:t>[1] 24/0509r1, “</a:t>
            </a:r>
            <a:r>
              <a:rPr lang="en-US" altLang="zh-CN" sz="1800" dirty="0">
                <a:ea typeface="굴림" panose="020B0600000101010101" pitchFamily="50" charset="-127"/>
              </a:rPr>
              <a:t>Thoughts on in-device coexistence and P2P for 11bn”</a:t>
            </a:r>
          </a:p>
          <a:p>
            <a:pPr marL="0" indent="0"/>
            <a:r>
              <a:rPr lang="en-US" altLang="zh-CN" sz="1800" dirty="0">
                <a:ea typeface="굴림" panose="020B0600000101010101" pitchFamily="50" charset="-127"/>
              </a:rPr>
              <a:t>[2] 24/1452r3, “</a:t>
            </a:r>
            <a:r>
              <a:rPr lang="en-US" altLang="ja-JP" sz="1800" dirty="0"/>
              <a:t>Coordinated Measurement: Follow-up”</a:t>
            </a:r>
          </a:p>
          <a:p>
            <a:pPr marL="0" indent="0"/>
            <a:r>
              <a:rPr lang="en-US" altLang="zh-CN" sz="1800" kern="0" dirty="0"/>
              <a:t>[3] 24/2040r9, “</a:t>
            </a:r>
            <a:r>
              <a:rPr lang="en-GB" altLang="zh-CN" sz="1800" dirty="0">
                <a:effectLst/>
                <a:latin typeface="Times New Roman" panose="02020603050405020304" pitchFamily="18" charset="0"/>
                <a:ea typeface="宋体" panose="02010600030101010101" pitchFamily="2" charset="-122"/>
              </a:rPr>
              <a:t>PDT MAC Coexistence</a:t>
            </a:r>
            <a:r>
              <a:rPr lang="en-US" altLang="zh-CN" sz="1800" dirty="0">
                <a:effectLst/>
                <a:latin typeface="Times New Roman" panose="02020603050405020304" pitchFamily="18" charset="0"/>
                <a:ea typeface="宋体" panose="02010600030101010101" pitchFamily="2" charset="-122"/>
              </a:rPr>
              <a:t>”</a:t>
            </a:r>
          </a:p>
          <a:p>
            <a:pPr marL="0" indent="0"/>
            <a:r>
              <a:rPr lang="en-US" altLang="zh-CN" sz="1800" kern="0" dirty="0">
                <a:latin typeface="Times New Roman" panose="02020603050405020304" pitchFamily="18" charset="0"/>
                <a:ea typeface="宋体" panose="02010600030101010101" pitchFamily="2" charset="-122"/>
              </a:rPr>
              <a:t>[4] Draft P802.11bn_D1.0.pdf</a:t>
            </a:r>
            <a:endParaRPr lang="en-GB" altLang="zh-CN" sz="1800" kern="0" dirty="0"/>
          </a:p>
          <a:p>
            <a:pPr marL="0" indent="0">
              <a:buNone/>
            </a:pPr>
            <a:endParaRPr lang="en-US" altLang="zh-CN" sz="1800" dirty="0">
              <a:ea typeface="굴림" panose="020B0600000101010101" pitchFamily="50" charset="-127"/>
            </a:endParaRPr>
          </a:p>
          <a:p>
            <a:pPr>
              <a:buFont typeface="Arial" panose="020B0604020202020204" pitchFamily="34" charset="0"/>
              <a:buChar char="•"/>
            </a:pPr>
            <a:endParaRPr lang="en-GB" dirty="0"/>
          </a:p>
          <a:p>
            <a:pPr>
              <a:buFont typeface="Arial" panose="020B0604020202020204" pitchFamily="34" charset="0"/>
              <a:buChar char="•"/>
            </a:pPr>
            <a:endParaRPr lang="en-GB" dirty="0"/>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14</a:t>
            </a:fld>
            <a:endParaRPr lang="en-GB"/>
          </a:p>
        </p:txBody>
      </p:sp>
      <p:sp>
        <p:nvSpPr>
          <p:cNvPr id="5" name="Footer Placeholder 4"/>
          <p:cNvSpPr>
            <a:spLocks noGrp="1"/>
          </p:cNvSpPr>
          <p:nvPr>
            <p:ph type="ftr" idx="14"/>
          </p:nvPr>
        </p:nvSpPr>
        <p:spPr/>
        <p:txBody>
          <a:bodyPr/>
          <a:lstStyle/>
          <a:p>
            <a:r>
              <a:rPr lang="fi-FI"/>
              <a:t>Kaikai Huang, Nokia</a:t>
            </a:r>
            <a:endParaRPr lang="en-GB"/>
          </a:p>
        </p:txBody>
      </p:sp>
      <p:sp>
        <p:nvSpPr>
          <p:cNvPr id="4" name="Date Placeholder 3"/>
          <p:cNvSpPr>
            <a:spLocks noGrp="1"/>
          </p:cNvSpPr>
          <p:nvPr>
            <p:ph type="dt" idx="15"/>
          </p:nvPr>
        </p:nvSpPr>
        <p:spPr/>
        <p:txBody>
          <a:bodyPr/>
          <a:lstStyle/>
          <a:p>
            <a:r>
              <a:rPr lang="en-US" altLang="zh-CN"/>
              <a:t>Jan 2025</a:t>
            </a:r>
            <a:endParaRPr lang="en-U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Introduction</a:t>
            </a:r>
          </a:p>
        </p:txBody>
      </p:sp>
      <p:sp>
        <p:nvSpPr>
          <p:cNvPr id="4098" name="Rectangle 2"/>
          <p:cNvSpPr>
            <a:spLocks noGrp="1" noChangeArrowheads="1"/>
          </p:cNvSpPr>
          <p:nvPr>
            <p:ph idx="1"/>
          </p:nvPr>
        </p:nvSpPr>
        <p:spPr>
          <a:ln/>
        </p:spPr>
        <p:txBody>
          <a:bodyPr/>
          <a:lstStyle/>
          <a:p>
            <a:pPr>
              <a:buFont typeface="Arial" panose="020B0604020202020204" pitchFamily="34" charset="0"/>
              <a:buChar char="•"/>
            </a:pPr>
            <a:r>
              <a:rPr lang="en-US" altLang="zh-CN" sz="2400" b="0" dirty="0"/>
              <a:t>Off Channel Scan is widely used on AP devices to measure channel quality to optimize channel</a:t>
            </a:r>
            <a:endParaRPr lang="en-US" altLang="zh-CN" sz="2400" b="0" dirty="0">
              <a:cs typeface="Times New Roman"/>
            </a:endParaRPr>
          </a:p>
          <a:p>
            <a:pPr>
              <a:buFont typeface="Arial" panose="020B0604020202020204" pitchFamily="34" charset="0"/>
              <a:buChar char="•"/>
            </a:pPr>
            <a:r>
              <a:rPr lang="en-US" altLang="zh-CN" sz="2400" b="0" dirty="0"/>
              <a:t>Still many APs or non-AP STAs have difficulty obtaining accurate channel measurements without dedicated scan period.</a:t>
            </a:r>
          </a:p>
          <a:p>
            <a:pPr>
              <a:buFont typeface="Arial" panose="020B0604020202020204" pitchFamily="34" charset="0"/>
              <a:buChar char="•"/>
            </a:pPr>
            <a:r>
              <a:rPr lang="en-US" altLang="zh-CN" sz="2400" b="0" dirty="0"/>
              <a:t>We found issues with packet losses in mesh networks when the Controller sends small packets to the Wireless Extender, while the latter is busy doing an off-channel scan.</a:t>
            </a:r>
          </a:p>
          <a:p>
            <a:pPr>
              <a:buFont typeface="Arial" panose="020B0604020202020204" pitchFamily="34" charset="0"/>
              <a:buChar char="•"/>
            </a:pPr>
            <a:r>
              <a:rPr lang="en-US" altLang="zh-CN" sz="2400" b="0" dirty="0"/>
              <a:t>In this contribution, we propose a Channel Measurement Announcement (CMA) to signal an off-channel scan to peer STAs. The CMA will include information about the channel to be scanned.</a:t>
            </a:r>
            <a:endParaRPr lang="en-US" altLang="zh-CN" sz="2400" b="0" dirty="0">
              <a:cs typeface="Times New Roman"/>
            </a:endParaRP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Kaikai Huang, Nokia</a:t>
            </a:r>
            <a:endParaRPr lang="en-GB" dirty="0"/>
          </a:p>
        </p:txBody>
      </p:sp>
      <p:sp>
        <p:nvSpPr>
          <p:cNvPr id="4" name="Date Placeholder 3"/>
          <p:cNvSpPr>
            <a:spLocks noGrp="1"/>
          </p:cNvSpPr>
          <p:nvPr>
            <p:ph type="dt" idx="15"/>
          </p:nvPr>
        </p:nvSpPr>
        <p:spPr/>
        <p:txBody>
          <a:bodyPr/>
          <a:lstStyle/>
          <a:p>
            <a:r>
              <a:rPr lang="en-US" altLang="zh-CN"/>
              <a:t>Jan 2025</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584A8-8A9D-2B6C-D25A-2C2B35CC939E}"/>
              </a:ext>
            </a:extLst>
          </p:cNvPr>
          <p:cNvSpPr>
            <a:spLocks noGrp="1"/>
          </p:cNvSpPr>
          <p:nvPr>
            <p:ph type="title"/>
          </p:nvPr>
        </p:nvSpPr>
        <p:spPr>
          <a:xfrm>
            <a:off x="893677" y="498058"/>
            <a:ext cx="10361084" cy="1065213"/>
          </a:xfrm>
        </p:spPr>
        <p:txBody>
          <a:bodyPr/>
          <a:lstStyle/>
          <a:p>
            <a:r>
              <a:rPr lang="en-US"/>
              <a:t>Packet lost issue during off channel scan </a:t>
            </a:r>
          </a:p>
        </p:txBody>
      </p:sp>
      <p:sp>
        <p:nvSpPr>
          <p:cNvPr id="4" name="Slide Number Placeholder 3">
            <a:extLst>
              <a:ext uri="{FF2B5EF4-FFF2-40B4-BE49-F238E27FC236}">
                <a16:creationId xmlns:a16="http://schemas.microsoft.com/office/drawing/2014/main" id="{95BF0635-ADE1-0411-590D-AC7C85923E2F}"/>
              </a:ext>
            </a:extLst>
          </p:cNvPr>
          <p:cNvSpPr>
            <a:spLocks noGrp="1"/>
          </p:cNvSpPr>
          <p:nvPr>
            <p:ph type="sldNum" idx="12"/>
          </p:nvPr>
        </p:nvSpPr>
        <p:spPr/>
        <p:txBody>
          <a:bodyPr/>
          <a:lstStyle/>
          <a:p>
            <a:r>
              <a:rPr lang="en-GB"/>
              <a:t>Slide </a:t>
            </a:r>
            <a:fld id="{440F5867-744E-4AA6-B0ED-4C44D2DFBB7B}" type="slidenum">
              <a:rPr lang="en-GB" smtClean="0"/>
              <a:pPr/>
              <a:t>3</a:t>
            </a:fld>
            <a:endParaRPr lang="en-GB"/>
          </a:p>
        </p:txBody>
      </p:sp>
      <p:sp>
        <p:nvSpPr>
          <p:cNvPr id="5" name="Footer Placeholder 4">
            <a:extLst>
              <a:ext uri="{FF2B5EF4-FFF2-40B4-BE49-F238E27FC236}">
                <a16:creationId xmlns:a16="http://schemas.microsoft.com/office/drawing/2014/main" id="{24CCF8FC-003F-6F1C-7C63-1A73E3553C79}"/>
              </a:ext>
            </a:extLst>
          </p:cNvPr>
          <p:cNvSpPr>
            <a:spLocks noGrp="1"/>
          </p:cNvSpPr>
          <p:nvPr>
            <p:ph type="ftr" idx="14"/>
          </p:nvPr>
        </p:nvSpPr>
        <p:spPr/>
        <p:txBody>
          <a:bodyPr/>
          <a:lstStyle/>
          <a:p>
            <a:r>
              <a:rPr lang="en-GB"/>
              <a:t>Kaikai Huang, Nokia</a:t>
            </a:r>
          </a:p>
        </p:txBody>
      </p:sp>
      <p:sp>
        <p:nvSpPr>
          <p:cNvPr id="6" name="Date Placeholder 5">
            <a:extLst>
              <a:ext uri="{FF2B5EF4-FFF2-40B4-BE49-F238E27FC236}">
                <a16:creationId xmlns:a16="http://schemas.microsoft.com/office/drawing/2014/main" id="{B44744C1-ED77-4E02-89F6-ACD50FD763D6}"/>
              </a:ext>
            </a:extLst>
          </p:cNvPr>
          <p:cNvSpPr>
            <a:spLocks noGrp="1"/>
          </p:cNvSpPr>
          <p:nvPr>
            <p:ph type="dt" idx="15"/>
          </p:nvPr>
        </p:nvSpPr>
        <p:spPr/>
        <p:txBody>
          <a:bodyPr/>
          <a:lstStyle/>
          <a:p>
            <a:r>
              <a:rPr lang="en-US" altLang="zh-CN"/>
              <a:t>Jan 2025</a:t>
            </a:r>
            <a:endParaRPr lang="en-US"/>
          </a:p>
        </p:txBody>
      </p:sp>
      <p:sp>
        <p:nvSpPr>
          <p:cNvPr id="11" name="Content Placeholder 10">
            <a:extLst>
              <a:ext uri="{FF2B5EF4-FFF2-40B4-BE49-F238E27FC236}">
                <a16:creationId xmlns:a16="http://schemas.microsoft.com/office/drawing/2014/main" id="{BCB0B200-26BD-C487-344A-1C9A83700E8F}"/>
              </a:ext>
            </a:extLst>
          </p:cNvPr>
          <p:cNvSpPr>
            <a:spLocks noGrp="1"/>
          </p:cNvSpPr>
          <p:nvPr>
            <p:ph idx="1"/>
          </p:nvPr>
        </p:nvSpPr>
        <p:spPr>
          <a:xfrm>
            <a:off x="937238" y="2083051"/>
            <a:ext cx="10361084" cy="4113213"/>
          </a:xfrm>
        </p:spPr>
        <p:txBody>
          <a:bodyPr/>
          <a:lstStyle/>
          <a:p>
            <a:endParaRPr lang="en-US" altLang="zh-CN" dirty="0"/>
          </a:p>
          <a:p>
            <a:endParaRPr lang="en-US" altLang="zh-CN" dirty="0"/>
          </a:p>
          <a:p>
            <a:endParaRPr lang="en-US" altLang="zh-CN" dirty="0"/>
          </a:p>
          <a:p>
            <a:endParaRPr lang="zh-CN" altLang="en-US" dirty="0"/>
          </a:p>
        </p:txBody>
      </p:sp>
      <p:cxnSp>
        <p:nvCxnSpPr>
          <p:cNvPr id="13" name="Straight Arrow Connector 12">
            <a:extLst>
              <a:ext uri="{FF2B5EF4-FFF2-40B4-BE49-F238E27FC236}">
                <a16:creationId xmlns:a16="http://schemas.microsoft.com/office/drawing/2014/main" id="{75DA0729-A2D5-BFDC-5EAF-66E258564748}"/>
              </a:ext>
            </a:extLst>
          </p:cNvPr>
          <p:cNvCxnSpPr/>
          <p:nvPr/>
        </p:nvCxnSpPr>
        <p:spPr bwMode="auto">
          <a:xfrm>
            <a:off x="1505043" y="3733800"/>
            <a:ext cx="89916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001688E2-38AA-17AA-749A-C7C1ECF2AD08}"/>
              </a:ext>
            </a:extLst>
          </p:cNvPr>
          <p:cNvCxnSpPr/>
          <p:nvPr/>
        </p:nvCxnSpPr>
        <p:spPr bwMode="auto">
          <a:xfrm>
            <a:off x="1505043" y="5334000"/>
            <a:ext cx="89916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8" name="TextBox 17">
            <a:extLst>
              <a:ext uri="{FF2B5EF4-FFF2-40B4-BE49-F238E27FC236}">
                <a16:creationId xmlns:a16="http://schemas.microsoft.com/office/drawing/2014/main" id="{9F7CC73F-5559-7BE1-AD05-4F564338DA42}"/>
              </a:ext>
            </a:extLst>
          </p:cNvPr>
          <p:cNvSpPr txBox="1"/>
          <p:nvPr/>
        </p:nvSpPr>
        <p:spPr>
          <a:xfrm>
            <a:off x="1257299" y="1297233"/>
            <a:ext cx="9410697" cy="1754326"/>
          </a:xfrm>
          <a:prstGeom prst="rect">
            <a:avLst/>
          </a:prstGeom>
          <a:noFill/>
        </p:spPr>
        <p:txBody>
          <a:bodyPr wrap="square" rtlCol="0">
            <a:spAutoFit/>
          </a:bodyPr>
          <a:lstStyle/>
          <a:p>
            <a:r>
              <a:rPr lang="en-US" altLang="zh-CN" sz="1800">
                <a:solidFill>
                  <a:schemeClr val="tx1"/>
                </a:solidFill>
              </a:rPr>
              <a:t>Topology: Mesh network (root – wireless backhaul - extender)  </a:t>
            </a:r>
          </a:p>
          <a:p>
            <a:r>
              <a:rPr lang="en-US" altLang="zh-CN" sz="1800">
                <a:solidFill>
                  <a:schemeClr val="tx1"/>
                </a:solidFill>
              </a:rPr>
              <a:t>Continuous Ping(Small size packet, no RTS/CTS) from root to extender (no dedicated scan chain)</a:t>
            </a:r>
          </a:p>
          <a:p>
            <a:r>
              <a:rPr lang="en-US" altLang="zh-CN" sz="1800">
                <a:solidFill>
                  <a:schemeClr val="tx1"/>
                </a:solidFill>
              </a:rPr>
              <a:t>Extender perform off channel every 1min, dwell time is 100ms </a:t>
            </a:r>
          </a:p>
          <a:p>
            <a:r>
              <a:rPr lang="en-US" altLang="zh-CN" sz="1800">
                <a:solidFill>
                  <a:schemeClr val="tx1"/>
                </a:solidFill>
              </a:rPr>
              <a:t>Packet Loss is seen on root during extender perform off channel sometimes</a:t>
            </a:r>
          </a:p>
          <a:p>
            <a:r>
              <a:rPr lang="en-US" altLang="zh-CN" sz="1800">
                <a:solidFill>
                  <a:schemeClr val="tx1"/>
                </a:solidFill>
              </a:rPr>
              <a:t>We also monitor packet loss issue especially Hi-Q video service played on backhaul during peer off channel scan</a:t>
            </a:r>
            <a:endParaRPr lang="zh-CN" altLang="en-US" sz="1800">
              <a:solidFill>
                <a:schemeClr val="tx1"/>
              </a:solidFill>
            </a:endParaRPr>
          </a:p>
        </p:txBody>
      </p:sp>
      <p:sp>
        <p:nvSpPr>
          <p:cNvPr id="19" name="TextBox 18">
            <a:extLst>
              <a:ext uri="{FF2B5EF4-FFF2-40B4-BE49-F238E27FC236}">
                <a16:creationId xmlns:a16="http://schemas.microsoft.com/office/drawing/2014/main" id="{836854D1-FDC7-D609-197C-E06F19E20605}"/>
              </a:ext>
            </a:extLst>
          </p:cNvPr>
          <p:cNvSpPr txBox="1"/>
          <p:nvPr/>
        </p:nvSpPr>
        <p:spPr>
          <a:xfrm>
            <a:off x="198399" y="3465095"/>
            <a:ext cx="1390557" cy="461665"/>
          </a:xfrm>
          <a:prstGeom prst="rect">
            <a:avLst/>
          </a:prstGeom>
          <a:noFill/>
        </p:spPr>
        <p:txBody>
          <a:bodyPr wrap="square" rtlCol="0">
            <a:spAutoFit/>
          </a:bodyPr>
          <a:lstStyle/>
          <a:p>
            <a:r>
              <a:rPr lang="en-US" altLang="zh-CN">
                <a:solidFill>
                  <a:schemeClr val="tx1"/>
                </a:solidFill>
              </a:rPr>
              <a:t>Root AP</a:t>
            </a:r>
            <a:endParaRPr lang="zh-CN" altLang="en-US">
              <a:solidFill>
                <a:schemeClr val="tx1"/>
              </a:solidFill>
            </a:endParaRPr>
          </a:p>
        </p:txBody>
      </p:sp>
      <p:sp>
        <p:nvSpPr>
          <p:cNvPr id="20" name="TextBox 19">
            <a:extLst>
              <a:ext uri="{FF2B5EF4-FFF2-40B4-BE49-F238E27FC236}">
                <a16:creationId xmlns:a16="http://schemas.microsoft.com/office/drawing/2014/main" id="{89DD23B1-3EBD-8DD1-25DA-19C389774157}"/>
              </a:ext>
            </a:extLst>
          </p:cNvPr>
          <p:cNvSpPr txBox="1"/>
          <p:nvPr/>
        </p:nvSpPr>
        <p:spPr>
          <a:xfrm>
            <a:off x="206420" y="4918501"/>
            <a:ext cx="1630401" cy="830997"/>
          </a:xfrm>
          <a:prstGeom prst="rect">
            <a:avLst/>
          </a:prstGeom>
          <a:noFill/>
        </p:spPr>
        <p:txBody>
          <a:bodyPr wrap="square" rtlCol="0">
            <a:spAutoFit/>
          </a:bodyPr>
          <a:lstStyle/>
          <a:p>
            <a:r>
              <a:rPr lang="en-US" altLang="zh-CN">
                <a:solidFill>
                  <a:schemeClr val="tx1"/>
                </a:solidFill>
              </a:rPr>
              <a:t>Extender STA-AP</a:t>
            </a:r>
            <a:endParaRPr lang="zh-CN" altLang="en-US">
              <a:solidFill>
                <a:schemeClr val="tx1"/>
              </a:solidFill>
            </a:endParaRPr>
          </a:p>
        </p:txBody>
      </p:sp>
      <p:cxnSp>
        <p:nvCxnSpPr>
          <p:cNvPr id="22" name="Straight Connector 21">
            <a:extLst>
              <a:ext uri="{FF2B5EF4-FFF2-40B4-BE49-F238E27FC236}">
                <a16:creationId xmlns:a16="http://schemas.microsoft.com/office/drawing/2014/main" id="{43D3F251-E570-4836-E35A-E801800F5928}"/>
              </a:ext>
            </a:extLst>
          </p:cNvPr>
          <p:cNvCxnSpPr>
            <a:cxnSpLocks/>
          </p:cNvCxnSpPr>
          <p:nvPr/>
        </p:nvCxnSpPr>
        <p:spPr bwMode="auto">
          <a:xfrm>
            <a:off x="2667000" y="3200400"/>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3" name="Straight Connector 22">
            <a:extLst>
              <a:ext uri="{FF2B5EF4-FFF2-40B4-BE49-F238E27FC236}">
                <a16:creationId xmlns:a16="http://schemas.microsoft.com/office/drawing/2014/main" id="{7756D858-6ABB-0AFE-8CCE-4CC87B91851B}"/>
              </a:ext>
            </a:extLst>
          </p:cNvPr>
          <p:cNvCxnSpPr/>
          <p:nvPr/>
        </p:nvCxnSpPr>
        <p:spPr bwMode="auto">
          <a:xfrm>
            <a:off x="4495800" y="3200400"/>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4" name="Straight Connector 23">
            <a:extLst>
              <a:ext uri="{FF2B5EF4-FFF2-40B4-BE49-F238E27FC236}">
                <a16:creationId xmlns:a16="http://schemas.microsoft.com/office/drawing/2014/main" id="{000CF2F8-7263-6DA2-099F-10EDA6F912AA}"/>
              </a:ext>
            </a:extLst>
          </p:cNvPr>
          <p:cNvCxnSpPr>
            <a:cxnSpLocks/>
          </p:cNvCxnSpPr>
          <p:nvPr/>
        </p:nvCxnSpPr>
        <p:spPr bwMode="auto">
          <a:xfrm>
            <a:off x="6400800" y="3223438"/>
            <a:ext cx="0" cy="2900636"/>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36" name="Straight Arrow Connector 35">
            <a:extLst>
              <a:ext uri="{FF2B5EF4-FFF2-40B4-BE49-F238E27FC236}">
                <a16:creationId xmlns:a16="http://schemas.microsoft.com/office/drawing/2014/main" id="{06507525-9053-1F28-87C7-E29A761ECE3E}"/>
              </a:ext>
            </a:extLst>
          </p:cNvPr>
          <p:cNvCxnSpPr/>
          <p:nvPr/>
        </p:nvCxnSpPr>
        <p:spPr bwMode="auto">
          <a:xfrm>
            <a:off x="2667000" y="3465095"/>
            <a:ext cx="1828800" cy="0"/>
          </a:xfrm>
          <a:prstGeom prst="straightConnector1">
            <a:avLst/>
          </a:prstGeom>
          <a:solidFill>
            <a:srgbClr val="00B8FF"/>
          </a:solidFill>
          <a:ln w="9525" cap="flat" cmpd="sng" algn="ctr">
            <a:solidFill>
              <a:schemeClr val="tx1"/>
            </a:solidFill>
            <a:prstDash val="solid"/>
            <a:round/>
            <a:headEnd type="triangle"/>
            <a:tailEnd type="triangle"/>
          </a:ln>
          <a:effectLst/>
        </p:spPr>
      </p:cxnSp>
      <p:cxnSp>
        <p:nvCxnSpPr>
          <p:cNvPr id="37" name="Straight Arrow Connector 36">
            <a:extLst>
              <a:ext uri="{FF2B5EF4-FFF2-40B4-BE49-F238E27FC236}">
                <a16:creationId xmlns:a16="http://schemas.microsoft.com/office/drawing/2014/main" id="{888CF223-83E2-0C46-F602-96B75E938E72}"/>
              </a:ext>
            </a:extLst>
          </p:cNvPr>
          <p:cNvCxnSpPr>
            <a:cxnSpLocks/>
          </p:cNvCxnSpPr>
          <p:nvPr/>
        </p:nvCxnSpPr>
        <p:spPr bwMode="auto">
          <a:xfrm>
            <a:off x="4495800" y="3465095"/>
            <a:ext cx="1905000" cy="0"/>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41" name="TextBox 40">
            <a:extLst>
              <a:ext uri="{FF2B5EF4-FFF2-40B4-BE49-F238E27FC236}">
                <a16:creationId xmlns:a16="http://schemas.microsoft.com/office/drawing/2014/main" id="{AFEE331A-E50A-09A8-D9CE-5D051A32BF76}"/>
              </a:ext>
            </a:extLst>
          </p:cNvPr>
          <p:cNvSpPr txBox="1"/>
          <p:nvPr/>
        </p:nvSpPr>
        <p:spPr>
          <a:xfrm>
            <a:off x="2851364" y="2992606"/>
            <a:ext cx="1390557" cy="461665"/>
          </a:xfrm>
          <a:prstGeom prst="rect">
            <a:avLst/>
          </a:prstGeom>
          <a:noFill/>
        </p:spPr>
        <p:txBody>
          <a:bodyPr wrap="square" rtlCol="0">
            <a:spAutoFit/>
          </a:bodyPr>
          <a:lstStyle/>
          <a:p>
            <a:r>
              <a:rPr lang="en-US" altLang="zh-CN">
                <a:solidFill>
                  <a:schemeClr val="tx1"/>
                </a:solidFill>
              </a:rPr>
              <a:t>AP </a:t>
            </a:r>
            <a:r>
              <a:rPr lang="en-US" altLang="zh-CN" err="1">
                <a:solidFill>
                  <a:schemeClr val="tx1"/>
                </a:solidFill>
              </a:rPr>
              <a:t>txop</a:t>
            </a:r>
            <a:endParaRPr lang="zh-CN" altLang="en-US">
              <a:solidFill>
                <a:schemeClr val="tx1"/>
              </a:solidFill>
            </a:endParaRPr>
          </a:p>
        </p:txBody>
      </p:sp>
      <p:sp>
        <p:nvSpPr>
          <p:cNvPr id="42" name="TextBox 41">
            <a:extLst>
              <a:ext uri="{FF2B5EF4-FFF2-40B4-BE49-F238E27FC236}">
                <a16:creationId xmlns:a16="http://schemas.microsoft.com/office/drawing/2014/main" id="{B6FE996C-8C59-5884-BAE6-636C6325DD1D}"/>
              </a:ext>
            </a:extLst>
          </p:cNvPr>
          <p:cNvSpPr txBox="1"/>
          <p:nvPr/>
        </p:nvSpPr>
        <p:spPr>
          <a:xfrm>
            <a:off x="4738552" y="2948364"/>
            <a:ext cx="1390557" cy="461665"/>
          </a:xfrm>
          <a:prstGeom prst="rect">
            <a:avLst/>
          </a:prstGeom>
          <a:noFill/>
        </p:spPr>
        <p:txBody>
          <a:bodyPr wrap="square" rtlCol="0">
            <a:spAutoFit/>
          </a:bodyPr>
          <a:lstStyle/>
          <a:p>
            <a:r>
              <a:rPr lang="en-US" altLang="zh-CN" dirty="0">
                <a:solidFill>
                  <a:schemeClr val="tx1"/>
                </a:solidFill>
              </a:rPr>
              <a:t>STA </a:t>
            </a:r>
            <a:r>
              <a:rPr lang="en-US" altLang="zh-CN" dirty="0" err="1">
                <a:solidFill>
                  <a:schemeClr val="tx1"/>
                </a:solidFill>
              </a:rPr>
              <a:t>txop</a:t>
            </a:r>
            <a:endParaRPr lang="zh-CN" altLang="en-US" dirty="0">
              <a:solidFill>
                <a:schemeClr val="tx1"/>
              </a:solidFill>
            </a:endParaRPr>
          </a:p>
        </p:txBody>
      </p:sp>
      <p:cxnSp>
        <p:nvCxnSpPr>
          <p:cNvPr id="45" name="Straight Arrow Connector 44">
            <a:extLst>
              <a:ext uri="{FF2B5EF4-FFF2-40B4-BE49-F238E27FC236}">
                <a16:creationId xmlns:a16="http://schemas.microsoft.com/office/drawing/2014/main" id="{F285ED42-A8B6-D69F-4CAE-869BE0C3F686}"/>
              </a:ext>
            </a:extLst>
          </p:cNvPr>
          <p:cNvCxnSpPr>
            <a:cxnSpLocks/>
          </p:cNvCxnSpPr>
          <p:nvPr/>
        </p:nvCxnSpPr>
        <p:spPr bwMode="auto">
          <a:xfrm flipV="1">
            <a:off x="6400800" y="3454271"/>
            <a:ext cx="2057400" cy="10824"/>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46" name="TextBox 45">
            <a:extLst>
              <a:ext uri="{FF2B5EF4-FFF2-40B4-BE49-F238E27FC236}">
                <a16:creationId xmlns:a16="http://schemas.microsoft.com/office/drawing/2014/main" id="{1319465C-9B58-AFFD-304E-7CC8549B67D0}"/>
              </a:ext>
            </a:extLst>
          </p:cNvPr>
          <p:cNvSpPr txBox="1"/>
          <p:nvPr/>
        </p:nvSpPr>
        <p:spPr>
          <a:xfrm>
            <a:off x="2914865" y="3854141"/>
            <a:ext cx="1390557" cy="1200329"/>
          </a:xfrm>
          <a:prstGeom prst="rect">
            <a:avLst/>
          </a:prstGeom>
          <a:noFill/>
        </p:spPr>
        <p:txBody>
          <a:bodyPr wrap="square" rtlCol="0">
            <a:spAutoFit/>
          </a:bodyPr>
          <a:lstStyle/>
          <a:p>
            <a:r>
              <a:rPr lang="en-US" altLang="zh-CN" sz="1800">
                <a:solidFill>
                  <a:schemeClr val="tx1"/>
                </a:solidFill>
              </a:rPr>
              <a:t>AP Send packet to STA on channel 1 </a:t>
            </a:r>
            <a:endParaRPr lang="zh-CN" altLang="en-US" sz="1800">
              <a:solidFill>
                <a:schemeClr val="tx1"/>
              </a:solidFill>
            </a:endParaRPr>
          </a:p>
        </p:txBody>
      </p:sp>
      <p:sp>
        <p:nvSpPr>
          <p:cNvPr id="47" name="TextBox 46">
            <a:extLst>
              <a:ext uri="{FF2B5EF4-FFF2-40B4-BE49-F238E27FC236}">
                <a16:creationId xmlns:a16="http://schemas.microsoft.com/office/drawing/2014/main" id="{9C704610-F671-701C-AF41-E6BA2CD7F471}"/>
              </a:ext>
            </a:extLst>
          </p:cNvPr>
          <p:cNvSpPr txBox="1"/>
          <p:nvPr/>
        </p:nvSpPr>
        <p:spPr>
          <a:xfrm>
            <a:off x="4713864" y="3854521"/>
            <a:ext cx="1390557" cy="1477328"/>
          </a:xfrm>
          <a:prstGeom prst="rect">
            <a:avLst/>
          </a:prstGeom>
          <a:noFill/>
        </p:spPr>
        <p:txBody>
          <a:bodyPr wrap="square" rtlCol="0">
            <a:spAutoFit/>
          </a:bodyPr>
          <a:lstStyle/>
          <a:p>
            <a:r>
              <a:rPr lang="en-US" altLang="zh-CN" sz="1800" dirty="0">
                <a:solidFill>
                  <a:schemeClr val="tx1"/>
                </a:solidFill>
              </a:rPr>
              <a:t>STA response  packet to STA on channel 1</a:t>
            </a:r>
            <a:endParaRPr lang="zh-CN" altLang="en-US" sz="1800" dirty="0">
              <a:solidFill>
                <a:schemeClr val="tx1"/>
              </a:solidFill>
            </a:endParaRPr>
          </a:p>
        </p:txBody>
      </p:sp>
      <p:sp>
        <p:nvSpPr>
          <p:cNvPr id="48" name="TextBox 47">
            <a:extLst>
              <a:ext uri="{FF2B5EF4-FFF2-40B4-BE49-F238E27FC236}">
                <a16:creationId xmlns:a16="http://schemas.microsoft.com/office/drawing/2014/main" id="{A7BF13CD-5D96-0BE9-7F97-170275D6D348}"/>
              </a:ext>
            </a:extLst>
          </p:cNvPr>
          <p:cNvSpPr txBox="1"/>
          <p:nvPr/>
        </p:nvSpPr>
        <p:spPr>
          <a:xfrm>
            <a:off x="6684251" y="2975104"/>
            <a:ext cx="1390557" cy="461665"/>
          </a:xfrm>
          <a:prstGeom prst="rect">
            <a:avLst/>
          </a:prstGeom>
          <a:noFill/>
        </p:spPr>
        <p:txBody>
          <a:bodyPr wrap="square" rtlCol="0">
            <a:spAutoFit/>
          </a:bodyPr>
          <a:lstStyle/>
          <a:p>
            <a:r>
              <a:rPr lang="en-US" altLang="zh-CN">
                <a:solidFill>
                  <a:schemeClr val="tx1"/>
                </a:solidFill>
              </a:rPr>
              <a:t>AP </a:t>
            </a:r>
            <a:r>
              <a:rPr lang="en-US" altLang="zh-CN" err="1">
                <a:solidFill>
                  <a:schemeClr val="tx1"/>
                </a:solidFill>
              </a:rPr>
              <a:t>txop</a:t>
            </a:r>
            <a:endParaRPr lang="zh-CN" altLang="en-US">
              <a:solidFill>
                <a:schemeClr val="tx1"/>
              </a:solidFill>
            </a:endParaRPr>
          </a:p>
        </p:txBody>
      </p:sp>
      <p:cxnSp>
        <p:nvCxnSpPr>
          <p:cNvPr id="50" name="Straight Connector 49">
            <a:extLst>
              <a:ext uri="{FF2B5EF4-FFF2-40B4-BE49-F238E27FC236}">
                <a16:creationId xmlns:a16="http://schemas.microsoft.com/office/drawing/2014/main" id="{F17EF3AF-623E-6F04-743E-EB1FB8A18E0C}"/>
              </a:ext>
            </a:extLst>
          </p:cNvPr>
          <p:cNvCxnSpPr/>
          <p:nvPr/>
        </p:nvCxnSpPr>
        <p:spPr bwMode="auto">
          <a:xfrm>
            <a:off x="8458200" y="3231016"/>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51" name="TextBox 50">
            <a:extLst>
              <a:ext uri="{FF2B5EF4-FFF2-40B4-BE49-F238E27FC236}">
                <a16:creationId xmlns:a16="http://schemas.microsoft.com/office/drawing/2014/main" id="{4534F4B0-782F-E442-50DD-0FC8B7DFEA3F}"/>
              </a:ext>
            </a:extLst>
          </p:cNvPr>
          <p:cNvSpPr txBox="1"/>
          <p:nvPr/>
        </p:nvSpPr>
        <p:spPr>
          <a:xfrm>
            <a:off x="6400800" y="3819408"/>
            <a:ext cx="2166468" cy="2062103"/>
          </a:xfrm>
          <a:prstGeom prst="rect">
            <a:avLst/>
          </a:prstGeom>
          <a:noFill/>
        </p:spPr>
        <p:txBody>
          <a:bodyPr wrap="square" rtlCol="0">
            <a:spAutoFit/>
          </a:bodyPr>
          <a:lstStyle/>
          <a:p>
            <a:r>
              <a:rPr lang="en-US" altLang="zh-CN" sz="1600" dirty="0">
                <a:solidFill>
                  <a:schemeClr val="tx1"/>
                </a:solidFill>
              </a:rPr>
              <a:t>STA switch to channel 11 to scan.</a:t>
            </a:r>
          </a:p>
          <a:p>
            <a:r>
              <a:rPr lang="en-US" altLang="zh-CN" sz="1600" dirty="0">
                <a:solidFill>
                  <a:schemeClr val="tx1"/>
                </a:solidFill>
              </a:rPr>
              <a:t>AP send new packet on channel 1 to STA, after maximum retires reach, </a:t>
            </a:r>
            <a:r>
              <a:rPr lang="en-US" altLang="zh-CN" sz="1600" dirty="0">
                <a:solidFill>
                  <a:schemeClr val="tx1"/>
                </a:solidFill>
                <a:highlight>
                  <a:srgbClr val="FF0000"/>
                </a:highlight>
              </a:rPr>
              <a:t>packet drop or send successfully but with many retires</a:t>
            </a:r>
            <a:endParaRPr lang="zh-CN" altLang="en-US" sz="1600" dirty="0">
              <a:solidFill>
                <a:schemeClr val="tx1"/>
              </a:solidFill>
              <a:highlight>
                <a:srgbClr val="FF0000"/>
              </a:highlight>
            </a:endParaRPr>
          </a:p>
        </p:txBody>
      </p:sp>
      <p:sp>
        <p:nvSpPr>
          <p:cNvPr id="53" name="TextBox 52">
            <a:extLst>
              <a:ext uri="{FF2B5EF4-FFF2-40B4-BE49-F238E27FC236}">
                <a16:creationId xmlns:a16="http://schemas.microsoft.com/office/drawing/2014/main" id="{ACB4C945-2142-5C5C-57CB-C0EC1FB082AC}"/>
              </a:ext>
            </a:extLst>
          </p:cNvPr>
          <p:cNvSpPr txBox="1"/>
          <p:nvPr/>
        </p:nvSpPr>
        <p:spPr>
          <a:xfrm>
            <a:off x="10036264" y="5287833"/>
            <a:ext cx="1390557" cy="461665"/>
          </a:xfrm>
          <a:prstGeom prst="rect">
            <a:avLst/>
          </a:prstGeom>
          <a:noFill/>
        </p:spPr>
        <p:txBody>
          <a:bodyPr wrap="square" rtlCol="0">
            <a:spAutoFit/>
          </a:bodyPr>
          <a:lstStyle/>
          <a:p>
            <a:r>
              <a:rPr lang="en-US" altLang="zh-CN">
                <a:solidFill>
                  <a:schemeClr val="tx1"/>
                </a:solidFill>
              </a:rPr>
              <a:t>Time</a:t>
            </a:r>
            <a:endParaRPr lang="zh-CN" altLang="en-US">
              <a:solidFill>
                <a:schemeClr val="tx1"/>
              </a:solidFill>
            </a:endParaRPr>
          </a:p>
        </p:txBody>
      </p:sp>
    </p:spTree>
    <p:extLst>
      <p:ext uri="{BB962C8B-B14F-4D97-AF65-F5344CB8AC3E}">
        <p14:creationId xmlns:p14="http://schemas.microsoft.com/office/powerpoint/2010/main" val="35378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1450A8-1DAB-D467-B21A-BBB247E101FA}"/>
              </a:ext>
            </a:extLst>
          </p:cNvPr>
          <p:cNvSpPr>
            <a:spLocks noGrp="1"/>
          </p:cNvSpPr>
          <p:nvPr>
            <p:ph type="title"/>
          </p:nvPr>
        </p:nvSpPr>
        <p:spPr>
          <a:xfrm>
            <a:off x="915458" y="606425"/>
            <a:ext cx="10361084" cy="1065213"/>
          </a:xfrm>
        </p:spPr>
        <p:txBody>
          <a:bodyPr/>
          <a:lstStyle/>
          <a:p>
            <a:r>
              <a:rPr lang="en-US"/>
              <a:t>Recap) </a:t>
            </a:r>
            <a:r>
              <a:rPr lang="en-US" altLang="zh-CN"/>
              <a:t>In-Device Coexistence</a:t>
            </a:r>
            <a:endParaRPr lang="en-US"/>
          </a:p>
        </p:txBody>
      </p:sp>
      <p:sp>
        <p:nvSpPr>
          <p:cNvPr id="3" name="Content Placeholder 2">
            <a:extLst>
              <a:ext uri="{FF2B5EF4-FFF2-40B4-BE49-F238E27FC236}">
                <a16:creationId xmlns:a16="http://schemas.microsoft.com/office/drawing/2014/main" id="{A98666D3-5EE7-FD45-45E3-799BFB0A7890}"/>
              </a:ext>
            </a:extLst>
          </p:cNvPr>
          <p:cNvSpPr>
            <a:spLocks noGrp="1"/>
          </p:cNvSpPr>
          <p:nvPr>
            <p:ph idx="1"/>
          </p:nvPr>
        </p:nvSpPr>
        <p:spPr>
          <a:xfrm>
            <a:off x="1524000" y="1524000"/>
            <a:ext cx="8991600" cy="4037013"/>
          </a:xfrm>
        </p:spPr>
        <p:txBody>
          <a:bodyPr>
            <a:normAutofit lnSpcReduction="10000"/>
          </a:bodyPr>
          <a:lstStyle/>
          <a:p>
            <a:pPr marL="0" indent="0">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2000" b="0" dirty="0"/>
              <a:t>     In [1] introduced,</a:t>
            </a:r>
          </a:p>
          <a:p>
            <a:pPr>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b="0" dirty="0"/>
              <a:t>In general, for predictable and non-urgent co-ex events, the STA (/AP) can notify the other AP(/STA) ahead of time about the upcoming unavailability for operation</a:t>
            </a:r>
            <a:endParaRPr lang="en-US" altLang="zh-CN" sz="1400" dirty="0"/>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dirty="0"/>
              <a:t>Existing technologies defined in 802.11, such as peer-to-peer TWT, can be used or enhanced to support these </a:t>
            </a:r>
            <a:r>
              <a:rPr lang="en-US" altLang="zh-CN" sz="1400" b="0" dirty="0"/>
              <a:t>co-ex events For urgent co-ex events, a TXOP-level intervention is needed </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dirty="0"/>
              <a:t>The STA(/AP) can indicate within a TXOP the reduced capability of operation due to the co-ex events</a:t>
            </a:r>
          </a:p>
          <a:p>
            <a:pPr lvl="1">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b="0" dirty="0"/>
              <a:t>Control frames can be used to make such indications—</a:t>
            </a: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b="0" dirty="0"/>
              <a:t>Truncated TXOP</a:t>
            </a: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dirty="0"/>
              <a:t>Reduced BW</a:t>
            </a:r>
          </a:p>
          <a:p>
            <a:pPr lvl="2">
              <a:buFont typeface="Arial" panose="020B0604020202020204" pitchFamily="34" charset="0"/>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altLang="zh-CN" sz="1400" b="0" dirty="0"/>
              <a:t>Reduced </a:t>
            </a:r>
            <a:r>
              <a:rPr lang="en-US" altLang="zh-CN" sz="1400" dirty="0"/>
              <a:t>RX NSS etc.</a:t>
            </a:r>
          </a:p>
          <a:p>
            <a:pPr marL="457200" lvl="1" indent="0">
              <a:tabLst>
                <a:tab pos="912813" algn="l"/>
                <a:tab pos="1827213" algn="l"/>
                <a:tab pos="2741613" algn="l"/>
                <a:tab pos="3656013" algn="l"/>
                <a:tab pos="4570413" algn="l"/>
                <a:tab pos="5484813" algn="l"/>
                <a:tab pos="6399213" algn="l"/>
                <a:tab pos="7313613" algn="l"/>
                <a:tab pos="8228013" algn="l"/>
                <a:tab pos="9142413" algn="l"/>
                <a:tab pos="10056813" algn="l"/>
              </a:tabLst>
            </a:pPr>
            <a:r>
              <a:rPr lang="en-US" sz="2100" dirty="0"/>
              <a:t>Measurement as off channel scan is similar with co-existence event which is absence event with availability info on new channel or reduced RX NSS on current operating channel,  and unavailability info as start time and duration on </a:t>
            </a:r>
            <a:r>
              <a:rPr lang="en-US" altLang="zh-CN" sz="2100" dirty="0"/>
              <a:t>current </a:t>
            </a:r>
            <a:r>
              <a:rPr lang="en-US" sz="2100" dirty="0"/>
              <a:t>operating channel. </a:t>
            </a:r>
          </a:p>
          <a:p>
            <a:pPr>
              <a:buFont typeface="Arial" panose="020B0604020202020204" pitchFamily="34" charset="0"/>
              <a:buChar char="•"/>
            </a:pPr>
            <a:endParaRPr lang="en-US" sz="1800" dirty="0"/>
          </a:p>
        </p:txBody>
      </p:sp>
      <p:sp>
        <p:nvSpPr>
          <p:cNvPr id="4" name="Slide Number Placeholder 3">
            <a:extLst>
              <a:ext uri="{FF2B5EF4-FFF2-40B4-BE49-F238E27FC236}">
                <a16:creationId xmlns:a16="http://schemas.microsoft.com/office/drawing/2014/main" id="{5F119B3D-C296-5EA0-1C67-E82DADB7EAAE}"/>
              </a:ext>
            </a:extLst>
          </p:cNvPr>
          <p:cNvSpPr>
            <a:spLocks noGrp="1"/>
          </p:cNvSpPr>
          <p:nvPr>
            <p:ph type="sldNum" idx="12"/>
          </p:nvPr>
        </p:nvSpPr>
        <p:spPr/>
        <p:txBody>
          <a:bodyPr/>
          <a:lstStyle/>
          <a:p>
            <a:r>
              <a:rPr lang="en-GB"/>
              <a:t>Slide </a:t>
            </a:r>
            <a:fld id="{440F5867-744E-4AA6-B0ED-4C44D2DFBB7B}" type="slidenum">
              <a:rPr lang="en-GB" smtClean="0"/>
              <a:pPr/>
              <a:t>4</a:t>
            </a:fld>
            <a:endParaRPr lang="en-GB"/>
          </a:p>
        </p:txBody>
      </p:sp>
      <p:sp>
        <p:nvSpPr>
          <p:cNvPr id="5" name="Footer Placeholder 4">
            <a:extLst>
              <a:ext uri="{FF2B5EF4-FFF2-40B4-BE49-F238E27FC236}">
                <a16:creationId xmlns:a16="http://schemas.microsoft.com/office/drawing/2014/main" id="{DBB85618-4CDB-1172-A3B3-8658B9BEC0CC}"/>
              </a:ext>
            </a:extLst>
          </p:cNvPr>
          <p:cNvSpPr>
            <a:spLocks noGrp="1"/>
          </p:cNvSpPr>
          <p:nvPr>
            <p:ph type="ftr" idx="14"/>
          </p:nvPr>
        </p:nvSpPr>
        <p:spPr/>
        <p:txBody>
          <a:bodyPr/>
          <a:lstStyle/>
          <a:p>
            <a:r>
              <a:rPr lang="fi-FI"/>
              <a:t>Kaikai Huang, Nokia</a:t>
            </a:r>
            <a:endParaRPr lang="en-GB"/>
          </a:p>
        </p:txBody>
      </p:sp>
      <p:sp>
        <p:nvSpPr>
          <p:cNvPr id="6" name="Date Placeholder 5">
            <a:extLst>
              <a:ext uri="{FF2B5EF4-FFF2-40B4-BE49-F238E27FC236}">
                <a16:creationId xmlns:a16="http://schemas.microsoft.com/office/drawing/2014/main" id="{A75AA89D-82E4-3A65-0536-779341AA922C}"/>
              </a:ext>
            </a:extLst>
          </p:cNvPr>
          <p:cNvSpPr>
            <a:spLocks noGrp="1"/>
          </p:cNvSpPr>
          <p:nvPr>
            <p:ph type="dt" idx="15"/>
          </p:nvPr>
        </p:nvSpPr>
        <p:spPr/>
        <p:txBody>
          <a:bodyPr/>
          <a:lstStyle/>
          <a:p>
            <a:r>
              <a:rPr lang="en-US" altLang="zh-CN"/>
              <a:t>Jan 2025</a:t>
            </a:r>
            <a:endParaRPr lang="en-US"/>
          </a:p>
        </p:txBody>
      </p:sp>
    </p:spTree>
    <p:extLst>
      <p:ext uri="{BB962C8B-B14F-4D97-AF65-F5344CB8AC3E}">
        <p14:creationId xmlns:p14="http://schemas.microsoft.com/office/powerpoint/2010/main" val="25930892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1E9F4-962A-3479-9C94-343B27EA65AF}"/>
              </a:ext>
            </a:extLst>
          </p:cNvPr>
          <p:cNvSpPr>
            <a:spLocks noGrp="1"/>
          </p:cNvSpPr>
          <p:nvPr>
            <p:ph type="title"/>
          </p:nvPr>
        </p:nvSpPr>
        <p:spPr/>
        <p:txBody>
          <a:bodyPr/>
          <a:lstStyle/>
          <a:p>
            <a:r>
              <a:rPr lang="en-US" altLang="zh-CN" dirty="0"/>
              <a:t>Measurement Benefits</a:t>
            </a:r>
            <a:endParaRPr lang="zh-CN" altLang="en-US" dirty="0"/>
          </a:p>
        </p:txBody>
      </p:sp>
      <p:sp>
        <p:nvSpPr>
          <p:cNvPr id="3" name="Content Placeholder 2">
            <a:extLst>
              <a:ext uri="{FF2B5EF4-FFF2-40B4-BE49-F238E27FC236}">
                <a16:creationId xmlns:a16="http://schemas.microsoft.com/office/drawing/2014/main" id="{74A7482F-617B-0F79-E6FE-B5BEBAD733A4}"/>
              </a:ext>
            </a:extLst>
          </p:cNvPr>
          <p:cNvSpPr>
            <a:spLocks noGrp="1"/>
          </p:cNvSpPr>
          <p:nvPr>
            <p:ph idx="1"/>
          </p:nvPr>
        </p:nvSpPr>
        <p:spPr>
          <a:xfrm>
            <a:off x="1069178" y="1628800"/>
            <a:ext cx="10153128" cy="4342282"/>
          </a:xfrm>
        </p:spPr>
        <p:txBody>
          <a:bodyPr/>
          <a:lstStyle/>
          <a:p>
            <a:pPr lvl="1"/>
            <a:r>
              <a:rPr lang="en-US" altLang="zh-CN" b="0" dirty="0"/>
              <a:t>Recap )[2],</a:t>
            </a:r>
            <a:r>
              <a:rPr lang="zh-CN" altLang="en-US" b="0" dirty="0"/>
              <a:t>  </a:t>
            </a:r>
            <a:r>
              <a:rPr lang="en-US" altLang="zh-CN" b="0" dirty="0"/>
              <a:t>list problems of</a:t>
            </a:r>
            <a:r>
              <a:rPr lang="zh-CN" altLang="en-US" b="0" dirty="0"/>
              <a:t> </a:t>
            </a:r>
            <a:r>
              <a:rPr lang="en-US" altLang="zh-CN" b="0" dirty="0"/>
              <a:t>existing</a:t>
            </a:r>
            <a:r>
              <a:rPr lang="zh-CN" altLang="en-US" b="0" dirty="0"/>
              <a:t> </a:t>
            </a:r>
            <a:r>
              <a:rPr lang="en-US" altLang="zh-CN" b="0" dirty="0"/>
              <a:t>Measurement,</a:t>
            </a:r>
          </a:p>
          <a:p>
            <a:pPr lvl="1"/>
            <a:r>
              <a:rPr lang="en-US" altLang="zh-CN" b="0" dirty="0"/>
              <a:t>Measurement usual takes long time due to Beacon interval or active scans. </a:t>
            </a:r>
          </a:p>
          <a:p>
            <a:pPr lvl="1"/>
            <a:r>
              <a:rPr lang="en-US" altLang="zh-CN" b="0" dirty="0"/>
              <a:t>Long term measurement create several problems as power consumption. </a:t>
            </a:r>
          </a:p>
          <a:p>
            <a:pPr lvl="1"/>
            <a:r>
              <a:rPr lang="en-US" altLang="ja-JP" dirty="0"/>
              <a:t>Coordinated Observation Type and Transmission Type proposed. </a:t>
            </a:r>
            <a:endParaRPr lang="en-US" altLang="zh-CN" b="0" dirty="0"/>
          </a:p>
          <a:p>
            <a:pPr lvl="1"/>
            <a:endParaRPr lang="en-US" altLang="zh-CN" b="0" dirty="0"/>
          </a:p>
          <a:p>
            <a:pPr lvl="1"/>
            <a:r>
              <a:rPr lang="en-US" altLang="zh-CN" b="0" dirty="0"/>
              <a:t>Also, we found some user cases as band steering, we want to observe unassociated </a:t>
            </a:r>
          </a:p>
          <a:p>
            <a:pPr lvl="1"/>
            <a:r>
              <a:rPr lang="en-US" altLang="zh-CN" b="0" dirty="0"/>
              <a:t>link metric(RSSI) but some stations don’t send probes on that link. </a:t>
            </a:r>
          </a:p>
          <a:p>
            <a:pPr lvl="1"/>
            <a:r>
              <a:rPr lang="en-US" altLang="zh-CN" dirty="0"/>
              <a:t>But if we can announce measurement type to that station, the station could send a probe </a:t>
            </a:r>
          </a:p>
          <a:p>
            <a:pPr lvl="1"/>
            <a:r>
              <a:rPr lang="en-US" altLang="zh-CN" dirty="0"/>
              <a:t>packet on measurement link. It can reduce measurement time and help observer get accurate</a:t>
            </a:r>
          </a:p>
          <a:p>
            <a:pPr lvl="1"/>
            <a:r>
              <a:rPr lang="en-US" altLang="zh-CN" dirty="0"/>
              <a:t>unassociated link metric.</a:t>
            </a:r>
          </a:p>
          <a:p>
            <a:pPr lvl="1"/>
            <a:endParaRPr lang="en-US" altLang="zh-CN" dirty="0"/>
          </a:p>
          <a:p>
            <a:pPr lvl="1"/>
            <a:r>
              <a:rPr lang="en-US" altLang="zh-CN" dirty="0"/>
              <a:t>Measurement Announcement should be benefit to various measurement types.</a:t>
            </a:r>
          </a:p>
          <a:p>
            <a:endParaRPr lang="en-US" altLang="zh-CN" b="0" dirty="0"/>
          </a:p>
          <a:p>
            <a:r>
              <a:rPr lang="en-US" altLang="zh-CN" b="0" dirty="0"/>
              <a:t>  </a:t>
            </a:r>
          </a:p>
        </p:txBody>
      </p:sp>
      <p:sp>
        <p:nvSpPr>
          <p:cNvPr id="4" name="Slide Number Placeholder 3">
            <a:extLst>
              <a:ext uri="{FF2B5EF4-FFF2-40B4-BE49-F238E27FC236}">
                <a16:creationId xmlns:a16="http://schemas.microsoft.com/office/drawing/2014/main" id="{E542726C-EB17-1402-09B0-47640922695C}"/>
              </a:ext>
            </a:extLst>
          </p:cNvPr>
          <p:cNvSpPr>
            <a:spLocks noGrp="1"/>
          </p:cNvSpPr>
          <p:nvPr>
            <p:ph type="sldNum" idx="12"/>
          </p:nvPr>
        </p:nvSpPr>
        <p:spPr/>
        <p:txBody>
          <a:bodyPr/>
          <a:lstStyle/>
          <a:p>
            <a:r>
              <a:rPr lang="en-GB"/>
              <a:t>Slide </a:t>
            </a:r>
            <a:fld id="{440F5867-744E-4AA6-B0ED-4C44D2DFBB7B}" type="slidenum">
              <a:rPr lang="en-GB" smtClean="0"/>
              <a:pPr/>
              <a:t>5</a:t>
            </a:fld>
            <a:endParaRPr lang="en-GB" dirty="0"/>
          </a:p>
        </p:txBody>
      </p:sp>
      <p:sp>
        <p:nvSpPr>
          <p:cNvPr id="5" name="Footer Placeholder 4">
            <a:extLst>
              <a:ext uri="{FF2B5EF4-FFF2-40B4-BE49-F238E27FC236}">
                <a16:creationId xmlns:a16="http://schemas.microsoft.com/office/drawing/2014/main" id="{E8BF6640-36C4-2787-8691-A90F024B7E09}"/>
              </a:ext>
            </a:extLst>
          </p:cNvPr>
          <p:cNvSpPr>
            <a:spLocks noGrp="1"/>
          </p:cNvSpPr>
          <p:nvPr>
            <p:ph type="ftr" idx="14"/>
          </p:nvPr>
        </p:nvSpPr>
        <p:spPr/>
        <p:txBody>
          <a:bodyPr/>
          <a:lstStyle/>
          <a:p>
            <a:r>
              <a:rPr lang="en-GB"/>
              <a:t>Kaikai Huang, Nokia</a:t>
            </a:r>
            <a:endParaRPr lang="en-GB" dirty="0"/>
          </a:p>
        </p:txBody>
      </p:sp>
      <p:sp>
        <p:nvSpPr>
          <p:cNvPr id="6" name="Date Placeholder 5">
            <a:extLst>
              <a:ext uri="{FF2B5EF4-FFF2-40B4-BE49-F238E27FC236}">
                <a16:creationId xmlns:a16="http://schemas.microsoft.com/office/drawing/2014/main" id="{748CFB96-8E32-23FF-AAB9-5E6FF5CC1A33}"/>
              </a:ext>
            </a:extLst>
          </p:cNvPr>
          <p:cNvSpPr>
            <a:spLocks noGrp="1"/>
          </p:cNvSpPr>
          <p:nvPr>
            <p:ph type="dt" idx="15"/>
          </p:nvPr>
        </p:nvSpPr>
        <p:spPr/>
        <p:txBody>
          <a:bodyPr/>
          <a:lstStyle/>
          <a:p>
            <a:r>
              <a:rPr lang="en-US" altLang="zh-CN"/>
              <a:t>Jan 2025</a:t>
            </a:r>
            <a:endParaRPr lang="en-GB" dirty="0"/>
          </a:p>
        </p:txBody>
      </p:sp>
    </p:spTree>
    <p:extLst>
      <p:ext uri="{BB962C8B-B14F-4D97-AF65-F5344CB8AC3E}">
        <p14:creationId xmlns:p14="http://schemas.microsoft.com/office/powerpoint/2010/main" val="1962599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584A8-8A9D-2B6C-D25A-2C2B35CC939E}"/>
              </a:ext>
            </a:extLst>
          </p:cNvPr>
          <p:cNvSpPr>
            <a:spLocks noGrp="1"/>
          </p:cNvSpPr>
          <p:nvPr>
            <p:ph type="title"/>
          </p:nvPr>
        </p:nvSpPr>
        <p:spPr>
          <a:xfrm>
            <a:off x="893677" y="498058"/>
            <a:ext cx="10361084" cy="1065213"/>
          </a:xfrm>
        </p:spPr>
        <p:txBody>
          <a:bodyPr/>
          <a:lstStyle/>
          <a:p>
            <a:r>
              <a:rPr lang="en-US"/>
              <a:t>CMA signaling </a:t>
            </a:r>
          </a:p>
        </p:txBody>
      </p:sp>
      <p:sp>
        <p:nvSpPr>
          <p:cNvPr id="4" name="Slide Number Placeholder 3">
            <a:extLst>
              <a:ext uri="{FF2B5EF4-FFF2-40B4-BE49-F238E27FC236}">
                <a16:creationId xmlns:a16="http://schemas.microsoft.com/office/drawing/2014/main" id="{95BF0635-ADE1-0411-590D-AC7C85923E2F}"/>
              </a:ext>
            </a:extLst>
          </p:cNvPr>
          <p:cNvSpPr>
            <a:spLocks noGrp="1"/>
          </p:cNvSpPr>
          <p:nvPr>
            <p:ph type="sldNum" idx="12"/>
          </p:nvPr>
        </p:nvSpPr>
        <p:spPr/>
        <p:txBody>
          <a:bodyPr/>
          <a:lstStyle/>
          <a:p>
            <a:r>
              <a:rPr lang="en-GB"/>
              <a:t>Slide </a:t>
            </a:r>
            <a:fld id="{440F5867-744E-4AA6-B0ED-4C44D2DFBB7B}" type="slidenum">
              <a:rPr lang="en-GB" smtClean="0"/>
              <a:pPr/>
              <a:t>6</a:t>
            </a:fld>
            <a:endParaRPr lang="en-GB"/>
          </a:p>
        </p:txBody>
      </p:sp>
      <p:sp>
        <p:nvSpPr>
          <p:cNvPr id="5" name="Footer Placeholder 4">
            <a:extLst>
              <a:ext uri="{FF2B5EF4-FFF2-40B4-BE49-F238E27FC236}">
                <a16:creationId xmlns:a16="http://schemas.microsoft.com/office/drawing/2014/main" id="{24CCF8FC-003F-6F1C-7C63-1A73E3553C79}"/>
              </a:ext>
            </a:extLst>
          </p:cNvPr>
          <p:cNvSpPr>
            <a:spLocks noGrp="1"/>
          </p:cNvSpPr>
          <p:nvPr>
            <p:ph type="ftr" idx="14"/>
          </p:nvPr>
        </p:nvSpPr>
        <p:spPr/>
        <p:txBody>
          <a:bodyPr/>
          <a:lstStyle/>
          <a:p>
            <a:r>
              <a:rPr lang="en-GB"/>
              <a:t>Kaikai Huang, Nokia</a:t>
            </a:r>
          </a:p>
        </p:txBody>
      </p:sp>
      <p:sp>
        <p:nvSpPr>
          <p:cNvPr id="6" name="Date Placeholder 5">
            <a:extLst>
              <a:ext uri="{FF2B5EF4-FFF2-40B4-BE49-F238E27FC236}">
                <a16:creationId xmlns:a16="http://schemas.microsoft.com/office/drawing/2014/main" id="{B44744C1-ED77-4E02-89F6-ACD50FD763D6}"/>
              </a:ext>
            </a:extLst>
          </p:cNvPr>
          <p:cNvSpPr>
            <a:spLocks noGrp="1"/>
          </p:cNvSpPr>
          <p:nvPr>
            <p:ph type="dt" idx="15"/>
          </p:nvPr>
        </p:nvSpPr>
        <p:spPr/>
        <p:txBody>
          <a:bodyPr/>
          <a:lstStyle/>
          <a:p>
            <a:r>
              <a:rPr lang="en-US" altLang="zh-CN"/>
              <a:t>Jan 2025</a:t>
            </a:r>
            <a:endParaRPr lang="en-US"/>
          </a:p>
        </p:txBody>
      </p:sp>
      <p:sp>
        <p:nvSpPr>
          <p:cNvPr id="11" name="Content Placeholder 10">
            <a:extLst>
              <a:ext uri="{FF2B5EF4-FFF2-40B4-BE49-F238E27FC236}">
                <a16:creationId xmlns:a16="http://schemas.microsoft.com/office/drawing/2014/main" id="{BCB0B200-26BD-C487-344A-1C9A83700E8F}"/>
              </a:ext>
            </a:extLst>
          </p:cNvPr>
          <p:cNvSpPr>
            <a:spLocks noGrp="1"/>
          </p:cNvSpPr>
          <p:nvPr>
            <p:ph idx="1"/>
          </p:nvPr>
        </p:nvSpPr>
        <p:spPr>
          <a:xfrm>
            <a:off x="937238" y="2083051"/>
            <a:ext cx="10361084" cy="4113213"/>
          </a:xfrm>
        </p:spPr>
        <p:txBody>
          <a:bodyPr/>
          <a:lstStyle/>
          <a:p>
            <a:endParaRPr lang="en-US" altLang="zh-CN"/>
          </a:p>
          <a:p>
            <a:endParaRPr lang="en-US" altLang="zh-CN"/>
          </a:p>
          <a:p>
            <a:endParaRPr lang="en-US" altLang="zh-CN"/>
          </a:p>
          <a:p>
            <a:endParaRPr lang="zh-CN" altLang="en-US"/>
          </a:p>
        </p:txBody>
      </p:sp>
      <p:cxnSp>
        <p:nvCxnSpPr>
          <p:cNvPr id="13" name="Straight Arrow Connector 12">
            <a:extLst>
              <a:ext uri="{FF2B5EF4-FFF2-40B4-BE49-F238E27FC236}">
                <a16:creationId xmlns:a16="http://schemas.microsoft.com/office/drawing/2014/main" id="{75DA0729-A2D5-BFDC-5EAF-66E258564748}"/>
              </a:ext>
            </a:extLst>
          </p:cNvPr>
          <p:cNvCxnSpPr/>
          <p:nvPr/>
        </p:nvCxnSpPr>
        <p:spPr bwMode="auto">
          <a:xfrm>
            <a:off x="1505043" y="3733800"/>
            <a:ext cx="89916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cxnSp>
        <p:nvCxnSpPr>
          <p:cNvPr id="16" name="Straight Arrow Connector 15">
            <a:extLst>
              <a:ext uri="{FF2B5EF4-FFF2-40B4-BE49-F238E27FC236}">
                <a16:creationId xmlns:a16="http://schemas.microsoft.com/office/drawing/2014/main" id="{001688E2-38AA-17AA-749A-C7C1ECF2AD08}"/>
              </a:ext>
            </a:extLst>
          </p:cNvPr>
          <p:cNvCxnSpPr/>
          <p:nvPr/>
        </p:nvCxnSpPr>
        <p:spPr bwMode="auto">
          <a:xfrm>
            <a:off x="1505043" y="5334000"/>
            <a:ext cx="8991600" cy="0"/>
          </a:xfrm>
          <a:prstGeom prst="straightConnector1">
            <a:avLst/>
          </a:prstGeom>
          <a:solidFill>
            <a:srgbClr val="00B8FF"/>
          </a:solidFill>
          <a:ln w="9525" cap="flat" cmpd="sng" algn="ctr">
            <a:solidFill>
              <a:schemeClr val="tx1"/>
            </a:solidFill>
            <a:prstDash val="solid"/>
            <a:round/>
            <a:headEnd type="none" w="med" len="med"/>
            <a:tailEnd type="triangle"/>
          </a:ln>
          <a:effectLst/>
        </p:spPr>
      </p:cxnSp>
      <p:sp>
        <p:nvSpPr>
          <p:cNvPr id="19" name="TextBox 18">
            <a:extLst>
              <a:ext uri="{FF2B5EF4-FFF2-40B4-BE49-F238E27FC236}">
                <a16:creationId xmlns:a16="http://schemas.microsoft.com/office/drawing/2014/main" id="{836854D1-FDC7-D609-197C-E06F19E20605}"/>
              </a:ext>
            </a:extLst>
          </p:cNvPr>
          <p:cNvSpPr txBox="1"/>
          <p:nvPr/>
        </p:nvSpPr>
        <p:spPr>
          <a:xfrm>
            <a:off x="198399" y="3465095"/>
            <a:ext cx="1390557" cy="461665"/>
          </a:xfrm>
          <a:prstGeom prst="rect">
            <a:avLst/>
          </a:prstGeom>
          <a:noFill/>
        </p:spPr>
        <p:txBody>
          <a:bodyPr wrap="square" rtlCol="0">
            <a:spAutoFit/>
          </a:bodyPr>
          <a:lstStyle/>
          <a:p>
            <a:r>
              <a:rPr lang="en-US" altLang="zh-CN">
                <a:solidFill>
                  <a:schemeClr val="tx1"/>
                </a:solidFill>
              </a:rPr>
              <a:t>Root AP</a:t>
            </a:r>
            <a:endParaRPr lang="zh-CN" altLang="en-US">
              <a:solidFill>
                <a:schemeClr val="tx1"/>
              </a:solidFill>
            </a:endParaRPr>
          </a:p>
        </p:txBody>
      </p:sp>
      <p:sp>
        <p:nvSpPr>
          <p:cNvPr id="20" name="TextBox 19">
            <a:extLst>
              <a:ext uri="{FF2B5EF4-FFF2-40B4-BE49-F238E27FC236}">
                <a16:creationId xmlns:a16="http://schemas.microsoft.com/office/drawing/2014/main" id="{89DD23B1-3EBD-8DD1-25DA-19C389774157}"/>
              </a:ext>
            </a:extLst>
          </p:cNvPr>
          <p:cNvSpPr txBox="1"/>
          <p:nvPr/>
        </p:nvSpPr>
        <p:spPr>
          <a:xfrm>
            <a:off x="206420" y="4918501"/>
            <a:ext cx="1630401" cy="830997"/>
          </a:xfrm>
          <a:prstGeom prst="rect">
            <a:avLst/>
          </a:prstGeom>
          <a:noFill/>
        </p:spPr>
        <p:txBody>
          <a:bodyPr wrap="square" rtlCol="0">
            <a:spAutoFit/>
          </a:bodyPr>
          <a:lstStyle/>
          <a:p>
            <a:r>
              <a:rPr lang="en-US" altLang="zh-CN">
                <a:solidFill>
                  <a:schemeClr val="tx1"/>
                </a:solidFill>
              </a:rPr>
              <a:t>Extender STA-AP</a:t>
            </a:r>
            <a:endParaRPr lang="zh-CN" altLang="en-US">
              <a:solidFill>
                <a:schemeClr val="tx1"/>
              </a:solidFill>
            </a:endParaRPr>
          </a:p>
        </p:txBody>
      </p:sp>
      <p:cxnSp>
        <p:nvCxnSpPr>
          <p:cNvPr id="22" name="Straight Connector 21">
            <a:extLst>
              <a:ext uri="{FF2B5EF4-FFF2-40B4-BE49-F238E27FC236}">
                <a16:creationId xmlns:a16="http://schemas.microsoft.com/office/drawing/2014/main" id="{43D3F251-E570-4836-E35A-E801800F5928}"/>
              </a:ext>
            </a:extLst>
          </p:cNvPr>
          <p:cNvCxnSpPr>
            <a:cxnSpLocks/>
          </p:cNvCxnSpPr>
          <p:nvPr/>
        </p:nvCxnSpPr>
        <p:spPr bwMode="auto">
          <a:xfrm>
            <a:off x="2667000" y="3200400"/>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3" name="Straight Connector 22">
            <a:extLst>
              <a:ext uri="{FF2B5EF4-FFF2-40B4-BE49-F238E27FC236}">
                <a16:creationId xmlns:a16="http://schemas.microsoft.com/office/drawing/2014/main" id="{7756D858-6ABB-0AFE-8CCE-4CC87B91851B}"/>
              </a:ext>
            </a:extLst>
          </p:cNvPr>
          <p:cNvCxnSpPr/>
          <p:nvPr/>
        </p:nvCxnSpPr>
        <p:spPr bwMode="auto">
          <a:xfrm>
            <a:off x="4495800" y="3200400"/>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24" name="Straight Connector 23">
            <a:extLst>
              <a:ext uri="{FF2B5EF4-FFF2-40B4-BE49-F238E27FC236}">
                <a16:creationId xmlns:a16="http://schemas.microsoft.com/office/drawing/2014/main" id="{000CF2F8-7263-6DA2-099F-10EDA6F912AA}"/>
              </a:ext>
            </a:extLst>
          </p:cNvPr>
          <p:cNvCxnSpPr>
            <a:cxnSpLocks/>
          </p:cNvCxnSpPr>
          <p:nvPr/>
        </p:nvCxnSpPr>
        <p:spPr bwMode="auto">
          <a:xfrm>
            <a:off x="6533897" y="3295628"/>
            <a:ext cx="0" cy="2900636"/>
          </a:xfrm>
          <a:prstGeom prst="line">
            <a:avLst/>
          </a:prstGeom>
          <a:solidFill>
            <a:srgbClr val="00B8FF"/>
          </a:solidFill>
          <a:ln w="9525" cap="flat" cmpd="sng" algn="ctr">
            <a:solidFill>
              <a:schemeClr val="tx1"/>
            </a:solidFill>
            <a:prstDash val="solid"/>
            <a:round/>
            <a:headEnd type="none" w="med" len="med"/>
            <a:tailEnd type="none" w="med" len="med"/>
          </a:ln>
          <a:effectLst/>
        </p:spPr>
      </p:cxnSp>
      <p:cxnSp>
        <p:nvCxnSpPr>
          <p:cNvPr id="36" name="Straight Arrow Connector 35">
            <a:extLst>
              <a:ext uri="{FF2B5EF4-FFF2-40B4-BE49-F238E27FC236}">
                <a16:creationId xmlns:a16="http://schemas.microsoft.com/office/drawing/2014/main" id="{06507525-9053-1F28-87C7-E29A761ECE3E}"/>
              </a:ext>
            </a:extLst>
          </p:cNvPr>
          <p:cNvCxnSpPr/>
          <p:nvPr/>
        </p:nvCxnSpPr>
        <p:spPr bwMode="auto">
          <a:xfrm>
            <a:off x="2667000" y="3465095"/>
            <a:ext cx="1828800" cy="0"/>
          </a:xfrm>
          <a:prstGeom prst="straightConnector1">
            <a:avLst/>
          </a:prstGeom>
          <a:solidFill>
            <a:srgbClr val="00B8FF"/>
          </a:solidFill>
          <a:ln w="9525" cap="flat" cmpd="sng" algn="ctr">
            <a:solidFill>
              <a:schemeClr val="tx1"/>
            </a:solidFill>
            <a:prstDash val="solid"/>
            <a:round/>
            <a:headEnd type="triangle"/>
            <a:tailEnd type="triangle"/>
          </a:ln>
          <a:effectLst/>
        </p:spPr>
      </p:cxnSp>
      <p:cxnSp>
        <p:nvCxnSpPr>
          <p:cNvPr id="37" name="Straight Arrow Connector 36">
            <a:extLst>
              <a:ext uri="{FF2B5EF4-FFF2-40B4-BE49-F238E27FC236}">
                <a16:creationId xmlns:a16="http://schemas.microsoft.com/office/drawing/2014/main" id="{888CF223-83E2-0C46-F602-96B75E938E72}"/>
              </a:ext>
            </a:extLst>
          </p:cNvPr>
          <p:cNvCxnSpPr>
            <a:cxnSpLocks/>
          </p:cNvCxnSpPr>
          <p:nvPr/>
        </p:nvCxnSpPr>
        <p:spPr bwMode="auto">
          <a:xfrm>
            <a:off x="4495800" y="3465095"/>
            <a:ext cx="2038096" cy="0"/>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41" name="TextBox 40">
            <a:extLst>
              <a:ext uri="{FF2B5EF4-FFF2-40B4-BE49-F238E27FC236}">
                <a16:creationId xmlns:a16="http://schemas.microsoft.com/office/drawing/2014/main" id="{AFEE331A-E50A-09A8-D9CE-5D051A32BF76}"/>
              </a:ext>
            </a:extLst>
          </p:cNvPr>
          <p:cNvSpPr txBox="1"/>
          <p:nvPr/>
        </p:nvSpPr>
        <p:spPr>
          <a:xfrm>
            <a:off x="2851364" y="2992606"/>
            <a:ext cx="1390557" cy="461665"/>
          </a:xfrm>
          <a:prstGeom prst="rect">
            <a:avLst/>
          </a:prstGeom>
          <a:noFill/>
        </p:spPr>
        <p:txBody>
          <a:bodyPr wrap="square" rtlCol="0">
            <a:spAutoFit/>
          </a:bodyPr>
          <a:lstStyle/>
          <a:p>
            <a:r>
              <a:rPr lang="en-US" altLang="zh-CN">
                <a:solidFill>
                  <a:schemeClr val="tx1"/>
                </a:solidFill>
              </a:rPr>
              <a:t>AP </a:t>
            </a:r>
            <a:r>
              <a:rPr lang="en-US" altLang="zh-CN" err="1">
                <a:solidFill>
                  <a:schemeClr val="tx1"/>
                </a:solidFill>
              </a:rPr>
              <a:t>txop</a:t>
            </a:r>
            <a:endParaRPr lang="zh-CN" altLang="en-US">
              <a:solidFill>
                <a:schemeClr val="tx1"/>
              </a:solidFill>
            </a:endParaRPr>
          </a:p>
        </p:txBody>
      </p:sp>
      <p:sp>
        <p:nvSpPr>
          <p:cNvPr id="42" name="TextBox 41">
            <a:extLst>
              <a:ext uri="{FF2B5EF4-FFF2-40B4-BE49-F238E27FC236}">
                <a16:creationId xmlns:a16="http://schemas.microsoft.com/office/drawing/2014/main" id="{B6FE996C-8C59-5884-BAE6-636C6325DD1D}"/>
              </a:ext>
            </a:extLst>
          </p:cNvPr>
          <p:cNvSpPr txBox="1"/>
          <p:nvPr/>
        </p:nvSpPr>
        <p:spPr>
          <a:xfrm>
            <a:off x="4738552" y="2948364"/>
            <a:ext cx="1390557" cy="461665"/>
          </a:xfrm>
          <a:prstGeom prst="rect">
            <a:avLst/>
          </a:prstGeom>
          <a:noFill/>
        </p:spPr>
        <p:txBody>
          <a:bodyPr wrap="square" rtlCol="0">
            <a:spAutoFit/>
          </a:bodyPr>
          <a:lstStyle/>
          <a:p>
            <a:r>
              <a:rPr lang="en-US" altLang="zh-CN">
                <a:solidFill>
                  <a:schemeClr val="tx1"/>
                </a:solidFill>
              </a:rPr>
              <a:t>STA </a:t>
            </a:r>
            <a:r>
              <a:rPr lang="en-US" altLang="zh-CN" err="1">
                <a:solidFill>
                  <a:schemeClr val="tx1"/>
                </a:solidFill>
              </a:rPr>
              <a:t>txop</a:t>
            </a:r>
            <a:endParaRPr lang="zh-CN" altLang="en-US">
              <a:solidFill>
                <a:schemeClr val="tx1"/>
              </a:solidFill>
            </a:endParaRPr>
          </a:p>
        </p:txBody>
      </p:sp>
      <p:cxnSp>
        <p:nvCxnSpPr>
          <p:cNvPr id="45" name="Straight Arrow Connector 44">
            <a:extLst>
              <a:ext uri="{FF2B5EF4-FFF2-40B4-BE49-F238E27FC236}">
                <a16:creationId xmlns:a16="http://schemas.microsoft.com/office/drawing/2014/main" id="{F285ED42-A8B6-D69F-4CAE-869BE0C3F686}"/>
              </a:ext>
            </a:extLst>
          </p:cNvPr>
          <p:cNvCxnSpPr>
            <a:cxnSpLocks/>
          </p:cNvCxnSpPr>
          <p:nvPr/>
        </p:nvCxnSpPr>
        <p:spPr bwMode="auto">
          <a:xfrm flipV="1">
            <a:off x="6533898" y="3468045"/>
            <a:ext cx="2229094" cy="1736"/>
          </a:xfrm>
          <a:prstGeom prst="straightConnector1">
            <a:avLst/>
          </a:prstGeom>
          <a:solidFill>
            <a:srgbClr val="00B8FF"/>
          </a:solidFill>
          <a:ln w="9525" cap="flat" cmpd="sng" algn="ctr">
            <a:solidFill>
              <a:schemeClr val="tx1"/>
            </a:solidFill>
            <a:prstDash val="solid"/>
            <a:round/>
            <a:headEnd type="triangle"/>
            <a:tailEnd type="triangle"/>
          </a:ln>
          <a:effectLst/>
        </p:spPr>
      </p:cxnSp>
      <p:sp>
        <p:nvSpPr>
          <p:cNvPr id="46" name="TextBox 45">
            <a:extLst>
              <a:ext uri="{FF2B5EF4-FFF2-40B4-BE49-F238E27FC236}">
                <a16:creationId xmlns:a16="http://schemas.microsoft.com/office/drawing/2014/main" id="{1319465C-9B58-AFFD-304E-7CC8549B67D0}"/>
              </a:ext>
            </a:extLst>
          </p:cNvPr>
          <p:cNvSpPr txBox="1"/>
          <p:nvPr/>
        </p:nvSpPr>
        <p:spPr>
          <a:xfrm>
            <a:off x="2914865" y="3854141"/>
            <a:ext cx="1390557" cy="1200329"/>
          </a:xfrm>
          <a:prstGeom prst="rect">
            <a:avLst/>
          </a:prstGeom>
          <a:noFill/>
        </p:spPr>
        <p:txBody>
          <a:bodyPr wrap="square" rtlCol="0">
            <a:spAutoFit/>
          </a:bodyPr>
          <a:lstStyle/>
          <a:p>
            <a:r>
              <a:rPr lang="en-US" altLang="zh-CN" sz="1800">
                <a:solidFill>
                  <a:schemeClr val="tx1"/>
                </a:solidFill>
              </a:rPr>
              <a:t>AP Send packet to STA on channel 1 </a:t>
            </a:r>
            <a:endParaRPr lang="zh-CN" altLang="en-US" sz="1800">
              <a:solidFill>
                <a:schemeClr val="tx1"/>
              </a:solidFill>
            </a:endParaRPr>
          </a:p>
        </p:txBody>
      </p:sp>
      <p:sp>
        <p:nvSpPr>
          <p:cNvPr id="47" name="TextBox 46">
            <a:extLst>
              <a:ext uri="{FF2B5EF4-FFF2-40B4-BE49-F238E27FC236}">
                <a16:creationId xmlns:a16="http://schemas.microsoft.com/office/drawing/2014/main" id="{9C704610-F671-701C-AF41-E6BA2CD7F471}"/>
              </a:ext>
            </a:extLst>
          </p:cNvPr>
          <p:cNvSpPr txBox="1"/>
          <p:nvPr/>
        </p:nvSpPr>
        <p:spPr>
          <a:xfrm>
            <a:off x="4531340" y="3758694"/>
            <a:ext cx="1390557" cy="1200329"/>
          </a:xfrm>
          <a:prstGeom prst="rect">
            <a:avLst/>
          </a:prstGeom>
          <a:noFill/>
        </p:spPr>
        <p:txBody>
          <a:bodyPr wrap="square" rtlCol="0">
            <a:spAutoFit/>
          </a:bodyPr>
          <a:lstStyle/>
          <a:p>
            <a:r>
              <a:rPr lang="en-US" altLang="zh-CN" sz="1800">
                <a:solidFill>
                  <a:schemeClr val="tx1"/>
                </a:solidFill>
              </a:rPr>
              <a:t>STA </a:t>
            </a:r>
            <a:r>
              <a:rPr lang="en-US" altLang="zh-CN" sz="1800" err="1">
                <a:solidFill>
                  <a:schemeClr val="tx1"/>
                </a:solidFill>
              </a:rPr>
              <a:t>repsonse</a:t>
            </a:r>
            <a:r>
              <a:rPr lang="en-US" altLang="zh-CN" sz="1800">
                <a:solidFill>
                  <a:schemeClr val="tx1"/>
                </a:solidFill>
              </a:rPr>
              <a:t>  packet to AP on channel 1</a:t>
            </a:r>
            <a:endParaRPr lang="zh-CN" altLang="en-US" sz="1800">
              <a:solidFill>
                <a:schemeClr val="tx1"/>
              </a:solidFill>
            </a:endParaRPr>
          </a:p>
        </p:txBody>
      </p:sp>
      <p:sp>
        <p:nvSpPr>
          <p:cNvPr id="48" name="TextBox 47">
            <a:extLst>
              <a:ext uri="{FF2B5EF4-FFF2-40B4-BE49-F238E27FC236}">
                <a16:creationId xmlns:a16="http://schemas.microsoft.com/office/drawing/2014/main" id="{A7BF13CD-5D96-0BE9-7F97-170275D6D348}"/>
              </a:ext>
            </a:extLst>
          </p:cNvPr>
          <p:cNvSpPr txBox="1"/>
          <p:nvPr/>
        </p:nvSpPr>
        <p:spPr>
          <a:xfrm>
            <a:off x="7165395" y="3006380"/>
            <a:ext cx="1390557" cy="461665"/>
          </a:xfrm>
          <a:prstGeom prst="rect">
            <a:avLst/>
          </a:prstGeom>
          <a:noFill/>
        </p:spPr>
        <p:txBody>
          <a:bodyPr wrap="square" rtlCol="0">
            <a:spAutoFit/>
          </a:bodyPr>
          <a:lstStyle/>
          <a:p>
            <a:r>
              <a:rPr lang="en-US" altLang="zh-CN">
                <a:solidFill>
                  <a:schemeClr val="tx1"/>
                </a:solidFill>
              </a:rPr>
              <a:t>AP </a:t>
            </a:r>
            <a:r>
              <a:rPr lang="en-US" altLang="zh-CN" err="1">
                <a:solidFill>
                  <a:schemeClr val="tx1"/>
                </a:solidFill>
              </a:rPr>
              <a:t>txop</a:t>
            </a:r>
            <a:endParaRPr lang="zh-CN" altLang="en-US">
              <a:solidFill>
                <a:schemeClr val="tx1"/>
              </a:solidFill>
            </a:endParaRPr>
          </a:p>
        </p:txBody>
      </p:sp>
      <p:cxnSp>
        <p:nvCxnSpPr>
          <p:cNvPr id="50" name="Straight Connector 49">
            <a:extLst>
              <a:ext uri="{FF2B5EF4-FFF2-40B4-BE49-F238E27FC236}">
                <a16:creationId xmlns:a16="http://schemas.microsoft.com/office/drawing/2014/main" id="{F17EF3AF-623E-6F04-743E-EB1FB8A18E0C}"/>
              </a:ext>
            </a:extLst>
          </p:cNvPr>
          <p:cNvCxnSpPr/>
          <p:nvPr/>
        </p:nvCxnSpPr>
        <p:spPr bwMode="auto">
          <a:xfrm>
            <a:off x="8762992" y="3149780"/>
            <a:ext cx="0" cy="2895600"/>
          </a:xfrm>
          <a:prstGeom prst="line">
            <a:avLst/>
          </a:prstGeom>
          <a:solidFill>
            <a:srgbClr val="00B8FF"/>
          </a:solidFill>
          <a:ln w="9525" cap="flat" cmpd="sng" algn="ctr">
            <a:solidFill>
              <a:schemeClr val="tx1"/>
            </a:solidFill>
            <a:prstDash val="solid"/>
            <a:round/>
            <a:headEnd type="none" w="med" len="med"/>
            <a:tailEnd type="none" w="med" len="med"/>
          </a:ln>
          <a:effectLst/>
        </p:spPr>
      </p:cxnSp>
      <p:sp>
        <p:nvSpPr>
          <p:cNvPr id="51" name="TextBox 50">
            <a:extLst>
              <a:ext uri="{FF2B5EF4-FFF2-40B4-BE49-F238E27FC236}">
                <a16:creationId xmlns:a16="http://schemas.microsoft.com/office/drawing/2014/main" id="{4534F4B0-782F-E442-50DD-0FC8B7DFEA3F}"/>
              </a:ext>
            </a:extLst>
          </p:cNvPr>
          <p:cNvSpPr txBox="1"/>
          <p:nvPr/>
        </p:nvSpPr>
        <p:spPr>
          <a:xfrm>
            <a:off x="6533897" y="3717759"/>
            <a:ext cx="2700687" cy="1323439"/>
          </a:xfrm>
          <a:prstGeom prst="rect">
            <a:avLst/>
          </a:prstGeom>
          <a:noFill/>
        </p:spPr>
        <p:txBody>
          <a:bodyPr wrap="square" rtlCol="0">
            <a:spAutoFit/>
          </a:bodyPr>
          <a:lstStyle/>
          <a:p>
            <a:r>
              <a:rPr lang="en-US" altLang="zh-CN" sz="1600">
                <a:solidFill>
                  <a:schemeClr val="tx1"/>
                </a:solidFill>
              </a:rPr>
              <a:t>STA switch to channel 11 to scan.</a:t>
            </a:r>
          </a:p>
          <a:p>
            <a:endParaRPr lang="en-US" altLang="zh-CN" sz="1600">
              <a:solidFill>
                <a:schemeClr val="tx1"/>
              </a:solidFill>
            </a:endParaRPr>
          </a:p>
          <a:p>
            <a:r>
              <a:rPr lang="en-US" altLang="zh-CN" sz="1600">
                <a:solidFill>
                  <a:schemeClr val="accent2"/>
                </a:solidFill>
              </a:rPr>
              <a:t>AP defers transmitting to STA on channel 1</a:t>
            </a:r>
          </a:p>
        </p:txBody>
      </p:sp>
      <p:sp>
        <p:nvSpPr>
          <p:cNvPr id="53" name="TextBox 52">
            <a:extLst>
              <a:ext uri="{FF2B5EF4-FFF2-40B4-BE49-F238E27FC236}">
                <a16:creationId xmlns:a16="http://schemas.microsoft.com/office/drawing/2014/main" id="{ACB4C945-2142-5C5C-57CB-C0EC1FB082AC}"/>
              </a:ext>
            </a:extLst>
          </p:cNvPr>
          <p:cNvSpPr txBox="1"/>
          <p:nvPr/>
        </p:nvSpPr>
        <p:spPr>
          <a:xfrm>
            <a:off x="10036264" y="5287833"/>
            <a:ext cx="1390557" cy="461665"/>
          </a:xfrm>
          <a:prstGeom prst="rect">
            <a:avLst/>
          </a:prstGeom>
          <a:noFill/>
        </p:spPr>
        <p:txBody>
          <a:bodyPr wrap="square" rtlCol="0">
            <a:spAutoFit/>
          </a:bodyPr>
          <a:lstStyle/>
          <a:p>
            <a:r>
              <a:rPr lang="en-US" altLang="zh-CN">
                <a:solidFill>
                  <a:schemeClr val="tx1"/>
                </a:solidFill>
              </a:rPr>
              <a:t>Time</a:t>
            </a:r>
            <a:endParaRPr lang="zh-CN" altLang="en-US">
              <a:solidFill>
                <a:schemeClr val="tx1"/>
              </a:solidFill>
            </a:endParaRPr>
          </a:p>
        </p:txBody>
      </p:sp>
      <p:sp>
        <p:nvSpPr>
          <p:cNvPr id="3" name="TextBox 2">
            <a:extLst>
              <a:ext uri="{FF2B5EF4-FFF2-40B4-BE49-F238E27FC236}">
                <a16:creationId xmlns:a16="http://schemas.microsoft.com/office/drawing/2014/main" id="{F6D71179-3025-5615-FB2E-3E05B58973FA}"/>
              </a:ext>
            </a:extLst>
          </p:cNvPr>
          <p:cNvSpPr txBox="1"/>
          <p:nvPr/>
        </p:nvSpPr>
        <p:spPr>
          <a:xfrm>
            <a:off x="5578693" y="4868971"/>
            <a:ext cx="959047" cy="461665"/>
          </a:xfrm>
          <a:prstGeom prst="rect">
            <a:avLst/>
          </a:prstGeom>
          <a:noFill/>
          <a:ln>
            <a:solidFill>
              <a:schemeClr val="tx1"/>
            </a:solidFill>
          </a:ln>
        </p:spPr>
        <p:txBody>
          <a:bodyPr wrap="square" rtlCol="0">
            <a:spAutoFit/>
          </a:bodyPr>
          <a:lstStyle/>
          <a:p>
            <a:r>
              <a:rPr lang="en-US" altLang="zh-CN">
                <a:solidFill>
                  <a:schemeClr val="accent2"/>
                </a:solidFill>
              </a:rPr>
              <a:t>CMA</a:t>
            </a:r>
            <a:endParaRPr lang="zh-CN" altLang="en-US">
              <a:solidFill>
                <a:schemeClr val="accent2"/>
              </a:solidFill>
            </a:endParaRPr>
          </a:p>
        </p:txBody>
      </p:sp>
      <p:sp>
        <p:nvSpPr>
          <p:cNvPr id="15" name="TextBox 14">
            <a:extLst>
              <a:ext uri="{FF2B5EF4-FFF2-40B4-BE49-F238E27FC236}">
                <a16:creationId xmlns:a16="http://schemas.microsoft.com/office/drawing/2014/main" id="{670F5BC3-616A-71FA-A00C-DD17B15A14D0}"/>
              </a:ext>
            </a:extLst>
          </p:cNvPr>
          <p:cNvSpPr txBox="1"/>
          <p:nvPr/>
        </p:nvSpPr>
        <p:spPr>
          <a:xfrm>
            <a:off x="1257299" y="1297234"/>
            <a:ext cx="10132485" cy="1200329"/>
          </a:xfrm>
          <a:prstGeom prst="rect">
            <a:avLst/>
          </a:prstGeom>
          <a:noFill/>
        </p:spPr>
        <p:txBody>
          <a:bodyPr wrap="square" rtlCol="0">
            <a:spAutoFit/>
          </a:bodyPr>
          <a:lstStyle/>
          <a:p>
            <a:r>
              <a:rPr lang="en-US" altLang="zh-CN" sz="1800" dirty="0">
                <a:solidFill>
                  <a:schemeClr val="tx1"/>
                </a:solidFill>
              </a:rPr>
              <a:t>We proposal to send Channel Measurement Announcement to Peer before do measurement on off channel</a:t>
            </a:r>
          </a:p>
          <a:p>
            <a:r>
              <a:rPr lang="en-US" altLang="zh-CN" sz="1800" dirty="0">
                <a:solidFill>
                  <a:schemeClr val="tx1"/>
                </a:solidFill>
              </a:rPr>
              <a:t>Signal Info Field:</a:t>
            </a:r>
          </a:p>
          <a:p>
            <a:pPr marL="342900" indent="-342900">
              <a:buAutoNum type="arabicParenR"/>
            </a:pPr>
            <a:r>
              <a:rPr lang="en-US" altLang="zh-CN" sz="1800" dirty="0">
                <a:solidFill>
                  <a:schemeClr val="tx1"/>
                </a:solidFill>
              </a:rPr>
              <a:t>Measurement Type  2)</a:t>
            </a:r>
            <a:r>
              <a:rPr lang="zh-CN" altLang="en-US" sz="1800" dirty="0">
                <a:solidFill>
                  <a:schemeClr val="tx1"/>
                </a:solidFill>
              </a:rPr>
              <a:t> </a:t>
            </a:r>
            <a:r>
              <a:rPr lang="en-US" altLang="zh-CN" sz="1800" dirty="0">
                <a:solidFill>
                  <a:schemeClr val="tx1"/>
                </a:solidFill>
              </a:rPr>
              <a:t>Measurement</a:t>
            </a:r>
            <a:r>
              <a:rPr lang="zh-CN" altLang="en-US" sz="1800" dirty="0">
                <a:solidFill>
                  <a:schemeClr val="tx1"/>
                </a:solidFill>
              </a:rPr>
              <a:t> </a:t>
            </a:r>
            <a:r>
              <a:rPr lang="en-US" altLang="zh-CN" sz="1800" dirty="0">
                <a:solidFill>
                  <a:schemeClr val="tx1"/>
                </a:solidFill>
              </a:rPr>
              <a:t>Mode(</a:t>
            </a:r>
            <a:r>
              <a:rPr lang="zh-CN" altLang="en-US" sz="1800" dirty="0">
                <a:solidFill>
                  <a:schemeClr val="tx1"/>
                </a:solidFill>
              </a:rPr>
              <a:t> </a:t>
            </a:r>
            <a:r>
              <a:rPr lang="en-US" altLang="zh-CN" sz="1800" dirty="0">
                <a:solidFill>
                  <a:schemeClr val="tx1"/>
                </a:solidFill>
              </a:rPr>
              <a:t>Any</a:t>
            </a:r>
            <a:r>
              <a:rPr lang="zh-CN" altLang="en-US" sz="1800" dirty="0">
                <a:solidFill>
                  <a:schemeClr val="tx1"/>
                </a:solidFill>
              </a:rPr>
              <a:t> </a:t>
            </a:r>
            <a:r>
              <a:rPr lang="en-US" altLang="zh-CN" sz="1800" dirty="0">
                <a:solidFill>
                  <a:schemeClr val="tx1"/>
                </a:solidFill>
              </a:rPr>
              <a:t>restriction</a:t>
            </a:r>
            <a:r>
              <a:rPr lang="zh-CN" altLang="en-US" sz="1800" dirty="0">
                <a:solidFill>
                  <a:schemeClr val="tx1"/>
                </a:solidFill>
              </a:rPr>
              <a:t> </a:t>
            </a:r>
            <a:r>
              <a:rPr lang="en-US" altLang="zh-CN" sz="1800" dirty="0">
                <a:solidFill>
                  <a:schemeClr val="tx1"/>
                </a:solidFill>
              </a:rPr>
              <a:t>on</a:t>
            </a:r>
            <a:r>
              <a:rPr lang="zh-CN" altLang="en-US" sz="1800" dirty="0">
                <a:solidFill>
                  <a:schemeClr val="tx1"/>
                </a:solidFill>
              </a:rPr>
              <a:t> </a:t>
            </a:r>
            <a:r>
              <a:rPr lang="en-US" altLang="zh-CN" sz="1800" dirty="0">
                <a:solidFill>
                  <a:schemeClr val="tx1"/>
                </a:solidFill>
              </a:rPr>
              <a:t>receive packet on scan channel)</a:t>
            </a:r>
          </a:p>
          <a:p>
            <a:r>
              <a:rPr lang="en-US" altLang="zh-CN" sz="1800" dirty="0">
                <a:solidFill>
                  <a:schemeClr val="tx1"/>
                </a:solidFill>
              </a:rPr>
              <a:t>3)  Target Channel 4) Target Bandwidth  5) Start time  6) Duration  7) Available NSS </a:t>
            </a:r>
            <a:endParaRPr lang="zh-CN" altLang="en-US" sz="1800" dirty="0">
              <a:solidFill>
                <a:schemeClr val="tx1"/>
              </a:solidFill>
            </a:endParaRPr>
          </a:p>
        </p:txBody>
      </p:sp>
    </p:spTree>
    <p:extLst>
      <p:ext uri="{BB962C8B-B14F-4D97-AF65-F5344CB8AC3E}">
        <p14:creationId xmlns:p14="http://schemas.microsoft.com/office/powerpoint/2010/main" val="22280121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a:extLst>
            <a:ext uri="{FF2B5EF4-FFF2-40B4-BE49-F238E27FC236}">
              <a16:creationId xmlns:a16="http://schemas.microsoft.com/office/drawing/2014/main" id="{8204AA75-A679-EA81-73A9-E173321519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5D5A8F-89A8-3204-4AF0-76F47E1272B2}"/>
              </a:ext>
            </a:extLst>
          </p:cNvPr>
          <p:cNvSpPr>
            <a:spLocks noGrp="1"/>
          </p:cNvSpPr>
          <p:nvPr>
            <p:ph type="title"/>
          </p:nvPr>
        </p:nvSpPr>
        <p:spPr>
          <a:xfrm>
            <a:off x="612776" y="746759"/>
            <a:ext cx="10361084" cy="1065213"/>
          </a:xfrm>
        </p:spPr>
        <p:txBody>
          <a:bodyPr/>
          <a:lstStyle/>
          <a:p>
            <a:r>
              <a:rPr lang="en-US" altLang="zh-CN" sz="1800" b="1" i="0" u="none" strike="noStrike" baseline="0" dirty="0">
                <a:latin typeface="Arial,Bold"/>
              </a:rPr>
              <a:t>CMA </a:t>
            </a:r>
            <a:r>
              <a:rPr lang="en-US" altLang="zh-CN" sz="1800" b="0" dirty="0">
                <a:latin typeface="Arial,Bold"/>
              </a:rPr>
              <a:t>VS</a:t>
            </a:r>
            <a:r>
              <a:rPr lang="en-US" altLang="zh-CN" sz="1800" dirty="0">
                <a:latin typeface="Arial,Bold"/>
              </a:rPr>
              <a:t> </a:t>
            </a:r>
            <a:r>
              <a:rPr lang="en-US" altLang="zh-CN" sz="1800" b="1" i="0" u="none" strike="noStrike" baseline="0" dirty="0">
                <a:latin typeface="Arial,Bold"/>
              </a:rPr>
              <a:t>Unavailability reporting </a:t>
            </a:r>
            <a:endParaRPr lang="zh-CN" altLang="en-US" dirty="0"/>
          </a:p>
        </p:txBody>
      </p:sp>
      <p:sp>
        <p:nvSpPr>
          <p:cNvPr id="4" name="Slide Number Placeholder 3">
            <a:extLst>
              <a:ext uri="{FF2B5EF4-FFF2-40B4-BE49-F238E27FC236}">
                <a16:creationId xmlns:a16="http://schemas.microsoft.com/office/drawing/2014/main" id="{162F4C62-D6FA-4B64-D0B8-7EBF584811FF}"/>
              </a:ext>
            </a:extLst>
          </p:cNvPr>
          <p:cNvSpPr>
            <a:spLocks noGrp="1"/>
          </p:cNvSpPr>
          <p:nvPr>
            <p:ph type="sldNum" idx="12"/>
          </p:nvPr>
        </p:nvSpPr>
        <p:spPr/>
        <p:txBody>
          <a:bodyPr/>
          <a:lstStyle/>
          <a:p>
            <a:r>
              <a:rPr lang="en-GB"/>
              <a:t>Slide </a:t>
            </a:r>
            <a:fld id="{440F5867-744E-4AA6-B0ED-4C44D2DFBB7B}" type="slidenum">
              <a:rPr lang="en-GB" smtClean="0"/>
              <a:pPr/>
              <a:t>7</a:t>
            </a:fld>
            <a:endParaRPr lang="en-GB" dirty="0"/>
          </a:p>
        </p:txBody>
      </p:sp>
      <p:sp>
        <p:nvSpPr>
          <p:cNvPr id="5" name="Footer Placeholder 4">
            <a:extLst>
              <a:ext uri="{FF2B5EF4-FFF2-40B4-BE49-F238E27FC236}">
                <a16:creationId xmlns:a16="http://schemas.microsoft.com/office/drawing/2014/main" id="{839485B4-B908-27C9-35BE-9B41D6E183EC}"/>
              </a:ext>
            </a:extLst>
          </p:cNvPr>
          <p:cNvSpPr>
            <a:spLocks noGrp="1"/>
          </p:cNvSpPr>
          <p:nvPr>
            <p:ph type="ftr" idx="14"/>
          </p:nvPr>
        </p:nvSpPr>
        <p:spPr/>
        <p:txBody>
          <a:bodyPr/>
          <a:lstStyle/>
          <a:p>
            <a:r>
              <a:rPr lang="en-GB"/>
              <a:t>Kaikai Huang, Nokia</a:t>
            </a:r>
            <a:endParaRPr lang="en-GB" dirty="0"/>
          </a:p>
        </p:txBody>
      </p:sp>
      <p:sp>
        <p:nvSpPr>
          <p:cNvPr id="6" name="Date Placeholder 5">
            <a:extLst>
              <a:ext uri="{FF2B5EF4-FFF2-40B4-BE49-F238E27FC236}">
                <a16:creationId xmlns:a16="http://schemas.microsoft.com/office/drawing/2014/main" id="{8D1E7446-8B69-1065-4677-91729346CE3D}"/>
              </a:ext>
            </a:extLst>
          </p:cNvPr>
          <p:cNvSpPr>
            <a:spLocks noGrp="1"/>
          </p:cNvSpPr>
          <p:nvPr>
            <p:ph type="dt" idx="15"/>
          </p:nvPr>
        </p:nvSpPr>
        <p:spPr/>
        <p:txBody>
          <a:bodyPr/>
          <a:lstStyle/>
          <a:p>
            <a:r>
              <a:rPr lang="en-US" altLang="zh-CN"/>
              <a:t>Jan 2025</a:t>
            </a:r>
            <a:endParaRPr lang="en-GB" dirty="0"/>
          </a:p>
        </p:txBody>
      </p:sp>
      <p:graphicFrame>
        <p:nvGraphicFramePr>
          <p:cNvPr id="10" name="Content Placeholder 9">
            <a:extLst>
              <a:ext uri="{FF2B5EF4-FFF2-40B4-BE49-F238E27FC236}">
                <a16:creationId xmlns:a16="http://schemas.microsoft.com/office/drawing/2014/main" id="{0E8CE963-A189-4996-55CF-1A3BE64EDDC6}"/>
              </a:ext>
            </a:extLst>
          </p:cNvPr>
          <p:cNvGraphicFramePr>
            <a:graphicFrameLocks noGrp="1"/>
          </p:cNvGraphicFramePr>
          <p:nvPr>
            <p:ph idx="1"/>
            <p:extLst>
              <p:ext uri="{D42A27DB-BD31-4B8C-83A1-F6EECF244321}">
                <p14:modId xmlns:p14="http://schemas.microsoft.com/office/powerpoint/2010/main" val="3506656900"/>
              </p:ext>
            </p:extLst>
          </p:nvPr>
        </p:nvGraphicFramePr>
        <p:xfrm>
          <a:off x="914400" y="1981200"/>
          <a:ext cx="10361613" cy="1112520"/>
        </p:xfrm>
        <a:graphic>
          <a:graphicData uri="http://schemas.openxmlformats.org/drawingml/2006/table">
            <a:tbl>
              <a:tblPr firstRow="1" bandRow="1">
                <a:tableStyleId>{F5AB1C69-6EDB-4FF4-983F-18BD219EF322}</a:tableStyleId>
              </a:tblPr>
              <a:tblGrid>
                <a:gridCol w="3453871">
                  <a:extLst>
                    <a:ext uri="{9D8B030D-6E8A-4147-A177-3AD203B41FA5}">
                      <a16:colId xmlns:a16="http://schemas.microsoft.com/office/drawing/2014/main" val="1090269876"/>
                    </a:ext>
                  </a:extLst>
                </a:gridCol>
                <a:gridCol w="3453871">
                  <a:extLst>
                    <a:ext uri="{9D8B030D-6E8A-4147-A177-3AD203B41FA5}">
                      <a16:colId xmlns:a16="http://schemas.microsoft.com/office/drawing/2014/main" val="2125849682"/>
                    </a:ext>
                  </a:extLst>
                </a:gridCol>
                <a:gridCol w="3453871">
                  <a:extLst>
                    <a:ext uri="{9D8B030D-6E8A-4147-A177-3AD203B41FA5}">
                      <a16:colId xmlns:a16="http://schemas.microsoft.com/office/drawing/2014/main" val="1007155371"/>
                    </a:ext>
                  </a:extLst>
                </a:gridCol>
              </a:tblGrid>
              <a:tr h="370840">
                <a:tc>
                  <a:txBody>
                    <a:bodyPr/>
                    <a:lstStyle/>
                    <a:p>
                      <a:endParaRPr lang="zh-CN" altLang="en-US" dirty="0"/>
                    </a:p>
                  </a:txBody>
                  <a:tcPr/>
                </a:tc>
                <a:tc>
                  <a:txBody>
                    <a:bodyPr/>
                    <a:lstStyle/>
                    <a:p>
                      <a:endParaRPr lang="zh-CN" altLang="en-US"/>
                    </a:p>
                  </a:txBody>
                  <a:tcPr/>
                </a:tc>
                <a:tc>
                  <a:txBody>
                    <a:bodyPr/>
                    <a:lstStyle/>
                    <a:p>
                      <a:endParaRPr lang="zh-CN" altLang="en-US"/>
                    </a:p>
                  </a:txBody>
                  <a:tcPr/>
                </a:tc>
                <a:extLst>
                  <a:ext uri="{0D108BD9-81ED-4DB2-BD59-A6C34878D82A}">
                    <a16:rowId xmlns:a16="http://schemas.microsoft.com/office/drawing/2014/main" val="2501033877"/>
                  </a:ext>
                </a:extLst>
              </a:tr>
              <a:tr h="370840">
                <a:tc>
                  <a:txBody>
                    <a:bodyPr/>
                    <a:lstStyle/>
                    <a:p>
                      <a:endParaRPr lang="zh-CN" altLang="en-US" dirty="0"/>
                    </a:p>
                  </a:txBody>
                  <a:tcPr/>
                </a:tc>
                <a:tc>
                  <a:txBody>
                    <a:bodyPr/>
                    <a:lstStyle/>
                    <a:p>
                      <a:endParaRPr lang="zh-CN" altLang="en-US"/>
                    </a:p>
                  </a:txBody>
                  <a:tcPr/>
                </a:tc>
                <a:tc>
                  <a:txBody>
                    <a:bodyPr/>
                    <a:lstStyle/>
                    <a:p>
                      <a:endParaRPr lang="zh-CN" altLang="en-US" dirty="0"/>
                    </a:p>
                  </a:txBody>
                  <a:tcPr/>
                </a:tc>
                <a:extLst>
                  <a:ext uri="{0D108BD9-81ED-4DB2-BD59-A6C34878D82A}">
                    <a16:rowId xmlns:a16="http://schemas.microsoft.com/office/drawing/2014/main" val="82854036"/>
                  </a:ext>
                </a:extLst>
              </a:tr>
              <a:tr h="370840">
                <a:tc>
                  <a:txBody>
                    <a:bodyPr/>
                    <a:lstStyle/>
                    <a:p>
                      <a:endParaRPr lang="zh-CN" altLang="en-US" dirty="0"/>
                    </a:p>
                  </a:txBody>
                  <a:tcPr/>
                </a:tc>
                <a:tc>
                  <a:txBody>
                    <a:bodyPr/>
                    <a:lstStyle/>
                    <a:p>
                      <a:endParaRPr lang="zh-CN" altLang="en-US"/>
                    </a:p>
                  </a:txBody>
                  <a:tcPr/>
                </a:tc>
                <a:tc>
                  <a:txBody>
                    <a:bodyPr/>
                    <a:lstStyle/>
                    <a:p>
                      <a:endParaRPr lang="zh-CN" altLang="en-US" dirty="0"/>
                    </a:p>
                  </a:txBody>
                  <a:tcPr/>
                </a:tc>
                <a:extLst>
                  <a:ext uri="{0D108BD9-81ED-4DB2-BD59-A6C34878D82A}">
                    <a16:rowId xmlns:a16="http://schemas.microsoft.com/office/drawing/2014/main" val="3285225422"/>
                  </a:ext>
                </a:extLst>
              </a:tr>
            </a:tbl>
          </a:graphicData>
        </a:graphic>
      </p:graphicFrame>
      <p:graphicFrame>
        <p:nvGraphicFramePr>
          <p:cNvPr id="11" name="Table 10">
            <a:extLst>
              <a:ext uri="{FF2B5EF4-FFF2-40B4-BE49-F238E27FC236}">
                <a16:creationId xmlns:a16="http://schemas.microsoft.com/office/drawing/2014/main" id="{47D95E76-E0AB-D2B5-CDD0-1D0C4ECA74E0}"/>
              </a:ext>
            </a:extLst>
          </p:cNvPr>
          <p:cNvGraphicFramePr>
            <a:graphicFrameLocks noGrp="1"/>
          </p:cNvGraphicFramePr>
          <p:nvPr>
            <p:extLst>
              <p:ext uri="{D42A27DB-BD31-4B8C-83A1-F6EECF244321}">
                <p14:modId xmlns:p14="http://schemas.microsoft.com/office/powerpoint/2010/main" val="808777921"/>
              </p:ext>
            </p:extLst>
          </p:nvPr>
        </p:nvGraphicFramePr>
        <p:xfrm>
          <a:off x="914400" y="1901922"/>
          <a:ext cx="9502080" cy="3274924"/>
        </p:xfrm>
        <a:graphic>
          <a:graphicData uri="http://schemas.openxmlformats.org/drawingml/2006/table">
            <a:tbl>
              <a:tblPr firstRow="1" bandRow="1">
                <a:tableStyleId>{5C22544A-7EE6-4342-B048-85BDC9FD1C3A}</a:tableStyleId>
              </a:tblPr>
              <a:tblGrid>
                <a:gridCol w="4389512">
                  <a:extLst>
                    <a:ext uri="{9D8B030D-6E8A-4147-A177-3AD203B41FA5}">
                      <a16:colId xmlns:a16="http://schemas.microsoft.com/office/drawing/2014/main" val="1140300741"/>
                    </a:ext>
                  </a:extLst>
                </a:gridCol>
                <a:gridCol w="5112568">
                  <a:extLst>
                    <a:ext uri="{9D8B030D-6E8A-4147-A177-3AD203B41FA5}">
                      <a16:colId xmlns:a16="http://schemas.microsoft.com/office/drawing/2014/main" val="3217975152"/>
                    </a:ext>
                  </a:extLst>
                </a:gridCol>
              </a:tblGrid>
              <a:tr h="723062">
                <a:tc>
                  <a:txBody>
                    <a:bodyPr/>
                    <a:lstStyle/>
                    <a:p>
                      <a:r>
                        <a:rPr lang="en-US" altLang="zh-CN" dirty="0">
                          <a:solidFill>
                            <a:schemeClr val="tx1"/>
                          </a:solidFill>
                        </a:rPr>
                        <a:t>CMA</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dirty="0">
                          <a:solidFill>
                            <a:schemeClr val="tx1"/>
                          </a:solidFill>
                        </a:rPr>
                        <a:t>DUO/PUO/LOM</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18988295"/>
                  </a:ext>
                </a:extLst>
              </a:tr>
              <a:tr h="723062">
                <a:tc>
                  <a:txBody>
                    <a:bodyPr/>
                    <a:lstStyle/>
                    <a:p>
                      <a:r>
                        <a:rPr lang="en-US" altLang="zh-CN" dirty="0">
                          <a:solidFill>
                            <a:schemeClr val="tx1"/>
                          </a:solidFill>
                        </a:rPr>
                        <a:t>No negotiation requires</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dirty="0">
                          <a:solidFill>
                            <a:schemeClr val="tx1"/>
                          </a:solidFill>
                        </a:rPr>
                        <a:t>negotiation requires</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67638300"/>
                  </a:ext>
                </a:extLst>
              </a:tr>
              <a:tr h="723062">
                <a:tc>
                  <a:txBody>
                    <a:bodyPr/>
                    <a:lstStyle/>
                    <a:p>
                      <a:r>
                        <a:rPr lang="en-US" altLang="zh-CN" dirty="0">
                          <a:solidFill>
                            <a:schemeClr val="tx1"/>
                          </a:solidFill>
                        </a:rPr>
                        <a:t>AP/Non-AP STA support </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dirty="0">
                          <a:solidFill>
                            <a:schemeClr val="tx1"/>
                          </a:solidFill>
                        </a:rPr>
                        <a:t>AP DUO unsupported</a:t>
                      </a:r>
                    </a:p>
                    <a:p>
                      <a:r>
                        <a:rPr lang="en-US" altLang="zh-CN" dirty="0">
                          <a:solidFill>
                            <a:schemeClr val="tx1"/>
                          </a:solidFill>
                        </a:rPr>
                        <a:t>APPUO requires all associated stations support PUO </a:t>
                      </a:r>
                    </a:p>
                    <a:p>
                      <a:r>
                        <a:rPr lang="en-US" altLang="zh-CN" dirty="0">
                          <a:solidFill>
                            <a:schemeClr val="tx1"/>
                          </a:solidFill>
                        </a:rPr>
                        <a:t>AP LOM requesting mode unsupported</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5946049"/>
                  </a:ext>
                </a:extLst>
              </a:tr>
              <a:tr h="723062">
                <a:tc>
                  <a:txBody>
                    <a:bodyPr/>
                    <a:lstStyle/>
                    <a:p>
                      <a:r>
                        <a:rPr lang="en-US" altLang="zh-CN" dirty="0">
                          <a:solidFill>
                            <a:schemeClr val="tx1"/>
                          </a:solidFill>
                        </a:rPr>
                        <a:t>One frame contains all signal info</a:t>
                      </a:r>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ltLang="zh-CN" dirty="0">
                          <a:solidFill>
                            <a:schemeClr val="tx1"/>
                          </a:solidFill>
                        </a:rPr>
                        <a:t>Need multiple frames (assumption: No dedicate </a:t>
                      </a:r>
                      <a:r>
                        <a:rPr lang="en-US" altLang="zh-CN" sz="1800" kern="1200" dirty="0">
                          <a:solidFill>
                            <a:schemeClr val="tx1"/>
                          </a:solidFill>
                          <a:latin typeface="+mn-lt"/>
                          <a:ea typeface="+mn-ea"/>
                          <a:cs typeface="+mn-cs"/>
                        </a:rPr>
                        <a:t>unavailability reason and its info in Unavailability feedback)</a:t>
                      </a:r>
                      <a:endParaRPr lang="zh-CN" altLang="en-US" sz="1800" kern="1200" dirty="0">
                        <a:solidFill>
                          <a:schemeClr val="tx1"/>
                        </a:solidFill>
                        <a:latin typeface="+mn-lt"/>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81508991"/>
                  </a:ext>
                </a:extLst>
              </a:tr>
            </a:tbl>
          </a:graphicData>
        </a:graphic>
      </p:graphicFrame>
    </p:spTree>
    <p:extLst>
      <p:ext uri="{BB962C8B-B14F-4D97-AF65-F5344CB8AC3E}">
        <p14:creationId xmlns:p14="http://schemas.microsoft.com/office/powerpoint/2010/main" val="13606919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0104F-D812-C08A-6E38-6BA9C3241D04}"/>
              </a:ext>
            </a:extLst>
          </p:cNvPr>
          <p:cNvSpPr>
            <a:spLocks noGrp="1"/>
          </p:cNvSpPr>
          <p:nvPr>
            <p:ph type="title"/>
          </p:nvPr>
        </p:nvSpPr>
        <p:spPr/>
        <p:txBody>
          <a:bodyPr/>
          <a:lstStyle/>
          <a:p>
            <a:r>
              <a:rPr lang="en-US" altLang="zh-CN" dirty="0"/>
              <a:t>Option 1</a:t>
            </a:r>
            <a:endParaRPr lang="zh-CN" altLang="en-US" dirty="0"/>
          </a:p>
        </p:txBody>
      </p:sp>
      <p:sp>
        <p:nvSpPr>
          <p:cNvPr id="3" name="Content Placeholder 2">
            <a:extLst>
              <a:ext uri="{FF2B5EF4-FFF2-40B4-BE49-F238E27FC236}">
                <a16:creationId xmlns:a16="http://schemas.microsoft.com/office/drawing/2014/main" id="{9A01938E-00B0-D071-A479-4FB771992B21}"/>
              </a:ext>
            </a:extLst>
          </p:cNvPr>
          <p:cNvSpPr>
            <a:spLocks noGrp="1"/>
          </p:cNvSpPr>
          <p:nvPr>
            <p:ph idx="1"/>
          </p:nvPr>
        </p:nvSpPr>
        <p:spPr/>
        <p:txBody>
          <a:bodyPr/>
          <a:lstStyle/>
          <a:p>
            <a:r>
              <a:rPr lang="en-US" altLang="zh-CN" dirty="0"/>
              <a:t>A new Channel Announcement Frame including:</a:t>
            </a:r>
          </a:p>
          <a:p>
            <a:pPr marL="457200" indent="-457200">
              <a:buAutoNum type="arabicParenR"/>
            </a:pPr>
            <a:r>
              <a:rPr lang="en-US" altLang="zh-CN" dirty="0"/>
              <a:t>Measurement info</a:t>
            </a:r>
          </a:p>
          <a:p>
            <a:pPr marL="457200" indent="-457200">
              <a:buAutoNum type="arabicParenR"/>
            </a:pPr>
            <a:r>
              <a:rPr lang="en-US" altLang="zh-CN" dirty="0"/>
              <a:t>Unavailability info</a:t>
            </a:r>
          </a:p>
          <a:p>
            <a:pPr marL="457200" indent="-457200">
              <a:buAutoNum type="arabicParenR"/>
            </a:pPr>
            <a:r>
              <a:rPr lang="en-US" altLang="zh-CN" dirty="0"/>
              <a:t>LOM info (Option)</a:t>
            </a:r>
            <a:endParaRPr lang="zh-CN" altLang="en-US" dirty="0"/>
          </a:p>
        </p:txBody>
      </p:sp>
      <p:sp>
        <p:nvSpPr>
          <p:cNvPr id="4" name="Slide Number Placeholder 3">
            <a:extLst>
              <a:ext uri="{FF2B5EF4-FFF2-40B4-BE49-F238E27FC236}">
                <a16:creationId xmlns:a16="http://schemas.microsoft.com/office/drawing/2014/main" id="{7B239304-3A25-059A-EF8A-195A75721437}"/>
              </a:ext>
            </a:extLst>
          </p:cNvPr>
          <p:cNvSpPr>
            <a:spLocks noGrp="1"/>
          </p:cNvSpPr>
          <p:nvPr>
            <p:ph type="sldNum" idx="12"/>
          </p:nvPr>
        </p:nvSpPr>
        <p:spPr/>
        <p:txBody>
          <a:bodyPr/>
          <a:lstStyle/>
          <a:p>
            <a:r>
              <a:rPr lang="en-GB"/>
              <a:t>Slide </a:t>
            </a:r>
            <a:fld id="{440F5867-744E-4AA6-B0ED-4C44D2DFBB7B}" type="slidenum">
              <a:rPr lang="en-GB" smtClean="0"/>
              <a:pPr/>
              <a:t>8</a:t>
            </a:fld>
            <a:endParaRPr lang="en-GB" dirty="0"/>
          </a:p>
        </p:txBody>
      </p:sp>
      <p:sp>
        <p:nvSpPr>
          <p:cNvPr id="5" name="Footer Placeholder 4">
            <a:extLst>
              <a:ext uri="{FF2B5EF4-FFF2-40B4-BE49-F238E27FC236}">
                <a16:creationId xmlns:a16="http://schemas.microsoft.com/office/drawing/2014/main" id="{172BF2D8-468D-2B91-8664-E1077E9D0006}"/>
              </a:ext>
            </a:extLst>
          </p:cNvPr>
          <p:cNvSpPr>
            <a:spLocks noGrp="1"/>
          </p:cNvSpPr>
          <p:nvPr>
            <p:ph type="ftr" idx="14"/>
          </p:nvPr>
        </p:nvSpPr>
        <p:spPr/>
        <p:txBody>
          <a:bodyPr/>
          <a:lstStyle/>
          <a:p>
            <a:r>
              <a:rPr lang="en-GB"/>
              <a:t>Kaikai Huang, Nokia</a:t>
            </a:r>
            <a:endParaRPr lang="en-GB" dirty="0"/>
          </a:p>
        </p:txBody>
      </p:sp>
      <p:sp>
        <p:nvSpPr>
          <p:cNvPr id="6" name="Date Placeholder 5">
            <a:extLst>
              <a:ext uri="{FF2B5EF4-FFF2-40B4-BE49-F238E27FC236}">
                <a16:creationId xmlns:a16="http://schemas.microsoft.com/office/drawing/2014/main" id="{98752E5F-665F-7A2D-619A-4CA817AF29A4}"/>
              </a:ext>
            </a:extLst>
          </p:cNvPr>
          <p:cNvSpPr>
            <a:spLocks noGrp="1"/>
          </p:cNvSpPr>
          <p:nvPr>
            <p:ph type="dt" idx="15"/>
          </p:nvPr>
        </p:nvSpPr>
        <p:spPr/>
        <p:txBody>
          <a:bodyPr/>
          <a:lstStyle/>
          <a:p>
            <a:r>
              <a:rPr lang="en-US" altLang="zh-CN"/>
              <a:t>Jan 2025</a:t>
            </a:r>
            <a:endParaRPr lang="en-GB" dirty="0"/>
          </a:p>
        </p:txBody>
      </p:sp>
    </p:spTree>
    <p:extLst>
      <p:ext uri="{BB962C8B-B14F-4D97-AF65-F5344CB8AC3E}">
        <p14:creationId xmlns:p14="http://schemas.microsoft.com/office/powerpoint/2010/main" val="1337575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8D3028-0DBD-440C-E77D-9836E9FEC8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14A2F-3C21-80DF-A0A0-DF2CEC726077}"/>
              </a:ext>
            </a:extLst>
          </p:cNvPr>
          <p:cNvSpPr>
            <a:spLocks noGrp="1"/>
          </p:cNvSpPr>
          <p:nvPr>
            <p:ph type="title"/>
          </p:nvPr>
        </p:nvSpPr>
        <p:spPr/>
        <p:txBody>
          <a:bodyPr/>
          <a:lstStyle/>
          <a:p>
            <a:r>
              <a:rPr lang="en-US" altLang="zh-CN" dirty="0"/>
              <a:t>Option 2</a:t>
            </a:r>
            <a:endParaRPr lang="zh-CN" altLang="en-US" dirty="0"/>
          </a:p>
        </p:txBody>
      </p:sp>
      <p:sp>
        <p:nvSpPr>
          <p:cNvPr id="3" name="Content Placeholder 2">
            <a:extLst>
              <a:ext uri="{FF2B5EF4-FFF2-40B4-BE49-F238E27FC236}">
                <a16:creationId xmlns:a16="http://schemas.microsoft.com/office/drawing/2014/main" id="{058D690E-B83F-BD31-34AA-00B89975C8AD}"/>
              </a:ext>
            </a:extLst>
          </p:cNvPr>
          <p:cNvSpPr>
            <a:spLocks noGrp="1"/>
          </p:cNvSpPr>
          <p:nvPr>
            <p:ph idx="1"/>
          </p:nvPr>
        </p:nvSpPr>
        <p:spPr>
          <a:xfrm>
            <a:off x="914400" y="1981201"/>
            <a:ext cx="10582199" cy="4112095"/>
          </a:xfrm>
        </p:spPr>
        <p:txBody>
          <a:bodyPr/>
          <a:lstStyle/>
          <a:p>
            <a:r>
              <a:rPr lang="en-US" altLang="zh-CN" dirty="0"/>
              <a:t>Add Channel Measurement Info into unavailability feedback of :</a:t>
            </a:r>
          </a:p>
          <a:p>
            <a:r>
              <a:rPr lang="en-US" altLang="zh-CN" dirty="0"/>
              <a:t>1) DUO</a:t>
            </a:r>
          </a:p>
          <a:p>
            <a:r>
              <a:rPr lang="en-US" altLang="zh-CN" dirty="0"/>
              <a:t>2) PUO</a:t>
            </a:r>
          </a:p>
          <a:p>
            <a:r>
              <a:rPr lang="en-US" altLang="zh-CN" dirty="0"/>
              <a:t>3) LOM (Option)</a:t>
            </a:r>
          </a:p>
          <a:p>
            <a:endParaRPr lang="en-US" altLang="zh-CN" dirty="0"/>
          </a:p>
          <a:p>
            <a:r>
              <a:rPr lang="en-US" altLang="zh-CN" dirty="0"/>
              <a:t>Channel Measurement Info can be limited to Channel index(20Mhz), </a:t>
            </a:r>
          </a:p>
          <a:p>
            <a:r>
              <a:rPr lang="en-US" altLang="zh-CN" dirty="0">
                <a:solidFill>
                  <a:schemeClr val="tx1"/>
                </a:solidFill>
              </a:rPr>
              <a:t>Measurement Type to simplify, Measurement time is the same as </a:t>
            </a:r>
          </a:p>
          <a:p>
            <a:r>
              <a:rPr lang="en-US" altLang="zh-CN" dirty="0">
                <a:solidFill>
                  <a:schemeClr val="tx1"/>
                </a:solidFill>
              </a:rPr>
              <a:t>unavailability time info. </a:t>
            </a:r>
            <a:endParaRPr lang="zh-CN" altLang="en-US" dirty="0"/>
          </a:p>
        </p:txBody>
      </p:sp>
      <p:sp>
        <p:nvSpPr>
          <p:cNvPr id="4" name="Slide Number Placeholder 3">
            <a:extLst>
              <a:ext uri="{FF2B5EF4-FFF2-40B4-BE49-F238E27FC236}">
                <a16:creationId xmlns:a16="http://schemas.microsoft.com/office/drawing/2014/main" id="{0AC8C686-C571-542C-DDA8-AE06390AC399}"/>
              </a:ext>
            </a:extLst>
          </p:cNvPr>
          <p:cNvSpPr>
            <a:spLocks noGrp="1"/>
          </p:cNvSpPr>
          <p:nvPr>
            <p:ph type="sldNum" idx="12"/>
          </p:nvPr>
        </p:nvSpPr>
        <p:spPr/>
        <p:txBody>
          <a:bodyPr/>
          <a:lstStyle/>
          <a:p>
            <a:r>
              <a:rPr lang="en-GB"/>
              <a:t>Slide </a:t>
            </a:r>
            <a:fld id="{440F5867-744E-4AA6-B0ED-4C44D2DFBB7B}" type="slidenum">
              <a:rPr lang="en-GB" smtClean="0"/>
              <a:pPr/>
              <a:t>9</a:t>
            </a:fld>
            <a:endParaRPr lang="en-GB" dirty="0"/>
          </a:p>
        </p:txBody>
      </p:sp>
      <p:sp>
        <p:nvSpPr>
          <p:cNvPr id="5" name="Footer Placeholder 4">
            <a:extLst>
              <a:ext uri="{FF2B5EF4-FFF2-40B4-BE49-F238E27FC236}">
                <a16:creationId xmlns:a16="http://schemas.microsoft.com/office/drawing/2014/main" id="{A4E5145A-FB03-8317-80D5-271EE1C0AC58}"/>
              </a:ext>
            </a:extLst>
          </p:cNvPr>
          <p:cNvSpPr>
            <a:spLocks noGrp="1"/>
          </p:cNvSpPr>
          <p:nvPr>
            <p:ph type="ftr" idx="14"/>
          </p:nvPr>
        </p:nvSpPr>
        <p:spPr/>
        <p:txBody>
          <a:bodyPr/>
          <a:lstStyle/>
          <a:p>
            <a:r>
              <a:rPr lang="en-GB"/>
              <a:t>Kaikai Huang, Nokia</a:t>
            </a:r>
            <a:endParaRPr lang="en-GB" dirty="0"/>
          </a:p>
        </p:txBody>
      </p:sp>
      <p:sp>
        <p:nvSpPr>
          <p:cNvPr id="6" name="Date Placeholder 5">
            <a:extLst>
              <a:ext uri="{FF2B5EF4-FFF2-40B4-BE49-F238E27FC236}">
                <a16:creationId xmlns:a16="http://schemas.microsoft.com/office/drawing/2014/main" id="{CAA56BAF-26D6-8BDD-3F11-92929BABEB04}"/>
              </a:ext>
            </a:extLst>
          </p:cNvPr>
          <p:cNvSpPr>
            <a:spLocks noGrp="1"/>
          </p:cNvSpPr>
          <p:nvPr>
            <p:ph type="dt" idx="15"/>
          </p:nvPr>
        </p:nvSpPr>
        <p:spPr/>
        <p:txBody>
          <a:bodyPr/>
          <a:lstStyle/>
          <a:p>
            <a:r>
              <a:rPr lang="en-US" altLang="zh-CN"/>
              <a:t>Jan 2025</a:t>
            </a:r>
            <a:endParaRPr lang="en-GB" dirty="0"/>
          </a:p>
        </p:txBody>
      </p:sp>
    </p:spTree>
    <p:extLst>
      <p:ext uri="{BB962C8B-B14F-4D97-AF65-F5344CB8AC3E}">
        <p14:creationId xmlns:p14="http://schemas.microsoft.com/office/powerpoint/2010/main" val="48354264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potx" id="{39B8279D-3729-4704-AB80-54F0A287AE33}" vid="{CABC245B-FFD7-4563-8595-2F43F99F3934}"/>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Template>
  <TotalTime>1763</TotalTime>
  <Words>1195</Words>
  <Application>Microsoft Office PowerPoint</Application>
  <PresentationFormat>Widescreen</PresentationFormat>
  <Paragraphs>182</Paragraphs>
  <Slides>14</Slides>
  <Notes>3</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1" baseType="lpstr">
      <vt:lpstr>Arial Unicode MS</vt:lpstr>
      <vt:lpstr>Arial,Bold</vt:lpstr>
      <vt:lpstr>굴림</vt:lpstr>
      <vt:lpstr>Arial</vt:lpstr>
      <vt:lpstr>Times New Roman</vt:lpstr>
      <vt:lpstr>Office Theme</vt:lpstr>
      <vt:lpstr>Document</vt:lpstr>
      <vt:lpstr>Channel Measurement Announcement</vt:lpstr>
      <vt:lpstr>Introduction</vt:lpstr>
      <vt:lpstr>Packet lost issue during off channel scan </vt:lpstr>
      <vt:lpstr>Recap) In-Device Coexistence</vt:lpstr>
      <vt:lpstr>Measurement Benefits</vt:lpstr>
      <vt:lpstr>CMA signaling </vt:lpstr>
      <vt:lpstr>CMA VS Unavailability reporting </vt:lpstr>
      <vt:lpstr>Option 1</vt:lpstr>
      <vt:lpstr>Option 2</vt:lpstr>
      <vt:lpstr>Summary</vt:lpstr>
      <vt:lpstr>Straw Poll 1</vt:lpstr>
      <vt:lpstr>Straw Poll 2</vt:lpstr>
      <vt:lpstr>Straw Poll 3</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Kaikai Huang (NSB)</dc:creator>
  <cp:keywords/>
  <cp:lastModifiedBy>Kaikai Huang (NSB)</cp:lastModifiedBy>
  <cp:revision>100</cp:revision>
  <cp:lastPrinted>1601-01-01T00:00:00Z</cp:lastPrinted>
  <dcterms:created xsi:type="dcterms:W3CDTF">2025-03-10T11:28:12Z</dcterms:created>
  <dcterms:modified xsi:type="dcterms:W3CDTF">2025-09-14T09:11:37Z</dcterms:modified>
  <cp:category>Name, Affiliation</cp:category>
</cp:coreProperties>
</file>