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2" r:id="rId2"/>
    <p:sldId id="283" r:id="rId3"/>
    <p:sldId id="286" r:id="rId4"/>
    <p:sldId id="287" r:id="rId5"/>
    <p:sldId id="289" r:id="rId6"/>
    <p:sldId id="288" r:id="rId7"/>
    <p:sldId id="284" r:id="rId8"/>
    <p:sldId id="290" r:id="rId9"/>
    <p:sldId id="28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ADE5-C3DB-4709-A113-5FB9E91C7FC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5CB72-FF2E-4135-BBC0-38B536ED5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378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5CB72-FF2E-4135-BBC0-38B536ED58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31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00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50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68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7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66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32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98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15589" y="220641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Ilya Levitsky, NRU HSE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10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3265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802.11-25/0180r0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idx="2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 sz="1800" b="1" i="0">
                <a:solidFill>
                  <a:schemeClr val="tx1"/>
                </a:solidFill>
              </a:defRPr>
            </a:lvl1pPr>
          </a:lstStyle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7650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78-01-00lc-consolidated-kpi-for-par-csd.xlsx" TargetMode="External"/><Relationship Id="rId2" Type="http://schemas.openxmlformats.org/officeDocument/2006/relationships/hyperlink" Target="https://mentor.ieee.org/802.11/dcn/17/11-17-1743-01-00lc-proposed-usage-models-for-ieee-802-11-light-communication-study-group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0931-01-00lc-lc-outdoor-usage-model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26233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Ad-hoc mode for ELC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94463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2025-01-16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Ilya Levitsky, NRU HSE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454372"/>
              </p:ext>
            </p:extLst>
          </p:nvPr>
        </p:nvGraphicFramePr>
        <p:xfrm>
          <a:off x="989013" y="3082925"/>
          <a:ext cx="9632950" cy="235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10467271" imgH="2559701" progId="Word.Document.8">
                  <p:embed/>
                </p:oleObj>
              </mc:Choice>
              <mc:Fallback>
                <p:oleObj name="Document" r:id="rId4" imgW="10467271" imgH="25597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082925"/>
                        <a:ext cx="9632950" cy="2351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4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4294967295"/>
          </p:nvPr>
        </p:nvSpPr>
        <p:spPr>
          <a:xfrm>
            <a:off x="915589" y="275630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January 2025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AA627-5806-484F-A0D0-287B39DD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ELC cover what applications need?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D282BC-806C-4068-B631-3A2FB6E66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982" y="1981201"/>
            <a:ext cx="11027922" cy="4113213"/>
          </a:xfrm>
        </p:spPr>
        <p:txBody>
          <a:bodyPr/>
          <a:lstStyle/>
          <a:p>
            <a:r>
              <a:rPr lang="en-US" dirty="0"/>
              <a:t>To be successful in a certain use case / for a certain application, the communication technology shall FULLY cover the needs of that application.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Alternatives should be noticeably insufficient for the same application. </a:t>
            </a:r>
            <a:endParaRPr lang="ru-RU" sz="2000" dirty="0"/>
          </a:p>
          <a:p>
            <a:endParaRPr lang="ru-RU" dirty="0"/>
          </a:p>
          <a:p>
            <a:r>
              <a:rPr lang="en-US" dirty="0"/>
              <a:t>Let us consider the main applications considered so far in the </a:t>
            </a:r>
            <a:r>
              <a:rPr lang="en-US" dirty="0" err="1"/>
              <a:t>TGbb</a:t>
            </a:r>
            <a:r>
              <a:rPr lang="en-US" dirty="0"/>
              <a:t> and ELC SG (next slide).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91F247-BEFD-45D4-91A9-B56A5824AE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2F0907-9832-46D3-AE1C-B9C2E67D29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B5FA08D5-D937-46CC-A749-A64D1E714A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12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B70FB-7D39-48EE-A529-E936B675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and their requirements (1/3)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3711D9-CECC-467D-A438-D1859B264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8884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Medical/Industrial applications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RF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prohibited</a:t>
            </a:r>
            <a:r>
              <a:rPr lang="ru-RU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or inappropriate due to EMI restrictions or high </a:t>
            </a:r>
            <a:r>
              <a:rPr lang="en-US" altLang="zh-CN" dirty="0" err="1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inter-BSS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Low latency and high reliability are required (&lt;5 ms latency, 99.9% reliability)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Moreover, </a:t>
            </a:r>
            <a:r>
              <a:rPr lang="en-US" dirty="0"/>
              <a:t>user devices need to be small, cheap and power-efficient.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latter is covered in ELC PAR: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Simpler integration of the IEEE 802.11 baseband with optical </a:t>
            </a:r>
            <a:r>
              <a:rPr lang="en-US" dirty="0" err="1"/>
              <a:t>frontends</a:t>
            </a:r>
            <a:endParaRPr lang="ru-RU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Methods to reduce the peak-to-average-power ratio</a:t>
            </a:r>
            <a:endParaRPr lang="ru-RU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8CAB5D-778A-4191-B798-46439935C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AD0B81-A908-4FA9-B425-3C9A408D9C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5FC45A48-2818-460D-ADB7-1F925362A0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730E94F1-9388-477C-A949-988A3D1DFE1F}"/>
              </a:ext>
            </a:extLst>
          </p:cNvPr>
          <p:cNvGrpSpPr/>
          <p:nvPr/>
        </p:nvGrpSpPr>
        <p:grpSpPr>
          <a:xfrm>
            <a:off x="8824816" y="1772144"/>
            <a:ext cx="2268600" cy="1876219"/>
            <a:chOff x="7143757" y="1830390"/>
            <a:chExt cx="1752600" cy="1449467"/>
          </a:xfrm>
        </p:grpSpPr>
        <p:sp>
          <p:nvSpPr>
            <p:cNvPr id="7" name="テキスト ボックス 49">
              <a:extLst>
                <a:ext uri="{FF2B5EF4-FFF2-40B4-BE49-F238E27FC236}">
                  <a16:creationId xmlns:a16="http://schemas.microsoft.com/office/drawing/2014/main" id="{A18ADA18-E67C-463F-8F2C-044CE7BC4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3757" y="2973390"/>
              <a:ext cx="1752600" cy="306467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9pPr>
            </a:lstStyle>
            <a:p>
              <a:pPr algn="ctr"/>
              <a:r>
                <a:rPr kumimoji="1" lang="en-US" altLang="ja-JP" b="1" dirty="0"/>
                <a:t>Hospital</a:t>
              </a:r>
              <a:endParaRPr kumimoji="1" lang="ja-JP" altLang="en-US" b="1" dirty="0"/>
            </a:p>
          </p:txBody>
        </p:sp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4022A8BA-14A6-47EE-8D18-930DC9836D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43757" y="1830390"/>
              <a:ext cx="1713336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B1EB9C5-DA5A-4AB2-99B7-A419DF55BB6E}"/>
              </a:ext>
            </a:extLst>
          </p:cNvPr>
          <p:cNvGrpSpPr/>
          <p:nvPr/>
        </p:nvGrpSpPr>
        <p:grpSpPr>
          <a:xfrm>
            <a:off x="8875641" y="3951578"/>
            <a:ext cx="2217775" cy="2220621"/>
            <a:chOff x="8885583" y="1539069"/>
            <a:chExt cx="1750354" cy="1752600"/>
          </a:xfrm>
        </p:grpSpPr>
        <p:sp>
          <p:nvSpPr>
            <p:cNvPr id="10" name="テキスト ボックス 49">
              <a:extLst>
                <a:ext uri="{FF2B5EF4-FFF2-40B4-BE49-F238E27FC236}">
                  <a16:creationId xmlns:a16="http://schemas.microsoft.com/office/drawing/2014/main" id="{C931CF5E-6799-4F14-BA05-FD44D3B8D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37983" y="2985202"/>
              <a:ext cx="1512888" cy="306467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9pPr>
            </a:lstStyle>
            <a:p>
              <a:pPr algn="ctr"/>
              <a:r>
                <a:rPr kumimoji="1" lang="en-US" altLang="zh-CN" b="1" dirty="0"/>
                <a:t>Industrial robot</a:t>
              </a:r>
              <a:endParaRPr kumimoji="1" lang="ja-JP" altLang="en-US" b="1" dirty="0"/>
            </a:p>
          </p:txBody>
        </p:sp>
        <p:pic>
          <p:nvPicPr>
            <p:cNvPr id="11" name="Picture 2" descr="C:\Users\jungnickel\Desktop\IMG_0104.JPG">
              <a:extLst>
                <a:ext uri="{FF2B5EF4-FFF2-40B4-BE49-F238E27FC236}">
                  <a16:creationId xmlns:a16="http://schemas.microsoft.com/office/drawing/2014/main" id="{F95E12F0-26DB-4BCC-A080-EDE529222F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 l="-6055" r="10359"/>
            <a:stretch>
              <a:fillRect/>
            </a:stretch>
          </p:blipFill>
          <p:spPr bwMode="auto">
            <a:xfrm>
              <a:off x="8885583" y="1539069"/>
              <a:ext cx="1750354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024067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B70FB-7D39-48EE-A529-E936B675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and their requirements (2/3)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3711D9-CECC-467D-A438-D1859B264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32252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Massive VR (Internet/Intranet Access)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Suffers from restrictions of wired connections – need wireless</a:t>
            </a:r>
            <a:endParaRPr lang="en-US" altLang="zh-CN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High capacity, low latency and high reliability are required. (&lt;3 ms latency, 99.9% reliability, &gt;1000 Mbps)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Covered in ELC PAR: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Operations in new optical bands in the range of 400 nm to 600 nm and 1200 nm to 1600 nm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New channelization (wider bandwidth)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 use of wavelength division multiplexing (WDM)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MAC support for the ELC PHY and multi-link operation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8CAB5D-778A-4191-B798-46439935C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AD0B81-A908-4FA9-B425-3C9A408D9C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5FC45A48-2818-460D-ADB7-1F925362A0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710111B7-2CC2-4D00-BB59-9D28CBBA252B}"/>
              </a:ext>
            </a:extLst>
          </p:cNvPr>
          <p:cNvGrpSpPr/>
          <p:nvPr/>
        </p:nvGrpSpPr>
        <p:grpSpPr>
          <a:xfrm>
            <a:off x="8610000" y="3782309"/>
            <a:ext cx="2947837" cy="2502604"/>
            <a:chOff x="5072062" y="2415133"/>
            <a:chExt cx="2047875" cy="1738570"/>
          </a:xfrm>
        </p:grpSpPr>
        <p:pic>
          <p:nvPicPr>
            <p:cNvPr id="13" name="Picture 35" descr="“Crowded meeting auditorium laptop”的图片搜索结果">
              <a:extLst>
                <a:ext uri="{FF2B5EF4-FFF2-40B4-BE49-F238E27FC236}">
                  <a16:creationId xmlns:a16="http://schemas.microsoft.com/office/drawing/2014/main" id="{AD38386D-C1CE-41C6-BD85-30A1BAC06B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072062" y="2704297"/>
              <a:ext cx="2047875" cy="1066739"/>
            </a:xfrm>
            <a:prstGeom prst="rect">
              <a:avLst/>
            </a:prstGeom>
            <a:noFill/>
          </p:spPr>
        </p:pic>
        <p:sp>
          <p:nvSpPr>
            <p:cNvPr id="14" name="テキスト ボックス 49">
              <a:extLst>
                <a:ext uri="{FF2B5EF4-FFF2-40B4-BE49-F238E27FC236}">
                  <a16:creationId xmlns:a16="http://schemas.microsoft.com/office/drawing/2014/main" id="{84FE8EB5-F55F-4DE4-9388-49E31E13E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0662" y="3847236"/>
              <a:ext cx="1512888" cy="306467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9pPr>
            </a:lstStyle>
            <a:p>
              <a:pPr algn="ctr"/>
              <a:r>
                <a:rPr lang="en-US" altLang="ja-JP" b="1" dirty="0"/>
                <a:t>Conference hall</a:t>
              </a:r>
              <a:endParaRPr kumimoji="1" lang="ja-JP" altLang="en-US" b="1" dirty="0"/>
            </a:p>
          </p:txBody>
        </p:sp>
        <p:sp>
          <p:nvSpPr>
            <p:cNvPr id="19" name="テキスト ボックス 49">
              <a:extLst>
                <a:ext uri="{FF2B5EF4-FFF2-40B4-BE49-F238E27FC236}">
                  <a16:creationId xmlns:a16="http://schemas.microsoft.com/office/drawing/2014/main" id="{BDF6C6C1-9CAE-4059-A211-50A5EE6A6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9555" y="2415133"/>
              <a:ext cx="1512888" cy="212904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xtLst/>
          </p:spPr>
          <p:txBody>
            <a:bodyPr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defRPr>
              </a:lvl9pPr>
            </a:lstStyle>
            <a:p>
              <a:pPr algn="ctr"/>
              <a:r>
                <a:rPr lang="en-US" altLang="ja-JP" b="1" dirty="0"/>
                <a:t>VR club</a:t>
              </a:r>
              <a:endParaRPr kumimoji="1" lang="ja-JP" altLang="en-US" b="1" dirty="0"/>
            </a:p>
          </p:txBody>
        </p:sp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282A11AD-875A-4031-93DA-A508FCF8B42D}"/>
              </a:ext>
            </a:extLst>
          </p:cNvPr>
          <p:cNvGrpSpPr/>
          <p:nvPr/>
        </p:nvGrpSpPr>
        <p:grpSpPr>
          <a:xfrm>
            <a:off x="8285414" y="1747618"/>
            <a:ext cx="3394405" cy="2069931"/>
            <a:chOff x="8285414" y="1747618"/>
            <a:chExt cx="3394405" cy="2069931"/>
          </a:xfrm>
        </p:grpSpPr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id="{D159C8E2-2125-43DE-B0F0-E7A9CDB7D9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85414" y="1747618"/>
              <a:ext cx="3345916" cy="2069931"/>
            </a:xfrm>
            <a:prstGeom prst="rect">
              <a:avLst/>
            </a:prstGeom>
          </p:spPr>
        </p:pic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600BCDE6-B64E-400A-8F0B-3D83D7468AD2}"/>
                </a:ext>
              </a:extLst>
            </p:cNvPr>
            <p:cNvSpPr/>
            <p:nvPr/>
          </p:nvSpPr>
          <p:spPr>
            <a:xfrm>
              <a:off x="10286337" y="3594005"/>
              <a:ext cx="139348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00" dirty="0">
                  <a:solidFill>
                    <a:schemeClr val="bg1"/>
                  </a:solidFill>
                  <a:latin typeface="GraphikCy"/>
                </a:rPr>
                <a:t>Jeff J Mitchell / Getty Images</a:t>
              </a:r>
              <a:endParaRPr lang="ru-RU" sz="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2846218C-6B74-4405-AD24-C97A698FA622}"/>
              </a:ext>
            </a:extLst>
          </p:cNvPr>
          <p:cNvCxnSpPr/>
          <p:nvPr/>
        </p:nvCxnSpPr>
        <p:spPr bwMode="auto">
          <a:xfrm flipH="1">
            <a:off x="8754842" y="2067677"/>
            <a:ext cx="625378" cy="438265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3E7060B9-5895-4801-B6BC-3F77E0E70A8C}"/>
              </a:ext>
            </a:extLst>
          </p:cNvPr>
          <p:cNvCxnSpPr/>
          <p:nvPr/>
        </p:nvCxnSpPr>
        <p:spPr bwMode="auto">
          <a:xfrm flipH="1">
            <a:off x="9645683" y="2015111"/>
            <a:ext cx="625378" cy="438265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E0370180-90C6-4DF4-B517-7BC1419B95F8}"/>
              </a:ext>
            </a:extLst>
          </p:cNvPr>
          <p:cNvCxnSpPr>
            <a:cxnSpLocks/>
          </p:cNvCxnSpPr>
          <p:nvPr/>
        </p:nvCxnSpPr>
        <p:spPr bwMode="auto">
          <a:xfrm>
            <a:off x="10961897" y="2224395"/>
            <a:ext cx="190786" cy="439074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671A2E9-1C28-4F5F-9450-DA87A28F9DD3}"/>
              </a:ext>
            </a:extLst>
          </p:cNvPr>
          <p:cNvSpPr txBox="1"/>
          <p:nvPr/>
        </p:nvSpPr>
        <p:spPr>
          <a:xfrm>
            <a:off x="9555198" y="1436526"/>
            <a:ext cx="2124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Wires </a:t>
            </a:r>
            <a:r>
              <a:rPr lang="en-US" dirty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 restrictions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81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B70FB-7D39-48EE-A529-E936B6753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and their requirements (3/3)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3711D9-CECC-467D-A438-D1859B264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691763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V2X communication </a:t>
            </a:r>
            <a:r>
              <a:rPr lang="en-US" altLang="zh-CN" dirty="0"/>
              <a:t>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Robust and interference-free communication</a:t>
            </a:r>
            <a:endParaRPr lang="en-US" altLang="zh-CN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Low latency and very high reliability are required. </a:t>
            </a:r>
            <a:r>
              <a:rPr lang="it-IT" altLang="zh-CN" dirty="0"/>
              <a:t>(</a:t>
            </a:r>
            <a:r>
              <a:rPr lang="it-IT" altLang="zh-CN" dirty="0" err="1"/>
              <a:t>delay</a:t>
            </a:r>
            <a:r>
              <a:rPr lang="it-IT" altLang="zh-CN" dirty="0"/>
              <a:t> &lt; 5 </a:t>
            </a:r>
            <a:r>
              <a:rPr lang="it-IT" altLang="zh-CN" dirty="0" err="1"/>
              <a:t>ms</a:t>
            </a:r>
            <a:r>
              <a:rPr lang="it-IT" altLang="zh-CN" dirty="0"/>
              <a:t>, 1e-8 PER, 99.9% </a:t>
            </a:r>
            <a:r>
              <a:rPr lang="it-IT" altLang="zh-CN" dirty="0" err="1"/>
              <a:t>reliability</a:t>
            </a:r>
            <a:r>
              <a:rPr lang="en-US" altLang="zh-CN" dirty="0"/>
              <a:t>)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Notably, the power efficiency and device cost seem to be less important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stations are deployed in cars and not in mobile hand-held or wearable devices.</a:t>
            </a:r>
            <a:endParaRPr lang="ru-RU" dirty="0"/>
          </a:p>
          <a:p>
            <a:pPr marL="0" indent="0"/>
            <a:r>
              <a:rPr lang="en-US" altLang="zh-CN" dirty="0"/>
              <a:t>However, </a:t>
            </a:r>
            <a:r>
              <a:rPr lang="en-US" dirty="0"/>
              <a:t>a vital element to reach the low latency reliably is ad-hoc communication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All cars are equal -&gt; </a:t>
            </a:r>
            <a:r>
              <a:rPr lang="en-US" dirty="0"/>
              <a:t>ad-hoc is natural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5G has less spectrum that ELC can have, and RF has longer range -&gt; interference (5G V2X uses random access)</a:t>
            </a:r>
            <a:endParaRPr lang="ru-RU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lvl="1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8CAB5D-778A-4191-B798-46439935CA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AD0B81-A908-4FA9-B425-3C9A408D9C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5FC45A48-2818-460D-ADB7-1F925362A0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  <p:pic>
        <p:nvPicPr>
          <p:cNvPr id="21" name="Picture 2" descr="Файл:Platooning Back 022414 Final noTpye.jpg">
            <a:extLst>
              <a:ext uri="{FF2B5EF4-FFF2-40B4-BE49-F238E27FC236}">
                <a16:creationId xmlns:a16="http://schemas.microsoft.com/office/drawing/2014/main" id="{F8CC8DA2-278A-4CDB-B5B5-8704B8A2E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164" y="1830390"/>
            <a:ext cx="3809586" cy="332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テキスト ボックス 49">
            <a:extLst>
              <a:ext uri="{FF2B5EF4-FFF2-40B4-BE49-F238E27FC236}">
                <a16:creationId xmlns:a16="http://schemas.microsoft.com/office/drawing/2014/main" id="{327893E4-6D2B-4740-9A1E-B9355322A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2166" y="5232079"/>
            <a:ext cx="2177744" cy="306467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/>
            <a:r>
              <a:rPr lang="en-US" altLang="ja-JP" b="1" dirty="0"/>
              <a:t>Platooning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935574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2A60F3-B9B7-486D-98E9-1E16FBF62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D1D1D4-34C4-4A77-BEF1-3662CA3DD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ELC does not seem to co-work well with ad-hoc.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802.11bb, 802.11be and 802.11bn rely on AP having a dominating and coordinating role in every scenario, which does not directly map onto the use case of V2X.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newest features like multi-link, higher bandwidth, multiple TX/RX antennas seem to be not applicable for ad-hoc networks.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is, the gap cannot be covered by the mere combination of the 802.11 amendments. </a:t>
            </a:r>
            <a:endParaRPr lang="ru-RU" dirty="0"/>
          </a:p>
          <a:p>
            <a:endParaRPr lang="en-US" dirty="0"/>
          </a:p>
          <a:p>
            <a:r>
              <a:rPr lang="en-US" dirty="0"/>
              <a:t>We believe that ELC SG should consider ad-hoc communication.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EE81B46-DB5C-4979-BDA1-04761BBF46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4408F0-A5E7-4CEB-9832-EC0E7589C5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D4CFBA89-5D1A-4DB6-9033-77D4DDE078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033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06AE12-2C95-44F5-9F40-77FA3CE94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SP 1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A349E1-A223-49F3-B885-A6E812D63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Do you agree that ad-hoc mode should be considered in the context of ELC/802.11br?</a:t>
            </a:r>
          </a:p>
          <a:p>
            <a:pPr marL="457200" indent="-457200">
              <a:buFontTx/>
              <a:buChar char="-"/>
            </a:pPr>
            <a:r>
              <a:rPr lang="en-US" sz="2000" b="0" dirty="0"/>
              <a:t>Y - </a:t>
            </a:r>
          </a:p>
          <a:p>
            <a:pPr marL="457200" indent="-457200">
              <a:buFontTx/>
              <a:buChar char="-"/>
            </a:pPr>
            <a:r>
              <a:rPr lang="en-US" sz="2000" b="0" dirty="0"/>
              <a:t>N - </a:t>
            </a:r>
          </a:p>
          <a:p>
            <a:pPr marL="457200" indent="-457200">
              <a:buFontTx/>
              <a:buChar char="-"/>
            </a:pPr>
            <a:r>
              <a:rPr lang="en-US" sz="2000" b="0" dirty="0"/>
              <a:t>A -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773F8B-58A5-4640-92C9-32B52E35D5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53CD5E-1E7E-4E5A-8F88-68EF446528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6BD25184-476E-49B7-90B3-FC4FCCF5FD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75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06AE12-2C95-44F5-9F40-77FA3CE94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SP 2</a:t>
            </a:r>
            <a:endParaRPr lang="ru-RU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A349E1-A223-49F3-B885-A6E812D63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Do you agree that ad-hoc mode shall be explicitly included in ELC PAR?</a:t>
            </a:r>
          </a:p>
          <a:p>
            <a:pPr marL="457200" indent="-457200">
              <a:buFontTx/>
              <a:buChar char="-"/>
            </a:pPr>
            <a:r>
              <a:rPr lang="en-US" sz="2000" b="0" dirty="0"/>
              <a:t>Y - </a:t>
            </a:r>
          </a:p>
          <a:p>
            <a:pPr marL="457200" indent="-457200">
              <a:buFontTx/>
              <a:buChar char="-"/>
            </a:pPr>
            <a:r>
              <a:rPr lang="en-US" sz="2000" b="0" dirty="0"/>
              <a:t>N - </a:t>
            </a:r>
          </a:p>
          <a:p>
            <a:pPr marL="457200" indent="-457200">
              <a:buFontTx/>
              <a:buChar char="-"/>
            </a:pPr>
            <a:r>
              <a:rPr lang="en-US" sz="2000" b="0" dirty="0"/>
              <a:t>A -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773F8B-58A5-4640-92C9-32B52E35D5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53CD5E-1E7E-4E5A-8F88-68EF446528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6BD25184-476E-49B7-90B3-FC4FCCF5FD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9085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C47F9-0CFD-4DC0-9BCB-AB3AE964C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A1C69D-933A-4DCC-BD37-EF8D23F31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2"/>
              </a:rPr>
              <a:t>https://mentor.ieee.org/802.11/dcn/17/11-17-1743-01-00lc-proposed-usage-models-for-ieee-802-11-light-communication-study-group.pptx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3"/>
              </a:rPr>
              <a:t>https://mentor.ieee.org/802.11/dcn/17/11-17-1778-01-00lc-consolidated-kpi-for-par-csd.xlsx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hlinkClick r:id="rId4"/>
              </a:rPr>
              <a:t>https://mentor.ieee.org/802.11/dcn/18/11-18-0931-01-00lc-lc-outdoor-usage-models.pptx</a:t>
            </a:r>
            <a:endParaRPr lang="en-US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9079E27-DE8F-442C-96E2-8539418D2E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19F58-5E40-48D1-BE73-40ACA26C70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Ilya Levitsky, NRU HSE</a:t>
            </a:r>
            <a:endParaRPr lang="en-GB" dirty="0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C2529008-B10C-4BC8-BCC4-E1B1D63DFF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ru-RU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744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10150</TotalTime>
  <Words>668</Words>
  <Application>Microsoft Office PowerPoint</Application>
  <PresentationFormat>Широкоэкранный</PresentationFormat>
  <Paragraphs>97</Paragraphs>
  <Slides>9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MS Gothic</vt:lpstr>
      <vt:lpstr>MS PGothic</vt:lpstr>
      <vt:lpstr>Aptos</vt:lpstr>
      <vt:lpstr>Arial</vt:lpstr>
      <vt:lpstr>Arial Unicode MS</vt:lpstr>
      <vt:lpstr>GraphikCy</vt:lpstr>
      <vt:lpstr>Times New Roman</vt:lpstr>
      <vt:lpstr>Office</vt:lpstr>
      <vt:lpstr>Document</vt:lpstr>
      <vt:lpstr>Ad-hoc mode for ELC</vt:lpstr>
      <vt:lpstr>Does ELC cover what applications need?</vt:lpstr>
      <vt:lpstr>Applications and their requirements (1/3)</vt:lpstr>
      <vt:lpstr>Applications and their requirements (2/3)</vt:lpstr>
      <vt:lpstr>Applications and their requirements (3/3)</vt:lpstr>
      <vt:lpstr>Summary</vt:lpstr>
      <vt:lpstr>SP 1</vt:lpstr>
      <vt:lpstr>SP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11-25-0180-00-0elc</dc:title>
  <dc:creator>Илья Левицкий</dc:creator>
  <cp:lastModifiedBy>Илья Левицкий</cp:lastModifiedBy>
  <cp:revision>38</cp:revision>
  <dcterms:created xsi:type="dcterms:W3CDTF">2024-10-11T15:06:04Z</dcterms:created>
  <dcterms:modified xsi:type="dcterms:W3CDTF">2025-01-16T03:04:26Z</dcterms:modified>
</cp:coreProperties>
</file>