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3" r:id="rId2"/>
    <p:sldId id="334" r:id="rId3"/>
    <p:sldId id="2007579784" r:id="rId4"/>
    <p:sldId id="2007579937" r:id="rId5"/>
    <p:sldId id="2007579970" r:id="rId6"/>
    <p:sldId id="2007579948" r:id="rId7"/>
    <p:sldId id="2007579885" r:id="rId8"/>
    <p:sldId id="2007579940" r:id="rId9"/>
    <p:sldId id="2007579965" r:id="rId10"/>
    <p:sldId id="2007579966" r:id="rId11"/>
    <p:sldId id="2007579967" r:id="rId12"/>
    <p:sldId id="2007579969" r:id="rId13"/>
    <p:sldId id="2007579955" r:id="rId14"/>
    <p:sldId id="2007579957" r:id="rId15"/>
    <p:sldId id="2007579971" r:id="rId16"/>
    <p:sldId id="330" r:id="rId17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73BD"/>
    <a:srgbClr val="0073BD"/>
    <a:srgbClr val="308DC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napToGrid="0">
      <p:cViewPr varScale="1">
        <p:scale>
          <a:sx n="91" d="100"/>
          <a:sy n="91" d="100"/>
        </p:scale>
        <p:origin x="8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390A9-49FF-4786-9698-CC872B5F569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F607-1D49-4894-9CFD-4DF902E9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9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44DD5-ABB3-2845-9BF5-7EF9C4900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6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F3CA1A-0B15-F5CC-F3FA-0390E9E20AAB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33F584-7B8E-822A-81F9-0B77649D1FCA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59858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C869-D2CE-4027-A0A3-E864FFD6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62006-5BEA-4165-B707-19584AD4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6E77-22C5-49F6-95F8-CB461A7D0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C370BE2-B6BA-FE42-89CB-5E42E247A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018" y="859367"/>
            <a:ext cx="11247967" cy="462392"/>
          </a:xfrm>
        </p:spPr>
        <p:txBody>
          <a:bodyPr anchor="t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0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A367-5DB6-4BC2-9FE4-77D2BEAA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8142-E1B7-4AB5-8F8D-A34AE50F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FCC8-ABEE-46C0-BF40-5894A93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6E77-22C5-49F6-95F8-CB461A7D05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B24174-B6E8-E644-87DF-4BC7683B8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018" y="859367"/>
            <a:ext cx="11247967" cy="462392"/>
          </a:xfrm>
        </p:spPr>
        <p:txBody>
          <a:bodyPr anchor="t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4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C869-D2CE-4027-A0A3-E864FFD6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62006-5BEA-4165-B707-19584AD4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6E77-22C5-49F6-95F8-CB461A7D0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C370BE2-B6BA-FE42-89CB-5E42E247A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018" y="859367"/>
            <a:ext cx="11247967" cy="462392"/>
          </a:xfrm>
        </p:spPr>
        <p:txBody>
          <a:bodyPr anchor="t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6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E79FE-91C9-9E67-F022-950787EB4F26}"/>
              </a:ext>
            </a:extLst>
          </p:cNvPr>
          <p:cNvSpPr>
            <a:spLocks noGrp="1" noChangeArrowheads="1"/>
          </p:cNvSpPr>
          <p:nvPr>
            <p:ph type="ftr" idx="16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BDD295-CDD1-9565-97E5-365D9CBA41DA}"/>
              </a:ext>
            </a:extLst>
          </p:cNvPr>
          <p:cNvSpPr>
            <a:spLocks noGrp="1" noChangeArrowheads="1"/>
          </p:cNvSpPr>
          <p:nvPr>
            <p:ph type="dt" idx="17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417504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BBC317-993F-0DDE-8308-39A9C5E4E624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B1344C-2858-4BF5-0711-CAC33CE58927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8503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6407D5-4113-4F6C-F251-4CBDBFFFEC94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C997AF-33DA-0842-3014-1688CBA22746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2733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3AA030-BAD6-12A0-4F3A-A32ECA93486E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4C214E7-5C97-0396-5034-64A431740062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50369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B5DB06-5DE6-91D6-D3F0-6ECA4709FCA0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BEF44-1A69-5BC8-57C1-2294CCC0CAC4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62564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DF36-B6E6-3E57-871A-CA338E74A6E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2820CD-BB1D-78AB-A172-15CF86DE345F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3781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765711-A63D-F159-8D87-A6743E6300D7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E92A50-FE8B-0600-F024-2EC84B0E0556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78542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CA2186-BA06-6786-E93C-17651973459E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8959362" y="6501790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2A3DEB-75B6-CFC0-FC56-02AE8657CE0D}"/>
              </a:ext>
            </a:extLst>
          </p:cNvPr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1725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9216" y="685801"/>
            <a:ext cx="10460567" cy="571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217" y="1420717"/>
            <a:ext cx="10449982" cy="4960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8959362" y="6492998"/>
            <a:ext cx="2430422" cy="184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Micky Mehta (Pharrowtech), et al.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817A5EC4-AB74-4A60-9357-B7937A4BEBE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929215" y="620688"/>
            <a:ext cx="10460567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802.11-25/0179r0</a:t>
            </a:r>
          </a:p>
        </p:txBody>
      </p:sp>
    </p:spTree>
    <p:extLst>
      <p:ext uri="{BB962C8B-B14F-4D97-AF65-F5344CB8AC3E}">
        <p14:creationId xmlns:p14="http://schemas.microsoft.com/office/powerpoint/2010/main" val="16372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21145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arrowtech.com/products/rf-chipset/" TargetMode="External"/><Relationship Id="rId4" Type="http://schemas.openxmlformats.org/officeDocument/2006/relationships/hyperlink" Target="https://pharrowtech.com/products/wireless-modul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14D3-2963-C0A3-11A7-9B715713D3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0020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EEC379B-F898-D411-8824-4AFF3A3517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734968"/>
            <a:ext cx="10363200" cy="120495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802.11ac waveform transmission over </a:t>
            </a:r>
            <a:r>
              <a:rPr lang="en-US" dirty="0" err="1"/>
              <a:t>mmWave</a:t>
            </a:r>
            <a:r>
              <a:rPr lang="en-US" dirty="0"/>
              <a:t> carrier</a:t>
            </a:r>
            <a:endParaRPr lang="en-GB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03078EB-F36D-37CF-1C62-386F9DE2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2D9FF4-6D7B-48D9-58C4-678BE92B0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85627"/>
              </p:ext>
            </p:extLst>
          </p:nvPr>
        </p:nvGraphicFramePr>
        <p:xfrm>
          <a:off x="1006584" y="2353991"/>
          <a:ext cx="9764611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7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Micky Mehta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Pharrowtech BV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micky.mehta@pharrowtech.com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24697BCC-442C-58F3-DDCF-2B34BF3EEB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95480" y="1592218"/>
            <a:ext cx="3601039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2025-01-16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B97B0563-4E01-3FB4-8A5D-1ADB48F5A89F}"/>
              </a:ext>
            </a:extLst>
          </p:cNvPr>
          <p:cNvSpPr txBox="1">
            <a:spLocks/>
          </p:cNvSpPr>
          <p:nvPr/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January 2025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6BA9C1B-C51F-AC21-D91F-0FD0EF94C0A3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9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C4B4-B63F-8425-6126-57D1F391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14" y="623397"/>
            <a:ext cx="11726798" cy="621708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Set-4 Configuration: </a:t>
            </a:r>
            <a:r>
              <a:rPr lang="en-US" sz="2400" dirty="0"/>
              <a:t>802.11ac waveform, MCS3 (16QAM) </a:t>
            </a:r>
            <a:br>
              <a:rPr lang="en-US" sz="2400" dirty="0"/>
            </a:br>
            <a:r>
              <a:rPr lang="en-US" sz="2400" dirty="0"/>
              <a:t>CBW = 160MHz, [20MHz </a:t>
            </a:r>
            <a:r>
              <a:rPr lang="en-US" sz="2400" b="1" dirty="0">
                <a:solidFill>
                  <a:srgbClr val="FF0000"/>
                </a:solidFill>
              </a:rPr>
              <a:t>x8</a:t>
            </a:r>
            <a:r>
              <a:rPr lang="en-US" sz="2400" dirty="0"/>
              <a:t>]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4317307" y="3861600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/>
              <a:t>EVM </a:t>
            </a:r>
            <a:r>
              <a:rPr lang="en-GB" sz="2133" b="1" dirty="0">
                <a:sym typeface="Symbol" panose="05050102010706020507" pitchFamily="18" charset="2"/>
              </a:rPr>
              <a:t></a:t>
            </a:r>
            <a:r>
              <a:rPr lang="en-GB" sz="2133" b="1" dirty="0"/>
              <a:t> -22.88dB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BD20CED-6EDE-44B7-5B82-0F353673A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65" y="1426116"/>
            <a:ext cx="8923267" cy="5019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3875520" y="4147296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>
                <a:solidFill>
                  <a:schemeClr val="tx1"/>
                </a:solidFill>
              </a:rPr>
              <a:t>EVM </a:t>
            </a:r>
            <a:r>
              <a:rPr lang="en-GB" sz="2133" b="1" dirty="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en-GB" sz="2133" b="1" dirty="0">
                <a:solidFill>
                  <a:schemeClr val="tx1"/>
                </a:solidFill>
              </a:rPr>
              <a:t> -22.85dB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673011-A912-CAFE-412B-1A215F6257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51A8-1C13-BF78-71C1-B553136F9149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C4B4-B63F-8425-6126-57D1F391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5" y="623397"/>
            <a:ext cx="11491128" cy="621708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Set-4 Configuration: </a:t>
            </a:r>
            <a:r>
              <a:rPr lang="en-US" sz="2400" dirty="0"/>
              <a:t>802.11ac waveform, MCS5 (64QAM) </a:t>
            </a:r>
            <a:br>
              <a:rPr lang="en-US" sz="2400" dirty="0"/>
            </a:br>
            <a:r>
              <a:rPr lang="en-US" sz="2400" dirty="0"/>
              <a:t>CBW = 160MHz, [20MHz </a:t>
            </a:r>
            <a:r>
              <a:rPr lang="en-US" sz="2400" b="1" dirty="0">
                <a:solidFill>
                  <a:srgbClr val="FF0000"/>
                </a:solidFill>
              </a:rPr>
              <a:t>x8</a:t>
            </a:r>
            <a:r>
              <a:rPr lang="en-US" sz="2400" dirty="0"/>
              <a:t>]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4317307" y="3861600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/>
              <a:t>EVM </a:t>
            </a:r>
            <a:r>
              <a:rPr lang="en-GB" sz="2133" b="1" dirty="0">
                <a:sym typeface="Symbol" panose="05050102010706020507" pitchFamily="18" charset="2"/>
              </a:rPr>
              <a:t></a:t>
            </a:r>
            <a:r>
              <a:rPr lang="en-GB" sz="2133" b="1" dirty="0"/>
              <a:t> -22.88dB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A4C272-C534-A743-425A-607A49E48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78" y="1428250"/>
            <a:ext cx="8925636" cy="5020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3875520" y="4164828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>
                <a:solidFill>
                  <a:schemeClr val="tx1"/>
                </a:solidFill>
              </a:rPr>
              <a:t>EVM </a:t>
            </a:r>
            <a:r>
              <a:rPr lang="en-GB" sz="2133" b="1" dirty="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en-GB" sz="2133" b="1" dirty="0">
                <a:solidFill>
                  <a:schemeClr val="tx1"/>
                </a:solidFill>
              </a:rPr>
              <a:t> -23.24dB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CF6845A-104D-F9D7-03EB-4BDEF8CDCC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D23B-C52B-D818-6B07-07A0A2386C92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C4B4-B63F-8425-6126-57D1F391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5" y="623397"/>
            <a:ext cx="11491128" cy="621708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Set-4 Configuration: </a:t>
            </a:r>
            <a:r>
              <a:rPr lang="en-US" sz="2400" dirty="0"/>
              <a:t>802.11ac waveform, MCS0 (BPSK) &amp; MCS1 (QPSK) </a:t>
            </a:r>
            <a:br>
              <a:rPr lang="en-US" sz="2400" dirty="0"/>
            </a:br>
            <a:r>
              <a:rPr lang="en-US" sz="2400" dirty="0"/>
              <a:t>CBW = 160MHz, [20MHz </a:t>
            </a:r>
            <a:r>
              <a:rPr lang="en-US" sz="2400" b="1" dirty="0">
                <a:solidFill>
                  <a:srgbClr val="FF0000"/>
                </a:solidFill>
              </a:rPr>
              <a:t>x8</a:t>
            </a:r>
            <a:r>
              <a:rPr lang="en-US" sz="2400" dirty="0"/>
              <a:t>]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7F56-8100-4254-BA51-A4036D99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1" y="1628384"/>
            <a:ext cx="10893675" cy="475664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DE6DDD6-1F00-A24A-31BD-EF68693FAA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C7EA51-EF0A-BDCC-BC03-A4382FADF774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8AC-A7D8-35E0-17CE-E3D6B841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mmWave</a:t>
            </a:r>
            <a:r>
              <a:rPr lang="en-GB" dirty="0"/>
              <a:t> WLAN PoC: Summary of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BCEC77-8129-ECA0-4506-8A480218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9454"/>
              </p:ext>
            </p:extLst>
          </p:nvPr>
        </p:nvGraphicFramePr>
        <p:xfrm>
          <a:off x="471487" y="1456374"/>
          <a:ext cx="11076499" cy="30555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7372">
                  <a:extLst>
                    <a:ext uri="{9D8B030D-6E8A-4147-A177-3AD203B41FA5}">
                      <a16:colId xmlns:a16="http://schemas.microsoft.com/office/drawing/2014/main" val="3745824860"/>
                    </a:ext>
                  </a:extLst>
                </a:gridCol>
                <a:gridCol w="2369678">
                  <a:extLst>
                    <a:ext uri="{9D8B030D-6E8A-4147-A177-3AD203B41FA5}">
                      <a16:colId xmlns:a16="http://schemas.microsoft.com/office/drawing/2014/main" val="1020634721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3135770186"/>
                    </a:ext>
                  </a:extLst>
                </a:gridCol>
                <a:gridCol w="5209816">
                  <a:extLst>
                    <a:ext uri="{9D8B030D-6E8A-4147-A177-3AD203B41FA5}">
                      <a16:colId xmlns:a16="http://schemas.microsoft.com/office/drawing/2014/main" val="863554253"/>
                    </a:ext>
                  </a:extLst>
                </a:gridCol>
              </a:tblGrid>
              <a:tr h="35802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Measurements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EVM and notes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956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Set-1 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‘Ideal’ RF </a:t>
                      </a:r>
                    </a:p>
                    <a:p>
                      <a:r>
                        <a:rPr lang="en-US" sz="1800" dirty="0"/>
                        <a:t>front-end (T&amp;M)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‘Ideal’ RF </a:t>
                      </a:r>
                    </a:p>
                    <a:p>
                      <a:r>
                        <a:rPr lang="en-US" sz="1800" dirty="0"/>
                        <a:t>front-end (T&amp;M)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EVM = -42dB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842730"/>
                  </a:ext>
                </a:extLst>
              </a:tr>
              <a:tr h="627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Set-2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‘Ideal’ RF </a:t>
                      </a:r>
                    </a:p>
                    <a:p>
                      <a:r>
                        <a:rPr lang="en-US" sz="1800" dirty="0"/>
                        <a:t>front-end (T&amp;M)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WiGig</a:t>
                      </a:r>
                      <a:r>
                        <a:rPr lang="en-US" sz="1800" dirty="0"/>
                        <a:t> RF front-end module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EVM </a:t>
                      </a:r>
                      <a:r>
                        <a:rPr lang="en-US" sz="1800" dirty="0">
                          <a:sym typeface="Symbol" panose="05050102010706020507" pitchFamily="18" charset="2"/>
                        </a:rPr>
                        <a:t> -28dB </a:t>
                      </a:r>
                      <a:r>
                        <a:rPr lang="en-US" sz="1800" dirty="0"/>
                        <a:t> 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636200"/>
                  </a:ext>
                </a:extLst>
              </a:tr>
              <a:tr h="622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Set-3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WiGig</a:t>
                      </a:r>
                      <a:r>
                        <a:rPr lang="en-US" sz="1800" dirty="0"/>
                        <a:t> RF front-end module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‘Ideal’ RF </a:t>
                      </a:r>
                    </a:p>
                    <a:p>
                      <a:r>
                        <a:rPr lang="en-US" sz="1800" dirty="0"/>
                        <a:t>front-end (T&amp;M)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EVM </a:t>
                      </a:r>
                      <a:r>
                        <a:rPr lang="en-US" sz="1800" dirty="0">
                          <a:sym typeface="Symbol" panose="05050102010706020507" pitchFamily="18" charset="2"/>
                        </a:rPr>
                        <a:t> -28dB 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682666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Set-4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WiGig</a:t>
                      </a:r>
                      <a:r>
                        <a:rPr lang="en-US" sz="1800" dirty="0"/>
                        <a:t> RF front-end module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WiGig</a:t>
                      </a:r>
                      <a:r>
                        <a:rPr lang="en-US" sz="1800" dirty="0"/>
                        <a:t> RF front-end module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EVM </a:t>
                      </a:r>
                      <a:r>
                        <a:rPr lang="en-US" sz="1800" dirty="0">
                          <a:sym typeface="Symbol" panose="05050102010706020507" pitchFamily="18" charset="2"/>
                        </a:rPr>
                        <a:t> -22dB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1980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5AA11-8002-272F-2344-09BB643A8137}"/>
              </a:ext>
            </a:extLst>
          </p:cNvPr>
          <p:cNvSpPr txBox="1"/>
          <p:nvPr/>
        </p:nvSpPr>
        <p:spPr>
          <a:xfrm>
            <a:off x="249976" y="3953546"/>
            <a:ext cx="4539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667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FDA0689-9EA0-6F0F-DCC0-4A02376E16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9C65F8-3B8D-8D37-C346-8BA301FBD42E}"/>
              </a:ext>
            </a:extLst>
          </p:cNvPr>
          <p:cNvSpPr txBox="1">
            <a:spLocks/>
          </p:cNvSpPr>
          <p:nvPr/>
        </p:nvSpPr>
        <p:spPr>
          <a:xfrm>
            <a:off x="471487" y="4511881"/>
            <a:ext cx="11076499" cy="189772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There is scope for some improvement</a:t>
            </a:r>
          </a:p>
          <a:p>
            <a:pPr lvl="1"/>
            <a:r>
              <a:rPr lang="en-US" kern="0" dirty="0"/>
              <a:t>Locked clocks at Tx and Rx ends, respectively</a:t>
            </a:r>
          </a:p>
          <a:p>
            <a:pPr lvl="1"/>
            <a:r>
              <a:rPr lang="en-US" kern="0" dirty="0"/>
              <a:t>Alternative calibration of the </a:t>
            </a:r>
            <a:r>
              <a:rPr lang="en-US" kern="0" dirty="0" err="1"/>
              <a:t>WiGig</a:t>
            </a:r>
            <a:r>
              <a:rPr lang="en-US" kern="0" dirty="0"/>
              <a:t> RF Front-end</a:t>
            </a:r>
          </a:p>
          <a:p>
            <a:pPr lvl="1"/>
            <a:r>
              <a:rPr lang="en-US" kern="0" dirty="0"/>
              <a:t>Alternative configuration of RF Front-end parameters, such as PA (OBO) back-off, Array Gain </a:t>
            </a:r>
            <a:r>
              <a:rPr lang="en-US" kern="0" dirty="0" err="1"/>
              <a:t>etc</a:t>
            </a:r>
            <a:endParaRPr lang="en-US" kern="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A66B708-8336-BD58-0F1F-722E852B5EBA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62FC-82C4-2431-A8AB-4F7A3A92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mmWave</a:t>
            </a:r>
            <a:r>
              <a:rPr lang="en-GB" dirty="0"/>
              <a:t> WLAN PoC: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2340-6AB4-BBC1-A6EE-F0B82E5E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44321"/>
            <a:ext cx="11249024" cy="4840704"/>
          </a:xfrm>
        </p:spPr>
        <p:txBody>
          <a:bodyPr>
            <a:normAutofit/>
          </a:bodyPr>
          <a:lstStyle/>
          <a:p>
            <a:r>
              <a:rPr lang="en-US" dirty="0"/>
              <a:t>Simplex OTA link has been achieved for upclocked 802.11ac waveform</a:t>
            </a:r>
          </a:p>
          <a:p>
            <a:pPr lvl="1"/>
            <a:r>
              <a:rPr lang="en-US" dirty="0"/>
              <a:t>Upclocking factor of 8 yields good preliminary results</a:t>
            </a:r>
          </a:p>
          <a:p>
            <a:pPr lvl="1"/>
            <a:r>
              <a:rPr lang="en-US" dirty="0"/>
              <a:t>Explore </a:t>
            </a:r>
            <a:r>
              <a:rPr lang="en-US" dirty="0">
                <a:sym typeface="Symbol" panose="05050102010706020507" pitchFamily="18" charset="2"/>
              </a:rPr>
              <a:t>3 </a:t>
            </a:r>
            <a:r>
              <a:rPr lang="en-US" dirty="0"/>
              <a:t>– scope for further investigations</a:t>
            </a:r>
          </a:p>
          <a:p>
            <a:r>
              <a:rPr lang="en-US" dirty="0"/>
              <a:t>The </a:t>
            </a:r>
            <a:r>
              <a:rPr lang="en-US" dirty="0" err="1"/>
              <a:t>WiGig</a:t>
            </a:r>
            <a:r>
              <a:rPr lang="en-US" dirty="0"/>
              <a:t> RF Front-end used here was designed for single-carrier waveform</a:t>
            </a:r>
          </a:p>
          <a:p>
            <a:pPr lvl="1"/>
            <a:r>
              <a:rPr lang="en-US" dirty="0"/>
              <a:t>802.11ad (DMG), 802.11ay (EDMG)</a:t>
            </a:r>
          </a:p>
          <a:p>
            <a:pPr lvl="1"/>
            <a:r>
              <a:rPr lang="en-US" dirty="0"/>
              <a:t>And so, there is scope for further improvement in both Tx EVM and Link performance</a:t>
            </a:r>
          </a:p>
          <a:p>
            <a:pPr lvl="2"/>
            <a:r>
              <a:rPr lang="en-US" dirty="0"/>
              <a:t>Analogue filter bandwidth, PA back-off (linearity), choice of XTAL, PLL configurations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Number of analogue beamforming paths</a:t>
            </a:r>
          </a:p>
          <a:p>
            <a:pPr lvl="2"/>
            <a:r>
              <a:rPr lang="en-US" dirty="0"/>
              <a:t>Alternative calibration strategy – one better suited for the ‘peaky’ OFDM waveform</a:t>
            </a:r>
          </a:p>
          <a:p>
            <a:pPr lvl="1"/>
            <a:r>
              <a:rPr lang="en-US" dirty="0"/>
              <a:t>Signal fidelity through connectors in/out of the PoC is also an area for improvement</a:t>
            </a:r>
          </a:p>
          <a:p>
            <a:r>
              <a:rPr lang="en-US" dirty="0"/>
              <a:t>Post-process captured received baseband signal through a representative bit-accurate model of an 802.11ac modem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0CA24E-33C4-C7D0-CBD7-975FFE8643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82843C-A7B2-4477-9D0B-2A4A96275615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62FC-82C4-2431-A8AB-4F7A3A92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76" y="661417"/>
            <a:ext cx="10665376" cy="571843"/>
          </a:xfrm>
        </p:spPr>
        <p:txBody>
          <a:bodyPr/>
          <a:lstStyle/>
          <a:p>
            <a:r>
              <a:rPr lang="en-GB" dirty="0" err="1"/>
              <a:t>mmWave</a:t>
            </a:r>
            <a:r>
              <a:rPr lang="en-GB" dirty="0"/>
              <a:t> WLAN PoC: Setup for a more realistic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2340-6AB4-BBC1-A6EE-F0B82E5E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5507620"/>
            <a:ext cx="11249024" cy="877404"/>
          </a:xfrm>
        </p:spPr>
        <p:txBody>
          <a:bodyPr>
            <a:normAutofit/>
          </a:bodyPr>
          <a:lstStyle/>
          <a:p>
            <a:r>
              <a:rPr lang="en-US" dirty="0"/>
              <a:t>Upclocking feature will be needed in the digital baseband modem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0CA24E-33C4-C7D0-CBD7-975FFE8643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82843C-A7B2-4477-9D0B-2A4A96275615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B4248-EF33-B154-B601-93C172AC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2" y="1582028"/>
            <a:ext cx="1131727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CDE0-CDE6-8459-8B3B-A99F83F8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3388F-083A-B719-5343-27AA5EE5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11-23/1819r1 “Integrated </a:t>
            </a:r>
            <a:r>
              <a:rPr lang="en-US" dirty="0" err="1"/>
              <a:t>mmWave</a:t>
            </a:r>
            <a:r>
              <a:rPr lang="en-US" dirty="0"/>
              <a:t> Design Considerations”</a:t>
            </a:r>
          </a:p>
          <a:p>
            <a:pPr marL="0" indent="0">
              <a:buNone/>
            </a:pPr>
            <a:r>
              <a:rPr lang="en-US" altLang="ko-KR" sz="2400" dirty="0"/>
              <a:t>[2] 11-24/0133r0 “Channel raster considerations for 60GHz band in IMMW”</a:t>
            </a:r>
          </a:p>
          <a:p>
            <a:pPr marL="0" indent="0">
              <a:buNone/>
            </a:pPr>
            <a:r>
              <a:rPr lang="en-US" altLang="ko-KR" sz="2400" dirty="0"/>
              <a:t>[2] 11-23-2004</a:t>
            </a:r>
            <a:r>
              <a:rPr lang="en-US" altLang="ko-KR" dirty="0"/>
              <a:t>r0, “</a:t>
            </a:r>
            <a:r>
              <a:rPr lang="en-US" sz="2400" dirty="0">
                <a:solidFill>
                  <a:schemeClr val="tx1"/>
                </a:solidFill>
              </a:rPr>
              <a:t>IMMW technical scope proposal</a:t>
            </a:r>
            <a:r>
              <a:rPr lang="en-US" altLang="ko-KR" dirty="0"/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 11-23/1905r0 “High Level Thoughts on IMMW”</a:t>
            </a:r>
          </a:p>
          <a:p>
            <a:pPr marL="0" indent="0">
              <a:buNone/>
            </a:pPr>
            <a:r>
              <a:rPr lang="en-US" altLang="ko-KR" sz="2400" dirty="0"/>
              <a:t>[4] </a:t>
            </a:r>
            <a:r>
              <a:rPr lang="en-US" dirty="0"/>
              <a:t>11-23/1878r0 “Design Considerations on IMMW”</a:t>
            </a:r>
            <a:endParaRPr lang="en-US" altLang="ko-KR" sz="2400" dirty="0"/>
          </a:p>
          <a:p>
            <a:pPr marL="0" indent="0">
              <a:buNone/>
            </a:pPr>
            <a:r>
              <a:rPr lang="en-US" dirty="0"/>
              <a:t>[5] 11-23/1968r0 “Discussion on general direction of integrated </a:t>
            </a:r>
            <a:r>
              <a:rPr lang="en-US" dirty="0" err="1"/>
              <a:t>mmWave</a:t>
            </a:r>
            <a:r>
              <a:rPr lang="en-US" dirty="0"/>
              <a:t>”</a:t>
            </a:r>
            <a:endParaRPr lang="en-US" altLang="ko-KR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2DAB14-648C-55F9-6839-1C6AAC9285BD}"/>
              </a:ext>
            </a:extLst>
          </p:cNvPr>
          <p:cNvSpPr>
            <a:spLocks noGrp="1"/>
          </p:cNvSpPr>
          <p:nvPr>
            <p:ph type="dt" idx="17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C9D4C0-2500-7242-4D63-CA917FC614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BEEC6-9C24-4069-6B82-4F39D0D20EA7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9DA8-4C8C-2039-CFC5-40E134B6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54694-6097-FA86-C40C-76951F4E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82" y="4411743"/>
            <a:ext cx="10449982" cy="1997867"/>
          </a:xfrm>
        </p:spPr>
        <p:txBody>
          <a:bodyPr/>
          <a:lstStyle/>
          <a:p>
            <a:r>
              <a:rPr lang="en-US" dirty="0" err="1"/>
              <a:t>TGbq</a:t>
            </a:r>
            <a:r>
              <a:rPr lang="en-US" dirty="0"/>
              <a:t> aims to </a:t>
            </a:r>
            <a:r>
              <a:rPr lang="en-US" u="sng" dirty="0">
                <a:solidFill>
                  <a:srgbClr val="FF0000"/>
                </a:solidFill>
              </a:rPr>
              <a:t>integrate</a:t>
            </a:r>
            <a:r>
              <a:rPr lang="en-US" dirty="0"/>
              <a:t> a 60GHz front-end to existing MAC &amp; PHY specifications operating largely in sub-7GHz [1]</a:t>
            </a:r>
          </a:p>
          <a:p>
            <a:endParaRPr lang="en-US" sz="1100" dirty="0"/>
          </a:p>
          <a:p>
            <a:r>
              <a:rPr lang="en-US" dirty="0"/>
              <a:t>This submission presents results of Over-the-Air (OTA) experiments with realistic 60GHz RF front-end module and upclocked 802.11ac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95C34-AA20-4415-47C7-77464A65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278" y="1483259"/>
            <a:ext cx="1394030" cy="2714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0358E-EAB3-F397-A25D-932C4B6C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73" y="1486510"/>
            <a:ext cx="3374426" cy="271100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08A547-014F-E328-280A-0A3BEB720282}"/>
              </a:ext>
            </a:extLst>
          </p:cNvPr>
          <p:cNvSpPr/>
          <p:nvPr/>
        </p:nvSpPr>
        <p:spPr bwMode="auto">
          <a:xfrm>
            <a:off x="3734317" y="2423781"/>
            <a:ext cx="1492534" cy="81777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F52CC3-B272-4A66-E1B2-93ED7E277119}"/>
              </a:ext>
            </a:extLst>
          </p:cNvPr>
          <p:cNvSpPr/>
          <p:nvPr/>
        </p:nvSpPr>
        <p:spPr bwMode="auto">
          <a:xfrm>
            <a:off x="7880745" y="3438427"/>
            <a:ext cx="937054" cy="76851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74AD474-70DD-2ED1-0D40-3A15E133808E}"/>
              </a:ext>
            </a:extLst>
          </p:cNvPr>
          <p:cNvSpPr/>
          <p:nvPr/>
        </p:nvSpPr>
        <p:spPr bwMode="auto">
          <a:xfrm>
            <a:off x="1791673" y="1483259"/>
            <a:ext cx="347605" cy="2723685"/>
          </a:xfrm>
          <a:prstGeom prst="leftBrace">
            <a:avLst>
              <a:gd name="adj1" fmla="val 56161"/>
              <a:gd name="adj2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7EB23-9CFE-0738-A953-9F6EDA58DE8C}"/>
              </a:ext>
            </a:extLst>
          </p:cNvPr>
          <p:cNvSpPr txBox="1"/>
          <p:nvPr/>
        </p:nvSpPr>
        <p:spPr>
          <a:xfrm>
            <a:off x="775503" y="2456501"/>
            <a:ext cx="1086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802.11ad,</a:t>
            </a:r>
          </a:p>
          <a:p>
            <a:r>
              <a:rPr lang="en-US" sz="1800" dirty="0">
                <a:solidFill>
                  <a:srgbClr val="000000"/>
                </a:solidFill>
              </a:rPr>
              <a:t>802.11ay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C30B53-3C34-C4FC-076F-3B000571FA04}"/>
              </a:ext>
            </a:extLst>
          </p:cNvPr>
          <p:cNvSpPr/>
          <p:nvPr/>
        </p:nvSpPr>
        <p:spPr bwMode="auto">
          <a:xfrm>
            <a:off x="8820261" y="1510151"/>
            <a:ext cx="402559" cy="1970975"/>
          </a:xfrm>
          <a:prstGeom prst="rightBrace">
            <a:avLst>
              <a:gd name="adj1" fmla="val 30782"/>
              <a:gd name="adj2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5843F-DA69-C76C-A114-A6CF927B6C57}"/>
              </a:ext>
            </a:extLst>
          </p:cNvPr>
          <p:cNvSpPr txBox="1"/>
          <p:nvPr/>
        </p:nvSpPr>
        <p:spPr>
          <a:xfrm>
            <a:off x="9208308" y="1956794"/>
            <a:ext cx="2499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802.11ac MAC &amp; PHY,</a:t>
            </a:r>
            <a:r>
              <a:rPr lang="en-GB" sz="1800" dirty="0">
                <a:solidFill>
                  <a:srgbClr val="000000"/>
                </a:solidFill>
              </a:rPr>
              <a:t> and possibly beyond to include 802.11ax, 802.11be …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3413FC-8F02-7711-662D-6880A815E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7CECC2-3D7D-7337-0BCF-9EA44271218E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0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AEE7-89F7-493C-DC0B-E6911EBE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Upclocking 802.11ac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F59B-A292-0D5E-FA29-2F963DDA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4456735"/>
            <a:ext cx="11252874" cy="1895594"/>
          </a:xfrm>
        </p:spPr>
        <p:txBody>
          <a:bodyPr>
            <a:normAutofit/>
          </a:bodyPr>
          <a:lstStyle/>
          <a:p>
            <a:r>
              <a:rPr lang="en-US" dirty="0"/>
              <a:t>Increasing subcarrier spacing beyond 312.5kHz dilutes 60GHz RF impairments</a:t>
            </a:r>
          </a:p>
          <a:p>
            <a:r>
              <a:rPr lang="en-US" dirty="0"/>
              <a:t>What should be the value of </a:t>
            </a:r>
            <a:r>
              <a:rPr lang="en-US" dirty="0">
                <a:latin typeface="Symbol" panose="05050102010706020507" pitchFamily="18" charset="2"/>
              </a:rPr>
              <a:t></a:t>
            </a:r>
            <a:r>
              <a:rPr lang="en-US" dirty="0"/>
              <a:t>?</a:t>
            </a:r>
          </a:p>
          <a:p>
            <a:pPr lvl="1"/>
            <a:r>
              <a:rPr lang="en-GB" sz="1800" dirty="0"/>
              <a:t>Larger </a:t>
            </a:r>
            <a:r>
              <a:rPr lang="en-GB" sz="1800" dirty="0">
                <a:sym typeface="Symbol" panose="05050102010706020507" pitchFamily="18" charset="2"/>
              </a:rPr>
              <a:t> </a:t>
            </a:r>
            <a:r>
              <a:rPr lang="en-GB" sz="1800" dirty="0"/>
              <a:t>will yield better immunity against some RF impairments, but will increase ADC/DAC power consumption and consume more RF bandwidth</a:t>
            </a:r>
          </a:p>
          <a:p>
            <a:pPr lvl="1"/>
            <a:r>
              <a:rPr lang="en-GB" sz="1800" dirty="0"/>
              <a:t>Smaller </a:t>
            </a:r>
            <a:r>
              <a:rPr lang="en-GB" sz="1800" dirty="0">
                <a:sym typeface="Symbol" panose="05050102010706020507" pitchFamily="18" charset="2"/>
              </a:rPr>
              <a:t> reduces bandwidth expansion</a:t>
            </a: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17F9C-14D6-161F-1139-2E97C18D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8" y="1641452"/>
            <a:ext cx="6410835" cy="2815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9391E5-C20A-978A-F0E9-A073CB9A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33" y="1509104"/>
            <a:ext cx="5011476" cy="303784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BBA6BD9-F786-F69A-CEC9-5E79171A69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AE2070-DD9B-E616-8C11-11BA988A7BD2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76DB-FEEC-827F-386C-63477BB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6" y="685801"/>
            <a:ext cx="10460567" cy="57184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err="1"/>
              <a:t>mmWave</a:t>
            </a:r>
            <a:r>
              <a:rPr lang="en-GB" dirty="0"/>
              <a:t> WLAN PoC: Experimental setup</a:t>
            </a:r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CA07DC95-A5E2-D7A0-09F9-CFDCB3EB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82" y="1811026"/>
            <a:ext cx="10449982" cy="4179993"/>
          </a:xfrm>
          <a:prstGeom prst="rect">
            <a:avLst/>
          </a:prstGeom>
          <a:noFill/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F16A56B5-4C7C-2AE1-A948-929AF58E7E78}"/>
              </a:ext>
            </a:extLst>
          </p:cNvPr>
          <p:cNvSpPr>
            <a:spLocks noGrp="1"/>
          </p:cNvSpPr>
          <p:nvPr>
            <p:ph type="dt" idx="17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January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839AB-EC6B-1DDA-C0F3-2128F028A523}"/>
              </a:ext>
            </a:extLst>
          </p:cNvPr>
          <p:cNvSpPr txBox="1"/>
          <p:nvPr/>
        </p:nvSpPr>
        <p:spPr>
          <a:xfrm>
            <a:off x="882082" y="5999251"/>
            <a:ext cx="11298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Further details on the </a:t>
            </a:r>
            <a:r>
              <a:rPr lang="en-GB" sz="1100" dirty="0" err="1">
                <a:solidFill>
                  <a:schemeClr val="tx1"/>
                </a:solidFill>
              </a:rPr>
              <a:t>WiGig</a:t>
            </a:r>
            <a:r>
              <a:rPr lang="en-GB" sz="1100" dirty="0">
                <a:solidFill>
                  <a:schemeClr val="tx1"/>
                </a:solidFill>
              </a:rPr>
              <a:t> RF front-end module can be found here </a:t>
            </a:r>
            <a:r>
              <a:rPr lang="en-GB" sz="1100" dirty="0">
                <a:solidFill>
                  <a:schemeClr val="tx1"/>
                </a:solidFill>
                <a:hlinkClick r:id="rId4"/>
              </a:rPr>
              <a:t>https://pharrowtech.com/products/wireless-modules/</a:t>
            </a:r>
            <a:r>
              <a:rPr lang="en-GB" sz="1100" dirty="0">
                <a:solidFill>
                  <a:schemeClr val="tx1"/>
                </a:solidFill>
              </a:rPr>
              <a:t> together with details on RFIC </a:t>
            </a:r>
            <a:r>
              <a:rPr lang="en-GB" sz="1100" dirty="0">
                <a:solidFill>
                  <a:schemeClr val="tx1"/>
                </a:solidFill>
                <a:hlinkClick r:id="rId5"/>
              </a:rPr>
              <a:t>https://pharrowtech.com/products/rf-chipset/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D2E1E-5F5E-7769-9768-C96C3655EE6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2D03B3-52C7-544E-2E6D-27219D8E1B83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7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4B3FE-5262-A98C-24BD-3D3DC57C367C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65FCCD-0E01-9E2F-3A47-33D9C98A1A14}"/>
              </a:ext>
            </a:extLst>
          </p:cNvPr>
          <p:cNvSpPr txBox="1">
            <a:spLocks/>
          </p:cNvSpPr>
          <p:nvPr/>
        </p:nvSpPr>
        <p:spPr bwMode="auto">
          <a:xfrm>
            <a:off x="929216" y="685801"/>
            <a:ext cx="10460567" cy="571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3200" b="1" dirty="0" err="1">
                <a:latin typeface="+mj-lt"/>
              </a:rPr>
              <a:t>mmWave</a:t>
            </a:r>
            <a:r>
              <a:rPr lang="en-GB" sz="3200" b="1" dirty="0">
                <a:latin typeface="+mj-lt"/>
              </a:rPr>
              <a:t> WLAN PoC: Experimental setup</a:t>
            </a:r>
          </a:p>
        </p:txBody>
      </p:sp>
      <p:pic>
        <p:nvPicPr>
          <p:cNvPr id="6" name="Picture 5" descr="A table with electronics on it&#10;&#10;Description automatically generated">
            <a:extLst>
              <a:ext uri="{FF2B5EF4-FFF2-40B4-BE49-F238E27FC236}">
                <a16:creationId xmlns:a16="http://schemas.microsoft.com/office/drawing/2014/main" id="{CC7C68A8-8783-AE7B-6A4D-C4F26A42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8" y="1297332"/>
            <a:ext cx="6851191" cy="5138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7974D-8F85-4AF2-9BE6-44D02200BFB2}"/>
              </a:ext>
            </a:extLst>
          </p:cNvPr>
          <p:cNvSpPr txBox="1"/>
          <p:nvPr/>
        </p:nvSpPr>
        <p:spPr>
          <a:xfrm>
            <a:off x="9867325" y="1966396"/>
            <a:ext cx="212750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WLAN Signal Generator</a:t>
            </a:r>
          </a:p>
          <a:p>
            <a:r>
              <a:rPr lang="en-GB" sz="1000" dirty="0">
                <a:solidFill>
                  <a:srgbClr val="FF0000"/>
                </a:solidFill>
              </a:rPr>
              <a:t>- VXG-B, M9384B</a:t>
            </a:r>
          </a:p>
          <a:p>
            <a:r>
              <a:rPr lang="en-GB" sz="1000" dirty="0">
                <a:solidFill>
                  <a:srgbClr val="FF0000"/>
                </a:solidFill>
              </a:rPr>
              <a:t>- Signal Studio s/w N7617C, N7608C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70B2FD-2553-4627-19F4-763D7B05508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607039" y="2768252"/>
            <a:ext cx="2324039" cy="161920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D325E4-C22C-5F61-C047-992A5BF12404}"/>
              </a:ext>
            </a:extLst>
          </p:cNvPr>
          <p:cNvSpPr txBox="1"/>
          <p:nvPr/>
        </p:nvSpPr>
        <p:spPr>
          <a:xfrm>
            <a:off x="0" y="1482087"/>
            <a:ext cx="252184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WLAN Signal Capture &amp; process</a:t>
            </a:r>
          </a:p>
          <a:p>
            <a:r>
              <a:rPr lang="en-GB" sz="1000" dirty="0">
                <a:solidFill>
                  <a:srgbClr val="FF0000"/>
                </a:solidFill>
              </a:rPr>
              <a:t>- UXR033B</a:t>
            </a:r>
          </a:p>
          <a:p>
            <a:r>
              <a:rPr lang="en-GB" sz="1350" dirty="0">
                <a:solidFill>
                  <a:srgbClr val="FF0000"/>
                </a:solidFill>
              </a:rPr>
              <a:t>Signal Analysis s/w (</a:t>
            </a:r>
            <a:r>
              <a:rPr lang="en-GB" sz="1000" dirty="0">
                <a:solidFill>
                  <a:srgbClr val="FF0000"/>
                </a:solidFill>
              </a:rPr>
              <a:t>VSA 89601C)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E7C5B8-A2A7-30EB-2467-63D5D25CE1A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260922" y="2143807"/>
            <a:ext cx="2732125" cy="214142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41D660-1FD5-B9B5-2014-CE77D489D1C0}"/>
              </a:ext>
            </a:extLst>
          </p:cNvPr>
          <p:cNvSpPr txBox="1"/>
          <p:nvPr/>
        </p:nvSpPr>
        <p:spPr>
          <a:xfrm>
            <a:off x="498080" y="5712028"/>
            <a:ext cx="16733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>
                <a:solidFill>
                  <a:srgbClr val="FF0000"/>
                </a:solidFill>
              </a:rPr>
              <a:t>WiGig</a:t>
            </a:r>
            <a:r>
              <a:rPr lang="en-GB" sz="1350" dirty="0">
                <a:solidFill>
                  <a:srgbClr val="FF0000"/>
                </a:solidFill>
              </a:rPr>
              <a:t> RF Front-end 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</a:rPr>
              <a:t>module (Rx)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3B128-35F4-0CA5-F90A-4DAE6089B94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171423" y="5060809"/>
            <a:ext cx="3264818" cy="90513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0EF261-359F-9CE2-4985-82BCF0746D6E}"/>
              </a:ext>
            </a:extLst>
          </p:cNvPr>
          <p:cNvSpPr txBox="1"/>
          <p:nvPr/>
        </p:nvSpPr>
        <p:spPr>
          <a:xfrm>
            <a:off x="10553112" y="5787196"/>
            <a:ext cx="16733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>
                <a:solidFill>
                  <a:srgbClr val="FF0000"/>
                </a:solidFill>
              </a:rPr>
              <a:t>WiGig</a:t>
            </a:r>
            <a:r>
              <a:rPr lang="en-GB" sz="1350" dirty="0">
                <a:solidFill>
                  <a:srgbClr val="FF0000"/>
                </a:solidFill>
              </a:rPr>
              <a:t> RF Front-end 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</a:rPr>
              <a:t>module (Tx)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448D8A-97C9-D21D-F39E-55FC5261E4CD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023272" y="5131342"/>
            <a:ext cx="3529840" cy="9097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778E8B-DC16-5F58-E6AD-9433E612ED40}"/>
              </a:ext>
            </a:extLst>
          </p:cNvPr>
          <p:cNvSpPr txBox="1"/>
          <p:nvPr/>
        </p:nvSpPr>
        <p:spPr>
          <a:xfrm>
            <a:off x="37291" y="4806893"/>
            <a:ext cx="2091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PC to drive radio firmware, Calibration, RF parameters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7BAD9F-4680-E019-09B3-1AAFC6669595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83074" y="4440020"/>
            <a:ext cx="1723211" cy="36687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9082179A-34E3-DC6A-E3CF-111F4225E0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5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F6D8CBDE-D4D0-B95C-0701-1B33C28D1D1A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8AC-A7D8-35E0-17CE-E3D6B841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mmWave</a:t>
            </a:r>
            <a:r>
              <a:rPr lang="en-GB" dirty="0"/>
              <a:t> WLAN PoC: Experiment Sets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BCEC77-8129-ECA0-4506-8A480218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11472"/>
              </p:ext>
            </p:extLst>
          </p:nvPr>
        </p:nvGraphicFramePr>
        <p:xfrm>
          <a:off x="471487" y="1456374"/>
          <a:ext cx="11076499" cy="3266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7372">
                  <a:extLst>
                    <a:ext uri="{9D8B030D-6E8A-4147-A177-3AD203B41FA5}">
                      <a16:colId xmlns:a16="http://schemas.microsoft.com/office/drawing/2014/main" val="3745824860"/>
                    </a:ext>
                  </a:extLst>
                </a:gridCol>
                <a:gridCol w="2258519">
                  <a:extLst>
                    <a:ext uri="{9D8B030D-6E8A-4147-A177-3AD203B41FA5}">
                      <a16:colId xmlns:a16="http://schemas.microsoft.com/office/drawing/2014/main" val="1020634721"/>
                    </a:ext>
                  </a:extLst>
                </a:gridCol>
                <a:gridCol w="1988695">
                  <a:extLst>
                    <a:ext uri="{9D8B030D-6E8A-4147-A177-3AD203B41FA5}">
                      <a16:colId xmlns:a16="http://schemas.microsoft.com/office/drawing/2014/main" val="3135770186"/>
                    </a:ext>
                  </a:extLst>
                </a:gridCol>
                <a:gridCol w="5561913">
                  <a:extLst>
                    <a:ext uri="{9D8B030D-6E8A-4147-A177-3AD203B41FA5}">
                      <a16:colId xmlns:a16="http://schemas.microsoft.com/office/drawing/2014/main" val="86355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Measurements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Notes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956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Set-1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‘Ideal’ RF </a:t>
                      </a:r>
                    </a:p>
                    <a:p>
                      <a:r>
                        <a:rPr lang="en-US" sz="1600" dirty="0"/>
                        <a:t>front-end (T&amp;M)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‘Ideal’ RF </a:t>
                      </a:r>
                    </a:p>
                    <a:p>
                      <a:r>
                        <a:rPr lang="en-US" sz="1600" dirty="0"/>
                        <a:t>front-end (T&amp;M)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This will help establish the target performance that we should strive for.  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842730"/>
                  </a:ext>
                </a:extLst>
              </a:tr>
              <a:tr h="6276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Set-2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‘Ideal’ RF </a:t>
                      </a:r>
                    </a:p>
                    <a:p>
                      <a:r>
                        <a:rPr lang="en-US" sz="1600" dirty="0"/>
                        <a:t>front-end (T&amp;M)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WiGig</a:t>
                      </a:r>
                      <a:r>
                        <a:rPr lang="en-US" sz="1600" dirty="0"/>
                        <a:t> RF front-end module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This will help establish performance floor if all impairments are just at the Rx end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636200"/>
                  </a:ext>
                </a:extLst>
              </a:tr>
              <a:tr h="6223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Set-3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WiGig</a:t>
                      </a:r>
                      <a:r>
                        <a:rPr lang="en-US" sz="1600" dirty="0"/>
                        <a:t> RF front-end module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‘Ideal’ RF </a:t>
                      </a:r>
                    </a:p>
                    <a:p>
                      <a:r>
                        <a:rPr lang="en-US" sz="1600" dirty="0"/>
                        <a:t>front-end (T&amp;M)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This will help establish Tx EVM; which is one of the KPIs for inter-operability and compliance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68266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Set-4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WiGig</a:t>
                      </a:r>
                      <a:r>
                        <a:rPr lang="en-US" sz="1600" dirty="0"/>
                        <a:t> RF front-end module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WiGig</a:t>
                      </a:r>
                      <a:r>
                        <a:rPr lang="en-US" sz="1600" dirty="0"/>
                        <a:t> RF front-end module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This should yield OTA (over-the-air) link performance across real 60GHz RF front-ends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1980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5AA11-8002-272F-2344-09BB643A8137}"/>
              </a:ext>
            </a:extLst>
          </p:cNvPr>
          <p:cNvSpPr txBox="1"/>
          <p:nvPr/>
        </p:nvSpPr>
        <p:spPr>
          <a:xfrm>
            <a:off x="249976" y="4083376"/>
            <a:ext cx="4539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667" dirty="0">
              <a:solidFill>
                <a:srgbClr val="FF000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16F53D-4C85-A029-B30B-4C40DDEB278D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6226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F02A51-C879-A3C4-02BF-5B2E562DAE5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42ABB7-FDA2-7C0A-2A46-2A5DFC262162}"/>
              </a:ext>
            </a:extLst>
          </p:cNvPr>
          <p:cNvSpPr txBox="1">
            <a:spLocks/>
          </p:cNvSpPr>
          <p:nvPr/>
        </p:nvSpPr>
        <p:spPr>
          <a:xfrm>
            <a:off x="471487" y="5035462"/>
            <a:ext cx="11076499" cy="13741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Analogue baseband filters set to ‘quarter-band’ setting [2]</a:t>
            </a:r>
          </a:p>
          <a:p>
            <a:pPr lvl="1"/>
            <a:r>
              <a:rPr lang="en-US" kern="0" dirty="0" err="1"/>
              <a:t>WiGig</a:t>
            </a:r>
            <a:r>
              <a:rPr lang="en-US" kern="0" dirty="0"/>
              <a:t> full-band symbol rate = 1760MHz</a:t>
            </a:r>
          </a:p>
        </p:txBody>
      </p:sp>
    </p:spTree>
    <p:extLst>
      <p:ext uri="{BB962C8B-B14F-4D97-AF65-F5344CB8AC3E}">
        <p14:creationId xmlns:p14="http://schemas.microsoft.com/office/powerpoint/2010/main" val="9968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406">
            <a:extLst>
              <a:ext uri="{FF2B5EF4-FFF2-40B4-BE49-F238E27FC236}">
                <a16:creationId xmlns:a16="http://schemas.microsoft.com/office/drawing/2014/main" id="{4EB65B9E-33ED-B682-3CFA-5A84938CF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428750"/>
            <a:ext cx="9877425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0A0E6-3D4D-7DBC-6093-EF0A2D37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Determining optimum value of </a:t>
            </a:r>
            <a:r>
              <a:rPr lang="en-US" dirty="0">
                <a:latin typeface="Symbol" panose="05050102010706020507" pitchFamily="18" charset="2"/>
              </a:rPr>
              <a:t>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C9DB-3CE3-9F2F-AD51-21A242D9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5539257"/>
            <a:ext cx="11249024" cy="845768"/>
          </a:xfrm>
        </p:spPr>
        <p:txBody>
          <a:bodyPr>
            <a:norm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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3 yields better PER (packet error rate), but inferior EVM!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This needs further investigation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8CD606-1AEE-BA35-CF3B-3E8A98C94E6D}"/>
              </a:ext>
            </a:extLst>
          </p:cNvPr>
          <p:cNvSpPr/>
          <p:nvPr/>
        </p:nvSpPr>
        <p:spPr>
          <a:xfrm>
            <a:off x="4566250" y="4106173"/>
            <a:ext cx="1529751" cy="535040"/>
          </a:xfrm>
          <a:prstGeom prst="ellipse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3297E-11BE-D038-823F-EB9BD08CF565}"/>
              </a:ext>
            </a:extLst>
          </p:cNvPr>
          <p:cNvSpPr txBox="1"/>
          <p:nvPr/>
        </p:nvSpPr>
        <p:spPr>
          <a:xfrm>
            <a:off x="8417490" y="3234748"/>
            <a:ext cx="35198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3399"/>
                </a:solidFill>
                <a:latin typeface="Calibri" panose="020F0502020204030204" pitchFamily="34" charset="0"/>
              </a:rPr>
              <a:t>Is the subcarrier spacing beyond </a:t>
            </a:r>
            <a:r>
              <a:rPr lang="en-GB" sz="1600" i="1" dirty="0">
                <a:solidFill>
                  <a:srgbClr val="FF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≥3</a:t>
            </a:r>
            <a:r>
              <a:rPr lang="en-GB" sz="1600" i="1" dirty="0">
                <a:solidFill>
                  <a:srgbClr val="FF3399"/>
                </a:solidFill>
                <a:latin typeface="Calibri" panose="020F0502020204030204" pitchFamily="34" charset="0"/>
              </a:rPr>
              <a:t> acceptable, for a given receiver algorithm and for a given pilot density?</a:t>
            </a:r>
            <a:endParaRPr lang="en-GB" sz="2133" i="1" dirty="0">
              <a:solidFill>
                <a:srgbClr val="FF3399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56F344-D5A9-91CE-F73D-A221D8662D07}"/>
              </a:ext>
            </a:extLst>
          </p:cNvPr>
          <p:cNvSpPr/>
          <p:nvPr/>
        </p:nvSpPr>
        <p:spPr>
          <a:xfrm>
            <a:off x="9540933" y="4182751"/>
            <a:ext cx="1115684" cy="861775"/>
          </a:xfrm>
          <a:prstGeom prst="ellipse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08" name="Slide Number Placeholder 4">
            <a:extLst>
              <a:ext uri="{FF2B5EF4-FFF2-40B4-BE49-F238E27FC236}">
                <a16:creationId xmlns:a16="http://schemas.microsoft.com/office/drawing/2014/main" id="{00AC0EB9-54BA-AAF0-6675-DC5B8D23B5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7</a:t>
            </a:fld>
            <a:endParaRPr lang="en-US" dirty="0"/>
          </a:p>
        </p:txBody>
      </p:sp>
      <p:sp>
        <p:nvSpPr>
          <p:cNvPr id="409" name="Footer Placeholder 4">
            <a:extLst>
              <a:ext uri="{FF2B5EF4-FFF2-40B4-BE49-F238E27FC236}">
                <a16:creationId xmlns:a16="http://schemas.microsoft.com/office/drawing/2014/main" id="{529E9B8C-FE04-3207-389A-FABEDAF72479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6093C12-85AF-2022-72F0-4CA92F541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22" y="1437588"/>
            <a:ext cx="8912756" cy="501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6C4B4-B63F-8425-6126-57D1F391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92" y="623397"/>
            <a:ext cx="11472272" cy="621708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Set-4 Configuration: </a:t>
            </a:r>
            <a:r>
              <a:rPr lang="en-US" sz="2400" dirty="0"/>
              <a:t>802.11ac waveform, MCS0 (BPSK) </a:t>
            </a:r>
            <a:br>
              <a:rPr lang="en-US" sz="2400" dirty="0"/>
            </a:br>
            <a:r>
              <a:rPr lang="en-US" sz="2400" dirty="0"/>
              <a:t>CBW = 160MHz, [20MHz </a:t>
            </a:r>
            <a:r>
              <a:rPr lang="en-US" sz="2400" b="1" dirty="0">
                <a:solidFill>
                  <a:srgbClr val="FF0000"/>
                </a:solidFill>
              </a:rPr>
              <a:t>x8</a:t>
            </a:r>
            <a:r>
              <a:rPr lang="en-US" sz="2400" dirty="0"/>
              <a:t>]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3875520" y="4153831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>
                <a:solidFill>
                  <a:schemeClr val="tx1"/>
                </a:solidFill>
              </a:rPr>
              <a:t>EVM </a:t>
            </a:r>
            <a:r>
              <a:rPr lang="en-GB" sz="2133" b="1" dirty="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en-GB" sz="2133" b="1" dirty="0">
                <a:solidFill>
                  <a:schemeClr val="tx1"/>
                </a:solidFill>
              </a:rPr>
              <a:t> -22.88dB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06FB60D-2E0F-F67D-46CD-09A4CDD826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FD2877-5EC9-8BB2-967E-2F9A66C00DE2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C4B4-B63F-8425-6126-57D1F391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5" y="623397"/>
            <a:ext cx="11491128" cy="621708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Set-4 Configuration: </a:t>
            </a:r>
            <a:r>
              <a:rPr lang="en-US" sz="2400" dirty="0"/>
              <a:t>802.11ac waveform, MCS1 (QPSK) </a:t>
            </a:r>
            <a:br>
              <a:rPr lang="en-US" sz="2400" dirty="0"/>
            </a:br>
            <a:r>
              <a:rPr lang="en-US" sz="2400" dirty="0"/>
              <a:t>CBW = 160MHz, [20MHz </a:t>
            </a:r>
            <a:r>
              <a:rPr lang="en-US" sz="2400" b="1" dirty="0">
                <a:solidFill>
                  <a:srgbClr val="FF0000"/>
                </a:solidFill>
              </a:rPr>
              <a:t>x8</a:t>
            </a:r>
            <a:r>
              <a:rPr lang="en-US" sz="2400" dirty="0"/>
              <a:t>]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4317307" y="3861600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/>
              <a:t>EVM </a:t>
            </a:r>
            <a:r>
              <a:rPr lang="en-GB" sz="2133" b="1" dirty="0">
                <a:sym typeface="Symbol" panose="05050102010706020507" pitchFamily="18" charset="2"/>
              </a:rPr>
              <a:t></a:t>
            </a:r>
            <a:r>
              <a:rPr lang="en-GB" sz="2133" b="1" dirty="0"/>
              <a:t> -22.88dB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8D592AE-3C09-2E3A-DB9D-A8C23D84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55" y="1428912"/>
            <a:ext cx="8923283" cy="5019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5F5AB-74CB-8B24-82EB-FBCA85F0D527}"/>
              </a:ext>
            </a:extLst>
          </p:cNvPr>
          <p:cNvSpPr txBox="1"/>
          <p:nvPr/>
        </p:nvSpPr>
        <p:spPr>
          <a:xfrm>
            <a:off x="3875520" y="4155401"/>
            <a:ext cx="2220480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133" b="1" dirty="0">
                <a:solidFill>
                  <a:schemeClr val="tx1"/>
                </a:solidFill>
              </a:rPr>
              <a:t>EVM </a:t>
            </a:r>
            <a:r>
              <a:rPr lang="en-GB" sz="2133" b="1" dirty="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en-GB" sz="2133" b="1" dirty="0">
                <a:solidFill>
                  <a:schemeClr val="tx1"/>
                </a:solidFill>
              </a:rPr>
              <a:t> -23.51dB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8F27BD6-AE21-35FA-C2D5-7C76F824CD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953048" y="6499447"/>
            <a:ext cx="304756" cy="245898"/>
          </a:xfrm>
        </p:spPr>
        <p:txBody>
          <a:bodyPr/>
          <a:lstStyle/>
          <a:p>
            <a:fld id="{817A5EC4-AB74-4A60-9357-B7937A4BEBE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028F4-EAA8-6F5D-888D-D9744E3A3195}"/>
              </a:ext>
            </a:extLst>
          </p:cNvPr>
          <p:cNvSpPr txBox="1">
            <a:spLocks/>
          </p:cNvSpPr>
          <p:nvPr/>
        </p:nvSpPr>
        <p:spPr>
          <a:xfrm>
            <a:off x="8959362" y="6501790"/>
            <a:ext cx="2430422" cy="2435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da-DK" sz="1200" dirty="0">
                <a:solidFill>
                  <a:schemeClr val="tx1"/>
                </a:solidFill>
              </a:rPr>
              <a:t>Micky Mehta (Pharrowtech), et al.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EE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template" id="{5C2A57D6-96D6-4B95-84D3-7C5521E8E681}" vid="{8AA07784-D56F-40CE-A568-892E1AC95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template</Template>
  <TotalTime>0</TotalTime>
  <Words>1074</Words>
  <Application>Microsoft Office PowerPoint</Application>
  <PresentationFormat>Widescreen</PresentationFormat>
  <Paragraphs>178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Gothic</vt:lpstr>
      <vt:lpstr>Arial</vt:lpstr>
      <vt:lpstr>Arial Unicode MS</vt:lpstr>
      <vt:lpstr>Calibri</vt:lpstr>
      <vt:lpstr>Symbol</vt:lpstr>
      <vt:lpstr>Times New Roman</vt:lpstr>
      <vt:lpstr>Wingdings</vt:lpstr>
      <vt:lpstr>IEEE template</vt:lpstr>
      <vt:lpstr>802.11ac waveform transmission over mmWave carrier</vt:lpstr>
      <vt:lpstr>Introduction</vt:lpstr>
      <vt:lpstr>Upclocking 802.11ac PHY</vt:lpstr>
      <vt:lpstr>mmWave WLAN PoC: Experimental setup</vt:lpstr>
      <vt:lpstr>PowerPoint Presentation</vt:lpstr>
      <vt:lpstr>mmWave WLAN PoC: Experiment Sets</vt:lpstr>
      <vt:lpstr>Determining optimum value of </vt:lpstr>
      <vt:lpstr>Set-4 Configuration: 802.11ac waveform, MCS0 (BPSK)  CBW = 160MHz, [20MHz x8]</vt:lpstr>
      <vt:lpstr>Set-4 Configuration: 802.11ac waveform, MCS1 (QPSK)  CBW = 160MHz, [20MHz x8]</vt:lpstr>
      <vt:lpstr>Set-4 Configuration: 802.11ac waveform, MCS3 (16QAM)  CBW = 160MHz, [20MHz x8]</vt:lpstr>
      <vt:lpstr>Set-4 Configuration: 802.11ac waveform, MCS5 (64QAM)  CBW = 160MHz, [20MHz x8]</vt:lpstr>
      <vt:lpstr>Set-4 Configuration: 802.11ac waveform, MCS0 (BPSK) &amp; MCS1 (QPSK)  CBW = 160MHz, [20MHz x8]</vt:lpstr>
      <vt:lpstr>mmWave WLAN PoC: Summary of results</vt:lpstr>
      <vt:lpstr>mmWave WLAN PoC: Closing remarks</vt:lpstr>
      <vt:lpstr>mmWave WLAN PoC: Setup for a more realistic evaluation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11-24-0076-00-immw Comparison of OFDM and EDMG SC Waveform</dc:title>
  <dc:creator>Handte, Thomas</dc:creator>
  <cp:lastModifiedBy>Stephen McCann</cp:lastModifiedBy>
  <cp:revision>63</cp:revision>
  <dcterms:created xsi:type="dcterms:W3CDTF">2023-12-13T17:21:19Z</dcterms:created>
  <dcterms:modified xsi:type="dcterms:W3CDTF">2025-01-16T02:53:13Z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1736995973</vt:lpwstr>
  </property>
</Properties>
</file>