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75" r:id="rId3"/>
    <p:sldId id="276" r:id="rId4"/>
    <p:sldId id="277" r:id="rId5"/>
    <p:sldId id="280" r:id="rId6"/>
    <p:sldId id="281" r:id="rId7"/>
    <p:sldId id="28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ADE5-C3DB-4709-A113-5FB9E91C7FCE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5CB72-FF2E-4135-BBC0-38B536ED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78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>
          <a:extLst>
            <a:ext uri="{FF2B5EF4-FFF2-40B4-BE49-F238E27FC236}">
              <a16:creationId xmlns:a16="http://schemas.microsoft.com/office/drawing/2014/main" id="{635A08D5-9DEA-3E49-E081-4DBEC3346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>
            <a:extLst>
              <a:ext uri="{FF2B5EF4-FFF2-40B4-BE49-F238E27FC236}">
                <a16:creationId xmlns:a16="http://schemas.microsoft.com/office/drawing/2014/main" id="{B2404755-42CD-B9C6-2503-FDFA9F9E7288}"/>
              </a:ext>
            </a:extLst>
          </p:cNvPr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802.11-22/1784r0 </a:t>
            </a:r>
            <a:endParaRPr/>
          </a:p>
        </p:txBody>
      </p:sp>
      <p:sp>
        <p:nvSpPr>
          <p:cNvPr id="110" name="Google Shape;110;p3:notes">
            <a:extLst>
              <a:ext uri="{FF2B5EF4-FFF2-40B4-BE49-F238E27FC236}">
                <a16:creationId xmlns:a16="http://schemas.microsoft.com/office/drawing/2014/main" id="{4CC01292-0E26-CD5B-7346-BAF758B16627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November 2022</a:t>
            </a:r>
            <a:endParaRPr/>
          </a:p>
        </p:txBody>
      </p:sp>
      <p:sp>
        <p:nvSpPr>
          <p:cNvPr id="111" name="Google Shape;111;p3:notes">
            <a:extLst>
              <a:ext uri="{FF2B5EF4-FFF2-40B4-BE49-F238E27FC236}">
                <a16:creationId xmlns:a16="http://schemas.microsoft.com/office/drawing/2014/main" id="{21270D54-3D90-EB60-1615-D48060BE03B5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Boris Bellalta (UPF Barcelona), Szymon Szott (AGH University)</a:t>
            </a:r>
            <a:endParaRPr/>
          </a:p>
        </p:txBody>
      </p:sp>
      <p:sp>
        <p:nvSpPr>
          <p:cNvPr id="112" name="Google Shape;112;p3:notes">
            <a:extLst>
              <a:ext uri="{FF2B5EF4-FFF2-40B4-BE49-F238E27FC236}">
                <a16:creationId xmlns:a16="http://schemas.microsoft.com/office/drawing/2014/main" id="{A66D4C80-D2A6-4BBC-18EA-162DF18149D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3" name="Google Shape;113;p3:notes">
            <a:extLst>
              <a:ext uri="{FF2B5EF4-FFF2-40B4-BE49-F238E27FC236}">
                <a16:creationId xmlns:a16="http://schemas.microsoft.com/office/drawing/2014/main" id="{18A3BEF0-3F91-2B11-8707-60B825B4F890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4" name="Google Shape;114;p3:notes">
            <a:extLst>
              <a:ext uri="{FF2B5EF4-FFF2-40B4-BE49-F238E27FC236}">
                <a16:creationId xmlns:a16="http://schemas.microsoft.com/office/drawing/2014/main" id="{124437C2-AAD5-92BB-A847-94571F25604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572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>
          <a:extLst>
            <a:ext uri="{FF2B5EF4-FFF2-40B4-BE49-F238E27FC236}">
              <a16:creationId xmlns:a16="http://schemas.microsoft.com/office/drawing/2014/main" id="{34EA0489-2056-08F0-43A3-8827B15142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>
            <a:extLst>
              <a:ext uri="{FF2B5EF4-FFF2-40B4-BE49-F238E27FC236}">
                <a16:creationId xmlns:a16="http://schemas.microsoft.com/office/drawing/2014/main" id="{B1AE05C0-FB53-E2DF-DF83-28594B2E56B4}"/>
              </a:ext>
            </a:extLst>
          </p:cNvPr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802.11-22/1784r0 </a:t>
            </a:r>
            <a:endParaRPr/>
          </a:p>
        </p:txBody>
      </p:sp>
      <p:sp>
        <p:nvSpPr>
          <p:cNvPr id="110" name="Google Shape;110;p3:notes">
            <a:extLst>
              <a:ext uri="{FF2B5EF4-FFF2-40B4-BE49-F238E27FC236}">
                <a16:creationId xmlns:a16="http://schemas.microsoft.com/office/drawing/2014/main" id="{E152E48A-2106-D842-E355-6B4D310D8B85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November 2022</a:t>
            </a:r>
            <a:endParaRPr/>
          </a:p>
        </p:txBody>
      </p:sp>
      <p:sp>
        <p:nvSpPr>
          <p:cNvPr id="111" name="Google Shape;111;p3:notes">
            <a:extLst>
              <a:ext uri="{FF2B5EF4-FFF2-40B4-BE49-F238E27FC236}">
                <a16:creationId xmlns:a16="http://schemas.microsoft.com/office/drawing/2014/main" id="{AD0767D7-24FA-9E98-22B8-5FA722E162DF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Boris Bellalta (UPF Barcelona), Szymon Szott (AGH University)</a:t>
            </a:r>
            <a:endParaRPr/>
          </a:p>
        </p:txBody>
      </p:sp>
      <p:sp>
        <p:nvSpPr>
          <p:cNvPr id="112" name="Google Shape;112;p3:notes">
            <a:extLst>
              <a:ext uri="{FF2B5EF4-FFF2-40B4-BE49-F238E27FC236}">
                <a16:creationId xmlns:a16="http://schemas.microsoft.com/office/drawing/2014/main" id="{36ECE46B-2972-1D3E-1B6B-5DD883FA2C7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13" name="Google Shape;113;p3:notes">
            <a:extLst>
              <a:ext uri="{FF2B5EF4-FFF2-40B4-BE49-F238E27FC236}">
                <a16:creationId xmlns:a16="http://schemas.microsoft.com/office/drawing/2014/main" id="{A3B0A9A2-F837-8986-9EB2-72845E7B4EA8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4" name="Google Shape;114;p3:notes">
            <a:extLst>
              <a:ext uri="{FF2B5EF4-FFF2-40B4-BE49-F238E27FC236}">
                <a16:creationId xmlns:a16="http://schemas.microsoft.com/office/drawing/2014/main" id="{403A8913-D60A-2EBA-E77D-3E4BFF67D0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0056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>
          <a:extLst>
            <a:ext uri="{FF2B5EF4-FFF2-40B4-BE49-F238E27FC236}">
              <a16:creationId xmlns:a16="http://schemas.microsoft.com/office/drawing/2014/main" id="{368052CD-94EE-60E3-BB65-C565FCEB1D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>
            <a:extLst>
              <a:ext uri="{FF2B5EF4-FFF2-40B4-BE49-F238E27FC236}">
                <a16:creationId xmlns:a16="http://schemas.microsoft.com/office/drawing/2014/main" id="{29469FDC-A001-7A71-E067-6BE9304360B7}"/>
              </a:ext>
            </a:extLst>
          </p:cNvPr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802.11-22/1784r0 </a:t>
            </a:r>
            <a:endParaRPr/>
          </a:p>
        </p:txBody>
      </p:sp>
      <p:sp>
        <p:nvSpPr>
          <p:cNvPr id="110" name="Google Shape;110;p3:notes">
            <a:extLst>
              <a:ext uri="{FF2B5EF4-FFF2-40B4-BE49-F238E27FC236}">
                <a16:creationId xmlns:a16="http://schemas.microsoft.com/office/drawing/2014/main" id="{0E8EBABF-3CDC-0849-B03C-484FB09B6A07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November 2022</a:t>
            </a:r>
            <a:endParaRPr/>
          </a:p>
        </p:txBody>
      </p:sp>
      <p:sp>
        <p:nvSpPr>
          <p:cNvPr id="111" name="Google Shape;111;p3:notes">
            <a:extLst>
              <a:ext uri="{FF2B5EF4-FFF2-40B4-BE49-F238E27FC236}">
                <a16:creationId xmlns:a16="http://schemas.microsoft.com/office/drawing/2014/main" id="{51F3A5EA-9DCE-7D6E-95AB-233DA27E74C5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Boris Bellalta (UPF Barcelona), Szymon Szott (AGH University)</a:t>
            </a:r>
            <a:endParaRPr/>
          </a:p>
        </p:txBody>
      </p:sp>
      <p:sp>
        <p:nvSpPr>
          <p:cNvPr id="112" name="Google Shape;112;p3:notes">
            <a:extLst>
              <a:ext uri="{FF2B5EF4-FFF2-40B4-BE49-F238E27FC236}">
                <a16:creationId xmlns:a16="http://schemas.microsoft.com/office/drawing/2014/main" id="{007E2853-165E-8A2B-452F-DCC9560EBF1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13" name="Google Shape;113;p3:notes">
            <a:extLst>
              <a:ext uri="{FF2B5EF4-FFF2-40B4-BE49-F238E27FC236}">
                <a16:creationId xmlns:a16="http://schemas.microsoft.com/office/drawing/2014/main" id="{38E6080B-101E-9E1F-AD6D-9191D613B876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4" name="Google Shape;114;p3:notes">
            <a:extLst>
              <a:ext uri="{FF2B5EF4-FFF2-40B4-BE49-F238E27FC236}">
                <a16:creationId xmlns:a16="http://schemas.microsoft.com/office/drawing/2014/main" id="{F951A775-98A4-9CFC-BB69-0B19BE306C0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1941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>
          <a:extLst>
            <a:ext uri="{FF2B5EF4-FFF2-40B4-BE49-F238E27FC236}">
              <a16:creationId xmlns:a16="http://schemas.microsoft.com/office/drawing/2014/main" id="{016EE45C-DA79-8F89-5FBA-8E59A2BAA9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>
            <a:extLst>
              <a:ext uri="{FF2B5EF4-FFF2-40B4-BE49-F238E27FC236}">
                <a16:creationId xmlns:a16="http://schemas.microsoft.com/office/drawing/2014/main" id="{4A366E75-9DD5-C8D7-929A-D8651E0B82D1}"/>
              </a:ext>
            </a:extLst>
          </p:cNvPr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802.11-22/1784r0 </a:t>
            </a:r>
            <a:endParaRPr/>
          </a:p>
        </p:txBody>
      </p:sp>
      <p:sp>
        <p:nvSpPr>
          <p:cNvPr id="110" name="Google Shape;110;p3:notes">
            <a:extLst>
              <a:ext uri="{FF2B5EF4-FFF2-40B4-BE49-F238E27FC236}">
                <a16:creationId xmlns:a16="http://schemas.microsoft.com/office/drawing/2014/main" id="{6AB05B56-C329-67FA-6743-D49F5B6AEE29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November 2022</a:t>
            </a:r>
            <a:endParaRPr/>
          </a:p>
        </p:txBody>
      </p:sp>
      <p:sp>
        <p:nvSpPr>
          <p:cNvPr id="111" name="Google Shape;111;p3:notes">
            <a:extLst>
              <a:ext uri="{FF2B5EF4-FFF2-40B4-BE49-F238E27FC236}">
                <a16:creationId xmlns:a16="http://schemas.microsoft.com/office/drawing/2014/main" id="{77F6BBFD-4EB8-63AE-435B-4B9DCF088752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Boris Bellalta (UPF Barcelona), Szymon Szott (AGH University)</a:t>
            </a:r>
            <a:endParaRPr/>
          </a:p>
        </p:txBody>
      </p:sp>
      <p:sp>
        <p:nvSpPr>
          <p:cNvPr id="112" name="Google Shape;112;p3:notes">
            <a:extLst>
              <a:ext uri="{FF2B5EF4-FFF2-40B4-BE49-F238E27FC236}">
                <a16:creationId xmlns:a16="http://schemas.microsoft.com/office/drawing/2014/main" id="{54B54FDD-B981-85E5-47DD-77714A2CE34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13" name="Google Shape;113;p3:notes">
            <a:extLst>
              <a:ext uri="{FF2B5EF4-FFF2-40B4-BE49-F238E27FC236}">
                <a16:creationId xmlns:a16="http://schemas.microsoft.com/office/drawing/2014/main" id="{F6F87F1B-C044-779A-1551-A30A2D6C0588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4" name="Google Shape;114;p3:notes">
            <a:extLst>
              <a:ext uri="{FF2B5EF4-FFF2-40B4-BE49-F238E27FC236}">
                <a16:creationId xmlns:a16="http://schemas.microsoft.com/office/drawing/2014/main" id="{AB351008-9FB1-D3B8-F15B-5D8606E21C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4877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>
          <a:extLst>
            <a:ext uri="{FF2B5EF4-FFF2-40B4-BE49-F238E27FC236}">
              <a16:creationId xmlns:a16="http://schemas.microsoft.com/office/drawing/2014/main" id="{A62F1AD8-27B0-2756-F190-4E705ECC1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>
            <a:extLst>
              <a:ext uri="{FF2B5EF4-FFF2-40B4-BE49-F238E27FC236}">
                <a16:creationId xmlns:a16="http://schemas.microsoft.com/office/drawing/2014/main" id="{1AD04E8A-4E00-C787-D976-856A82C2BE68}"/>
              </a:ext>
            </a:extLst>
          </p:cNvPr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802.11-22/1784r0 </a:t>
            </a:r>
            <a:endParaRPr/>
          </a:p>
        </p:txBody>
      </p:sp>
      <p:sp>
        <p:nvSpPr>
          <p:cNvPr id="110" name="Google Shape;110;p3:notes">
            <a:extLst>
              <a:ext uri="{FF2B5EF4-FFF2-40B4-BE49-F238E27FC236}">
                <a16:creationId xmlns:a16="http://schemas.microsoft.com/office/drawing/2014/main" id="{87DFA01D-2D7E-E941-E937-DC06187EF02A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November 2022</a:t>
            </a:r>
            <a:endParaRPr/>
          </a:p>
        </p:txBody>
      </p:sp>
      <p:sp>
        <p:nvSpPr>
          <p:cNvPr id="111" name="Google Shape;111;p3:notes">
            <a:extLst>
              <a:ext uri="{FF2B5EF4-FFF2-40B4-BE49-F238E27FC236}">
                <a16:creationId xmlns:a16="http://schemas.microsoft.com/office/drawing/2014/main" id="{AF42F1DE-4029-27BF-E371-0ED15456F97F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Boris Bellalta (UPF Barcelona), Szymon Szott (AGH University)</a:t>
            </a:r>
            <a:endParaRPr/>
          </a:p>
        </p:txBody>
      </p:sp>
      <p:sp>
        <p:nvSpPr>
          <p:cNvPr id="112" name="Google Shape;112;p3:notes">
            <a:extLst>
              <a:ext uri="{FF2B5EF4-FFF2-40B4-BE49-F238E27FC236}">
                <a16:creationId xmlns:a16="http://schemas.microsoft.com/office/drawing/2014/main" id="{A373DD18-AD35-E4D7-9895-B3B75B56089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13" name="Google Shape;113;p3:notes">
            <a:extLst>
              <a:ext uri="{FF2B5EF4-FFF2-40B4-BE49-F238E27FC236}">
                <a16:creationId xmlns:a16="http://schemas.microsoft.com/office/drawing/2014/main" id="{E40AD53F-A33E-2053-B4D4-9A5D710DB2A8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4" name="Google Shape;114;p3:notes">
            <a:extLst>
              <a:ext uri="{FF2B5EF4-FFF2-40B4-BE49-F238E27FC236}">
                <a16:creationId xmlns:a16="http://schemas.microsoft.com/office/drawing/2014/main" id="{1BFD75DC-FDDA-7BF5-6F41-422C429D140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642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>
          <a:extLst>
            <a:ext uri="{FF2B5EF4-FFF2-40B4-BE49-F238E27FC236}">
              <a16:creationId xmlns:a16="http://schemas.microsoft.com/office/drawing/2014/main" id="{E9E1ABA7-7746-22B0-1C61-D4084F6BD8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>
            <a:extLst>
              <a:ext uri="{FF2B5EF4-FFF2-40B4-BE49-F238E27FC236}">
                <a16:creationId xmlns:a16="http://schemas.microsoft.com/office/drawing/2014/main" id="{8353C41E-3529-8AE0-CF81-308052B5CFB5}"/>
              </a:ext>
            </a:extLst>
          </p:cNvPr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802.11-22/1784r0 </a:t>
            </a:r>
            <a:endParaRPr/>
          </a:p>
        </p:txBody>
      </p:sp>
      <p:sp>
        <p:nvSpPr>
          <p:cNvPr id="110" name="Google Shape;110;p3:notes">
            <a:extLst>
              <a:ext uri="{FF2B5EF4-FFF2-40B4-BE49-F238E27FC236}">
                <a16:creationId xmlns:a16="http://schemas.microsoft.com/office/drawing/2014/main" id="{F404E0AC-FDCB-A706-743B-7E0EB2690C8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November 2022</a:t>
            </a:r>
            <a:endParaRPr/>
          </a:p>
        </p:txBody>
      </p:sp>
      <p:sp>
        <p:nvSpPr>
          <p:cNvPr id="111" name="Google Shape;111;p3:notes">
            <a:extLst>
              <a:ext uri="{FF2B5EF4-FFF2-40B4-BE49-F238E27FC236}">
                <a16:creationId xmlns:a16="http://schemas.microsoft.com/office/drawing/2014/main" id="{ABE51874-BE31-B68D-4301-FAD3F44B824F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Boris Bellalta (UPF Barcelona), Szymon Szott (AGH University)</a:t>
            </a:r>
            <a:endParaRPr/>
          </a:p>
        </p:txBody>
      </p:sp>
      <p:sp>
        <p:nvSpPr>
          <p:cNvPr id="112" name="Google Shape;112;p3:notes">
            <a:extLst>
              <a:ext uri="{FF2B5EF4-FFF2-40B4-BE49-F238E27FC236}">
                <a16:creationId xmlns:a16="http://schemas.microsoft.com/office/drawing/2014/main" id="{4AD5DBB4-B8BF-0FF9-705F-CD2A8A884F4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13" name="Google Shape;113;p3:notes">
            <a:extLst>
              <a:ext uri="{FF2B5EF4-FFF2-40B4-BE49-F238E27FC236}">
                <a16:creationId xmlns:a16="http://schemas.microsoft.com/office/drawing/2014/main" id="{27BEDCB1-E5DE-035A-7FBF-DA0AC35B88EF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4" name="Google Shape;114;p3:notes">
            <a:extLst>
              <a:ext uri="{FF2B5EF4-FFF2-40B4-BE49-F238E27FC236}">
                <a16:creationId xmlns:a16="http://schemas.microsoft.com/office/drawing/2014/main" id="{C169518E-5634-DD28-FDC3-97983F228C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1340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00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50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68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7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66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32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98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10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Volkewr</a:t>
            </a:r>
            <a:r>
              <a:rPr lang="en-GB" dirty="0"/>
              <a:t> Jungnickel, Fraunhofer HHI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3265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802.11-25/0175r0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idx="2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65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2623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Enhanced Light Communications (ELC) Underwater Prototype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4463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Stefan Videv, Kyocera SLD Laser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303528"/>
              </p:ext>
            </p:extLst>
          </p:nvPr>
        </p:nvGraphicFramePr>
        <p:xfrm>
          <a:off x="992188" y="3084513"/>
          <a:ext cx="9709150" cy="235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5033" imgH="2553175" progId="Word.Document.8">
                  <p:embed/>
                </p:oleObj>
              </mc:Choice>
              <mc:Fallback>
                <p:oleObj name="Document" r:id="rId3" imgW="10465033" imgH="255317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084513"/>
                        <a:ext cx="9709150" cy="2355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4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January 2025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>
          <a:extLst>
            <a:ext uri="{FF2B5EF4-FFF2-40B4-BE49-F238E27FC236}">
              <a16:creationId xmlns:a16="http://schemas.microsoft.com/office/drawing/2014/main" id="{C8CDB1AE-2733-9700-B00B-99EB3E094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>
            <a:extLst>
              <a:ext uri="{FF2B5EF4-FFF2-40B4-BE49-F238E27FC236}">
                <a16:creationId xmlns:a16="http://schemas.microsoft.com/office/drawing/2014/main" id="{2CCA2EF5-1DF1-8B02-3C57-FAD4A2E8320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Prototype Development</a:t>
            </a:r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C46655-EEA5-3795-6ACE-9EF008D4D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developed several underwater LiFi prototypes. A high-level look at the different systems we have tested can be summarized 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PAM based prototype with maximum capability of 2 Gbps (UL + DL)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based prototype (g.hn) with maximum capability of 2 Gbps (UL+DL)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based prototype with maximum capability of 4 Gbps (UL+DL)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8" name="Google Shape;118;p3">
            <a:extLst>
              <a:ext uri="{FF2B5EF4-FFF2-40B4-BE49-F238E27FC236}">
                <a16:creationId xmlns:a16="http://schemas.microsoft.com/office/drawing/2014/main" id="{EA15FBA2-ADB4-9E91-9562-70B82DA65F1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6258E12-13BC-9B79-B709-2EDA52BBF0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Stefan Videv, Kyocera SLD Laser</a:t>
            </a:r>
          </a:p>
          <a:p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6D4BE00C-6D3A-08F3-CA31-26BF42F4FBF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z="2000" dirty="0"/>
              <a:t>January</a:t>
            </a:r>
            <a:r>
              <a:rPr lang="en-US" sz="2000" b="1" dirty="0">
                <a:solidFill>
                  <a:schemeClr val="tx1"/>
                </a:solidFill>
              </a:rPr>
              <a:t> 2025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027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>
          <a:extLst>
            <a:ext uri="{FF2B5EF4-FFF2-40B4-BE49-F238E27FC236}">
              <a16:creationId xmlns:a16="http://schemas.microsoft.com/office/drawing/2014/main" id="{102562E3-4765-D50C-63AC-8B233D90B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>
            <a:extLst>
              <a:ext uri="{FF2B5EF4-FFF2-40B4-BE49-F238E27FC236}">
                <a16:creationId xmlns:a16="http://schemas.microsoft.com/office/drawing/2014/main" id="{8BAA97FA-FA24-5110-EA88-80D3461471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Prototype Performance</a:t>
            </a:r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4AB5FB-D0E1-EB27-23EA-49B99E936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41" y="1592447"/>
            <a:ext cx="6806724" cy="4113213"/>
          </a:xfrm>
        </p:spPr>
        <p:txBody>
          <a:bodyPr/>
          <a:lstStyle/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PAM LiFi system testing at 21m freshwater pool: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4 mirrors used to extend pool range to 105m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achieved 0.7 Gbps raw throughput over 105m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translates to 0.521 Gbps of user data rate using TCP/IP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8" name="Google Shape;118;p3">
            <a:extLst>
              <a:ext uri="{FF2B5EF4-FFF2-40B4-BE49-F238E27FC236}">
                <a16:creationId xmlns:a16="http://schemas.microsoft.com/office/drawing/2014/main" id="{688B7D1F-AF7C-C2A7-54EF-E1B5CBE64FE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0E86885-0C87-6EAA-023E-65DAB16C70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Stefan Videv, Kyocera SLD Laser</a:t>
            </a:r>
          </a:p>
          <a:p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A6F85C62-5008-BC21-1B82-D0B8F9946BC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z="2000" dirty="0"/>
              <a:t>January</a:t>
            </a:r>
            <a:r>
              <a:rPr lang="en-US" sz="2000" b="1" dirty="0">
                <a:solidFill>
                  <a:schemeClr val="tx1"/>
                </a:solidFill>
              </a:rPr>
              <a:t> 2025</a:t>
            </a:r>
            <a:endParaRPr lang="en-GB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FD2533-47D5-DA51-CCAB-DA9BC58B298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305"/>
          <a:stretch/>
        </p:blipFill>
        <p:spPr>
          <a:xfrm>
            <a:off x="7804255" y="3687511"/>
            <a:ext cx="3813368" cy="26398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71AA00-7F9B-E7E7-BDCC-C5E258EC7F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3748" y="1630413"/>
            <a:ext cx="3813875" cy="20186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A0FCA6-4D37-8B89-1504-4C1403821B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8739" y="3674982"/>
            <a:ext cx="2549929" cy="266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138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>
          <a:extLst>
            <a:ext uri="{FF2B5EF4-FFF2-40B4-BE49-F238E27FC236}">
              <a16:creationId xmlns:a16="http://schemas.microsoft.com/office/drawing/2014/main" id="{5957ED11-4A16-A082-DFCF-DD4CBFC60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>
            <a:extLst>
              <a:ext uri="{FF2B5EF4-FFF2-40B4-BE49-F238E27FC236}">
                <a16:creationId xmlns:a16="http://schemas.microsoft.com/office/drawing/2014/main" id="{B085F931-8F75-31C5-D14F-31B171EA94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Prototype Performance</a:t>
            </a:r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0C8867-047B-226B-5D8F-AC789C5B1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41" y="1751014"/>
            <a:ext cx="4082236" cy="395464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OFDM LiFi system testing at short range – 1.5 m distance in freshwater and saltwater: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Uplink: 1 Gbps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Downlink: 1 Gbps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8" name="Google Shape;118;p3">
            <a:extLst>
              <a:ext uri="{FF2B5EF4-FFF2-40B4-BE49-F238E27FC236}">
                <a16:creationId xmlns:a16="http://schemas.microsoft.com/office/drawing/2014/main" id="{2ECC677A-E2B3-16BA-1A1F-0121063EF75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4673732-2AE9-B53B-6A33-9BC83BAC05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Stefan Videv, Kyocera SLD Laser</a:t>
            </a:r>
          </a:p>
          <a:p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8BD05B73-055D-D7F7-A4A8-F27DDE9022B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z="2000" dirty="0"/>
              <a:t>January</a:t>
            </a:r>
            <a:r>
              <a:rPr lang="en-US" sz="2000" b="1" dirty="0">
                <a:solidFill>
                  <a:schemeClr val="tx1"/>
                </a:solidFill>
              </a:rPr>
              <a:t> 2025</a:t>
            </a:r>
            <a:endParaRPr lang="en-GB" sz="2000" b="1" dirty="0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DF010D3-BA86-8F8D-1D29-0C6850B41B2B}"/>
              </a:ext>
            </a:extLst>
          </p:cNvPr>
          <p:cNvGrpSpPr/>
          <p:nvPr/>
        </p:nvGrpSpPr>
        <p:grpSpPr>
          <a:xfrm>
            <a:off x="4787291" y="1629929"/>
            <a:ext cx="3066470" cy="4398903"/>
            <a:chOff x="4040692" y="1131356"/>
            <a:chExt cx="3364952" cy="490964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585435B-8353-A7D0-DB02-AAD6D9BB6B98}"/>
                </a:ext>
              </a:extLst>
            </p:cNvPr>
            <p:cNvGrpSpPr/>
            <p:nvPr/>
          </p:nvGrpSpPr>
          <p:grpSpPr>
            <a:xfrm>
              <a:off x="4040692" y="1994638"/>
              <a:ext cx="812445" cy="3219449"/>
              <a:chOff x="1556357" y="2213811"/>
              <a:chExt cx="812445" cy="3219449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B566325-9F64-EE1F-4994-68FB08007512}"/>
                  </a:ext>
                </a:extLst>
              </p:cNvPr>
              <p:cNvSpPr/>
              <p:nvPr/>
            </p:nvSpPr>
            <p:spPr>
              <a:xfrm>
                <a:off x="1556357" y="2242385"/>
                <a:ext cx="812445" cy="319087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571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Book"/>
                  <a:ea typeface="+mn-ea"/>
                  <a:cs typeface="+mn-cs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2CFE7C4-7A73-0182-621C-3EAC37DC0A7A}"/>
                  </a:ext>
                </a:extLst>
              </p:cNvPr>
              <p:cNvSpPr/>
              <p:nvPr/>
            </p:nvSpPr>
            <p:spPr>
              <a:xfrm>
                <a:off x="1596819" y="2213811"/>
                <a:ext cx="749808" cy="2055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Book"/>
                  <a:ea typeface="+mn-ea"/>
                  <a:cs typeface="+mn-cs"/>
                </a:endParaRP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474EBD6-1A55-978B-ABAC-9234B11EC198}"/>
                </a:ext>
              </a:extLst>
            </p:cNvPr>
            <p:cNvSpPr/>
            <p:nvPr/>
          </p:nvSpPr>
          <p:spPr>
            <a:xfrm>
              <a:off x="4258637" y="5242663"/>
              <a:ext cx="376554" cy="6908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E6028F9-754A-1E79-7407-BE57898DFA38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4491364" y="1824181"/>
              <a:ext cx="0" cy="3418482"/>
            </a:xfrm>
            <a:prstGeom prst="straightConnector1">
              <a:avLst/>
            </a:prstGeom>
            <a:ln>
              <a:solidFill>
                <a:srgbClr val="0070C0"/>
              </a:solidFill>
              <a:prstDash val="dash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BFD64C-904F-1322-67F0-5E11EE556C56}"/>
                </a:ext>
              </a:extLst>
            </p:cNvPr>
            <p:cNvSpPr/>
            <p:nvPr/>
          </p:nvSpPr>
          <p:spPr>
            <a:xfrm>
              <a:off x="4258637" y="1133377"/>
              <a:ext cx="376554" cy="6908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14" name="TextBox 25">
              <a:extLst>
                <a:ext uri="{FF2B5EF4-FFF2-40B4-BE49-F238E27FC236}">
                  <a16:creationId xmlns:a16="http://schemas.microsoft.com/office/drawing/2014/main" id="{D65CD660-B414-CC6B-2DE8-63A755AA78A0}"/>
                </a:ext>
              </a:extLst>
            </p:cNvPr>
            <p:cNvSpPr txBox="1"/>
            <p:nvPr/>
          </p:nvSpPr>
          <p:spPr>
            <a:xfrm>
              <a:off x="4757694" y="1131356"/>
              <a:ext cx="253544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 Regular"/>
                  <a:ea typeface="+mn-ea"/>
                  <a:cs typeface="+mn-cs"/>
                </a:rPr>
                <a:t>Downlink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 Regular"/>
                  <a:ea typeface="+mn-ea"/>
                  <a:cs typeface="+mn-cs"/>
                </a:rPr>
                <a:t>LiFi transceiver interface to air + through water surface</a:t>
              </a:r>
            </a:p>
          </p:txBody>
        </p:sp>
        <p:sp>
          <p:nvSpPr>
            <p:cNvPr id="15" name="TextBox 26">
              <a:extLst>
                <a:ext uri="{FF2B5EF4-FFF2-40B4-BE49-F238E27FC236}">
                  <a16:creationId xmlns:a16="http://schemas.microsoft.com/office/drawing/2014/main" id="{F745DE67-7B72-FD07-904A-F3B857619254}"/>
                </a:ext>
              </a:extLst>
            </p:cNvPr>
            <p:cNvSpPr txBox="1"/>
            <p:nvPr/>
          </p:nvSpPr>
          <p:spPr>
            <a:xfrm>
              <a:off x="4757694" y="5302332"/>
              <a:ext cx="264795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 Regular"/>
                  <a:ea typeface="+mn-ea"/>
                  <a:cs typeface="+mn-cs"/>
                </a:rPr>
                <a:t>Uplink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 Regular"/>
                  <a:ea typeface="+mn-ea"/>
                  <a:cs typeface="+mn-cs"/>
                </a:rPr>
                <a:t>LiFi transceiver interface to window through water surface</a:t>
              </a:r>
            </a:p>
          </p:txBody>
        </p:sp>
        <p:sp>
          <p:nvSpPr>
            <p:cNvPr id="16" name="TextBox 27">
              <a:extLst>
                <a:ext uri="{FF2B5EF4-FFF2-40B4-BE49-F238E27FC236}">
                  <a16:creationId xmlns:a16="http://schemas.microsoft.com/office/drawing/2014/main" id="{07AB6135-45DF-1231-E3E9-73A56D764407}"/>
                </a:ext>
              </a:extLst>
            </p:cNvPr>
            <p:cNvSpPr txBox="1"/>
            <p:nvPr/>
          </p:nvSpPr>
          <p:spPr>
            <a:xfrm>
              <a:off x="4040692" y="3314602"/>
              <a:ext cx="28289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 Regular"/>
                  <a:ea typeface="+mn-ea"/>
                  <a:cs typeface="+mn-cs"/>
                </a:rPr>
                <a:t>Photonics West demo fixture: 1.5m water column in acrylic tube</a:t>
              </a:r>
            </a:p>
          </p:txBody>
        </p:sp>
        <p:sp>
          <p:nvSpPr>
            <p:cNvPr id="19" name="TextBox 28">
              <a:extLst>
                <a:ext uri="{FF2B5EF4-FFF2-40B4-BE49-F238E27FC236}">
                  <a16:creationId xmlns:a16="http://schemas.microsoft.com/office/drawing/2014/main" id="{53345577-B7C4-96E1-3D00-2C58261A60DF}"/>
                </a:ext>
              </a:extLst>
            </p:cNvPr>
            <p:cNvSpPr txBox="1"/>
            <p:nvPr/>
          </p:nvSpPr>
          <p:spPr>
            <a:xfrm>
              <a:off x="4308066" y="5480343"/>
              <a:ext cx="39411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Helvetica Regular"/>
                  <a:ea typeface="+mn-ea"/>
                  <a:cs typeface="+mn-cs"/>
                </a:rPr>
                <a:t>1 Gbps uplink</a:t>
              </a:r>
            </a:p>
          </p:txBody>
        </p:sp>
        <p:sp>
          <p:nvSpPr>
            <p:cNvPr id="20" name="TextBox 31">
              <a:extLst>
                <a:ext uri="{FF2B5EF4-FFF2-40B4-BE49-F238E27FC236}">
                  <a16:creationId xmlns:a16="http://schemas.microsoft.com/office/drawing/2014/main" id="{86D99AD4-E998-F9FC-1EC2-064258A2EFDA}"/>
                </a:ext>
              </a:extLst>
            </p:cNvPr>
            <p:cNvSpPr txBox="1"/>
            <p:nvPr/>
          </p:nvSpPr>
          <p:spPr>
            <a:xfrm>
              <a:off x="4286208" y="1385966"/>
              <a:ext cx="39411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Helvetica Regular"/>
                  <a:ea typeface="+mn-ea"/>
                  <a:cs typeface="+mn-cs"/>
                </a:rPr>
                <a:t>1 Gbps downlink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B48E2B0-00F7-2027-7B15-57D456191F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38964" y="1824181"/>
              <a:ext cx="0" cy="3418482"/>
            </a:xfrm>
            <a:prstGeom prst="straightConnector1">
              <a:avLst/>
            </a:prstGeom>
            <a:ln>
              <a:solidFill>
                <a:srgbClr val="0070C0"/>
              </a:solidFill>
              <a:prstDash val="sysDash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4" name="Picture 3" descr="A blue tube with a blue light&#10;&#10;Description automatically generated">
            <a:extLst>
              <a:ext uri="{FF2B5EF4-FFF2-40B4-BE49-F238E27FC236}">
                <a16:creationId xmlns:a16="http://schemas.microsoft.com/office/drawing/2014/main" id="{5E8DCCA2-9278-2C2E-2ECD-6E0FF2741D4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27340" y="1574339"/>
            <a:ext cx="1984075" cy="4788516"/>
          </a:xfrm>
          <a:prstGeom prst="rect">
            <a:avLst/>
          </a:prstGeom>
        </p:spPr>
      </p:pic>
      <p:pic>
        <p:nvPicPr>
          <p:cNvPr id="5" name="Picture 4" descr="A large tube with a blue tube and a black screen&#10;&#10;Description automatically generated with medium confidence">
            <a:extLst>
              <a:ext uri="{FF2B5EF4-FFF2-40B4-BE49-F238E27FC236}">
                <a16:creationId xmlns:a16="http://schemas.microsoft.com/office/drawing/2014/main" id="{19D6E6B6-71C0-EB7C-D73F-A5244F9F95F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76875" y="1574339"/>
            <a:ext cx="2212443" cy="478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66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>
          <a:extLst>
            <a:ext uri="{FF2B5EF4-FFF2-40B4-BE49-F238E27FC236}">
              <a16:creationId xmlns:a16="http://schemas.microsoft.com/office/drawing/2014/main" id="{B41F8FF7-9634-15EA-A1A3-0F8202E36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>
            <a:extLst>
              <a:ext uri="{FF2B5EF4-FFF2-40B4-BE49-F238E27FC236}">
                <a16:creationId xmlns:a16="http://schemas.microsoft.com/office/drawing/2014/main" id="{230D2190-706D-9266-2836-7732BB94AF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Prototype Performance</a:t>
            </a:r>
            <a:endParaRPr lang="en-GB" dirty="0"/>
          </a:p>
        </p:txBody>
      </p:sp>
      <p:sp>
        <p:nvSpPr>
          <p:cNvPr id="118" name="Google Shape;118;p3">
            <a:extLst>
              <a:ext uri="{FF2B5EF4-FFF2-40B4-BE49-F238E27FC236}">
                <a16:creationId xmlns:a16="http://schemas.microsoft.com/office/drawing/2014/main" id="{BA78DE28-AEFC-A5C0-CA2B-BCEC8309A78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5F29D4B6-28CE-3CB6-B66D-6798FCBD08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Stefan Videv, Kyocera SLD Laser</a:t>
            </a:r>
          </a:p>
          <a:p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52FEE37A-966D-1526-F961-A7FA1216F97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z="2000" dirty="0"/>
              <a:t>January</a:t>
            </a:r>
            <a:r>
              <a:rPr lang="en-US" sz="2000" b="1" dirty="0">
                <a:solidFill>
                  <a:schemeClr val="tx1"/>
                </a:solidFill>
              </a:rPr>
              <a:t> 2025</a:t>
            </a:r>
            <a:endParaRPr lang="en-GB" sz="2000" b="1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A display of a device&#10;&#10;Description automatically generated with medium confidence">
            <a:extLst>
              <a:ext uri="{FF2B5EF4-FFF2-40B4-BE49-F238E27FC236}">
                <a16:creationId xmlns:a16="http://schemas.microsoft.com/office/drawing/2014/main" id="{2A48FC15-7CF8-3778-3A97-F9120CE027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018" y="1566334"/>
            <a:ext cx="3633953" cy="4829175"/>
          </a:xfrm>
        </p:spPr>
      </p:pic>
      <p:pic>
        <p:nvPicPr>
          <p:cNvPr id="9" name="Picture 8" descr="A screen on a stand&#10;&#10;Description automatically generated">
            <a:extLst>
              <a:ext uri="{FF2B5EF4-FFF2-40B4-BE49-F238E27FC236}">
                <a16:creationId xmlns:a16="http://schemas.microsoft.com/office/drawing/2014/main" id="{43970AED-2A84-7F77-6040-63294744A7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861" y="1566334"/>
            <a:ext cx="3633955" cy="4829176"/>
          </a:xfrm>
          <a:prstGeom prst="rect">
            <a:avLst/>
          </a:prstGeom>
        </p:spPr>
      </p:pic>
      <p:pic>
        <p:nvPicPr>
          <p:cNvPr id="11" name="Picture 10" descr="A monitor on a wall&#10;&#10;Description automatically generated">
            <a:extLst>
              <a:ext uri="{FF2B5EF4-FFF2-40B4-BE49-F238E27FC236}">
                <a16:creationId xmlns:a16="http://schemas.microsoft.com/office/drawing/2014/main" id="{CA05FFF7-0190-59DF-FE25-C5F7BD8282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25" r="21027"/>
          <a:stretch/>
        </p:blipFill>
        <p:spPr>
          <a:xfrm>
            <a:off x="8605744" y="1566334"/>
            <a:ext cx="2331075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30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>
          <a:extLst>
            <a:ext uri="{FF2B5EF4-FFF2-40B4-BE49-F238E27FC236}">
              <a16:creationId xmlns:a16="http://schemas.microsoft.com/office/drawing/2014/main" id="{5428DEAF-BEAA-6812-25D9-E1A77A5F8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>
            <a:extLst>
              <a:ext uri="{FF2B5EF4-FFF2-40B4-BE49-F238E27FC236}">
                <a16:creationId xmlns:a16="http://schemas.microsoft.com/office/drawing/2014/main" id="{3EB83BD6-7DA2-8820-4A3E-70C387FFD7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Prototype Performance</a:t>
            </a:r>
            <a:endParaRPr lang="en-GB" dirty="0"/>
          </a:p>
        </p:txBody>
      </p:sp>
      <p:sp>
        <p:nvSpPr>
          <p:cNvPr id="118" name="Google Shape;118;p3">
            <a:extLst>
              <a:ext uri="{FF2B5EF4-FFF2-40B4-BE49-F238E27FC236}">
                <a16:creationId xmlns:a16="http://schemas.microsoft.com/office/drawing/2014/main" id="{13C51F1B-C802-B2E0-634B-FC7D540503E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B3FDF326-D674-A943-4A28-1389F2FFC1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Stefan Videv, Kyocera SLD Laser</a:t>
            </a:r>
          </a:p>
          <a:p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B561FFE8-FBCA-7895-B944-924845BD45D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z="2000" dirty="0"/>
              <a:t>January</a:t>
            </a:r>
            <a:r>
              <a:rPr lang="en-US" sz="2000" b="1" dirty="0">
                <a:solidFill>
                  <a:schemeClr val="tx1"/>
                </a:solidFill>
              </a:rPr>
              <a:t> 2025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E2627-3A49-D89C-8EBE-AE6AA451F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Demonstration of 4 Gbps capable (theoretically) OFDM LiFi system at CES 2025 – 1.5 m through freshwater.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Peak raw throughput achieved is 1968 Mbps.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Peak user throughput achieved is 1680 Mbps.</a:t>
            </a:r>
          </a:p>
        </p:txBody>
      </p:sp>
    </p:spTree>
    <p:extLst>
      <p:ext uri="{BB962C8B-B14F-4D97-AF65-F5344CB8AC3E}">
        <p14:creationId xmlns:p14="http://schemas.microsoft.com/office/powerpoint/2010/main" val="2867228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>
          <a:extLst>
            <a:ext uri="{FF2B5EF4-FFF2-40B4-BE49-F238E27FC236}">
              <a16:creationId xmlns:a16="http://schemas.microsoft.com/office/drawing/2014/main" id="{CB272737-8FCC-0A0A-D955-9BB4086F0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>
            <a:extLst>
              <a:ext uri="{FF2B5EF4-FFF2-40B4-BE49-F238E27FC236}">
                <a16:creationId xmlns:a16="http://schemas.microsoft.com/office/drawing/2014/main" id="{AFCBF325-9C57-5AB8-BDB0-5058E4D9FB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118" name="Google Shape;118;p3">
            <a:extLst>
              <a:ext uri="{FF2B5EF4-FFF2-40B4-BE49-F238E27FC236}">
                <a16:creationId xmlns:a16="http://schemas.microsoft.com/office/drawing/2014/main" id="{CBDB9D18-C8C0-5ACB-6F29-FB01A79D9B2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FE819A-84CA-7428-209C-5AC4F88E24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Stefan Videv, Kyocera SLD Laser</a:t>
            </a:r>
          </a:p>
          <a:p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45F391A7-034A-79D2-EF5D-1C67D69B1F9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z="2000" dirty="0"/>
              <a:t>January</a:t>
            </a:r>
            <a:r>
              <a:rPr lang="en-US" sz="2000" b="1" dirty="0">
                <a:solidFill>
                  <a:schemeClr val="tx1"/>
                </a:solidFill>
              </a:rPr>
              <a:t> 2025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8C0DA-25DD-B09B-F02C-BF29BFEE7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LiFi has been demonstrated as a feasible option for underwater communication.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It has been demonstrated that &gt; 1 Gbps data rates are feasible.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It has been demonstrated that distances of &gt;100m are also achievable.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System is flexible such that it can be reconfigured to best suit the environment – for example freshwater vs saltwater.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This combination of capability should be applicable to a wide variety of end-user applications.</a:t>
            </a:r>
          </a:p>
        </p:txBody>
      </p:sp>
    </p:spTree>
    <p:extLst>
      <p:ext uri="{BB962C8B-B14F-4D97-AF65-F5344CB8AC3E}">
        <p14:creationId xmlns:p14="http://schemas.microsoft.com/office/powerpoint/2010/main" val="1900105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9908</TotalTime>
  <Words>507</Words>
  <Application>Microsoft Office PowerPoint</Application>
  <PresentationFormat>Widescreen</PresentationFormat>
  <Paragraphs>91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Aptos</vt:lpstr>
      <vt:lpstr>Arial</vt:lpstr>
      <vt:lpstr>Arial Unicode MS</vt:lpstr>
      <vt:lpstr>Franklin Gothic Book</vt:lpstr>
      <vt:lpstr>Helvetica Regular</vt:lpstr>
      <vt:lpstr>Times New Roman</vt:lpstr>
      <vt:lpstr>Office</vt:lpstr>
      <vt:lpstr>Document</vt:lpstr>
      <vt:lpstr>Enhanced Light Communications (ELC) Underwater Prototype Performance</vt:lpstr>
      <vt:lpstr>Prototype Development</vt:lpstr>
      <vt:lpstr>Prototype Performance</vt:lpstr>
      <vt:lpstr>Prototype Performance</vt:lpstr>
      <vt:lpstr>Prototype Performance</vt:lpstr>
      <vt:lpstr>Prototype Performance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11-25-0175-00-0elc</dc:title>
  <dc:creator>Stefan Videv</dc:creator>
  <cp:lastModifiedBy>Stefan Videv</cp:lastModifiedBy>
  <cp:revision>21</cp:revision>
  <dcterms:created xsi:type="dcterms:W3CDTF">2024-10-11T15:06:04Z</dcterms:created>
  <dcterms:modified xsi:type="dcterms:W3CDTF">2025-01-15T09:58:54Z</dcterms:modified>
</cp:coreProperties>
</file>