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7" r:id="rId5"/>
    <p:sldId id="280" r:id="rId6"/>
    <p:sldId id="270" r:id="rId7"/>
    <p:sldId id="281" r:id="rId8"/>
    <p:sldId id="277" r:id="rId9"/>
    <p:sldId id="273" r:id="rId10"/>
    <p:sldId id="275" r:id="rId11"/>
    <p:sldId id="28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DBE16E-D2A2-5AF7-BBD4-69E2BB8FAD92}" name="Ugo Campiglio (ucampigl)" initials="U(" userId="S::ucampigl@cisco.com::95a6968b-48a6-45fa-b946-49655c5ea166" providerId="AD"/>
  <p188:author id="{77D06CC5-0E82-E8CE-999F-3BAB96A15141}" name="Domenico Ficara (dficara)" initials="D(" userId="S::dficara@cisco.com::d598fe88-b88c-443a-91e5-1e91599d5eed" providerId="AD"/>
  <p188:author id="{BBEC27F0-9982-60B2-389A-A95F3AFBBC17}" name="Federico Lovison (flovison)" initials="FL" userId="S::flovison@cisco.com::8b0c45a4-6541-45ce-84dc-a0e3cf286e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F3D938-2A19-A843-9DCE-534B96611D08}" v="20" dt="2025-07-18T13:40:52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46"/>
    <p:restoredTop sz="83768"/>
  </p:normalViewPr>
  <p:slideViewPr>
    <p:cSldViewPr snapToGrid="0">
      <p:cViewPr varScale="1">
        <p:scale>
          <a:sx n="224" d="100"/>
          <a:sy n="224" d="100"/>
        </p:scale>
        <p:origin x="262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802.11-25/0174r1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802.11-25/0174r1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CCC5E-7F39-B0BB-482C-D7F2DF4D1F05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516E2FE-0D7F-56C7-4492-872031DF955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3C7C2FF-2795-8929-3F3A-7FE917A6E29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ACAE35D-292A-4341-2A1E-18D9A936F89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7026B15-76FC-FC49-C24F-031B2120017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0AD072-EECF-A5D7-9D83-4DCC908A9A7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C4780D1-D48F-EAC2-B9A5-CBD5C704421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E2F9C71-DD54-522D-2E98-F04F715C2C95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802.11-25/0174r2</a:t>
            </a:r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D76B8F82-D17F-938C-B46A-8A07676F4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714-06-00bi-proposed-spec-text-for-aid-anonymiz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105-01-00bi-aid-anonymiza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EDP AID-list handling on long power-save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Lovison et al,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057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F3FD1-F1A8-CF95-5485-D2BF4DC8073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31A1-CFC2-BA3A-B820-B93F64FF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2472-AF14-F80F-2D79-F7203E60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 mechanism for the EDP non-AP MLD without valid AIDs to request an AID-List refresh as the first action, via the </a:t>
            </a:r>
            <a:r>
              <a:rPr lang="en-US" i="1" dirty="0">
                <a:cs typeface="Times New Roman"/>
              </a:rPr>
              <a:t>AID Assignment Response</a:t>
            </a:r>
            <a:r>
              <a:rPr lang="en-US" b="0" dirty="0">
                <a:cs typeface="Times New Roman"/>
              </a:rPr>
              <a:t> </a:t>
            </a:r>
            <a:r>
              <a:rPr lang="en-US" dirty="0">
                <a:cs typeface="Times New Roman"/>
              </a:rPr>
              <a:t>Action frame</a:t>
            </a:r>
            <a:r>
              <a:rPr lang="en-US" dirty="0"/>
              <a:t>?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Abstain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10A5-F91F-7343-B654-D9A2C51B76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BD7C-91CE-D3DD-D2AE-30239DAF6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31D17-566D-BD78-82AB-188D111F7AB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83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40079-BB0C-E9BD-4407-C39306F04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C56F-550B-E407-0AF8-73C1C673C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1ADE2-C08D-02B2-31F4-5E2819298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enforcing a full configuration requirement before the EDP non-AP MLD can be considered awake after a sleep period and forward traffic?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Abstain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8F61D-8F77-E023-2B88-289CD4DF80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A68D3-09CC-B1CC-DA9E-6EF7200AB8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4A467F-137B-5B8D-327C-1D1429CD5A3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542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3"/>
              </a:rPr>
              <a:t>IEEE 802.11-24/1714r5</a:t>
            </a:r>
            <a:r>
              <a:rPr lang="en-GB"/>
              <a:t> Proposed spec text for AID anonymization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4"/>
              </a:rPr>
              <a:t>IEEE 802.11-24/1105r1</a:t>
            </a:r>
            <a:r>
              <a:rPr lang="en-GB"/>
              <a:t> AID anonymization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Proposed method to handle the smooth transition to active phase, for EDP stations without a valid AID list for the current epoch, without having to do a full new authentication and parameter negotiation process.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resolution to CIDs 256 and 759.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37DA-FEB9-9AE5-0809-866122D05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D281A-BEE4-79B8-182F-410835062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BSS max idle period allows battery operated devices to avoid waking up often and send null frames, just to signal their continuous presence in the BSS.</a:t>
            </a:r>
          </a:p>
          <a:p>
            <a:endParaRPr lang="en-US" dirty="0"/>
          </a:p>
          <a:p>
            <a:r>
              <a:rPr lang="en-US" dirty="0"/>
              <a:t>The max idle time can reach more than 16 minutes (1000x1024 µSec).</a:t>
            </a:r>
          </a:p>
          <a:p>
            <a:r>
              <a:rPr lang="en-US" dirty="0"/>
              <a:t>With 802.11bi EDP, when setting a large Max Idle Timeout, the non-AP MLD may sleep beyond the AID Storage Size, resulting in a scenario where the STA wakes up with no usable AID.</a:t>
            </a:r>
          </a:p>
          <a:p>
            <a:endParaRPr lang="en-US" dirty="0"/>
          </a:p>
          <a:p>
            <a:r>
              <a:rPr lang="en-US" dirty="0"/>
              <a:t>An EDP non-AP MLD may also have no valid AIDs in case of late request or repeated failures of AID list assignment across epoch boundaries.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B502E-FD0E-5674-4BE7-6045C886B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4A22D-E9A8-40F1-75A2-F87FC12CD4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B33510-9BB3-C9B4-C13D-FF3B5D23FE9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5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FB4E-C893-3F22-BECD-51D0C0BE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57F74-ABFB-3451-32F9-81D52563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Define a method to refresh the AID-list when the EDP non-AP MLD has no valid AID: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a smooth transition to operational state without full auth/association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the AID-list refresh to be the only allowed action when no AIDs are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Ensure the non-AP MLD has a complete configuration to forward data traffic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C422B-EE5A-A514-62A5-6928827DF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C910-135D-C4C7-DB0A-6E65607FCE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57C804-652C-702D-DDF1-EB9F4604957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3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00EF7-B0A1-9981-04D8-18B0D52B5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D1D0E-6024-670A-BB04-B2D308EFB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 the expired AID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6C490-64A1-5591-5B2C-649546FC0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Allowed methods for AID list refresh:</a:t>
            </a:r>
            <a:endParaRPr lang="en-US" b="0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Via </a:t>
            </a:r>
            <a:r>
              <a:rPr lang="en-US" dirty="0">
                <a:cs typeface="Times New Roman"/>
              </a:rPr>
              <a:t>AID Assignment Response</a:t>
            </a:r>
            <a:r>
              <a:rPr lang="en-US" b="0" dirty="0">
                <a:cs typeface="Times New Roman"/>
              </a:rPr>
              <a:t> Action frame: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The EDP non-AP MLD </a:t>
            </a:r>
            <a:r>
              <a:rPr lang="en-US" dirty="0">
                <a:cs typeface="Times New Roman"/>
              </a:rPr>
              <a:t>sends</a:t>
            </a:r>
            <a:r>
              <a:rPr lang="en-US" b="0" dirty="0">
                <a:cs typeface="Times New Roman"/>
              </a:rPr>
              <a:t> an </a:t>
            </a:r>
            <a:r>
              <a:rPr lang="en-US" b="1" dirty="0">
                <a:cs typeface="Times New Roman"/>
              </a:rPr>
              <a:t>AID Assignment Response </a:t>
            </a:r>
            <a:r>
              <a:rPr lang="en-US" b="0" dirty="0">
                <a:cs typeface="Times New Roman"/>
              </a:rPr>
              <a:t>Action frame with Status Code set to </a:t>
            </a:r>
            <a:r>
              <a:rPr lang="en-US" b="1" dirty="0">
                <a:cs typeface="Times New Roman"/>
              </a:rPr>
              <a:t>NO_ASSIGNED_AID </a:t>
            </a:r>
            <a:r>
              <a:rPr lang="en-US" b="0" dirty="0">
                <a:cs typeface="Times New Roman"/>
              </a:rPr>
              <a:t>to request the AP to provide a new AID list assignment (as per 24/1714r6)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The EDP AP MLD provides the non-AP MLD with a list using the </a:t>
            </a:r>
            <a:r>
              <a:rPr lang="en-US" b="1" dirty="0">
                <a:cs typeface="Times New Roman"/>
              </a:rPr>
              <a:t>AID Assignment </a:t>
            </a:r>
            <a:r>
              <a:rPr lang="en-US" b="0" dirty="0">
                <a:cs typeface="Times New Roman"/>
              </a:rPr>
              <a:t>frame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The non-AP MLD acknowledges the AID list</a:t>
            </a:r>
            <a:endParaRPr lang="en-US" dirty="0">
              <a:cs typeface="Times New Roman"/>
            </a:endParaRPr>
          </a:p>
          <a:p>
            <a:pPr marL="1257300" lvl="2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In case of errors (e.g.</a:t>
            </a:r>
            <a:r>
              <a:rPr lang="en-US" dirty="0">
                <a:cs typeface="Times New Roman"/>
              </a:rPr>
              <a:t>, AID list not stored or partially stored) the non-AP MLD sends</a:t>
            </a:r>
            <a:r>
              <a:rPr lang="en-US" b="0" dirty="0">
                <a:cs typeface="Times New Roman"/>
              </a:rPr>
              <a:t> an </a:t>
            </a:r>
            <a:r>
              <a:rPr lang="en-US" b="1" dirty="0">
                <a:cs typeface="Times New Roman"/>
              </a:rPr>
              <a:t>AID Assignment Response</a:t>
            </a:r>
            <a:r>
              <a:rPr lang="en-US" dirty="0">
                <a:cs typeface="Times New Roman"/>
              </a:rPr>
              <a:t>, with Status Code set as per </a:t>
            </a:r>
            <a:r>
              <a:rPr lang="en-IT" dirty="0"/>
              <a:t>9.4.1.9</a:t>
            </a:r>
            <a:endParaRPr lang="en-US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cs typeface="Times New Roman"/>
              </a:rPr>
              <a:t>Alternatively, a </a:t>
            </a:r>
            <a:r>
              <a:rPr lang="en-US" dirty="0">
                <a:cs typeface="Times New Roman"/>
              </a:rPr>
              <a:t>re-association</a:t>
            </a:r>
            <a:r>
              <a:rPr lang="en-US" b="0" dirty="0">
                <a:cs typeface="Times New Roman"/>
              </a:rPr>
              <a:t> can be performed, receiving the new AID-list (as described in 25/302r1)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70252-8F39-3989-B30D-AE37AC508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2D1A3-DDEC-7FF5-0820-B894F97F8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85B4F0-CEFD-F1E5-1ED3-F3775B08F05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8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C13D-568C-DDAC-32CD-821E3B15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 the expired AID list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5A946-1A1F-3EFA-9F94-891DF458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When the non-AP MLD has no usable AID, it shall request a new AID list as the first action: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If the non-AP MLD doesn’t complete AID list refreshed first, the AP MLD shall disassociate the non-AP MLD, with Status Code </a:t>
            </a:r>
            <a:r>
              <a:rPr lang="en-US" dirty="0">
                <a:cs typeface="Times New Roman"/>
              </a:rPr>
              <a:t>NO_ASSIGNED_AID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cs typeface="Times New Roman"/>
              </a:rPr>
              <a:t>In case of non-AP MLD waking up from long sleep, AID list request doesn’t take the client out of sleep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cs typeface="Times New Roman"/>
              </a:rPr>
              <a:t>Full traffic forwarding (including buffered traffic) resumes once the newly assigned AID list is acknowledged by the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cs typeface="Times New Roman"/>
              </a:rPr>
              <a:t>This flow ensures that the non-AP MLD has full EDP parameters before it can forward data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3B6EF-942B-D1BF-95F5-044B0A1C9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8B9DC-AD79-80F9-60EA-A83C309946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0A920-185E-E345-F241-D1F59C16480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3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6BC9-8B1C-93FA-3C1C-63155C8E3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anchor="ctr">
            <a:normAutofit/>
          </a:bodyPr>
          <a:lstStyle/>
          <a:p>
            <a:r>
              <a:rPr lang="en-US" dirty="0"/>
              <a:t>Power-save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EF511-4411-6C06-3FB1-E74655FAF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714698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0" dirty="0"/>
              <a:t>Buffered traffic during sleep, advertised on (D)TIM only while the non-AP MLD has a valid AID list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0" dirty="0"/>
              <a:t>Considerations on wake-up: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Signaling wake</a:t>
            </a:r>
            <a:r>
              <a:rPr lang="en-US" sz="1800" b="0" dirty="0"/>
              <a:t>-up with PS-Poll requires an AID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Waking-up with (QoS-Null-)Data as trigger frame may require an AID depending on the PHY mode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Using an Action Frame as the first operation is not currently defined in the specs as a wake-up trigger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Use the Action Frame to restore full parameters before the non-AP MLD is considered awake</a:t>
            </a:r>
            <a:endParaRPr lang="en-US" sz="2200" b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B5B8E-BBBB-64E0-49C1-8C7A207ED7C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Lovison et al,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F8DB4-6984-CF34-2B4C-21156D03BA6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20868-096C-B6B2-2E86-043DF2311B78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it-IT"/>
              <a:t>July 2025</a:t>
            </a:r>
            <a:endParaRPr lang="en-GB"/>
          </a:p>
        </p:txBody>
      </p:sp>
      <p:pic>
        <p:nvPicPr>
          <p:cNvPr id="11" name="Picture 10" descr="A screenshot of a flowchart&#10;&#10;AI-generated content may be incorrect.">
            <a:extLst>
              <a:ext uri="{FF2B5EF4-FFF2-40B4-BE49-F238E27FC236}">
                <a16:creationId xmlns:a16="http://schemas.microsoft.com/office/drawing/2014/main" id="{8AEDF7EB-BDD3-0B9D-3E3D-A2A4302116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175" y="1024914"/>
            <a:ext cx="3224609" cy="5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46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FC4F4-E49F-7C80-38A2-684F6C692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47DB9-B1EC-0426-6BD0-018FE011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Flow: Long sleep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BA91C-3A76-07F4-E14A-F397AB1AA7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EE867-BDF5-B4D9-9F2A-472E8DD91E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2957D9-D76B-5F00-29C1-56827D02308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89324B9-BDC7-D3DD-3531-C519EF50D90B}"/>
              </a:ext>
            </a:extLst>
          </p:cNvPr>
          <p:cNvGrpSpPr/>
          <p:nvPr/>
        </p:nvGrpSpPr>
        <p:grpSpPr>
          <a:xfrm>
            <a:off x="1862475" y="3035515"/>
            <a:ext cx="8464936" cy="2642055"/>
            <a:chOff x="587624" y="2402541"/>
            <a:chExt cx="8464936" cy="264205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4579D1F-BB89-8007-0AA3-D9BB758557E9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 flipV="1">
              <a:off x="1457201" y="2935610"/>
              <a:ext cx="7595359" cy="4359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719C74-2742-AD06-0D30-A1A8FBD29FE3}"/>
                </a:ext>
              </a:extLst>
            </p:cNvPr>
            <p:cNvSpPr/>
            <p:nvPr/>
          </p:nvSpPr>
          <p:spPr bwMode="auto">
            <a:xfrm>
              <a:off x="1613647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3D67C62-CDA0-F1E1-D78B-E6B178CF5D35}"/>
                </a:ext>
              </a:extLst>
            </p:cNvPr>
            <p:cNvSpPr/>
            <p:nvPr/>
          </p:nvSpPr>
          <p:spPr bwMode="auto">
            <a:xfrm>
              <a:off x="2483224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9BAF88D-96CE-CBD9-7B05-7A46D26F0AE3}"/>
                </a:ext>
              </a:extLst>
            </p:cNvPr>
            <p:cNvSpPr/>
            <p:nvPr/>
          </p:nvSpPr>
          <p:spPr bwMode="auto">
            <a:xfrm>
              <a:off x="3352801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A50D31B-0083-9C48-008D-531D320DEB1C}"/>
                </a:ext>
              </a:extLst>
            </p:cNvPr>
            <p:cNvSpPr/>
            <p:nvPr/>
          </p:nvSpPr>
          <p:spPr bwMode="auto">
            <a:xfrm>
              <a:off x="4222378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DD554B-BF2B-B857-F10E-EA53C8E6C060}"/>
                </a:ext>
              </a:extLst>
            </p:cNvPr>
            <p:cNvSpPr/>
            <p:nvPr/>
          </p:nvSpPr>
          <p:spPr bwMode="auto">
            <a:xfrm>
              <a:off x="5091955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E5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23862DF-BDD9-94F9-E3BD-6C8FA1356039}"/>
                </a:ext>
              </a:extLst>
            </p:cNvPr>
            <p:cNvSpPr/>
            <p:nvPr/>
          </p:nvSpPr>
          <p:spPr bwMode="auto">
            <a:xfrm>
              <a:off x="5961532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E6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F50230C-FB41-52AE-3523-482F54AC08E4}"/>
                </a:ext>
              </a:extLst>
            </p:cNvPr>
            <p:cNvSpPr/>
            <p:nvPr/>
          </p:nvSpPr>
          <p:spPr bwMode="auto">
            <a:xfrm>
              <a:off x="587624" y="2835764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/>
                <a:t>AP</a:t>
              </a: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B279273-D7C9-8D31-1272-DFC232D6772A}"/>
                </a:ext>
              </a:extLst>
            </p:cNvPr>
            <p:cNvCxnSpPr>
              <a:cxnSpLocks/>
              <a:stCxn id="19" idx="3"/>
            </p:cNvCxnSpPr>
            <p:nvPr/>
          </p:nvCxnSpPr>
          <p:spPr bwMode="auto">
            <a:xfrm flipV="1">
              <a:off x="1457201" y="3610452"/>
              <a:ext cx="7595359" cy="101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BE9ACDB-E134-9E8C-8BD5-2C9ECF216203}"/>
                </a:ext>
              </a:extLst>
            </p:cNvPr>
            <p:cNvSpPr/>
            <p:nvPr/>
          </p:nvSpPr>
          <p:spPr bwMode="auto">
            <a:xfrm>
              <a:off x="587624" y="3477153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0D2E3E1-E614-91C3-16C2-67563BF127D9}"/>
                </a:ext>
              </a:extLst>
            </p:cNvPr>
            <p:cNvGrpSpPr/>
            <p:nvPr/>
          </p:nvGrpSpPr>
          <p:grpSpPr>
            <a:xfrm>
              <a:off x="1963269" y="2979200"/>
              <a:ext cx="170330" cy="631252"/>
              <a:chOff x="1667435" y="3246529"/>
              <a:chExt cx="170330" cy="651527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7E62CD83-598B-5984-AB6C-8E23924A163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667435" y="3246529"/>
                <a:ext cx="0" cy="65152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F67D467F-FB55-2FEF-3DE9-0895E961BF0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837765" y="3246529"/>
                <a:ext cx="0" cy="65152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81567AC-1C1E-74A9-6A8F-4F16F205E236}"/>
                </a:ext>
              </a:extLst>
            </p:cNvPr>
            <p:cNvSpPr txBox="1"/>
            <p:nvPr/>
          </p:nvSpPr>
          <p:spPr>
            <a:xfrm>
              <a:off x="1653350" y="3707768"/>
              <a:ext cx="745717" cy="10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Assoc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AID: 1</a:t>
              </a:r>
            </a:p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AID-List:</a:t>
              </a:r>
            </a:p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[2, 3, 4, 5]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38AECB8-DFD4-5710-0255-13150FD4AAC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65361" y="2969062"/>
              <a:ext cx="0" cy="6515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41F85AD-C8BA-D67D-1D11-C5D2E341E206}"/>
                </a:ext>
              </a:extLst>
            </p:cNvPr>
            <p:cNvSpPr txBox="1"/>
            <p:nvPr/>
          </p:nvSpPr>
          <p:spPr>
            <a:xfrm>
              <a:off x="2590962" y="3707768"/>
              <a:ext cx="66396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Active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AID: 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0AE56CF-BD28-6DFF-F791-ADAA845D9C54}"/>
                </a:ext>
              </a:extLst>
            </p:cNvPr>
            <p:cNvSpPr/>
            <p:nvPr/>
          </p:nvSpPr>
          <p:spPr bwMode="auto">
            <a:xfrm>
              <a:off x="6831109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E7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DD8EC6E-E6CA-CA94-D930-2A57ED3178DE}"/>
                </a:ext>
              </a:extLst>
            </p:cNvPr>
            <p:cNvSpPr/>
            <p:nvPr/>
          </p:nvSpPr>
          <p:spPr bwMode="auto">
            <a:xfrm>
              <a:off x="7700686" y="2402541"/>
              <a:ext cx="869577" cy="28687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E8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A1FB819-9743-C2F2-218C-94906784D433}"/>
                </a:ext>
              </a:extLst>
            </p:cNvPr>
            <p:cNvSpPr txBox="1"/>
            <p:nvPr/>
          </p:nvSpPr>
          <p:spPr>
            <a:xfrm>
              <a:off x="3473455" y="3707768"/>
              <a:ext cx="58381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Sleep</a:t>
              </a:r>
              <a:br>
                <a:rPr lang="en-US" sz="1400">
                  <a:solidFill>
                    <a:schemeClr val="tx1"/>
                  </a:solidFill>
                </a:rPr>
              </a:br>
              <a:endParaRPr lang="en-US" sz="14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AID: 3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3402E1-CF29-1A8C-B00D-04DC80CB9080}"/>
                </a:ext>
              </a:extLst>
            </p:cNvPr>
            <p:cNvSpPr txBox="1"/>
            <p:nvPr/>
          </p:nvSpPr>
          <p:spPr>
            <a:xfrm>
              <a:off x="4343032" y="3707768"/>
              <a:ext cx="58381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Sleep</a:t>
              </a:r>
              <a:br>
                <a:rPr lang="en-US" sz="1400">
                  <a:solidFill>
                    <a:schemeClr val="tx1"/>
                  </a:solidFill>
                </a:rPr>
              </a:br>
              <a:endParaRPr lang="en-US" sz="14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AID: 4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FD8FAA7-9469-757C-77FC-5127CAC3ED86}"/>
                </a:ext>
              </a:extLst>
            </p:cNvPr>
            <p:cNvSpPr txBox="1"/>
            <p:nvPr/>
          </p:nvSpPr>
          <p:spPr>
            <a:xfrm>
              <a:off x="5212609" y="3707768"/>
              <a:ext cx="58381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Sleep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AID: 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971F5F1-B808-97E3-10F1-4C500BE30753}"/>
                </a:ext>
              </a:extLst>
            </p:cNvPr>
            <p:cNvSpPr txBox="1"/>
            <p:nvPr/>
          </p:nvSpPr>
          <p:spPr>
            <a:xfrm>
              <a:off x="6082190" y="3707768"/>
              <a:ext cx="5838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Sleep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1D83788-54D2-FA96-07D2-6B59C422761E}"/>
                </a:ext>
              </a:extLst>
            </p:cNvPr>
            <p:cNvSpPr txBox="1"/>
            <p:nvPr/>
          </p:nvSpPr>
          <p:spPr>
            <a:xfrm>
              <a:off x="6783449" y="3707768"/>
              <a:ext cx="920444" cy="9464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AID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Assignment</a:t>
              </a:r>
            </a:p>
            <a:p>
              <a:pPr algn="ctr"/>
              <a:endParaRPr lang="en-US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AID-List: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[21,22,23,24]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0F28274-31E3-8CCE-3A23-2318B3F7604C}"/>
                </a:ext>
              </a:extLst>
            </p:cNvPr>
            <p:cNvGrpSpPr/>
            <p:nvPr/>
          </p:nvGrpSpPr>
          <p:grpSpPr>
            <a:xfrm>
              <a:off x="7051078" y="2957404"/>
              <a:ext cx="213593" cy="653047"/>
              <a:chOff x="1537781" y="3224033"/>
              <a:chExt cx="213593" cy="674022"/>
            </a:xfrm>
          </p:grpSpPr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3D6E7287-0605-4984-08BE-C00D2D1B40A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537781" y="3224033"/>
                <a:ext cx="0" cy="67402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001206D8-6FB9-28F2-CDED-A536ABE6E1C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751374" y="3230048"/>
                <a:ext cx="0" cy="66199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16E72F2-0D22-59F1-9BB5-6CD85D4A11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13647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3112DD6-6D09-2555-27C9-D40D4446A079}"/>
                </a:ext>
              </a:extLst>
            </p:cNvPr>
            <p:cNvSpPr txBox="1"/>
            <p:nvPr/>
          </p:nvSpPr>
          <p:spPr>
            <a:xfrm>
              <a:off x="7744826" y="3707768"/>
              <a:ext cx="66396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Active</a:t>
              </a:r>
              <a:br>
                <a:rPr lang="en-US" sz="1400">
                  <a:solidFill>
                    <a:schemeClr val="tx1"/>
                  </a:solidFill>
                </a:rPr>
              </a:br>
              <a:endParaRPr lang="en-US" sz="14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AID: 22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1A07F889-56DD-8EA7-079D-9721E59552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83224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6BA406-84BD-E2E8-A932-2AC3700CDB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56088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F4E29E3D-031D-E980-7FF0-2C4DC00DF7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22378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55CD599-BBA3-EF90-28A8-36A2D823AC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91955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8DFB737-4795-0B6D-FBBB-B06B24137B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61532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67A70EB3-69E1-0FA0-C666-5C29CDFB1E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31109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53B81510-B047-47F6-66D2-676A7A7E2F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00686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B426E3AC-85A0-2913-540C-50C3DCCEF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0263" y="2689412"/>
              <a:ext cx="0" cy="23551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DCE94732-5A88-2B52-2065-50DF050A683C}"/>
                </a:ext>
              </a:extLst>
            </p:cNvPr>
            <p:cNvGrpSpPr/>
            <p:nvPr/>
          </p:nvGrpSpPr>
          <p:grpSpPr>
            <a:xfrm>
              <a:off x="8050309" y="2957405"/>
              <a:ext cx="170330" cy="653047"/>
              <a:chOff x="1667435" y="3224034"/>
              <a:chExt cx="170330" cy="674022"/>
            </a:xfrm>
          </p:grpSpPr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8793D2E9-A0E8-E71B-01A2-ADA247BE978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667435" y="3224034"/>
                <a:ext cx="0" cy="67402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AECF7B56-E14F-2D2A-8A92-A4350F15FBA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837765" y="3224034"/>
                <a:ext cx="0" cy="67402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8F8ABCF1-660F-52CC-EB93-D0CE0124D2ED}"/>
                </a:ext>
              </a:extLst>
            </p:cNvPr>
            <p:cNvGrpSpPr/>
            <p:nvPr/>
          </p:nvGrpSpPr>
          <p:grpSpPr>
            <a:xfrm>
              <a:off x="2829559" y="2979200"/>
              <a:ext cx="170330" cy="631252"/>
              <a:chOff x="1667435" y="3246529"/>
              <a:chExt cx="170330" cy="651527"/>
            </a:xfrm>
          </p:grpSpPr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E2E61BC8-2730-1202-E89C-43D57C67CE5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667435" y="3246529"/>
                <a:ext cx="0" cy="65152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81565754-BB17-4998-B7BB-FF1554E1F50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837765" y="3246529"/>
                <a:ext cx="0" cy="65152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102" name="Rounded Rectangular Callout 101">
            <a:extLst>
              <a:ext uri="{FF2B5EF4-FFF2-40B4-BE49-F238E27FC236}">
                <a16:creationId xmlns:a16="http://schemas.microsoft.com/office/drawing/2014/main" id="{CA6ED3FD-0028-36DF-7ED1-137B8066BF35}"/>
              </a:ext>
            </a:extLst>
          </p:cNvPr>
          <p:cNvSpPr/>
          <p:nvPr/>
        </p:nvSpPr>
        <p:spPr bwMode="auto">
          <a:xfrm>
            <a:off x="6398563" y="1840883"/>
            <a:ext cx="1016242" cy="676541"/>
          </a:xfrm>
          <a:prstGeom prst="wedgeRoundRectCallout">
            <a:avLst>
              <a:gd name="adj1" fmla="val 37057"/>
              <a:gd name="adj2" fmla="val 130380"/>
              <a:gd name="adj3" fmla="val 16667"/>
            </a:avLst>
          </a:prstGeom>
          <a:solidFill>
            <a:srgbClr val="FF000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Expired list,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 AID!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ounded Rectangular Callout 102">
            <a:extLst>
              <a:ext uri="{FF2B5EF4-FFF2-40B4-BE49-F238E27FC236}">
                <a16:creationId xmlns:a16="http://schemas.microsoft.com/office/drawing/2014/main" id="{193D2779-8652-D3EF-D35A-42D2F9757F6D}"/>
              </a:ext>
            </a:extLst>
          </p:cNvPr>
          <p:cNvSpPr/>
          <p:nvPr/>
        </p:nvSpPr>
        <p:spPr bwMode="auto">
          <a:xfrm>
            <a:off x="8116113" y="1840902"/>
            <a:ext cx="869576" cy="673966"/>
          </a:xfrm>
          <a:prstGeom prst="wedgeRoundRectCallout">
            <a:avLst>
              <a:gd name="adj1" fmla="val 4796"/>
              <a:gd name="adj2" fmla="val 1270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Get new </a:t>
            </a: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AID-List upon wake</a:t>
            </a:r>
            <a:endParaRPr kumimoji="0" lang="en-CH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AC4F55DE-EC51-F076-316D-D36DEEFD2E48}"/>
              </a:ext>
            </a:extLst>
          </p:cNvPr>
          <p:cNvSpPr/>
          <p:nvPr/>
        </p:nvSpPr>
        <p:spPr bwMode="auto">
          <a:xfrm>
            <a:off x="8143849" y="5429745"/>
            <a:ext cx="793798" cy="331486"/>
          </a:xfrm>
          <a:prstGeom prst="roundRect">
            <a:avLst>
              <a:gd name="adj" fmla="val 7746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b="1">
                <a:solidFill>
                  <a:schemeClr val="tx1"/>
                </a:solidFill>
              </a:rPr>
              <a:t>New traffic</a:t>
            </a:r>
            <a:br>
              <a:rPr lang="en-US" sz="800" b="1">
                <a:solidFill>
                  <a:schemeClr val="tx1"/>
                </a:solidFill>
              </a:rPr>
            </a:br>
            <a:r>
              <a:rPr lang="en-US" sz="800" b="1">
                <a:solidFill>
                  <a:schemeClr val="tx1"/>
                </a:solidFill>
              </a:rPr>
              <a:t>AID: 21</a:t>
            </a:r>
            <a:endParaRPr lang="en-US" sz="1050" b="1">
              <a:solidFill>
                <a:schemeClr val="tx1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B2C6EFF-5AB0-963F-81CB-481F285FAC50}"/>
              </a:ext>
            </a:extLst>
          </p:cNvPr>
          <p:cNvCxnSpPr>
            <a:cxnSpLocks/>
          </p:cNvCxnSpPr>
          <p:nvPr/>
        </p:nvCxnSpPr>
        <p:spPr bwMode="auto">
          <a:xfrm flipV="1">
            <a:off x="8744461" y="3590378"/>
            <a:ext cx="0" cy="6530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0127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1962-7917-08E6-C638-E326FA86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2BBE7-7D69-D830-65D6-DAAA01BC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is required to handle the AIDs for sleeping EDP non-AP MLDs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Define the procedure to trigger the AID refresh upon wake-up or when entering an epoch without a valid AID 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Ensure that the non-AP MLD has full EDP parameters before data traffic forwarding is allowed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CD91A-DEFE-6DCF-5B88-867331E10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5742A-BE42-B3F4-D8B5-74349FCE24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404B87-B7FF-7E8F-41FF-F613F625F9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it-IT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6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2781</TotalTime>
  <Words>953</Words>
  <Application>Microsoft Macintosh PowerPoint</Application>
  <PresentationFormat>Widescreen</PresentationFormat>
  <Paragraphs>144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EDP AID-list handling on long power-save scenarios</vt:lpstr>
      <vt:lpstr>Abstract</vt:lpstr>
      <vt:lpstr>Problem statement</vt:lpstr>
      <vt:lpstr>Proposed solution</vt:lpstr>
      <vt:lpstr>Refresh the expired AID list</vt:lpstr>
      <vt:lpstr>Refresh the expired AID list (cont.)</vt:lpstr>
      <vt:lpstr>Power-save scenario</vt:lpstr>
      <vt:lpstr>Flow: Long sleep</vt:lpstr>
      <vt:lpstr>Conclusions</vt:lpstr>
      <vt:lpstr>Straw poll #1</vt:lpstr>
      <vt:lpstr>Straw poll #2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EDP AID-list handling on long power-save scenarios</dc:title>
  <dc:subject/>
  <dc:creator>Federico Lovison</dc:creator>
  <cp:keywords/>
  <dc:description/>
  <cp:lastModifiedBy>Federico Lovison (flovison)</cp:lastModifiedBy>
  <cp:revision>3</cp:revision>
  <cp:lastPrinted>1601-01-01T00:00:00Z</cp:lastPrinted>
  <dcterms:created xsi:type="dcterms:W3CDTF">2025-01-15T01:41:32Z</dcterms:created>
  <dcterms:modified xsi:type="dcterms:W3CDTF">2025-07-18T13:42:34Z</dcterms:modified>
  <cp:category>Lovison et al, Cisco Systems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2025-01-15T01:43:31Z</vt:lpwstr>
  </property>
  <property fmtid="{D5CDD505-2E9C-101B-9397-08002B2CF9AE}" pid="4" name="MSIP_Label_c8f49a32-fde3-48a5-9266-b5b0972a22dc_Method">
    <vt:lpwstr>Privileged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c880c8d1-097e-47bd-8272-576bd2f79d36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