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5" r:id="rId2"/>
    <p:sldId id="269" r:id="rId3"/>
    <p:sldId id="1476" r:id="rId4"/>
    <p:sldId id="142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844" autoAdjust="0"/>
  </p:normalViewPr>
  <p:slideViewPr>
    <p:cSldViewPr>
      <p:cViewPr varScale="1">
        <p:scale>
          <a:sx n="88" d="100"/>
          <a:sy n="88" d="100"/>
        </p:scale>
        <p:origin x="494" y="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3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50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763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802.11-25/0171r0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912285" y="26193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09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 defTabSz="914400">
              <a:buClrTx/>
              <a:buSzTx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Task Group BF</a:t>
            </a:r>
            <a:b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lang="en-US" altLang="zh-CN" sz="2800" kern="0" dirty="0">
                <a:solidFill>
                  <a:srgbClr val="0000FF"/>
                </a:solidFill>
              </a:rPr>
              <a:t>January 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2025 Closing Report</a:t>
            </a: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209800" y="2515232"/>
            <a:ext cx="7772400" cy="53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2025-01-15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209801" y="261448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aphicFrame>
        <p:nvGraphicFramePr>
          <p:cNvPr id="1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95076"/>
              </p:ext>
            </p:extLst>
          </p:nvPr>
        </p:nvGraphicFramePr>
        <p:xfrm>
          <a:off x="2362200" y="3443108"/>
          <a:ext cx="7620000" cy="824092"/>
        </p:xfrm>
        <a:graphic>
          <a:graphicData uri="http://schemas.openxmlformats.org/drawingml/2006/table">
            <a:tbl>
              <a:tblPr firstRow="1" bandRow="1"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5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2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</a:t>
            </a:r>
            <a:r>
              <a:rPr lang="en-US" dirty="0"/>
              <a:t>–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0000FF"/>
                </a:solidFill>
              </a:rPr>
              <a:t>January </a:t>
            </a:r>
            <a:r>
              <a:rPr lang="en-US" dirty="0"/>
              <a:t>2025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33401" y="1600200"/>
            <a:ext cx="10742084" cy="47244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Progress during </a:t>
            </a:r>
            <a:r>
              <a:rPr lang="en-US" altLang="zh-CN" sz="2000" dirty="0">
                <a:solidFill>
                  <a:srgbClr val="0000FF"/>
                </a:solidFill>
              </a:rPr>
              <a:t>January </a:t>
            </a:r>
            <a:r>
              <a:rPr lang="en-US" altLang="zh-CN" sz="2000" dirty="0"/>
              <a:t>2025</a:t>
            </a:r>
            <a:r>
              <a:rPr lang="en-US" altLang="zh-CN" sz="2000" dirty="0">
                <a:solidFill>
                  <a:srgbClr val="0000FF"/>
                </a:solidFill>
              </a:rPr>
              <a:t> </a:t>
            </a:r>
            <a:r>
              <a:rPr lang="en-US" altLang="zh-CN" sz="2000" dirty="0"/>
              <a:t>session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b="1" dirty="0">
                <a:solidFill>
                  <a:srgbClr val="0000FF"/>
                </a:solidFill>
                <a:cs typeface="+mn-cs"/>
              </a:rPr>
              <a:t>1</a:t>
            </a:r>
            <a:r>
              <a:rPr lang="en-US" altLang="zh-CN" sz="1800" b="1" dirty="0">
                <a:cs typeface="+mn-cs"/>
              </a:rPr>
              <a:t> </a:t>
            </a:r>
            <a:r>
              <a:rPr lang="en-US" altLang="zh-CN" sz="1800" dirty="0">
                <a:cs typeface="+mn-cs"/>
              </a:rPr>
              <a:t>slots</a:t>
            </a:r>
            <a:r>
              <a:rPr lang="en-US" altLang="zh-CN" sz="1800" b="1" dirty="0">
                <a:cs typeface="+mn-cs"/>
              </a:rPr>
              <a:t> </a:t>
            </a:r>
            <a:r>
              <a:rPr lang="en-US" altLang="zh-CN" sz="1800" dirty="0"/>
              <a:t>scheduled for </a:t>
            </a:r>
            <a:r>
              <a:rPr lang="en-US" altLang="zh-CN" sz="1800" dirty="0" err="1"/>
              <a:t>TGbf</a:t>
            </a:r>
            <a:endParaRPr lang="en-US" altLang="zh-CN" sz="18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Approve meeting minutes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Discuss and confirm the plan for teleconference and March Plenary, for the next round (3rd SA Ballot Recirculation )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endParaRPr lang="en-US" altLang="zh-CN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Goals for the next two months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Release IEEE802.11bf </a:t>
            </a:r>
            <a:r>
              <a:rPr lang="en-US" altLang="zh-CN" sz="1800" dirty="0">
                <a:solidFill>
                  <a:srgbClr val="0000FF"/>
                </a:solidFill>
              </a:rPr>
              <a:t>D6.0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Complete the </a:t>
            </a:r>
            <a:r>
              <a:rPr lang="en-US" altLang="zh-CN" sz="1800" dirty="0">
                <a:solidFill>
                  <a:srgbClr val="0000FF"/>
                </a:solidFill>
              </a:rPr>
              <a:t>3</a:t>
            </a:r>
            <a:r>
              <a:rPr lang="en-US" altLang="zh-CN" sz="1800" baseline="30000" dirty="0">
                <a:solidFill>
                  <a:srgbClr val="0000FF"/>
                </a:solidFill>
              </a:rPr>
              <a:t>rd</a:t>
            </a:r>
            <a:r>
              <a:rPr lang="en-US" altLang="zh-CN" sz="1800" dirty="0">
                <a:solidFill>
                  <a:srgbClr val="0000FF"/>
                </a:solidFill>
              </a:rPr>
              <a:t> SA Ballot Recirculation </a:t>
            </a:r>
            <a:r>
              <a:rPr lang="en-US" altLang="zh-CN" sz="1800" dirty="0"/>
              <a:t>(D7.0)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Start </a:t>
            </a:r>
            <a:r>
              <a:rPr lang="en-US" altLang="zh-CN" sz="1800" dirty="0">
                <a:solidFill>
                  <a:srgbClr val="0000FF"/>
                </a:solidFill>
              </a:rPr>
              <a:t>comment resolution </a:t>
            </a:r>
            <a:r>
              <a:rPr lang="en-US" altLang="zh-CN" sz="1800" dirty="0"/>
              <a:t>for D7.0 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Requested </a:t>
            </a:r>
            <a:r>
              <a:rPr lang="en-US" altLang="zh-CN" sz="1800" dirty="0">
                <a:solidFill>
                  <a:srgbClr val="0000FF"/>
                </a:solidFill>
              </a:rPr>
              <a:t>2</a:t>
            </a:r>
            <a:r>
              <a:rPr lang="en-US" altLang="zh-CN" sz="1800" dirty="0"/>
              <a:t> calls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403564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>
            <a:extLst>
              <a:ext uri="{FF2B5EF4-FFF2-40B4-BE49-F238E27FC236}">
                <a16:creationId xmlns:a16="http://schemas.microsoft.com/office/drawing/2014/main" id="{1862AC4C-4F61-4C2B-A75C-8BCD9FF7D00F}"/>
              </a:ext>
            </a:extLst>
          </p:cNvPr>
          <p:cNvSpPr/>
          <p:nvPr/>
        </p:nvSpPr>
        <p:spPr bwMode="auto">
          <a:xfrm>
            <a:off x="5767445" y="2938633"/>
            <a:ext cx="3605155" cy="64276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18" y="853201"/>
            <a:ext cx="4645181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1" y="1409700"/>
            <a:ext cx="7162799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PAR approved				Sep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First TG meeting			Oct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Comment Collection (D0.1)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April 2022</a:t>
            </a:r>
            <a:endParaRPr lang="en-US" altLang="zh-CN" sz="1400" i="1" kern="0" dirty="0">
              <a:solidFill>
                <a:srgbClr val="00B050"/>
              </a:solidFill>
            </a:endParaRP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Initial Letter Ballot (D1.0)</a:t>
            </a:r>
            <a:r>
              <a:rPr lang="en-US" altLang="zh-CN" sz="1400" kern="0" dirty="0">
                <a:solidFill>
                  <a:srgbClr val="FF0000"/>
                </a:solidFill>
              </a:rPr>
              <a:t>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Jul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Nov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Jan </a:t>
            </a:r>
            <a:r>
              <a:rPr lang="en-US" altLang="zh-CN" sz="1400" i="1" kern="0" dirty="0">
                <a:solidFill>
                  <a:srgbClr val="00B050"/>
                </a:solidFill>
              </a:rPr>
              <a:t>2023</a:t>
            </a: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Recirculation LB (D2.0)	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2023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 Mar 2023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 </a:t>
            </a:r>
            <a:r>
              <a:rPr lang="en-US" altLang="zh-CN" sz="1400" kern="0" dirty="0">
                <a:solidFill>
                  <a:srgbClr val="00B050"/>
                </a:solidFill>
              </a:rPr>
              <a:t> July 2023</a:t>
            </a: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Recirculation LB (D3.0)	</a:t>
            </a:r>
            <a:r>
              <a:rPr lang="en-US" altLang="zh-CN" sz="1400" kern="0" dirty="0">
                <a:solidFill>
                  <a:srgbClr val="FF0000"/>
                </a:solidFill>
              </a:rPr>
              <a:t>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May 2023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</a:t>
            </a:r>
            <a:r>
              <a:rPr lang="en-US" altLang="zh-CN" sz="1400" kern="0" dirty="0">
                <a:solidFill>
                  <a:srgbClr val="FF0000"/>
                </a:solidFill>
              </a:rPr>
              <a:t> </a:t>
            </a:r>
            <a:r>
              <a:rPr lang="en-US" altLang="zh-CN" sz="1400" kern="0" dirty="0">
                <a:solidFill>
                  <a:srgbClr val="00B050"/>
                </a:solidFill>
              </a:rPr>
              <a:t>Nov 2023</a:t>
            </a: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Conditional EC Approval–SA Ballot	Mar 2024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Recirculation LB (D4.0)	</a:t>
            </a:r>
            <a:r>
              <a:rPr lang="en-US" altLang="zh-CN" sz="1400" kern="0" dirty="0"/>
              <a:t>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2023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Jan 2024</a:t>
            </a:r>
            <a:r>
              <a:rPr lang="en-US" altLang="zh-CN" sz="1400" i="1" dirty="0">
                <a:solidFill>
                  <a:srgbClr val="00B05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50"/>
                </a:solidFill>
                <a:ea typeface="宋体" panose="02010600030101010101" pitchFamily="2" charset="-122"/>
              </a:rPr>
              <a:t> Apr 2024</a:t>
            </a:r>
            <a:endParaRPr lang="en-US" altLang="zh-CN" sz="1400" i="1" kern="0" dirty="0">
              <a:solidFill>
                <a:srgbClr val="00B050"/>
              </a:solidFill>
            </a:endParaRP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SA  Ballot pool formation      		Apr 2024</a:t>
            </a: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Initial SA Ballot (D4.0)	</a:t>
            </a:r>
            <a:r>
              <a:rPr lang="en-US" altLang="zh-CN" sz="1400" kern="0" dirty="0"/>
              <a:t>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Sep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2023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Mar 2024</a:t>
            </a:r>
            <a:r>
              <a:rPr lang="en-US" altLang="zh-CN" sz="1400" i="1" dirty="0">
                <a:solidFill>
                  <a:srgbClr val="00B05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50"/>
                </a:solidFill>
                <a:ea typeface="宋体" panose="02010600030101010101" pitchFamily="2" charset="-122"/>
              </a:rPr>
              <a:t> May 2024</a:t>
            </a:r>
            <a:endParaRPr lang="en-US" altLang="zh-CN" sz="1400" kern="0" dirty="0">
              <a:solidFill>
                <a:srgbClr val="00B050"/>
              </a:solidFill>
            </a:endParaRPr>
          </a:p>
          <a:p>
            <a:pPr marL="158750" lvl="1" indent="-23177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1st SA Ballot Recirculation (D5.0)		Sep 2024</a:t>
            </a:r>
          </a:p>
          <a:p>
            <a:pPr marL="158750" lvl="1" indent="-23177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2nd SA Ballot Recirculation (D6.0)	Jan  2025</a:t>
            </a:r>
          </a:p>
          <a:p>
            <a:pPr marL="214312" lvl="1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kern="0" dirty="0">
                <a:solidFill>
                  <a:srgbClr val="FF0000"/>
                </a:solidFill>
              </a:rPr>
              <a:t>3rd SA Ballot Recirculation (D7.0)	Mar 2025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Final 802.11 WG approval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2024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Jan 2025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 2025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802 EC approval	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2024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Jan 2025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 2025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err="1"/>
              <a:t>RevCom</a:t>
            </a:r>
            <a:r>
              <a:rPr lang="en-US" altLang="zh-CN" sz="1400" kern="0" dirty="0"/>
              <a:t> and SASB approval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Sep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2024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Mar 2025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Jun 2025</a:t>
            </a:r>
            <a:endParaRPr lang="en-US" altLang="zh-CN" sz="1400" kern="0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B7680B5C-39D7-41CF-92D5-EF3D1C6C176E}"/>
              </a:ext>
            </a:extLst>
          </p:cNvPr>
          <p:cNvSpPr txBox="1">
            <a:spLocks/>
          </p:cNvSpPr>
          <p:nvPr/>
        </p:nvSpPr>
        <p:spPr>
          <a:xfrm>
            <a:off x="5767445" y="2938633"/>
            <a:ext cx="3528955" cy="6427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PAR modification approved by the WG	Nov 2023</a:t>
            </a:r>
            <a:endParaRPr lang="en-CA" sz="1200" dirty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802EC approval 		</a:t>
            </a:r>
            <a:r>
              <a:rPr lang="en-US" altLang="zh-CN" sz="1200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Mar 2024</a:t>
            </a: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NesCom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/SASB approval</a:t>
            </a:r>
            <a:r>
              <a:rPr lang="en-US" altLang="zh-CN" sz="1200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		Mar 2024</a:t>
            </a: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左大括号 10">
            <a:extLst>
              <a:ext uri="{FF2B5EF4-FFF2-40B4-BE49-F238E27FC236}">
                <a16:creationId xmlns:a16="http://schemas.microsoft.com/office/drawing/2014/main" id="{A10E825F-8B8D-4663-83AF-13B2DA7A6B3C}"/>
              </a:ext>
            </a:extLst>
          </p:cNvPr>
          <p:cNvSpPr/>
          <p:nvPr/>
        </p:nvSpPr>
        <p:spPr bwMode="auto">
          <a:xfrm>
            <a:off x="5603013" y="2938635"/>
            <a:ext cx="328864" cy="642766"/>
          </a:xfrm>
          <a:prstGeom prst="leftBrace">
            <a:avLst>
              <a:gd name="adj1" fmla="val 8333"/>
              <a:gd name="adj2" fmla="val 61563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600" dirty="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88878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0" y="533400"/>
            <a:ext cx="1219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Times </a:t>
            </a:r>
            <a:r>
              <a:rPr lang="en-US" altLang="zh-CN" b="0" dirty="0"/>
              <a:t>(plan after </a:t>
            </a:r>
            <a:r>
              <a:rPr lang="en-US" altLang="zh-CN" b="0" dirty="0">
                <a:solidFill>
                  <a:srgbClr val="0000FF"/>
                </a:solidFill>
              </a:rPr>
              <a:t>January Interim</a:t>
            </a:r>
            <a:r>
              <a:rPr lang="en-US" altLang="zh-CN" b="0" dirty="0"/>
              <a:t>)</a:t>
            </a:r>
            <a:endParaRPr lang="en-US" altLang="en-US" b="0" dirty="0">
              <a:solidFill>
                <a:schemeClr val="tx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B501C5-1470-4135-B67C-FD33A1D9B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348" y="1143000"/>
            <a:ext cx="5100452" cy="526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b="1" dirty="0">
                <a:solidFill>
                  <a:srgbClr val="FF0000"/>
                </a:solidFill>
                <a:cs typeface="Times New Roman" panose="02020603050405020304" pitchFamily="18" charset="0"/>
              </a:rPr>
              <a:t>Confirmed: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Jan 	  23 (Thursday)	22</a:t>
            </a:r>
            <a:r>
              <a:rPr lang="zh-CN" altLang="en-US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Feb 	  4   (Tuesday)	09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 	  18 (Tuesday)	09</a:t>
            </a:r>
            <a:r>
              <a:rPr lang="zh-CN" altLang="en-US" sz="1800" b="1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 	  28 (Thursday)	22</a:t>
            </a:r>
            <a:r>
              <a:rPr lang="zh-CN" altLang="en-US" sz="1800" b="1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068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2545</TotalTime>
  <Words>455</Words>
  <Application>Microsoft Office PowerPoint</Application>
  <PresentationFormat>宽屏</PresentationFormat>
  <Paragraphs>75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Office Theme</vt:lpstr>
      <vt:lpstr>PowerPoint 演示文稿</vt:lpstr>
      <vt:lpstr>TGbf (WLAN Sensing)– January 2025</vt:lpstr>
      <vt:lpstr>TGbf Timeline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Hanxiao (Tony, WT Lab)</cp:lastModifiedBy>
  <cp:revision>159</cp:revision>
  <cp:lastPrinted>1601-01-01T00:00:00Z</cp:lastPrinted>
  <dcterms:created xsi:type="dcterms:W3CDTF">2019-09-06T19:28:44Z</dcterms:created>
  <dcterms:modified xsi:type="dcterms:W3CDTF">2025-01-15T01:57:58Z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(3)VBkW5TOEelW/8dDKa92EmYHMyDBNRRV4ksWo2Z9a5ZktokB4cARHhS2sMOOxyxF5M+0XiZYZ
fp3z9nsCbxXm4Om3PEQeKAntQmBdQSiGlVRwcdDDB/auGvQ2PnYxsFh1t7c/n3/P4i8qQZzq
z9mrESk+5PGzlO96VBCfmVMaMf6cVadzs8flC0PppsExDpZtNrKtV+vVsEKGCKZ6l/rr9MJS
7cqNrBnLrbzQQzIhhV</vt:lpwstr>
  </property>
  <property fmtid="{D5CDD505-2E9C-101B-9397-08002B2CF9AE}" pid="3" name="_2015_ms_pID_7253431">
    <vt:lpwstr>j4uaomOILvJfiy14GibGwlaU7B6o5a7Wuun+ixv/NK5VyD3duJ8DDy
ae+KwlKRtmn4kIQNy2r6xR0QgRRe0TT+LErU/CmXPf0Tmiat1Nrc6u6TBKqTUq9pId7m5sdr
Ot7lIL9ozpVFqeDCQ2k+2jMtN0YvUocuK2W5Cyg8BiAg8han5R37TCzCU1rsuapEr9BuLCKw
ok04ZYv4rFwlxv4/99gyc3O6Ju25cMMG3KFD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1577063215</vt:lpwstr>
  </property>
  <property fmtid="{D5CDD505-2E9C-101B-9397-08002B2CF9AE}" pid="8" name="_2015_ms_pID_7253432">
    <vt:lpwstr>Ko1NQpwQEL0lS4/YsJZ5etU=</vt:lpwstr>
  </property>
</Properties>
</file>