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81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4" r:id="rId4"/>
    <p:sldId id="315" r:id="rId5"/>
    <p:sldId id="309" r:id="rId6"/>
    <p:sldId id="312" r:id="rId7"/>
    <p:sldId id="314" r:id="rId8"/>
    <p:sldId id="317" r:id="rId9"/>
    <p:sldId id="316" r:id="rId10"/>
    <p:sldId id="306" r:id="rId11"/>
  </p:sldIdLst>
  <p:sldSz cx="9144000" cy="6858000" type="screen4x3"/>
  <p:notesSz cx="6858000" cy="987425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/>
      <a:defRPr sz="2400" kern="1200">
        <a:solidFill>
          <a:schemeClr val="bg1"/>
        </a:solidFill>
        <a:latin typeface="Times New Roman"/>
        <a:ea typeface="MS Gothic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/>
      <a:defRPr sz="2400" kern="1200">
        <a:solidFill>
          <a:schemeClr val="bg1"/>
        </a:solidFill>
        <a:latin typeface="Times New Roman"/>
        <a:ea typeface="MS Gothic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/>
      <a:defRPr sz="2400" kern="1200">
        <a:solidFill>
          <a:schemeClr val="bg1"/>
        </a:solidFill>
        <a:latin typeface="Times New Roman"/>
        <a:ea typeface="MS Gothic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/>
      <a:defRPr sz="2400" kern="1200">
        <a:solidFill>
          <a:schemeClr val="bg1"/>
        </a:solidFill>
        <a:latin typeface="Times New Roman"/>
        <a:ea typeface="MS Gothic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/>
      <a:defRPr sz="2400" kern="1200">
        <a:solidFill>
          <a:schemeClr val="bg1"/>
        </a:solidFill>
        <a:latin typeface="Times New Roman"/>
        <a:ea typeface="MS Gothic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/>
        <a:ea typeface="MS Gothic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/>
        <a:ea typeface="MS Gothic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/>
        <a:ea typeface="MS Gothic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/>
        <a:ea typeface="MS Gothic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64" userDrawn="1">
          <p15:clr>
            <a:srgbClr val="A4A3A4"/>
          </p15:clr>
        </p15:guide>
        <p15:guide id="2" pos="2135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452AC5-F3F5-02A1-6CCC-58B16225A901}" name="주성 문" initials="주문" userId="202646a90de89a20" providerId="Windows Live"/>
  <p188:author id="{92C43BDF-22E9-D669-34F9-3D752B4F9FD5}" name="용호 김" initials="용김" userId="ca7f1c2ee546dcc2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김용호" initials="김" lastIdx="1" clrIdx="0">
    <p:extLst>
      <p:ext uri="{19B8F6BF-5375-455C-9EA6-DF929625EA0E}">
        <p15:presenceInfo xmlns:p15="http://schemas.microsoft.com/office/powerpoint/2012/main" userId="S::ronnykim@office.ut.ac.kr::a97274c0-04a6-4462-84d2-77f6f8cdc3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5034" autoAdjust="0"/>
  </p:normalViewPr>
  <p:slideViewPr>
    <p:cSldViewPr>
      <p:cViewPr varScale="1">
        <p:scale>
          <a:sx n="121" d="100"/>
          <a:sy n="121" d="100"/>
        </p:scale>
        <p:origin x="1904" y="184"/>
      </p:cViewPr>
      <p:guideLst>
        <p:guide orient="horz" pos="2159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064"/>
        <p:guide pos="21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115" cy="49320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316" y="0"/>
            <a:ext cx="2972115" cy="49320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B87CCAAF-252C-4847-8D16-EDD6B40E4912}" type="datetime1">
              <a:rPr lang="en-US"/>
              <a:pPr lvl="0">
                <a:defRPr/>
              </a:pPr>
              <a:t>9/12/25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9356"/>
            <a:ext cx="2972115" cy="493206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316" y="9379356"/>
            <a:ext cx="2972115" cy="493206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29996500-462A-4966-9632-4197CBF31A04}" type="slidenum">
              <a:rPr lang="en-US"/>
              <a:pPr lvl="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>
          <a:xfrm>
            <a:off x="0" y="1"/>
            <a:ext cx="6858000" cy="987425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pPr lvl="0">
              <a:defRPr/>
            </a:pPr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>
          <a:xfrm>
            <a:off x="5578406" y="103034"/>
            <a:ext cx="632732" cy="22464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anchor="b" anchorCtr="0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/>
              </a:defRPr>
            </a:lvl1pPr>
          </a:lstStyle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>
          <a:xfrm>
            <a:off x="646862" y="103034"/>
            <a:ext cx="816429" cy="22464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anchor="b" anchorCtr="0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/>
              </a:defRPr>
            </a:lvl1pPr>
          </a:lstStyle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9963" y="746125"/>
            <a:ext cx="4916487" cy="368935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>
          <a:xfrm>
            <a:off x="913773" y="4690523"/>
            <a:ext cx="5028886" cy="444223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3600" tIns="46080" rIns="93600" bIns="46080" anchor="t" anchorCtr="0">
            <a:prstTxWarp prst="textNoShape">
              <a:avLst/>
            </a:prstTxWarp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>
          <a:xfrm>
            <a:off x="5298937" y="9560085"/>
            <a:ext cx="912201" cy="19255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anchor="t" anchorCtr="0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/>
              </a:defRPr>
            </a:lvl1pPr>
          </a:lstStyle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>
          <a:xfrm>
            <a:off x="3187212" y="9560085"/>
            <a:ext cx="505558" cy="38679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anchor="t" anchorCtr="0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/>
              </a:defRPr>
            </a:lvl1pPr>
          </a:lstStyle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>
          <a:xfrm>
            <a:off x="714376" y="9560085"/>
            <a:ext cx="718145" cy="184666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>
          <a:xfrm>
            <a:off x="715945" y="9558396"/>
            <a:ext cx="5426110" cy="1689"/>
          </a:xfrm>
          <a:prstGeom prst="line">
            <a:avLst/>
          </a:prstGeom>
          <a:noFill/>
          <a:ln w="12600">
            <a:solidFill>
              <a:srgbClr val="000000"/>
            </a:solidFill>
            <a:miter/>
          </a:ln>
          <a:effectLst/>
        </p:spPr>
        <p:txBody>
          <a:bodyPr wrap="square"/>
          <a:lstStyle/>
          <a:p>
            <a:pPr lvl="0">
              <a:defRPr/>
            </a:pPr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>
          <a:xfrm>
            <a:off x="640583" y="315855"/>
            <a:ext cx="5576835" cy="1689"/>
          </a:xfrm>
          <a:prstGeom prst="line">
            <a:avLst/>
          </a:prstGeom>
          <a:noFill/>
          <a:ln w="12600">
            <a:solidFill>
              <a:srgbClr val="000000"/>
            </a:solidFill>
            <a:miter/>
          </a:ln>
          <a:effectLst/>
        </p:spPr>
        <p:txBody>
          <a:bodyPr wrap="square"/>
          <a:lstStyle/>
          <a:p>
            <a:pPr lvl="0"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/>
      <a:defRPr sz="1200" kern="1200">
        <a:solidFill>
          <a:srgbClr val="000000"/>
        </a:solidFill>
        <a:latin typeface="Times New Roman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/>
      <a:defRPr sz="1200" kern="1200">
        <a:solidFill>
          <a:srgbClr val="000000"/>
        </a:solidFill>
        <a:latin typeface="Times New Roman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/>
      <a:defRPr sz="1200" kern="1200">
        <a:solidFill>
          <a:srgbClr val="000000"/>
        </a:solidFill>
        <a:latin typeface="Times New Roman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/>
      <a:defRPr sz="1200" kern="1200">
        <a:solidFill>
          <a:srgbClr val="000000"/>
        </a:solidFill>
        <a:latin typeface="Times New Roman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/>
      <a:defRPr sz="1200" kern="1200">
        <a:solidFill>
          <a:srgbClr val="000000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65D53FD-DB5F-4815-BF01-6488A8FBD189}" type="slidenum">
              <a:rPr lang="en-US"/>
              <a:pPr lvl="0">
                <a:defRPr/>
              </a:pPr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>
          <a:xfrm>
            <a:off x="1141431" y="746565"/>
            <a:ext cx="4575140" cy="369059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/>
          </a:ln>
          <a:effectLst/>
        </p:spPr>
        <p:txBody>
          <a:bodyPr wrap="none" anchor="ctr"/>
          <a:lstStyle/>
          <a:p>
            <a:pPr lvl="0">
              <a:defRPr/>
            </a:pPr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3772" y="4690523"/>
            <a:ext cx="5030456" cy="4543574"/>
          </a:xfrm>
          <a:prstGeom prst="rect">
            <a:avLst/>
          </a:prstGeom>
          <a:noFill/>
          <a:ln>
            <a:round/>
          </a:ln>
        </p:spPr>
        <p:txBody>
          <a:bodyPr wrap="none" anchor="ctr"/>
          <a:lstStyle/>
          <a:p>
            <a:pPr lvl="0">
              <a:defRPr/>
            </a:pPr>
            <a:endParaRPr lang="ko-KR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ko-KR" sz="1200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 smtClean="0"/>
              <a:pPr lvl="0"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42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69963" y="746125"/>
            <a:ext cx="4916487" cy="36893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ko-KR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 smtClean="0"/>
              <a:pPr lvl="0"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40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" altLang="ko-KR" sz="1200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 smtClean="0"/>
              <a:pPr lvl="0"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73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/>
              <a:buNone/>
              <a:tabLst/>
              <a:defRPr/>
            </a:pPr>
            <a:endParaRPr kumimoji="1" lang="en-US" altLang="ko-KR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 smtClean="0"/>
              <a:pPr lvl="0"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20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AEFBF-86EB-7F40-A204-AB83DC322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891477D7-FBCE-EEFA-D742-4D3CDC62B5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892D129E-3469-CC94-EE54-41B1F7353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B74644BA-813B-1EDB-FA07-FC7C4E385D5A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F968CC0-D93E-BA28-56FF-C64C9C66F2BD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0E656F-BF41-797D-D84D-BFE44D83CDF7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5254446-CE8B-89D8-828F-154AF485ABA3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 smtClean="0"/>
              <a:pPr lvl="0"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748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C1DF7-2431-B396-ECF4-D0553F771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3881360-33DD-F85D-B950-20977AAEF2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F19BCF6E-CA8B-B738-2B0A-9307DEDF31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47B5EC2E-5354-D0AA-036A-1A5D68D6D18E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109EDBF-4CB5-4813-EE0C-1070C44C8BA6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66D1A76-7726-D493-938E-85B45A921E05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F5C2764-7650-A402-6D98-404ED209DE91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 smtClean="0"/>
              <a:pPr lvl="0"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42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클릭하여 마스터 부제목 스타일 편집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 altLang="ko-Kore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altLang="ko-KR"/>
              <a:t>September 2025</a:t>
            </a:r>
            <a:endParaRPr lang="en-GB" altLang="ko-Kore-K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 altLang="ko-Kore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 altLang="ko-Kore-K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 altLang="ko-Kore-K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5643570" y="6475413"/>
            <a:ext cx="2898768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 altLang="ko-Kore-K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 altLang="ko-Kore-K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 altLang="ko-Kore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1513" cy="540861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0861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 altLang="ko-Kore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0813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altLang="ko-KR"/>
              <a:t>September 2025</a:t>
            </a:r>
            <a:endParaRPr lang="en-GB" altLang="ko-Kore-KR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4344988" y="6475413"/>
            <a:ext cx="528637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685800" y="609600"/>
            <a:ext cx="77724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84213" y="6475413"/>
            <a:ext cx="714375" cy="182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477000"/>
            <a:ext cx="7848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5000628" y="357166"/>
            <a:ext cx="3500462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0151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r1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latinLnBrk="1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latinLnBrk="1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latinLnBrk="1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066800"/>
          </a:xfrm>
          <a:ln/>
        </p:spPr>
        <p:txBody>
          <a:bodyPr/>
          <a:lstStyle/>
          <a:p>
            <a:pPr latinLnBrk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kumimoji="1" lang="en-US" altLang="ko-KR" dirty="0"/>
              <a:t>Fairness </a:t>
            </a:r>
            <a:r>
              <a:rPr kumimoji="1" lang="en" altLang="ko-KR" dirty="0"/>
              <a:t>Problem </a:t>
            </a:r>
            <a:r>
              <a:rPr lang="en-US" altLang="ko-KR" dirty="0"/>
              <a:t>in PEDCA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12342"/>
            <a:ext cx="7772400" cy="396875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</a:t>
            </a:r>
            <a:r>
              <a:rPr lang="en-US" altLang="ko-KR" sz="2000" b="0" dirty="0"/>
              <a:t>9</a:t>
            </a:r>
            <a:r>
              <a:rPr lang="en-GB" sz="2000" b="0" dirty="0"/>
              <a:t>-</a:t>
            </a:r>
            <a:r>
              <a:rPr lang="en-US" altLang="ko-KR" sz="2000" b="0" dirty="0"/>
              <a:t>12</a:t>
            </a:r>
            <a:endParaRPr lang="en-GB" sz="2000" b="0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4"/>
          </p:nvPr>
        </p:nvSpPr>
        <p:spPr>
          <a:xfrm>
            <a:off x="5500694" y="6475413"/>
            <a:ext cx="3041644" cy="180975"/>
          </a:xfrm>
        </p:spPr>
        <p:txBody>
          <a:bodyPr/>
          <a:lstStyle/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6" name="Date Placeholder 3"/>
          <p:cNvSpPr>
            <a:spLocks noGrp="1"/>
          </p:cNvSpPr>
          <p:nvPr>
            <p:ph type="dt" idx="15"/>
          </p:nvPr>
        </p:nvSpPr>
        <p:spPr>
          <a:xfrm>
            <a:off x="696912" y="333375"/>
            <a:ext cx="2303451" cy="273050"/>
          </a:xfrm>
        </p:spPr>
        <p:txBody>
          <a:bodyPr/>
          <a:lstStyle/>
          <a:p>
            <a:r>
              <a:rPr lang="en-US" altLang="ko-KR"/>
              <a:t>September 2025</a:t>
            </a:r>
            <a:endParaRPr lang="en-GB" altLang="ko-Kore-KR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664388"/>
              </p:ext>
            </p:extLst>
          </p:nvPr>
        </p:nvGraphicFramePr>
        <p:xfrm>
          <a:off x="527050" y="2927350"/>
          <a:ext cx="8099425" cy="201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문서" r:id="rId3" imgW="8255000" imgH="2057400" progId="Word.Document.8">
                  <p:embed/>
                </p:oleObj>
              </mc:Choice>
              <mc:Fallback>
                <p:oleObj name="문서" r:id="rId3" imgW="8255000" imgH="2057400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2927350"/>
                        <a:ext cx="8099425" cy="201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33400" y="2328267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kumimoji="1" lang="en-US" altLang="ko-KR" dirty="0"/>
              <a:t>Straw Poll #1</a:t>
            </a:r>
            <a:endParaRPr kumimoji="1"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751013"/>
            <a:ext cx="7770813" cy="4558307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dirty="0"/>
              <a:t>Do you agree that </a:t>
            </a:r>
            <a:r>
              <a:rPr kumimoji="1" lang="en-US" altLang="ko-KR" dirty="0" err="1"/>
              <a:t>TGbn</a:t>
            </a:r>
            <a:r>
              <a:rPr kumimoji="1" lang="en-US" altLang="ko-KR" dirty="0"/>
              <a:t> SFD shall define DS-CTS synchronization for P-EDCA fairness, as follows?:</a:t>
            </a:r>
          </a:p>
          <a:p>
            <a:pPr>
              <a:buFont typeface="Arial"/>
              <a:buChar char="•"/>
              <a:defRPr/>
            </a:pPr>
            <a:endParaRPr kumimoji="1" lang="en-US" altLang="ko-KR" dirty="0"/>
          </a:p>
          <a:p>
            <a:pPr marL="0" indent="0">
              <a:defRPr/>
            </a:pPr>
            <a:r>
              <a:rPr kumimoji="1" lang="en-US" altLang="ko-KR" dirty="0"/>
              <a:t>3.13	Enhanced EDCA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11bn shall consider DS-CTS transmission synchronization between multiple STAs for fairness.</a:t>
            </a:r>
          </a:p>
          <a:p>
            <a:pPr>
              <a:buFont typeface="Arial"/>
              <a:buChar char="•"/>
              <a:defRPr/>
            </a:pPr>
            <a:endParaRPr kumimoji="1" lang="en-US" altLang="ko-KR" sz="280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2000" dirty="0"/>
              <a:t>Y / N / A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10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 lvl="0">
              <a:defRPr/>
            </a:pPr>
            <a:r>
              <a:rPr lang="en-GB" altLang="ko-Kore-KR"/>
              <a:t>Juseong Moon, KNUT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</p:spTree>
    <p:extLst>
      <p:ext uri="{BB962C8B-B14F-4D97-AF65-F5344CB8AC3E}">
        <p14:creationId xmlns:p14="http://schemas.microsoft.com/office/powerpoint/2010/main" val="347341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kumimoji="1" lang="en-US" altLang="ko-KR" dirty="0"/>
              <a:t>Background</a:t>
            </a:r>
            <a:endParaRPr kumimoji="1"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556792"/>
            <a:ext cx="7770813" cy="4752528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In </a:t>
            </a:r>
            <a:r>
              <a:rPr kumimoji="1" lang="en-US" altLang="ko-KR" b="0" dirty="0" err="1"/>
              <a:t>TGbn</a:t>
            </a:r>
            <a:r>
              <a:rPr kumimoji="1" lang="en-US" altLang="ko-KR" b="0" dirty="0"/>
              <a:t>, there were discussions for priority enhanced distributed channel access (P-EDCA).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11bn D1.0 defines P-EDCA operation.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dirty="0"/>
              <a:t>A</a:t>
            </a:r>
            <a:r>
              <a:rPr kumimoji="1" lang="en-US" altLang="ko-KR" b="0" dirty="0"/>
              <a:t> time synchronization mismatch problem related </a:t>
            </a:r>
            <a:r>
              <a:rPr kumimoji="1" lang="en-US" altLang="ko-KR" dirty="0"/>
              <a:t>to </a:t>
            </a:r>
            <a:r>
              <a:rPr kumimoji="1" lang="en-US" altLang="ko-KR" b="0" dirty="0"/>
              <a:t>PEDCA </a:t>
            </a:r>
            <a:r>
              <a:rPr kumimoji="1" lang="en-US" altLang="ko-KR" dirty="0"/>
              <a:t>has</a:t>
            </a:r>
            <a:r>
              <a:rPr kumimoji="1" lang="en-US" altLang="ko-KR" b="0" dirty="0"/>
              <a:t> not been discussed in the current draft.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This submission discusses the following: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b="0" dirty="0"/>
              <a:t>The time synchronization mismatch problem related to PEDCA in detail.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dirty="0"/>
              <a:t>The handling methods to address the </a:t>
            </a:r>
            <a:r>
              <a:rPr kumimoji="1" lang="en-US" altLang="ko-KR" b="0" dirty="0"/>
              <a:t>time synchronization mismatch problem.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 lvl="0">
              <a:defRPr/>
            </a:pPr>
            <a:r>
              <a:rPr lang="en-GB" altLang="ko-Kore-KR"/>
              <a:t>Juseong Moon, KNUT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0813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Recap: Ideal PEDCA operation</a:t>
            </a:r>
            <a:endParaRPr kumimoji="1"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398066"/>
            <a:ext cx="7770813" cy="4911254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sz="1800" dirty="0"/>
              <a:t>DS-CTS frames can be transmitted simultaneously from multiple STAs when after the medium is idle for DSAIFSN slot boundary.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sz="1800" dirty="0"/>
              <a:t>After the DS-CTS frames are transmitted, PEDCA contention can be performed by the multiple STAs 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400" dirty="0"/>
              <a:t>When PEDCA contention is successfully performed, a low latency frame can be transmitted.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idx="14"/>
          </p:nvPr>
        </p:nvSpPr>
        <p:spPr>
          <a:xfrm>
            <a:off x="5357817" y="6469653"/>
            <a:ext cx="3184520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539972D5-C033-CF9E-AB01-A9AAF62661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2914" y="3236921"/>
            <a:ext cx="5256584" cy="31842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742AE-ED1F-0C07-9989-BD8A5E186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45D6F4-AC49-B18F-3A48-16B5E9468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/>
              <a:t>End time </a:t>
            </a:r>
            <a:r>
              <a:rPr kumimoji="1" lang="en" altLang="ko-KR" dirty="0"/>
              <a:t>mismatch problem: Between </a:t>
            </a:r>
            <a:r>
              <a:rPr kumimoji="1" lang="en-US" altLang="ko-KR" dirty="0"/>
              <a:t>NAV and frame exchange sequence 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3DBE54-60F9-5850-66BC-B02FB84E690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524012C-70B6-3744-2E04-9F3008145A11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C90DBFD8-EE44-4F63-3C2C-204800A505D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altLang="ko-KR"/>
              <a:t>September 2025</a:t>
            </a:r>
            <a:endParaRPr lang="en-GB" altLang="ko-Kore-KR" dirty="0"/>
          </a:p>
        </p:txBody>
      </p:sp>
      <p:sp>
        <p:nvSpPr>
          <p:cNvPr id="9" name="내용 개체 틀 8">
            <a:extLst>
              <a:ext uri="{FF2B5EF4-FFF2-40B4-BE49-F238E27FC236}">
                <a16:creationId xmlns:a16="http://schemas.microsoft.com/office/drawing/2014/main" id="{6E234EA3-4649-81E6-221B-06C89061D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ko-KR" sz="2000" b="0" dirty="0"/>
              <a:t>In an ideal case, a NAV end time and a real frame exchange sequence end time are same.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2000" b="0" dirty="0"/>
              <a:t>However, the mismatch between the NAV end time and the real frame exchange sequence end time may occur.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2000" b="0" dirty="0"/>
              <a:t>In this case, unfairness may occur in P-EDCA operation due to the mismatch between the NAV end time and the real frame exchange sequence end time.</a:t>
            </a:r>
          </a:p>
        </p:txBody>
      </p:sp>
    </p:spTree>
    <p:extLst>
      <p:ext uri="{BB962C8B-B14F-4D97-AF65-F5344CB8AC3E}">
        <p14:creationId xmlns:p14="http://schemas.microsoft.com/office/powerpoint/2010/main" val="2729746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5565FC-25F9-5BE1-4656-C83A3B367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/>
              <a:t>End time mismatch problem (Cont’d)</a:t>
            </a:r>
            <a:endParaRPr kumimoji="1"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9E78C3E-705E-A877-7B44-8127F7D7E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05" y="1751012"/>
            <a:ext cx="2915528" cy="470822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" altLang="ko-KR" sz="1600" dirty="0"/>
              <a:t>TXOP responder does not set NAV 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kumimoji="1" lang="en" altLang="ko-KR" sz="1200" dirty="0"/>
              <a:t>STA 3: TXOP responder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" altLang="ko-KR" sz="1600" dirty="0"/>
              <a:t>If STA 3 detects medium as idle during DSAIFS slot boundary, it will transmit DS-CTS while another STAs </a:t>
            </a:r>
            <a:r>
              <a:rPr kumimoji="1" lang="en-US" altLang="ko-KR" sz="1600" dirty="0"/>
              <a:t>are</a:t>
            </a:r>
            <a:r>
              <a:rPr kumimoji="1" lang="ko-KR" altLang="en-US" sz="1600" dirty="0"/>
              <a:t> </a:t>
            </a:r>
            <a:r>
              <a:rPr kumimoji="1" lang="en" altLang="ko-KR" sz="1600" dirty="0"/>
              <a:t>detecting medium as busy because of their NAV.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kumimoji="1" lang="en" altLang="ko-KR" sz="1200" dirty="0"/>
              <a:t>STA 3 is a first STA which transmits DS-CTS, and it can start low latency frame exchange </a:t>
            </a:r>
            <a:r>
              <a:rPr kumimoji="1" lang="en-US" altLang="ko-KR" sz="1200" dirty="0"/>
              <a:t>while another STAs cannot transmit the DS-CTS.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kumimoji="1" lang="en-US" altLang="ko-KR" sz="1200" dirty="0"/>
              <a:t>For a fair operation, all STAs with low latency traffic should start the DS-CTS transmission at the same time. </a:t>
            </a:r>
            <a:endParaRPr kumimoji="1" lang="en" altLang="ko-KR" sz="1200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677CC3A-27FB-8647-D5FF-D391214118B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2DA5852-F009-4672-718D-37A69363CD6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C580A227-201A-26F7-AFE1-7262E82A1B1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altLang="ko-KR"/>
              <a:t>September 2025</a:t>
            </a:r>
            <a:endParaRPr lang="en-GB" altLang="ko-Kore-KR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E2CD76CC-F6ED-E004-3CC5-CB4C7596B9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31083" y="1830388"/>
            <a:ext cx="5242107" cy="4628848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97A89B0D-CFC1-1843-2E5B-9B2C0D48B2CB}"/>
              </a:ext>
            </a:extLst>
          </p:cNvPr>
          <p:cNvSpPr/>
          <p:nvPr/>
        </p:nvSpPr>
        <p:spPr>
          <a:xfrm>
            <a:off x="3592103" y="5301208"/>
            <a:ext cx="75288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w="med" len="med"/>
            <a:tailEnd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/>
              <a:buNone/>
            </a:pPr>
            <a:r>
              <a:rPr kumimoji="0" lang="en-US" altLang="ko-KR" sz="1050" b="0" i="0" u="none" strike="noStrike" cap="none" normalizeH="0" baseline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TXOP responder</a:t>
            </a:r>
            <a:endParaRPr kumimoji="0" lang="ko-KR" altLang="en-US" sz="1050" b="0" i="0" u="none" strike="noStrike" cap="none" normalizeH="0" baseline="0" dirty="0">
              <a:solidFill>
                <a:srgbClr val="FF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550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A38AF0-BB4C-4075-42E7-E60052657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sz="3200" dirty="0"/>
              <a:t>End time mismatch problem </a:t>
            </a:r>
            <a:r>
              <a:rPr kumimoji="1" lang="en-US" altLang="ko-KR" dirty="0"/>
              <a:t>(Cont’d)</a:t>
            </a:r>
            <a:endParaRPr kumimoji="1"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DFFC004-50B9-502E-39CF-5F151DED2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kumimoji="1" lang="en-US" altLang="ko-KR" dirty="0"/>
              <a:t>Specific STA can be prioritized due to the NAV and frame exchange end time mismatch.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kumimoji="1" lang="en-US" altLang="ko-KR" dirty="0"/>
              <a:t>In this case, another STAs which need to transmit low latency traffic cannot contend for the medium using P-EDCA.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kumimoji="1" lang="en-US" altLang="ko-KR" dirty="0"/>
              <a:t>This causes unfairness in P-EDCA operation.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9068554-2BEB-8FF7-3646-D2BE6F60856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7F00DC-9F72-8478-A4D0-68665BECC47C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FA5C7FB4-C9F1-B7F4-060A-903E461347E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altLang="ko-KR"/>
              <a:t>September 2025</a:t>
            </a:r>
            <a:endParaRPr lang="en-GB" altLang="ko-Kore-KR" dirty="0"/>
          </a:p>
        </p:txBody>
      </p:sp>
    </p:spTree>
    <p:extLst>
      <p:ext uri="{BB962C8B-B14F-4D97-AF65-F5344CB8AC3E}">
        <p14:creationId xmlns:p14="http://schemas.microsoft.com/office/powerpoint/2010/main" val="1755636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02062-CA8E-75AB-551E-8014C2064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B0E5D6-42B2-C8EF-4E77-9E496A134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/>
              <a:t>Possible approach for the</a:t>
            </a:r>
            <a:r>
              <a:rPr kumimoji="1" lang="en-US" altLang="ko-KR" sz="3200" dirty="0"/>
              <a:t> mismatch problem</a:t>
            </a:r>
            <a:endParaRPr kumimoji="1"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AD4E859-431E-43CF-C607-FA3C934B4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7" y="1820597"/>
            <a:ext cx="8061076" cy="465481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kumimoji="1" lang="en-US" altLang="ko-KR" sz="2000" b="0" dirty="0"/>
              <a:t>To synchronize DS-CTS transmission in the NAV and frame exchange end time mismatch case, a similar mechanism to UL MU CS mechanism can be utilized.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kumimoji="1" lang="en-US" altLang="ko-KR" sz="2000" b="0" dirty="0"/>
              <a:t>If STAs ignore intra-BSS NAV in determining whether to transmit DS-CTS, the STAs can transmit DS-CTS at the same time for intra-BSS NAV mismatch case.</a:t>
            </a:r>
          </a:p>
          <a:p>
            <a:pPr>
              <a:buFont typeface="Arial" panose="020B0604020202020204" pitchFamily="34" charset="0"/>
              <a:buChar char="•"/>
            </a:pPr>
            <a:endParaRPr kumimoji="1" lang="en-US" altLang="ko-KR" sz="2000" dirty="0"/>
          </a:p>
          <a:p>
            <a:pPr>
              <a:buFont typeface="Arial" panose="020B0604020202020204" pitchFamily="34" charset="0"/>
              <a:buChar char="•"/>
            </a:pPr>
            <a:r>
              <a:rPr kumimoji="1" lang="en-US" altLang="ko-KR" sz="2000" dirty="0"/>
              <a:t>IEEE 802.11-2024:</a:t>
            </a:r>
          </a:p>
          <a:p>
            <a:pPr>
              <a:buFont typeface="Arial" panose="020B0604020202020204" pitchFamily="34" charset="0"/>
              <a:buChar char="•"/>
            </a:pPr>
            <a:r>
              <a:rPr kumimoji="1" lang="en-US" altLang="ko-KR" sz="2000" dirty="0"/>
              <a:t>26.5.2.5 UL MU CS mechanism</a:t>
            </a:r>
          </a:p>
          <a:p>
            <a:pPr>
              <a:buFont typeface="Arial" panose="020B0604020202020204" pitchFamily="34" charset="0"/>
              <a:buChar char="•"/>
            </a:pPr>
            <a:r>
              <a:rPr kumimoji="1" lang="en-US" altLang="ko-KR" sz="2000" b="0" u="sng" dirty="0"/>
              <a:t>A non-AP STA does not consider the intra-BSS NAV</a:t>
            </a:r>
            <a:r>
              <a:rPr kumimoji="1" lang="en-US" altLang="ko-KR" sz="2000" b="0" dirty="0"/>
              <a:t> in determining whether to respond to a Trigger frame sent by the AP with which the non-AP STA is associated.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441C958-E156-445F-DEEF-C0BEE02C328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543A6B8-E98A-7CC2-B8E5-A36CDCD4BEC7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2ABD2459-3775-6B9B-877C-976576A4827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altLang="ko-KR"/>
              <a:t>September 2025</a:t>
            </a:r>
            <a:endParaRPr lang="en-GB" altLang="ko-Kore-KR" dirty="0"/>
          </a:p>
        </p:txBody>
      </p:sp>
    </p:spTree>
    <p:extLst>
      <p:ext uri="{BB962C8B-B14F-4D97-AF65-F5344CB8AC3E}">
        <p14:creationId xmlns:p14="http://schemas.microsoft.com/office/powerpoint/2010/main" val="1536250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2890E-136C-7EE6-F479-4572BCA00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6D4EA2-AC0C-1A44-9D8F-8EBB33C04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/>
              <a:t>Possible approach for the</a:t>
            </a:r>
            <a:r>
              <a:rPr kumimoji="1" lang="en-US" altLang="ko-KR" sz="3200" dirty="0"/>
              <a:t> mismatch problem (Cont’d)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2F6DDDB-0100-A99E-5EA3-622F7541C6E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C47D606-3B40-D5D7-093B-D7E5ADFC0DD2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altLang="ko-Kore-KR"/>
              <a:t>Juseong Moon, KNUT</a:t>
            </a:r>
            <a:endParaRPr lang="en-GB" altLang="ko-Kore-KR" dirty="0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BAC277CE-60E8-0C5A-2BB7-E57E48C8A81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altLang="ko-KR"/>
              <a:t>September 2025</a:t>
            </a:r>
            <a:endParaRPr lang="en-GB" altLang="ko-Kore-KR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C808420A-E687-FD31-E4FB-3FE647602F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9490" y="1921570"/>
            <a:ext cx="7632848" cy="4145111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C27478D6-F4D3-7B23-57C1-07A56ADE3482}"/>
              </a:ext>
            </a:extLst>
          </p:cNvPr>
          <p:cNvSpPr/>
          <p:nvPr/>
        </p:nvSpPr>
        <p:spPr>
          <a:xfrm>
            <a:off x="971600" y="5589240"/>
            <a:ext cx="75288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w="med" len="med"/>
            <a:tailEnd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/>
              <a:buNone/>
            </a:pPr>
            <a:r>
              <a:rPr kumimoji="0" lang="en-US" altLang="ko-KR" sz="1050" b="0" i="0" u="none" strike="noStrike" cap="none" normalizeH="0" baseline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TXOP responder</a:t>
            </a:r>
            <a:endParaRPr kumimoji="0" lang="ko-KR" altLang="en-US" sz="1050" b="0" i="0" u="none" strike="noStrike" cap="none" normalizeH="0" baseline="0" dirty="0">
              <a:solidFill>
                <a:srgbClr val="FF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85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8BC18-B191-2DDA-15BC-7B9712352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220F8-EB14-F303-6AFE-B41769FC7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/>
              <a:t>Conclusion</a:t>
            </a:r>
            <a:endParaRPr kumimoji="1"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C02BECE-9ACF-1506-CC8A-69FEB5514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kumimoji="1" lang="en-US" altLang="ko-KR" sz="2000" dirty="0"/>
              <a:t>This submission proposed the NAV and frame exchange sequence end time mismatch problem in P-EDCA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kumimoji="1" lang="en-US" altLang="ko-KR" sz="1800" dirty="0"/>
              <a:t>If the end time mismatch occurs, specific STA can perform P-EDCA contention while another STAs cannot.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kumimoji="1" lang="en-US" altLang="ko-KR" sz="1800" dirty="0"/>
              <a:t>The unfairness will occur in P-EDCA</a:t>
            </a:r>
          </a:p>
          <a:p>
            <a:pPr>
              <a:buFont typeface="Arial" panose="020B0604020202020204" pitchFamily="34" charset="0"/>
              <a:buChar char="•"/>
            </a:pPr>
            <a:r>
              <a:rPr kumimoji="1" lang="en-US" altLang="ko-KR" sz="2000" dirty="0"/>
              <a:t>This submission proposed the possible approach for the mismatch problem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kumimoji="1" lang="en-US" altLang="ko-KR" sz="1800" dirty="0"/>
              <a:t>STAs using P-EDCA can ignore its intra-BSS NAV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kumimoji="1" lang="en-US" altLang="ko-KR" sz="1800" dirty="0"/>
              <a:t>Even if the intra-BSS NAV and frame exchange end time mismatch occurred, DS-CTS can be transmitted from multiple STAs at the same time with the approach.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kumimoji="1" lang="en-US" altLang="ko-KR" sz="1600" dirty="0"/>
              <a:t>P-EDCA contention can be performed in the multiple STAs without unfairness.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65E9E9D-E7C7-90E6-5B01-BB19C1A8F55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89CF74-BDD6-7E84-E733-2A23F50C191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EB58095D-9E69-292A-4D8A-01AC46E694C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altLang="ko-KR"/>
              <a:t>September 2025</a:t>
            </a:r>
            <a:endParaRPr lang="en-GB" altLang="ko-Kore-KR" dirty="0"/>
          </a:p>
        </p:txBody>
      </p:sp>
    </p:spTree>
    <p:extLst>
      <p:ext uri="{BB962C8B-B14F-4D97-AF65-F5344CB8AC3E}">
        <p14:creationId xmlns:p14="http://schemas.microsoft.com/office/powerpoint/2010/main" val="3397595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w="med" len="med"/>
          <a:tailEnd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/>
          <a:buNone/>
          <a:defRPr kumimoji="0" lang="en-GB" sz="2400" b="0" i="0" u="none" strike="noStrike" cap="none" normalizeH="0" baseline="0" smtClean="0">
            <a:solidFill>
              <a:schemeClr val="bg1"/>
            </a:solidFill>
            <a:effectLst/>
            <a:latin typeface="Times New Roman"/>
            <a:ea typeface="MS Gothic"/>
          </a:defRPr>
        </a:defPPr>
      </a:lstStyle>
    </a:spDef>
    <a:lnDef>
      <a:spPr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w="med" len="med"/>
          <a:tailEnd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/>
          <a:buNone/>
          <a:defRPr kumimoji="0" lang="en-GB" sz="2400" b="0" i="0" u="none" strike="noStrike" cap="none" normalizeH="0" baseline="0" smtClean="0">
            <a:solidFill>
              <a:schemeClr val="bg1"/>
            </a:solidFill>
            <a:effectLst/>
            <a:latin typeface="Times New Roman"/>
            <a:ea typeface="MS Gothic"/>
          </a:defRPr>
        </a:defPPr>
      </a:lst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6350</TotalTime>
  <Words>810</Words>
  <Application>Microsoft Macintosh PowerPoint</Application>
  <PresentationFormat>화면 슬라이드 쇼(4:3)</PresentationFormat>
  <Paragraphs>115</Paragraphs>
  <Slides>10</Slides>
  <Notes>8</Notes>
  <HiddenSlides>0</HiddenSlides>
  <MMClips>0</MMClips>
  <ScaleCrop>false</ScaleCrop>
  <HeadingPairs>
    <vt:vector size="8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Arial Unicode MS</vt:lpstr>
      <vt:lpstr>Arial</vt:lpstr>
      <vt:lpstr>Calibri</vt:lpstr>
      <vt:lpstr>Times New Roman</vt:lpstr>
      <vt:lpstr>Office 테마</vt:lpstr>
      <vt:lpstr>문서</vt:lpstr>
      <vt:lpstr>Fairness Problem in PEDCA</vt:lpstr>
      <vt:lpstr>Background</vt:lpstr>
      <vt:lpstr>Recap: Ideal PEDCA operation</vt:lpstr>
      <vt:lpstr>End time mismatch problem: Between NAV and frame exchange sequence </vt:lpstr>
      <vt:lpstr>End time mismatch problem (Cont’d)</vt:lpstr>
      <vt:lpstr>End time mismatch problem (Cont’d)</vt:lpstr>
      <vt:lpstr>Possible approach for the mismatch problem</vt:lpstr>
      <vt:lpstr>Possible approach for the mismatch problem (Cont’d)</vt:lpstr>
      <vt:lpstr>Conclusion</vt:lpstr>
      <vt:lpstr>Straw Poll #1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주성 문</dc:creator>
  <cp:lastModifiedBy>주성 문</cp:lastModifiedBy>
  <cp:revision>1064</cp:revision>
  <cp:lastPrinted>2024-09-06T04:33:05Z</cp:lastPrinted>
  <dcterms:created xsi:type="dcterms:W3CDTF">2023-07-02T14:02:18Z</dcterms:created>
  <dcterms:modified xsi:type="dcterms:W3CDTF">2025-09-12T07:42:14Z</dcterms:modified>
  <cp:version/>
</cp:coreProperties>
</file>