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98" r:id="rId4"/>
    <p:sldId id="307" r:id="rId5"/>
    <p:sldId id="308" r:id="rId6"/>
    <p:sldId id="309" r:id="rId7"/>
    <p:sldId id="310" r:id="rId8"/>
    <p:sldId id="311" r:id="rId9"/>
    <p:sldId id="318" r:id="rId10"/>
    <p:sldId id="312" r:id="rId11"/>
    <p:sldId id="313" r:id="rId12"/>
    <p:sldId id="314" r:id="rId13"/>
    <p:sldId id="320" r:id="rId14"/>
    <p:sldId id="315" r:id="rId15"/>
    <p:sldId id="321" r:id="rId16"/>
    <p:sldId id="316" r:id="rId17"/>
    <p:sldId id="304" r:id="rId18"/>
    <p:sldId id="267" r:id="rId19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93" d="100"/>
          <a:sy n="93" d="100"/>
        </p:scale>
        <p:origin x="139" y="8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18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5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‹Nr.›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Name, Affiliation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Month Year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Name, Affiliation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dirty="0" smtClean="0"/>
              <a:t>January 2025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 err="1"/>
              <a:t>Volkewr</a:t>
            </a:r>
            <a:r>
              <a:rPr lang="en-GB" dirty="0"/>
              <a:t> Jungnickel, Fraunhofer HHI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802.11-24/0143r0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entor.ieee.org/802.11/dcn/24/11-24-0062-00-immw-channelization-to-include-optical-bands.pptx" TargetMode="External"/><Relationship Id="rId13" Type="http://schemas.openxmlformats.org/officeDocument/2006/relationships/hyperlink" Target="https://mentor.ieee.org/802.11/dcn/23/11-23-2016-01-immw-extend-immw-scope-to-include-optical-bands.pptx" TargetMode="External"/><Relationship Id="rId3" Type="http://schemas.openxmlformats.org/officeDocument/2006/relationships/hyperlink" Target="https://ieeexplore.ieee.org/document/10315104" TargetMode="External"/><Relationship Id="rId7" Type="http://schemas.openxmlformats.org/officeDocument/2006/relationships/hyperlink" Target="https://mentor.ieee.org/802.11/dcn/24/11-24-1628-00-0elc-elc-underwater-use-case.pptx" TargetMode="External"/><Relationship Id="rId12" Type="http://schemas.openxmlformats.org/officeDocument/2006/relationships/hyperlink" Target="https://mentor.ieee.org/802.11/dcn/24/11-24-1926-01-0elc-low-power-enhanced-range-phy-mode-for-elc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ntor.ieee.org/802.11/dcn/24/11-24-1600-02-0elc-csd-proposal-for-elc.docx" TargetMode="External"/><Relationship Id="rId11" Type="http://schemas.openxmlformats.org/officeDocument/2006/relationships/hyperlink" Target="https://mentor.ieee.org/802.11/dcn/24/11-24-1956-00-0elc-elc-support-for-positioning.pptx" TargetMode="External"/><Relationship Id="rId5" Type="http://schemas.openxmlformats.org/officeDocument/2006/relationships/hyperlink" Target="https://mentor.ieee.org/802.11/dcn/24/11-24-1599-05-0elc-elc-draft-proposed-par.docx" TargetMode="External"/><Relationship Id="rId10" Type="http://schemas.openxmlformats.org/officeDocument/2006/relationships/hyperlink" Target="https://mentor.ieee.org/802.11/dcn/24/11-24-0406-01-immw-unified-if-interface-for-mm-and-light-wave.pptx" TargetMode="External"/><Relationship Id="rId4" Type="http://schemas.openxmlformats.org/officeDocument/2006/relationships/hyperlink" Target="https://intelligentwaves.com/2025/01/03/intelligent-waves-iw-and-signify-form-joint-venture-to-advance-lifi-and-optical-wireless-technology-for-the-u-s-department-of-defense/" TargetMode="External"/><Relationship Id="rId9" Type="http://schemas.openxmlformats.org/officeDocument/2006/relationships/hyperlink" Target="https://mentor.ieee.org/802.11/dcn/24/11-24-0571-00-immw-march-2024-lc-proposal.pptx" TargetMode="External"/><Relationship Id="rId14" Type="http://schemas.openxmlformats.org/officeDocument/2006/relationships/hyperlink" Target="https://mentor.ieee.org/802.11/dcn/24/11-24-0081-01-immw-thoughts-on-immw-extensions-to-optical-bands.ppt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32844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Enhanced Light Communication: Scope and Features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2025-01-13</a:t>
            </a:r>
            <a:endParaRPr lang="en-GB" sz="2000" b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January 2025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>
          <a:xfrm>
            <a:off x="7143757" y="6475414"/>
            <a:ext cx="4246027" cy="180975"/>
          </a:xfrm>
        </p:spPr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576785"/>
              </p:ext>
            </p:extLst>
          </p:nvPr>
        </p:nvGraphicFramePr>
        <p:xfrm>
          <a:off x="989013" y="2403475"/>
          <a:ext cx="990917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" name="Document" r:id="rId4" imgW="11140339" imgH="3245841" progId="Word.Document.8">
                  <p:embed/>
                </p:oleObj>
              </mc:Choice>
              <mc:Fallback>
                <p:oleObj name="Document" r:id="rId4" imgW="11140339" imgH="3245841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2403475"/>
                        <a:ext cx="9909175" cy="292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Wavelength</a:t>
            </a:r>
            <a:r>
              <a:rPr lang="de-DE" dirty="0" smtClean="0"/>
              <a:t>-division </a:t>
            </a:r>
            <a:r>
              <a:rPr lang="de-DE" dirty="0" err="1" smtClean="0"/>
              <a:t>multiplexing</a:t>
            </a:r>
            <a:r>
              <a:rPr lang="de-DE" dirty="0" smtClean="0"/>
              <a:t> (WDM) [6]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08075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WDM </a:t>
            </a:r>
            <a:r>
              <a:rPr lang="de-DE" dirty="0" err="1" smtClean="0"/>
              <a:t>uses</a:t>
            </a:r>
            <a:r>
              <a:rPr lang="de-DE" dirty="0" smtClean="0"/>
              <a:t> different </a:t>
            </a:r>
            <a:r>
              <a:rPr lang="de-DE" dirty="0" err="1" smtClean="0"/>
              <a:t>colors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light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streams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defines</a:t>
            </a:r>
            <a:r>
              <a:rPr lang="de-DE" dirty="0" smtClean="0"/>
              <a:t> WDM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bands</a:t>
            </a:r>
            <a:r>
              <a:rPr lang="de-DE" dirty="0" smtClean="0"/>
              <a:t>: 800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900 </a:t>
            </a:r>
            <a:r>
              <a:rPr lang="de-DE" dirty="0" err="1" smtClean="0"/>
              <a:t>nm</a:t>
            </a:r>
            <a:r>
              <a:rPr lang="de-DE" dirty="0" smtClean="0"/>
              <a:t> and 900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1000 nm.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extend</a:t>
            </a:r>
            <a:r>
              <a:rPr lang="de-DE" dirty="0" smtClean="0"/>
              <a:t> WDM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bands</a:t>
            </a:r>
            <a:r>
              <a:rPr lang="de-DE" dirty="0" smtClean="0"/>
              <a:t> and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.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FEFDC1-ADB9-2EE8-525A-77BD3C90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3008304"/>
            <a:ext cx="4176464" cy="26297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r="25194" b="26145"/>
          <a:stretch/>
        </p:blipFill>
        <p:spPr>
          <a:xfrm>
            <a:off x="1355724" y="2996952"/>
            <a:ext cx="5142443" cy="25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Integration </a:t>
            </a:r>
            <a:r>
              <a:rPr lang="de-DE" dirty="0" err="1" smtClean="0"/>
              <a:t>of</a:t>
            </a:r>
            <a:r>
              <a:rPr lang="de-DE" dirty="0" smtClean="0"/>
              <a:t> 802.11 </a:t>
            </a:r>
            <a:r>
              <a:rPr lang="de-DE" dirty="0" err="1" smtClean="0"/>
              <a:t>baseband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frontends</a:t>
            </a:r>
            <a:r>
              <a:rPr lang="de-DE" dirty="0" smtClean="0"/>
              <a:t> [7]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defines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: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conversion</a:t>
            </a:r>
            <a:r>
              <a:rPr lang="de-DE" dirty="0" smtClean="0"/>
              <a:t> and </a:t>
            </a:r>
            <a:r>
              <a:rPr lang="de-DE" dirty="0" err="1" smtClean="0"/>
              <a:t>up</a:t>
            </a:r>
            <a:r>
              <a:rPr lang="de-DE" dirty="0" smtClean="0"/>
              <a:t>-/down </a:t>
            </a:r>
            <a:r>
              <a:rPr lang="de-DE" dirty="0" err="1" smtClean="0"/>
              <a:t>conversion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identify</a:t>
            </a:r>
            <a:r>
              <a:rPr lang="de-DE" dirty="0" smtClean="0"/>
              <a:t> 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interfaces</a:t>
            </a:r>
            <a:r>
              <a:rPr lang="de-DE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,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938008" y="2441788"/>
            <a:ext cx="7902408" cy="3291467"/>
            <a:chOff x="1938008" y="2441789"/>
            <a:chExt cx="7398352" cy="2933876"/>
          </a:xfrm>
        </p:grpSpPr>
        <p:cxnSp>
          <p:nvCxnSpPr>
            <p:cNvPr id="7" name="Gerader Verbinder 6"/>
            <p:cNvCxnSpPr/>
            <p:nvPr/>
          </p:nvCxnSpPr>
          <p:spPr bwMode="auto">
            <a:xfrm flipH="1">
              <a:off x="2928883" y="3907630"/>
              <a:ext cx="6602" cy="42284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r Verbinder 8"/>
            <p:cNvCxnSpPr/>
            <p:nvPr/>
          </p:nvCxnSpPr>
          <p:spPr bwMode="auto">
            <a:xfrm rot="60000" flipV="1">
              <a:off x="3088490" y="3897716"/>
              <a:ext cx="289624" cy="551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Gerader Verbinder 9"/>
            <p:cNvCxnSpPr/>
            <p:nvPr/>
          </p:nvCxnSpPr>
          <p:spPr bwMode="auto">
            <a:xfrm rot="60000" flipV="1">
              <a:off x="3090136" y="3244125"/>
              <a:ext cx="289624" cy="551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" name="Gerader Verbinder 10"/>
            <p:cNvCxnSpPr/>
            <p:nvPr/>
          </p:nvCxnSpPr>
          <p:spPr bwMode="auto">
            <a:xfrm rot="21540000" flipH="1">
              <a:off x="2936478" y="2971507"/>
              <a:ext cx="5931" cy="422129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feld 11"/>
            <p:cNvSpPr txBox="1"/>
            <p:nvPr/>
          </p:nvSpPr>
          <p:spPr>
            <a:xfrm>
              <a:off x="3662926" y="3105625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/>
                  </a:solidFill>
                </a:rPr>
                <a:t>DAC(I)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603615" y="375369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/>
                  </a:solidFill>
                </a:rPr>
                <a:t>DAC(Q)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2226013" y="3140200"/>
              <a:ext cx="864096" cy="82340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3604411" y="3143294"/>
              <a:ext cx="648868" cy="2233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3607595" y="3791366"/>
              <a:ext cx="648868" cy="2233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cxnSp>
          <p:nvCxnSpPr>
            <p:cNvPr id="18" name="Gerader Verbinder 17"/>
            <p:cNvCxnSpPr/>
            <p:nvPr/>
          </p:nvCxnSpPr>
          <p:spPr bwMode="auto">
            <a:xfrm>
              <a:off x="3372453" y="4322547"/>
              <a:ext cx="1096850" cy="9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9" name="Textfeld 18"/>
            <p:cNvSpPr txBox="1"/>
            <p:nvPr/>
          </p:nvSpPr>
          <p:spPr>
            <a:xfrm>
              <a:off x="3533199" y="4052762"/>
              <a:ext cx="750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tx1"/>
                  </a:solidFill>
                </a:rPr>
                <a:t>f_control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3615367" y="4420599"/>
              <a:ext cx="637912" cy="50439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603616" y="4401769"/>
              <a:ext cx="649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chemeClr val="tx1"/>
                  </a:solidFill>
                </a:rPr>
                <a:t>ref</a:t>
              </a:r>
              <a:r>
                <a:rPr lang="de-DE" sz="1400" dirty="0" smtClean="0">
                  <a:solidFill>
                    <a:schemeClr val="tx1"/>
                  </a:solidFill>
                </a:rPr>
                <a:t>. </a:t>
              </a:r>
              <a:r>
                <a:rPr lang="de-DE" sz="1400" dirty="0" err="1" smtClean="0">
                  <a:solidFill>
                    <a:schemeClr val="tx1"/>
                  </a:solidFill>
                </a:rPr>
                <a:t>clock</a:t>
              </a:r>
              <a:endParaRPr lang="de-DE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Gerader Verbinder 21"/>
            <p:cNvCxnSpPr/>
            <p:nvPr/>
          </p:nvCxnSpPr>
          <p:spPr bwMode="auto">
            <a:xfrm>
              <a:off x="2733194" y="3962961"/>
              <a:ext cx="89" cy="706799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3" name="Textfeld 22"/>
            <p:cNvSpPr txBox="1"/>
            <p:nvPr/>
          </p:nvSpPr>
          <p:spPr>
            <a:xfrm>
              <a:off x="3515383" y="2708920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tx1"/>
                  </a:solidFill>
                </a:rPr>
                <a:t>p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_control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Gerader Verbinder 23"/>
            <p:cNvCxnSpPr>
              <a:stCxn id="17" idx="3"/>
            </p:cNvCxnSpPr>
            <p:nvPr/>
          </p:nvCxnSpPr>
          <p:spPr bwMode="auto">
            <a:xfrm flipV="1">
              <a:off x="4256463" y="3900243"/>
              <a:ext cx="214485" cy="280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5" name="Gerader Verbinder 24"/>
            <p:cNvCxnSpPr/>
            <p:nvPr/>
          </p:nvCxnSpPr>
          <p:spPr bwMode="auto">
            <a:xfrm flipV="1">
              <a:off x="4253279" y="3246837"/>
              <a:ext cx="214485" cy="280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Gerader Verbinder 25"/>
            <p:cNvCxnSpPr/>
            <p:nvPr/>
          </p:nvCxnSpPr>
          <p:spPr bwMode="auto">
            <a:xfrm rot="60000" flipV="1">
              <a:off x="1938008" y="3540200"/>
              <a:ext cx="289624" cy="551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Gerader Verbinder 26"/>
            <p:cNvCxnSpPr/>
            <p:nvPr/>
          </p:nvCxnSpPr>
          <p:spPr bwMode="auto">
            <a:xfrm flipH="1">
              <a:off x="4462076" y="2776943"/>
              <a:ext cx="5688" cy="213484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feld 27"/>
            <p:cNvSpPr txBox="1"/>
            <p:nvPr/>
          </p:nvSpPr>
          <p:spPr>
            <a:xfrm>
              <a:off x="4238129" y="4901204"/>
              <a:ext cx="676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Analog </a:t>
              </a:r>
            </a:p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IQ </a:t>
              </a:r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5394364" y="3099343"/>
              <a:ext cx="807225" cy="9534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cxnSp>
          <p:nvCxnSpPr>
            <p:cNvPr id="30" name="Gerader Verbinder 29"/>
            <p:cNvCxnSpPr/>
            <p:nvPr/>
          </p:nvCxnSpPr>
          <p:spPr bwMode="auto">
            <a:xfrm>
              <a:off x="4469302" y="2985919"/>
              <a:ext cx="2149199" cy="1176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hteck 30"/>
            <p:cNvSpPr/>
            <p:nvPr/>
          </p:nvSpPr>
          <p:spPr bwMode="auto">
            <a:xfrm>
              <a:off x="4746293" y="4148312"/>
              <a:ext cx="648072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746293" y="4220320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tx1"/>
                  </a:solidFill>
                </a:rPr>
                <a:t>Synthe</a:t>
              </a:r>
              <a:r>
                <a:rPr lang="de-DE" sz="1200" dirty="0" smtClean="0">
                  <a:solidFill>
                    <a:schemeClr val="tx1"/>
                  </a:solidFill>
                </a:rPr>
                <a:t>-</a:t>
              </a:r>
            </a:p>
            <a:p>
              <a:pPr algn="ctr"/>
              <a:r>
                <a:rPr lang="de-DE" sz="1200" dirty="0" err="1" smtClean="0">
                  <a:solidFill>
                    <a:schemeClr val="tx1"/>
                  </a:solidFill>
                </a:rPr>
                <a:t>sizer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Gerader Verbinder 32"/>
            <p:cNvCxnSpPr/>
            <p:nvPr/>
          </p:nvCxnSpPr>
          <p:spPr bwMode="auto">
            <a:xfrm>
              <a:off x="5394365" y="4323479"/>
              <a:ext cx="144016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r Verbinder 33"/>
            <p:cNvCxnSpPr/>
            <p:nvPr/>
          </p:nvCxnSpPr>
          <p:spPr bwMode="auto">
            <a:xfrm flipV="1">
              <a:off x="5538381" y="3339881"/>
              <a:ext cx="0" cy="983599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feld 34"/>
            <p:cNvSpPr txBox="1"/>
            <p:nvPr/>
          </p:nvSpPr>
          <p:spPr>
            <a:xfrm>
              <a:off x="5456440" y="4026113"/>
              <a:ext cx="4471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0°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Gerader Verbinder 35"/>
            <p:cNvCxnSpPr/>
            <p:nvPr/>
          </p:nvCxnSpPr>
          <p:spPr bwMode="auto">
            <a:xfrm>
              <a:off x="5394364" y="4463071"/>
              <a:ext cx="457118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r Verbinder 36"/>
            <p:cNvCxnSpPr>
              <a:endCxn id="42" idx="4"/>
            </p:cNvCxnSpPr>
            <p:nvPr/>
          </p:nvCxnSpPr>
          <p:spPr bwMode="auto">
            <a:xfrm flipV="1">
              <a:off x="5850821" y="3996783"/>
              <a:ext cx="1" cy="4662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feld 37"/>
            <p:cNvSpPr txBox="1"/>
            <p:nvPr/>
          </p:nvSpPr>
          <p:spPr>
            <a:xfrm>
              <a:off x="5754405" y="4031552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-90°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Gerader Verbinder 38"/>
            <p:cNvCxnSpPr/>
            <p:nvPr/>
          </p:nvCxnSpPr>
          <p:spPr bwMode="auto">
            <a:xfrm>
              <a:off x="4462076" y="3249708"/>
              <a:ext cx="1580361" cy="24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r Verbinder 39"/>
            <p:cNvCxnSpPr/>
            <p:nvPr/>
          </p:nvCxnSpPr>
          <p:spPr bwMode="auto">
            <a:xfrm>
              <a:off x="4465836" y="3901476"/>
              <a:ext cx="1576601" cy="615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Flussdiagramm: Zusammenführung 40"/>
            <p:cNvSpPr/>
            <p:nvPr/>
          </p:nvSpPr>
          <p:spPr bwMode="auto">
            <a:xfrm>
              <a:off x="5447182" y="3153792"/>
              <a:ext cx="192833" cy="186089"/>
            </a:xfrm>
            <a:prstGeom prst="flowChartSummingJunction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42" name="Flussdiagramm: Zusammenführung 41"/>
            <p:cNvSpPr/>
            <p:nvPr/>
          </p:nvSpPr>
          <p:spPr bwMode="auto">
            <a:xfrm>
              <a:off x="5754405" y="3810694"/>
              <a:ext cx="192833" cy="186089"/>
            </a:xfrm>
            <a:prstGeom prst="flowChartSummingJunction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cxnSp>
          <p:nvCxnSpPr>
            <p:cNvPr id="43" name="Gerader Verbinder 42"/>
            <p:cNvCxnSpPr/>
            <p:nvPr/>
          </p:nvCxnSpPr>
          <p:spPr bwMode="auto">
            <a:xfrm flipH="1" flipV="1">
              <a:off x="6037192" y="3246837"/>
              <a:ext cx="5245" cy="66079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Flussdiagramm: Oder 43"/>
            <p:cNvSpPr/>
            <p:nvPr/>
          </p:nvSpPr>
          <p:spPr bwMode="auto">
            <a:xfrm>
              <a:off x="5947238" y="3479473"/>
              <a:ext cx="192833" cy="186089"/>
            </a:xfrm>
            <a:prstGeom prst="flowChartOr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cxnSp>
          <p:nvCxnSpPr>
            <p:cNvPr id="45" name="Gerader Verbinder 44"/>
            <p:cNvCxnSpPr>
              <a:stCxn id="44" idx="6"/>
            </p:cNvCxnSpPr>
            <p:nvPr/>
          </p:nvCxnSpPr>
          <p:spPr bwMode="auto">
            <a:xfrm flipV="1">
              <a:off x="6140071" y="3572447"/>
              <a:ext cx="992702" cy="7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6" name="Gerader Verbinder 45"/>
            <p:cNvCxnSpPr/>
            <p:nvPr/>
          </p:nvCxnSpPr>
          <p:spPr bwMode="auto">
            <a:xfrm>
              <a:off x="4471032" y="4321701"/>
              <a:ext cx="273722" cy="177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r Verbinder 46"/>
            <p:cNvCxnSpPr/>
            <p:nvPr/>
          </p:nvCxnSpPr>
          <p:spPr bwMode="auto">
            <a:xfrm>
              <a:off x="4474879" y="4667770"/>
              <a:ext cx="273722" cy="177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r Verbinder 47"/>
            <p:cNvCxnSpPr/>
            <p:nvPr/>
          </p:nvCxnSpPr>
          <p:spPr bwMode="auto">
            <a:xfrm flipH="1" flipV="1">
              <a:off x="6618501" y="3002696"/>
              <a:ext cx="4988" cy="39747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9" name="Gleichschenkliges Dreieck 48"/>
            <p:cNvSpPr/>
            <p:nvPr/>
          </p:nvSpPr>
          <p:spPr bwMode="auto">
            <a:xfrm rot="5400000">
              <a:off x="6396698" y="3224750"/>
              <a:ext cx="569303" cy="701761"/>
            </a:xfrm>
            <a:prstGeom prst="triangl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330469" y="3470043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VGA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Gerader Verbinder 50"/>
            <p:cNvCxnSpPr/>
            <p:nvPr/>
          </p:nvCxnSpPr>
          <p:spPr bwMode="auto">
            <a:xfrm flipH="1">
              <a:off x="7132773" y="2780160"/>
              <a:ext cx="5688" cy="213484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r Verbinder 51"/>
            <p:cNvCxnSpPr/>
            <p:nvPr/>
          </p:nvCxnSpPr>
          <p:spPr bwMode="auto">
            <a:xfrm flipV="1">
              <a:off x="4265021" y="4669760"/>
              <a:ext cx="214485" cy="280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3" name="Gerader Verbinder 52"/>
            <p:cNvCxnSpPr/>
            <p:nvPr/>
          </p:nvCxnSpPr>
          <p:spPr bwMode="auto">
            <a:xfrm flipH="1">
              <a:off x="3372453" y="2780160"/>
              <a:ext cx="5688" cy="213484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feld 53"/>
            <p:cNvSpPr txBox="1"/>
            <p:nvPr/>
          </p:nvSpPr>
          <p:spPr>
            <a:xfrm>
              <a:off x="6787365" y="4914000"/>
              <a:ext cx="676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Analog </a:t>
              </a:r>
            </a:p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IF/RF 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3048655" y="4874493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Digital</a:t>
              </a:r>
            </a:p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IQ </a:t>
              </a:r>
            </a:p>
          </p:txBody>
        </p:sp>
        <p:sp>
          <p:nvSpPr>
            <p:cNvPr id="56" name="Rechteck 55"/>
            <p:cNvSpPr/>
            <p:nvPr/>
          </p:nvSpPr>
          <p:spPr bwMode="auto">
            <a:xfrm>
              <a:off x="3784304" y="2441789"/>
              <a:ext cx="237521" cy="208491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154005" y="3253242"/>
              <a:ext cx="1008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PHY TX DSP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Gerader Verbinder 57"/>
            <p:cNvCxnSpPr/>
            <p:nvPr/>
          </p:nvCxnSpPr>
          <p:spPr bwMode="auto">
            <a:xfrm flipV="1">
              <a:off x="2728177" y="4667770"/>
              <a:ext cx="644276" cy="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r Verbinder 58"/>
            <p:cNvCxnSpPr/>
            <p:nvPr/>
          </p:nvCxnSpPr>
          <p:spPr bwMode="auto">
            <a:xfrm>
              <a:off x="3372453" y="2973482"/>
              <a:ext cx="1096080" cy="957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Gerader Verbinder 59"/>
            <p:cNvCxnSpPr/>
            <p:nvPr/>
          </p:nvCxnSpPr>
          <p:spPr bwMode="auto">
            <a:xfrm flipV="1">
              <a:off x="2939443" y="2975358"/>
              <a:ext cx="445826" cy="291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1" name="Gerader Verbinder 60"/>
            <p:cNvCxnSpPr/>
            <p:nvPr/>
          </p:nvCxnSpPr>
          <p:spPr bwMode="auto">
            <a:xfrm flipV="1">
              <a:off x="2931153" y="4324150"/>
              <a:ext cx="445826" cy="291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2" name="Gerader Verbinder 61"/>
            <p:cNvCxnSpPr/>
            <p:nvPr/>
          </p:nvCxnSpPr>
          <p:spPr bwMode="auto">
            <a:xfrm rot="60000" flipH="1">
              <a:off x="3378093" y="4665690"/>
              <a:ext cx="233524" cy="416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3" name="Gerader Verbinder 62"/>
            <p:cNvCxnSpPr/>
            <p:nvPr/>
          </p:nvCxnSpPr>
          <p:spPr bwMode="auto">
            <a:xfrm rot="-60000">
              <a:off x="3385246" y="3244075"/>
              <a:ext cx="219142" cy="44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Gerader Verbinder 63"/>
            <p:cNvCxnSpPr/>
            <p:nvPr/>
          </p:nvCxnSpPr>
          <p:spPr bwMode="auto">
            <a:xfrm rot="-60000">
              <a:off x="3380230" y="3895414"/>
              <a:ext cx="219142" cy="44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r Verbinder 64"/>
            <p:cNvCxnSpPr/>
            <p:nvPr/>
          </p:nvCxnSpPr>
          <p:spPr bwMode="auto">
            <a:xfrm rot="-60000">
              <a:off x="7135640" y="3570200"/>
              <a:ext cx="219142" cy="44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" name="Rechteck 2"/>
            <p:cNvSpPr/>
            <p:nvPr/>
          </p:nvSpPr>
          <p:spPr bwMode="auto">
            <a:xfrm>
              <a:off x="7354805" y="2999401"/>
              <a:ext cx="1981555" cy="10881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400" b="0" i="0" u="none" strike="noStrike" cap="none" normalizeH="0" baseline="0" dirty="0" smtClean="0">
                  <a:solidFill>
                    <a:schemeClr val="tx1"/>
                  </a:solidFill>
                  <a:effectLst/>
                  <a:latin typeface="Times New Roman" pitchFamily="16" charset="0"/>
                  <a:ea typeface="MS Gothic" charset="-128"/>
                </a:rPr>
                <a:t>ELC </a:t>
              </a:r>
              <a:r>
                <a:rPr kumimoji="0" lang="de-DE" sz="2400" b="0" i="0" u="none" strike="noStrike" cap="none" normalizeH="0" baseline="0" dirty="0" err="1" smtClean="0">
                  <a:solidFill>
                    <a:schemeClr val="tx1"/>
                  </a:solidFill>
                  <a:effectLst/>
                  <a:latin typeface="Times New Roman" pitchFamily="16" charset="0"/>
                  <a:ea typeface="MS Gothic" charset="-128"/>
                </a:rPr>
                <a:t>optical</a:t>
              </a:r>
              <a:r>
                <a:rPr kumimoji="0" lang="de-DE" sz="2400" b="0" i="0" u="none" strike="noStrike" cap="none" normalizeH="0" baseline="0" dirty="0" smtClean="0">
                  <a:solidFill>
                    <a:schemeClr val="tx1"/>
                  </a:solidFill>
                  <a:effectLst/>
                  <a:latin typeface="Times New Roman" pitchFamily="16" charset="0"/>
                  <a:ea typeface="MS Gothic" charset="-128"/>
                </a:rPr>
                <a:t> </a:t>
              </a:r>
              <a:r>
                <a:rPr kumimoji="0" lang="de-DE" sz="2400" b="0" i="0" u="none" strike="noStrike" cap="none" normalizeH="0" baseline="0" dirty="0" err="1" smtClean="0">
                  <a:solidFill>
                    <a:schemeClr val="tx1"/>
                  </a:solidFill>
                  <a:effectLst/>
                  <a:latin typeface="Times New Roman" pitchFamily="16" charset="0"/>
                  <a:ea typeface="MS Gothic" charset="-128"/>
                </a:rPr>
                <a:t>frontend</a:t>
              </a:r>
              <a:endParaRPr kumimoji="0" lang="de-DE" sz="2400" b="0" i="0" u="none" strike="noStrike" cap="none" normalizeH="0" baseline="0" dirty="0" smtClean="0">
                <a:solidFill>
                  <a:schemeClr val="tx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4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ranging </a:t>
            </a:r>
            <a:r>
              <a:rPr lang="de-DE" dirty="0" err="1" smtClean="0"/>
              <a:t>techniques</a:t>
            </a:r>
            <a:r>
              <a:rPr lang="de-DE" dirty="0" smtClean="0"/>
              <a:t> [8]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smtClean="0"/>
              <a:t>essential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 </a:t>
            </a:r>
            <a:r>
              <a:rPr lang="de-DE" dirty="0" err="1" smtClean="0"/>
              <a:t>Automated</a:t>
            </a:r>
            <a:r>
              <a:rPr lang="de-DE" dirty="0" smtClean="0"/>
              <a:t> </a:t>
            </a:r>
            <a:r>
              <a:rPr lang="de-DE" dirty="0" err="1" smtClean="0"/>
              <a:t>Guided</a:t>
            </a:r>
            <a:r>
              <a:rPr lang="de-DE" dirty="0" smtClean="0"/>
              <a:t> </a:t>
            </a:r>
            <a:r>
              <a:rPr lang="de-DE" dirty="0" err="1" smtClean="0"/>
              <a:t>Vehicles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r="11207" b="19068"/>
          <a:stretch/>
        </p:blipFill>
        <p:spPr>
          <a:xfrm>
            <a:off x="1991544" y="2430858"/>
            <a:ext cx="8162901" cy="39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ranging </a:t>
            </a:r>
            <a:r>
              <a:rPr lang="de-DE" dirty="0" err="1" smtClean="0"/>
              <a:t>techniques</a:t>
            </a:r>
            <a:r>
              <a:rPr lang="de-DE" dirty="0" smtClean="0"/>
              <a:t> [8] (2)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Positioning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smtClean="0"/>
              <a:t>essential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 </a:t>
            </a:r>
            <a:r>
              <a:rPr lang="de-DE" dirty="0" err="1" smtClean="0"/>
              <a:t>Automated</a:t>
            </a:r>
            <a:r>
              <a:rPr lang="de-DE" dirty="0" smtClean="0"/>
              <a:t> </a:t>
            </a:r>
            <a:r>
              <a:rPr lang="de-DE" dirty="0" err="1" smtClean="0"/>
              <a:t>Guided</a:t>
            </a:r>
            <a:r>
              <a:rPr lang="de-DE" dirty="0" smtClean="0"/>
              <a:t> </a:t>
            </a:r>
            <a:r>
              <a:rPr lang="de-DE" dirty="0" err="1" smtClean="0"/>
              <a:t>Vehicles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Light </a:t>
            </a:r>
            <a:r>
              <a:rPr lang="de-DE" dirty="0" err="1" smtClean="0"/>
              <a:t>travels</a:t>
            </a:r>
            <a:r>
              <a:rPr lang="de-DE" dirty="0" smtClean="0"/>
              <a:t> via LOS,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suited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precise</a:t>
            </a:r>
            <a:r>
              <a:rPr lang="de-DE" dirty="0" smtClean="0"/>
              <a:t> </a:t>
            </a:r>
            <a:r>
              <a:rPr lang="de-DE" dirty="0" err="1" smtClean="0"/>
              <a:t>positioning</a:t>
            </a:r>
            <a:r>
              <a:rPr lang="de-DE" dirty="0" smtClean="0"/>
              <a:t>: 3 cm in 3D </a:t>
            </a:r>
            <a:r>
              <a:rPr lang="de-DE" dirty="0" err="1" smtClean="0"/>
              <a:t>shown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Implementation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reuse</a:t>
            </a:r>
            <a:r>
              <a:rPr lang="de-DE" dirty="0" smtClean="0"/>
              <a:t> Fine Time </a:t>
            </a:r>
            <a:r>
              <a:rPr lang="de-DE" dirty="0" err="1" smtClean="0"/>
              <a:t>Measurements</a:t>
            </a:r>
            <a:r>
              <a:rPr lang="de-DE" dirty="0" smtClean="0"/>
              <a:t> (FTM in 11az, 11bk).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enable</a:t>
            </a:r>
            <a:r>
              <a:rPr lang="de-DE" dirty="0" smtClean="0"/>
              <a:t> FTMs </a:t>
            </a:r>
            <a:r>
              <a:rPr lang="de-DE" dirty="0" err="1" smtClean="0"/>
              <a:t>using</a:t>
            </a:r>
            <a:r>
              <a:rPr lang="de-DE" dirty="0" smtClean="0"/>
              <a:t> light and </a:t>
            </a:r>
            <a:r>
              <a:rPr lang="de-DE" dirty="0" err="1" smtClean="0"/>
              <a:t>adapt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r>
              <a:rPr lang="de-DE" dirty="0" smtClean="0"/>
              <a:t>.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/>
          <a:srcRect t="50196" b="2905"/>
          <a:stretch/>
        </p:blipFill>
        <p:spPr>
          <a:xfrm>
            <a:off x="8479468" y="2348880"/>
            <a:ext cx="3383573" cy="2556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38" y="2748907"/>
            <a:ext cx="3886742" cy="176237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r="11207" b="19068"/>
          <a:stretch/>
        </p:blipFill>
        <p:spPr>
          <a:xfrm>
            <a:off x="358350" y="2627795"/>
            <a:ext cx="4369498" cy="21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t="1" b="2185"/>
          <a:stretch/>
        </p:blipFill>
        <p:spPr>
          <a:xfrm>
            <a:off x="3737529" y="3187401"/>
            <a:ext cx="3294575" cy="1317434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399" y="1916832"/>
            <a:ext cx="10931213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defines</a:t>
            </a:r>
            <a:r>
              <a:rPr lang="de-DE" dirty="0" smtClean="0"/>
              <a:t> </a:t>
            </a:r>
            <a:r>
              <a:rPr lang="de-DE" dirty="0" err="1" smtClean="0"/>
              <a:t>reuse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OFDM </a:t>
            </a:r>
            <a:r>
              <a:rPr lang="de-DE" dirty="0" err="1" smtClean="0"/>
              <a:t>waveforms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802.11 </a:t>
            </a:r>
            <a:r>
              <a:rPr lang="de-DE" dirty="0" err="1" smtClean="0"/>
              <a:t>chipsets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This </a:t>
            </a:r>
            <a:r>
              <a:rPr lang="de-DE" dirty="0" err="1" smtClean="0"/>
              <a:t>lowers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in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frontends</a:t>
            </a:r>
            <a:r>
              <a:rPr lang="de-DE" dirty="0" smtClean="0"/>
              <a:t> and </a:t>
            </a:r>
            <a:r>
              <a:rPr lang="de-DE" dirty="0" err="1" smtClean="0"/>
              <a:t>achieveable</a:t>
            </a:r>
            <a:r>
              <a:rPr lang="de-DE" dirty="0" smtClean="0"/>
              <a:t> link </a:t>
            </a:r>
            <a:r>
              <a:rPr lang="de-DE" dirty="0" err="1" smtClean="0"/>
              <a:t>distance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u="sng" dirty="0" smtClean="0"/>
              <a:t>minor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in 802.11 OFDM PHYs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enable</a:t>
            </a:r>
            <a:r>
              <a:rPr lang="de-DE" dirty="0" smtClean="0"/>
              <a:t> OOK/FDE.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3" y="2966779"/>
            <a:ext cx="1723934" cy="16551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553" y="4360819"/>
            <a:ext cx="3074856" cy="13468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PAPR [9]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>
          <a:xfrm>
            <a:off x="5793318" y="6453336"/>
            <a:ext cx="704849" cy="363537"/>
          </a:xfrm>
        </p:spPr>
        <p:txBody>
          <a:bodyPr/>
          <a:lstStyle/>
          <a:p>
            <a:r>
              <a:rPr lang="en-GB" dirty="0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1214" r="18674"/>
          <a:stretch/>
        </p:blipFill>
        <p:spPr>
          <a:xfrm>
            <a:off x="1912720" y="3717032"/>
            <a:ext cx="2106414" cy="1459141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6687927" y="2780928"/>
            <a:ext cx="5157686" cy="3168352"/>
            <a:chOff x="5591944" y="2210546"/>
            <a:chExt cx="6597846" cy="4170782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1944" y="2210546"/>
              <a:ext cx="6597846" cy="4170782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8456025" y="2348880"/>
              <a:ext cx="1629238" cy="3646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OOK/FDE </a:t>
              </a:r>
              <a:r>
                <a:rPr lang="de-DE" sz="1200" dirty="0" err="1">
                  <a:solidFill>
                    <a:schemeClr val="tx1"/>
                  </a:solidFill>
                </a:rPr>
                <a:t>only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272464" y="2348880"/>
              <a:ext cx="13681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OFDM </a:t>
              </a:r>
              <a:r>
                <a:rPr lang="de-DE" sz="1200" dirty="0" err="1">
                  <a:solidFill>
                    <a:schemeClr val="tx1"/>
                  </a:solidFill>
                </a:rPr>
                <a:t>only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hteck 16"/>
          <p:cNvSpPr/>
          <p:nvPr/>
        </p:nvSpPr>
        <p:spPr bwMode="auto">
          <a:xfrm>
            <a:off x="8926844" y="2924944"/>
            <a:ext cx="1273612" cy="27699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08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t="1" b="2185"/>
          <a:stretch/>
        </p:blipFill>
        <p:spPr>
          <a:xfrm>
            <a:off x="3528321" y="3691457"/>
            <a:ext cx="3294575" cy="1317434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399" y="1628800"/>
            <a:ext cx="10931213" cy="44012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11bb </a:t>
            </a:r>
            <a:r>
              <a:rPr lang="de-DE" sz="2000" dirty="0" err="1" smtClean="0"/>
              <a:t>defines</a:t>
            </a:r>
            <a:r>
              <a:rPr lang="de-DE" sz="2000" dirty="0" smtClean="0"/>
              <a:t> </a:t>
            </a:r>
            <a:r>
              <a:rPr lang="de-DE" sz="2000" dirty="0" err="1" smtClean="0"/>
              <a:t>reuse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OFDM </a:t>
            </a:r>
            <a:r>
              <a:rPr lang="de-DE" sz="2000" dirty="0" err="1" smtClean="0"/>
              <a:t>waveforms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existing</a:t>
            </a:r>
            <a:r>
              <a:rPr lang="de-DE" sz="2000" dirty="0" smtClean="0"/>
              <a:t> 802.11 </a:t>
            </a:r>
            <a:r>
              <a:rPr lang="de-DE" sz="2000" dirty="0" err="1" smtClean="0"/>
              <a:t>chipsets</a:t>
            </a:r>
            <a:r>
              <a:rPr lang="de-DE" sz="20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This </a:t>
            </a:r>
            <a:r>
              <a:rPr lang="de-DE" sz="2000" dirty="0" err="1" smtClean="0"/>
              <a:t>lowers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 in </a:t>
            </a:r>
            <a:r>
              <a:rPr lang="de-DE" sz="2000" dirty="0" err="1" smtClean="0"/>
              <a:t>optical</a:t>
            </a:r>
            <a:r>
              <a:rPr lang="de-DE" sz="2000" dirty="0" smtClean="0"/>
              <a:t> </a:t>
            </a:r>
            <a:r>
              <a:rPr lang="de-DE" sz="2000" dirty="0" err="1" smtClean="0"/>
              <a:t>frontends</a:t>
            </a:r>
            <a:r>
              <a:rPr lang="de-DE" sz="2000" dirty="0" smtClean="0"/>
              <a:t> and </a:t>
            </a:r>
            <a:r>
              <a:rPr lang="de-DE" sz="2000" dirty="0" err="1" smtClean="0"/>
              <a:t>achieveable</a:t>
            </a:r>
            <a:r>
              <a:rPr lang="de-DE" sz="2000" dirty="0" smtClean="0"/>
              <a:t> link </a:t>
            </a:r>
            <a:r>
              <a:rPr lang="de-DE" sz="2000" dirty="0" err="1" smtClean="0"/>
              <a:t>distance</a:t>
            </a:r>
            <a:r>
              <a:rPr lang="de-DE" sz="20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smtClean="0"/>
              <a:t>ELC </a:t>
            </a:r>
            <a:r>
              <a:rPr lang="de-DE" sz="2000" dirty="0" err="1" smtClean="0"/>
              <a:t>may</a:t>
            </a:r>
            <a:r>
              <a:rPr lang="de-DE" sz="2000" dirty="0" smtClean="0"/>
              <a:t> </a:t>
            </a:r>
            <a:r>
              <a:rPr lang="de-DE" sz="2000" dirty="0" err="1" smtClean="0"/>
              <a:t>define</a:t>
            </a:r>
            <a:r>
              <a:rPr lang="de-DE" sz="2000" dirty="0" smtClean="0"/>
              <a:t> </a:t>
            </a:r>
            <a:r>
              <a:rPr lang="de-DE" sz="2000" u="sng" dirty="0" smtClean="0"/>
              <a:t>minor</a:t>
            </a:r>
            <a:r>
              <a:rPr lang="de-DE" sz="2000" dirty="0" smtClean="0"/>
              <a:t> </a:t>
            </a:r>
            <a:r>
              <a:rPr lang="de-DE" sz="2000" dirty="0" err="1" smtClean="0"/>
              <a:t>changes</a:t>
            </a:r>
            <a:r>
              <a:rPr lang="de-DE" sz="2000" dirty="0" smtClean="0"/>
              <a:t> in 802.11 OFDM PHYs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enable</a:t>
            </a:r>
            <a:r>
              <a:rPr lang="de-DE" sz="2000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600" dirty="0" smtClean="0"/>
              <a:t>On-Off-</a:t>
            </a:r>
            <a:r>
              <a:rPr lang="de-DE" sz="1600" dirty="0" err="1" smtClean="0"/>
              <a:t>Keying</a:t>
            </a:r>
            <a:r>
              <a:rPr lang="de-DE" sz="1600" dirty="0" smtClean="0"/>
              <a:t> (OOK)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Frequency</a:t>
            </a:r>
            <a:r>
              <a:rPr lang="de-DE" sz="1600" dirty="0" smtClean="0"/>
              <a:t>-Domain </a:t>
            </a:r>
            <a:r>
              <a:rPr lang="de-DE" sz="1600" dirty="0" err="1" smtClean="0"/>
              <a:t>Equalization</a:t>
            </a:r>
            <a:r>
              <a:rPr lang="de-DE" sz="1600" dirty="0" smtClean="0"/>
              <a:t> (FDE, </a:t>
            </a:r>
            <a:r>
              <a:rPr lang="de-DE" sz="1600" dirty="0" err="1" smtClean="0"/>
              <a:t>see</a:t>
            </a:r>
            <a:r>
              <a:rPr lang="de-DE" sz="1600" dirty="0" smtClean="0"/>
              <a:t> </a:t>
            </a:r>
            <a:r>
              <a:rPr lang="de-DE" sz="1600" dirty="0" err="1" smtClean="0"/>
              <a:t>example</a:t>
            </a:r>
            <a:r>
              <a:rPr lang="de-DE" sz="1600" dirty="0" smtClean="0"/>
              <a:t> </a:t>
            </a:r>
            <a:r>
              <a:rPr lang="de-DE" sz="1600" dirty="0" err="1" smtClean="0"/>
              <a:t>below</a:t>
            </a:r>
            <a:r>
              <a:rPr lang="de-DE" sz="16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600" dirty="0" smtClean="0"/>
              <a:t>Space </a:t>
            </a:r>
            <a:r>
              <a:rPr lang="de-DE" sz="1600" dirty="0" err="1" smtClean="0"/>
              <a:t>Shift</a:t>
            </a:r>
            <a:r>
              <a:rPr lang="de-DE" sz="1600" dirty="0" smtClean="0"/>
              <a:t> </a:t>
            </a:r>
            <a:r>
              <a:rPr lang="de-DE" sz="1600" dirty="0" err="1" smtClean="0"/>
              <a:t>Keying</a:t>
            </a:r>
            <a:endParaRPr lang="de-DE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de-DE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0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0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0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5" y="3470835"/>
            <a:ext cx="1723934" cy="16551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45" y="4864875"/>
            <a:ext cx="3074856" cy="13468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PAPR [9]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>
          <a:xfrm>
            <a:off x="5793318" y="6453336"/>
            <a:ext cx="704849" cy="363537"/>
          </a:xfrm>
        </p:spPr>
        <p:txBody>
          <a:bodyPr/>
          <a:lstStyle/>
          <a:p>
            <a:r>
              <a:rPr lang="en-GB" dirty="0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1214" r="18674"/>
          <a:stretch/>
        </p:blipFill>
        <p:spPr>
          <a:xfrm>
            <a:off x="1703512" y="4221088"/>
            <a:ext cx="2106414" cy="1459141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6478719" y="3284984"/>
            <a:ext cx="5157686" cy="3168352"/>
            <a:chOff x="5591944" y="2210546"/>
            <a:chExt cx="6597846" cy="4170782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1944" y="2210546"/>
              <a:ext cx="6597846" cy="4170782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8456025" y="2348880"/>
              <a:ext cx="1629238" cy="3646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OOK/FDE </a:t>
              </a:r>
              <a:r>
                <a:rPr lang="de-DE" sz="1200" dirty="0" err="1">
                  <a:solidFill>
                    <a:schemeClr val="tx1"/>
                  </a:solidFill>
                </a:rPr>
                <a:t>only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272464" y="2348880"/>
              <a:ext cx="13681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OFDM </a:t>
              </a:r>
              <a:r>
                <a:rPr lang="de-DE" sz="1200" dirty="0" err="1">
                  <a:solidFill>
                    <a:schemeClr val="tx1"/>
                  </a:solidFill>
                </a:rPr>
                <a:t>only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hteck 16"/>
          <p:cNvSpPr/>
          <p:nvPr/>
        </p:nvSpPr>
        <p:spPr bwMode="auto">
          <a:xfrm>
            <a:off x="8717636" y="3429000"/>
            <a:ext cx="1273612" cy="27699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9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MAC Support </a:t>
            </a:r>
            <a:r>
              <a:rPr lang="de-DE" dirty="0" err="1" smtClean="0"/>
              <a:t>for</a:t>
            </a:r>
            <a:r>
              <a:rPr lang="de-DE" dirty="0" smtClean="0"/>
              <a:t> ELC in Multilink Operation  [10, 11]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11be </a:t>
            </a:r>
            <a:r>
              <a:rPr lang="de-DE" dirty="0" err="1" smtClean="0"/>
              <a:t>defines</a:t>
            </a:r>
            <a:r>
              <a:rPr lang="de-DE" dirty="0" smtClean="0"/>
              <a:t> Multilink Operation </a:t>
            </a:r>
            <a:r>
              <a:rPr lang="de-DE" dirty="0" err="1" smtClean="0"/>
              <a:t>for</a:t>
            </a:r>
            <a:r>
              <a:rPr lang="de-DE" dirty="0" smtClean="0"/>
              <a:t> 2.4, 5 and 6 GHz. 11bq </a:t>
            </a:r>
            <a:r>
              <a:rPr lang="de-DE" dirty="0" err="1" smtClean="0"/>
              <a:t>adds</a:t>
            </a:r>
            <a:r>
              <a:rPr lang="de-DE" dirty="0" smtClean="0"/>
              <a:t> mm-</a:t>
            </a:r>
            <a:r>
              <a:rPr lang="de-DE" dirty="0" err="1" smtClean="0"/>
              <a:t>wave</a:t>
            </a:r>
            <a:r>
              <a:rPr lang="de-DE" dirty="0" smtClean="0"/>
              <a:t> 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bands</a:t>
            </a:r>
            <a:r>
              <a:rPr lang="de-DE" dirty="0" smtClean="0"/>
              <a:t> in MLO.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575720" y="2492896"/>
            <a:ext cx="2737663" cy="3384376"/>
            <a:chOff x="1919536" y="2708920"/>
            <a:chExt cx="2232248" cy="2664296"/>
          </a:xfrm>
        </p:grpSpPr>
        <p:sp>
          <p:nvSpPr>
            <p:cNvPr id="9" name="Rechteck 8"/>
            <p:cNvSpPr/>
            <p:nvPr/>
          </p:nvSpPr>
          <p:spPr bwMode="auto">
            <a:xfrm>
              <a:off x="1919536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2711624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503712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1919536" y="2708920"/>
              <a:ext cx="2232248" cy="432048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Multilink Operation</a:t>
              </a: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1919536" y="4319385"/>
              <a:ext cx="648072" cy="105383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2.4 GHz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2711624" y="4329100"/>
              <a:ext cx="648072" cy="10441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5 GHz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 smtClean="0"/>
                <a:t>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3503712" y="4334933"/>
              <a:ext cx="628021" cy="1038283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6 GHz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575720" y="2492896"/>
            <a:ext cx="3709091" cy="3384376"/>
            <a:chOff x="8832304" y="2708920"/>
            <a:chExt cx="3024336" cy="2664296"/>
          </a:xfrm>
        </p:grpSpPr>
        <p:sp>
          <p:nvSpPr>
            <p:cNvPr id="18" name="Rechteck 17"/>
            <p:cNvSpPr/>
            <p:nvPr/>
          </p:nvSpPr>
          <p:spPr bwMode="auto">
            <a:xfrm>
              <a:off x="8832304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 smtClean="0"/>
                <a:t>BB</a:t>
              </a:r>
              <a:endParaRPr lang="de-DE" sz="3200" dirty="0"/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9624392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10416480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8832304" y="4319385"/>
              <a:ext cx="648072" cy="105383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2.4 GHz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9624392" y="4329100"/>
              <a:ext cx="648072" cy="10441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5 GHz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 smtClean="0"/>
                <a:t>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10416480" y="4334933"/>
              <a:ext cx="628021" cy="1038283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6 GHz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11208568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/>
                <a:t>BB</a:t>
              </a:r>
              <a:endParaRPr lang="de-DE" sz="3200" dirty="0"/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11208568" y="4329100"/>
              <a:ext cx="648072" cy="104411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/>
                <a:t>m</a:t>
              </a: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m-</a:t>
              </a:r>
              <a:r>
                <a:rPr kumimoji="0" lang="de-DE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wave</a:t>
              </a: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8832304" y="2708920"/>
              <a:ext cx="3024336" cy="432048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Enhanced Multilink Operation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575720" y="2492891"/>
            <a:ext cx="4680520" cy="3384381"/>
            <a:chOff x="1631504" y="2708916"/>
            <a:chExt cx="3816424" cy="2664300"/>
          </a:xfrm>
        </p:grpSpPr>
        <p:sp>
          <p:nvSpPr>
            <p:cNvPr id="28" name="Rechteck 27"/>
            <p:cNvSpPr/>
            <p:nvPr/>
          </p:nvSpPr>
          <p:spPr bwMode="auto">
            <a:xfrm>
              <a:off x="4007767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 smtClean="0"/>
                <a:t>BB</a:t>
              </a:r>
              <a:endParaRPr lang="de-DE" sz="3200" dirty="0"/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4007768" y="4329100"/>
              <a:ext cx="648072" cy="104411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/>
                <a:t>m</a:t>
              </a: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m-</a:t>
              </a:r>
              <a:r>
                <a:rPr kumimoji="0" lang="de-DE" sz="2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wave</a:t>
              </a: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1631504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Sub7GHz BB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2423592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Sub7GHz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BB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3215680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 smtClean="0"/>
                <a:t>BB</a:t>
              </a:r>
              <a:endParaRPr lang="de-DE" sz="3200" dirty="0"/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1631504" y="4319385"/>
              <a:ext cx="648072" cy="105383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2.4 GHz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2423592" y="4329100"/>
              <a:ext cx="648072" cy="10441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5 GHz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/>
                <a:t>f</a:t>
              </a:r>
              <a:r>
                <a:rPr lang="de-DE" sz="2000" dirty="0" smtClean="0"/>
                <a:t>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3215680" y="4334933"/>
              <a:ext cx="628021" cy="1038283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6 GHz front-end</a:t>
              </a:r>
              <a:endParaRPr kumimoji="0" lang="de-DE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4799856" y="3356992"/>
              <a:ext cx="648072" cy="837807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dirty="0"/>
                <a:t>Sub7GHz</a:t>
              </a:r>
            </a:p>
            <a:p>
              <a:pPr algn="ctr"/>
              <a:r>
                <a:rPr lang="de-DE" sz="2000" dirty="0" smtClean="0"/>
                <a:t>BB</a:t>
              </a:r>
              <a:endParaRPr lang="de-DE" sz="3200" dirty="0"/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1631504" y="2708916"/>
              <a:ext cx="3816424" cy="432048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  <a:ea typeface="MS Gothic" charset="-128"/>
                </a:rPr>
                <a:t>Enhanced Multilink Operation</a:t>
              </a: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4799856" y="4329100"/>
              <a:ext cx="648072" cy="10441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LC</a:t>
              </a:r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lang="de-DE" sz="2000" dirty="0"/>
            </a:p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lang="de-DE" sz="2000" dirty="0"/>
                <a:t>f</a:t>
              </a:r>
              <a:r>
                <a:rPr kumimoji="0" lang="de-DE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ront-end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8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</a:pPr>
            <a:r>
              <a:rPr lang="de-DE" dirty="0" smtClean="0"/>
              <a:t>ELC Study Group </a:t>
            </a:r>
            <a:r>
              <a:rPr lang="de-DE" dirty="0" err="1" smtClean="0"/>
              <a:t>agreed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PAR and CSD </a:t>
            </a:r>
            <a:r>
              <a:rPr lang="de-DE" dirty="0" err="1" smtClean="0"/>
              <a:t>of</a:t>
            </a:r>
            <a:r>
              <a:rPr lang="de-DE" dirty="0" smtClean="0"/>
              <a:t> a potential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[3]. </a:t>
            </a:r>
            <a:endParaRPr lang="de-DE" dirty="0" smtClean="0"/>
          </a:p>
          <a:p>
            <a:pPr marL="0" indent="0">
              <a:spcAft>
                <a:spcPts val="1200"/>
              </a:spcAft>
            </a:pP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seeks</a:t>
            </a:r>
            <a:r>
              <a:rPr lang="de-DE" dirty="0" smtClean="0"/>
              <a:t> </a:t>
            </a:r>
            <a:r>
              <a:rPr lang="de-DE" dirty="0" err="1" smtClean="0"/>
              <a:t>feedback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, and </a:t>
            </a:r>
            <a:r>
              <a:rPr lang="de-DE" dirty="0" err="1" smtClean="0"/>
              <a:t>approval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802.11 Working Group.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 smtClean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6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References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1548035"/>
            <a:ext cx="10798224" cy="4113213"/>
          </a:xfrm>
          <a:ln/>
        </p:spPr>
        <p:txBody>
          <a:bodyPr/>
          <a:lstStyle/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/>
              <a:t>[1]</a:t>
            </a:r>
            <a:r>
              <a:rPr lang="en-GB" sz="1400" b="0" dirty="0"/>
              <a:t>	</a:t>
            </a:r>
            <a:r>
              <a:rPr lang="en-GB" sz="1400" b="0" dirty="0" smtClean="0"/>
              <a:t>IEEE </a:t>
            </a:r>
            <a:r>
              <a:rPr lang="en-GB" sz="1400" b="0" dirty="0" err="1" smtClean="0"/>
              <a:t>Std</a:t>
            </a:r>
            <a:r>
              <a:rPr lang="en-GB" sz="1400" b="0" dirty="0" smtClean="0"/>
              <a:t> 802.11bb, available: </a:t>
            </a:r>
            <a:r>
              <a:rPr lang="en-GB" sz="1400" b="0" dirty="0" smtClean="0">
                <a:hlinkClick r:id="rId3"/>
              </a:rPr>
              <a:t>https</a:t>
            </a:r>
            <a:r>
              <a:rPr lang="en-GB" sz="1400" b="0" dirty="0">
                <a:hlinkClick r:id="rId3"/>
              </a:rPr>
              <a:t>://</a:t>
            </a:r>
            <a:r>
              <a:rPr lang="en-GB" sz="1400" b="0" dirty="0" smtClean="0">
                <a:hlinkClick r:id="rId3"/>
              </a:rPr>
              <a:t>ieeexplore.ieee.org/document/10315104</a:t>
            </a:r>
            <a:r>
              <a:rPr lang="en-GB" sz="1400" b="0" dirty="0" smtClean="0"/>
              <a:t> </a:t>
            </a:r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/>
              <a:t>[</a:t>
            </a:r>
            <a:r>
              <a:rPr lang="en-GB" sz="1400" b="0" dirty="0"/>
              <a:t>2]	</a:t>
            </a:r>
            <a:r>
              <a:rPr lang="en-GB" sz="1400" b="0" dirty="0">
                <a:hlinkClick r:id="rId4"/>
              </a:rPr>
              <a:t>https://intelligentwaves.com/2025/01/03/intelligent-waves-iw-and-signify-form-joint-venture-to-advance-lifi-and-optical-wireless-technology-for-the-u-s-department-of-defense</a:t>
            </a:r>
            <a:r>
              <a:rPr lang="en-GB" sz="1400" b="0" dirty="0" smtClean="0">
                <a:hlinkClick r:id="rId4"/>
              </a:rPr>
              <a:t>/</a:t>
            </a:r>
            <a:endParaRPr lang="en-GB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/>
              <a:t>[3]	Draft PAR </a:t>
            </a:r>
            <a:r>
              <a:rPr lang="en-GB" sz="1400" b="0" dirty="0">
                <a:hlinkClick r:id="rId5"/>
              </a:rPr>
              <a:t>11-24/1599r5 </a:t>
            </a:r>
            <a:r>
              <a:rPr lang="en-GB" sz="1400" b="0" dirty="0" smtClean="0"/>
              <a:t>and Draft CSD </a:t>
            </a:r>
            <a:r>
              <a:rPr lang="en-GB" sz="1400" b="0" dirty="0" smtClean="0">
                <a:hlinkClick r:id="rId6"/>
              </a:rPr>
              <a:t>11-24/1600r2</a:t>
            </a:r>
            <a:r>
              <a:rPr lang="en-GB" sz="1400" b="0" dirty="0" smtClean="0"/>
              <a:t> developed by ELC SG</a:t>
            </a:r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/>
              <a:t>[4]	ELC </a:t>
            </a:r>
            <a:r>
              <a:rPr lang="de-DE" sz="1400" b="0" dirty="0" err="1" smtClean="0"/>
              <a:t>Underwater</a:t>
            </a:r>
            <a:r>
              <a:rPr lang="de-DE" sz="1400" b="0" dirty="0" smtClean="0"/>
              <a:t> </a:t>
            </a:r>
            <a:r>
              <a:rPr lang="de-DE" sz="1400" b="0" dirty="0" err="1" smtClean="0"/>
              <a:t>Use</a:t>
            </a:r>
            <a:r>
              <a:rPr lang="de-DE" sz="1400" b="0" dirty="0" smtClean="0"/>
              <a:t> Case: </a:t>
            </a:r>
            <a:r>
              <a:rPr lang="de-DE" sz="1400" b="0" dirty="0" smtClean="0">
                <a:hlinkClick r:id="rId7"/>
              </a:rPr>
              <a:t>11-24/1628r0</a:t>
            </a:r>
            <a:endParaRPr lang="en-GB" sz="1400" b="0" dirty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>
                <a:solidFill>
                  <a:schemeClr val="tx1"/>
                </a:solidFill>
              </a:rPr>
              <a:t>[5]	Channelization to include optical bands: </a:t>
            </a:r>
            <a:r>
              <a:rPr lang="en-GB" sz="1400" b="0" dirty="0" smtClean="0">
                <a:solidFill>
                  <a:schemeClr val="tx1"/>
                </a:solidFill>
                <a:hlinkClick r:id="rId8"/>
              </a:rPr>
              <a:t>11-24/0062r0</a:t>
            </a:r>
            <a:endParaRPr lang="en-GB" sz="1400" b="0" dirty="0" smtClean="0">
              <a:solidFill>
                <a:schemeClr val="tx1"/>
              </a:solidFill>
            </a:endParaRPr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>
                <a:solidFill>
                  <a:schemeClr val="tx1"/>
                </a:solidFill>
              </a:rPr>
              <a:t>[6]	March 2024 LC proposal: </a:t>
            </a:r>
            <a:r>
              <a:rPr lang="en-GB" sz="1400" b="0" dirty="0" smtClean="0">
                <a:solidFill>
                  <a:schemeClr val="tx1"/>
                </a:solidFill>
                <a:hlinkClick r:id="rId9"/>
              </a:rPr>
              <a:t>11-24/0571r0</a:t>
            </a:r>
            <a:endParaRPr lang="en-GB" sz="1400" b="0" dirty="0" smtClean="0">
              <a:solidFill>
                <a:schemeClr val="tx1"/>
              </a:solidFill>
            </a:endParaRPr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 b="0" dirty="0" smtClean="0">
                <a:solidFill>
                  <a:schemeClr val="tx1"/>
                </a:solidFill>
              </a:rPr>
              <a:t>[7]	</a:t>
            </a:r>
            <a:r>
              <a:rPr lang="en-US" sz="1400" b="0" dirty="0"/>
              <a:t>Unified IF interface for mm- and </a:t>
            </a:r>
            <a:r>
              <a:rPr lang="en-US" sz="1400" b="0" dirty="0" smtClean="0"/>
              <a:t>light-wave: </a:t>
            </a:r>
            <a:r>
              <a:rPr lang="en-US" sz="1400" b="0" dirty="0" smtClean="0">
                <a:hlinkClick r:id="rId10"/>
              </a:rPr>
              <a:t>11-24/0406r1</a:t>
            </a: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0" dirty="0" smtClean="0"/>
              <a:t>[8]	ELC support for Positioning </a:t>
            </a:r>
            <a:r>
              <a:rPr lang="en-US" sz="1400" b="0" dirty="0" smtClean="0">
                <a:hlinkClick r:id="rId11"/>
              </a:rPr>
              <a:t>11-24/1956r0</a:t>
            </a: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0" dirty="0" smtClean="0"/>
              <a:t>[9]	Low-Power </a:t>
            </a:r>
            <a:r>
              <a:rPr lang="en-US" sz="1400" b="0" dirty="0"/>
              <a:t>Enhanced-Range PHY Mode for </a:t>
            </a:r>
            <a:r>
              <a:rPr lang="en-US" sz="1400" b="0" dirty="0" smtClean="0"/>
              <a:t>ELC </a:t>
            </a:r>
            <a:r>
              <a:rPr lang="en-US" sz="1400" b="0" dirty="0" smtClean="0">
                <a:hlinkClick r:id="rId12"/>
              </a:rPr>
              <a:t>11-24/1926r1</a:t>
            </a: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0" dirty="0" smtClean="0"/>
              <a:t>[10</a:t>
            </a:r>
            <a:r>
              <a:rPr lang="en-US" sz="1400" b="0" dirty="0"/>
              <a:t>] Extend IMMW scope to include optical </a:t>
            </a:r>
            <a:r>
              <a:rPr lang="en-US" sz="1400" b="0" dirty="0" smtClean="0"/>
              <a:t>bands </a:t>
            </a:r>
            <a:r>
              <a:rPr lang="en-US" sz="1400" b="0" dirty="0" smtClean="0">
                <a:hlinkClick r:id="rId13"/>
              </a:rPr>
              <a:t>11-23/2016r1</a:t>
            </a: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400" b="0" dirty="0" smtClean="0"/>
              <a:t>[11]</a:t>
            </a:r>
            <a:r>
              <a:rPr lang="en-US" sz="1400" b="0" dirty="0"/>
              <a:t>	Thoughts on IMMW extensions to optical </a:t>
            </a:r>
            <a:r>
              <a:rPr lang="en-US" sz="1400" b="0" dirty="0" smtClean="0"/>
              <a:t>bands </a:t>
            </a:r>
            <a:r>
              <a:rPr lang="en-US" sz="1400" b="0" dirty="0" smtClean="0">
                <a:hlinkClick r:id="rId14"/>
              </a:rPr>
              <a:t>11-23/0081r1</a:t>
            </a: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1400" b="0" dirty="0" smtClean="0"/>
          </a:p>
          <a:p>
            <a:pPr marL="0" indent="4763">
              <a:lnSpc>
                <a:spcPct val="150000"/>
              </a:lnSpc>
              <a:spcBef>
                <a:spcPts val="0"/>
              </a:spcBef>
              <a:tabLst>
                <a:tab pos="36036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000" b="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idx="14"/>
          </p:nvPr>
        </p:nvSpPr>
        <p:spPr>
          <a:xfrm>
            <a:off x="7143757" y="6475414"/>
            <a:ext cx="4246027" cy="180975"/>
          </a:xfrm>
        </p:spPr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idx="4294967295"/>
          </p:nvPr>
        </p:nvSpPr>
        <p:spPr>
          <a:xfrm>
            <a:off x="929217" y="333375"/>
            <a:ext cx="2499764" cy="273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223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0" indent="0" algn="just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This contribution </a:t>
            </a:r>
            <a:r>
              <a:rPr lang="en-GB" sz="2000" dirty="0" smtClean="0"/>
              <a:t>presents the scope and main features introduced by the proposed Enhanced Light Communications (ELC) project to amend the IEEE 802.11 MAC and PHY.</a:t>
            </a:r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idx="4294967295"/>
          </p:nvPr>
        </p:nvSpPr>
        <p:spPr>
          <a:xfrm>
            <a:off x="929217" y="333375"/>
            <a:ext cx="2499764" cy="273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</a:t>
            </a:r>
            <a:r>
              <a:rPr lang="de-DE" dirty="0" err="1" smtClean="0"/>
              <a:t>scope</a:t>
            </a:r>
            <a:r>
              <a:rPr lang="de-DE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proposed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Summary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 smtClean="0"/>
              <a:t>Volker Jungnickel, </a:t>
            </a:r>
            <a:r>
              <a:rPr lang="en-GB" dirty="0"/>
              <a:t>Fraunhofer HHI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5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981201"/>
            <a:ext cx="10582199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802.11bb [1]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defined</a:t>
            </a:r>
            <a:r>
              <a:rPr lang="de-DE" dirty="0" smtClean="0"/>
              <a:t> initial 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Light Communication (LC) </a:t>
            </a:r>
            <a:r>
              <a:rPr lang="de-DE" dirty="0" err="1" smtClean="0"/>
              <a:t>based</a:t>
            </a:r>
            <a:r>
              <a:rPr lang="de-DE" dirty="0" smtClean="0"/>
              <a:t> on 802.11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original </a:t>
            </a:r>
            <a:r>
              <a:rPr lang="de-DE" dirty="0" err="1" smtClean="0"/>
              <a:t>vision</a:t>
            </a:r>
            <a:r>
              <a:rPr lang="de-DE" dirty="0" smtClean="0"/>
              <a:t> was </a:t>
            </a:r>
            <a:r>
              <a:rPr lang="de-DE" dirty="0" err="1" smtClean="0"/>
              <a:t>enterprise</a:t>
            </a:r>
            <a:r>
              <a:rPr lang="de-DE" dirty="0" smtClean="0"/>
              <a:t>/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market</a:t>
            </a:r>
            <a:r>
              <a:rPr lang="de-DE" dirty="0" smtClean="0"/>
              <a:t>, i.e.,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and high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spec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was </a:t>
            </a:r>
            <a:r>
              <a:rPr lang="de-DE" dirty="0" err="1" smtClean="0"/>
              <a:t>put</a:t>
            </a:r>
            <a:r>
              <a:rPr lang="de-DE" dirty="0" smtClean="0"/>
              <a:t> on minimum-</a:t>
            </a:r>
            <a:r>
              <a:rPr lang="de-DE" dirty="0" err="1" smtClean="0"/>
              <a:t>viable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reusing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802.11n/</a:t>
            </a:r>
            <a:r>
              <a:rPr lang="de-DE" dirty="0" err="1" smtClean="0"/>
              <a:t>ac</a:t>
            </a:r>
            <a:r>
              <a:rPr lang="de-DE" dirty="0" smtClean="0"/>
              <a:t>/</a:t>
            </a:r>
            <a:r>
              <a:rPr lang="de-DE" dirty="0" err="1" smtClean="0"/>
              <a:t>ax</a:t>
            </a:r>
            <a:r>
              <a:rPr lang="de-DE" dirty="0" smtClean="0"/>
              <a:t> </a:t>
            </a:r>
            <a:r>
              <a:rPr lang="de-DE" dirty="0" err="1" smtClean="0"/>
              <a:t>chipsets</a:t>
            </a:r>
            <a:endParaRPr lang="de-D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military</a:t>
            </a:r>
            <a:r>
              <a:rPr lang="de-DE" dirty="0" smtClean="0"/>
              <a:t> and </a:t>
            </a:r>
            <a:r>
              <a:rPr lang="de-DE" dirty="0" err="1" smtClean="0"/>
              <a:t>security</a:t>
            </a:r>
            <a:r>
              <a:rPr lang="de-DE" dirty="0" smtClean="0"/>
              <a:t> </a:t>
            </a:r>
            <a:r>
              <a:rPr lang="de-DE" dirty="0" err="1" smtClean="0"/>
              <a:t>markets</a:t>
            </a:r>
            <a:r>
              <a:rPr lang="de-DE" dirty="0" smtClean="0"/>
              <a:t> [2]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i.e., high </a:t>
            </a:r>
            <a:r>
              <a:rPr lang="de-DE" dirty="0" err="1" smtClean="0"/>
              <a:t>cost</a:t>
            </a:r>
            <a:r>
              <a:rPr lang="de-DE" dirty="0" smtClean="0"/>
              <a:t> and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markets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aims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widen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limited </a:t>
            </a:r>
            <a:r>
              <a:rPr lang="de-DE" dirty="0" err="1" smtClean="0"/>
              <a:t>market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LC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evolve</a:t>
            </a:r>
            <a:r>
              <a:rPr lang="de-DE" dirty="0" smtClean="0"/>
              <a:t> LC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/</a:t>
            </a:r>
            <a:r>
              <a:rPr lang="de-DE" dirty="0" err="1" smtClean="0"/>
              <a:t>medical</a:t>
            </a:r>
            <a:r>
              <a:rPr lang="de-DE" dirty="0" smtClean="0"/>
              <a:t> and </a:t>
            </a:r>
            <a:r>
              <a:rPr lang="de-DE" dirty="0" err="1" smtClean="0"/>
              <a:t>enterprise</a:t>
            </a:r>
            <a:r>
              <a:rPr lang="de-DE" dirty="0" smtClean="0"/>
              <a:t>/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markets</a:t>
            </a:r>
            <a:r>
              <a:rPr lang="de-DE" dirty="0" smtClean="0"/>
              <a:t>, </a:t>
            </a:r>
            <a:r>
              <a:rPr lang="de-DE" dirty="0" err="1" smtClean="0"/>
              <a:t>finally</a:t>
            </a: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adaptated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802.11 </a:t>
            </a:r>
            <a:r>
              <a:rPr lang="de-DE" dirty="0" err="1" smtClean="0"/>
              <a:t>protocols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de-D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reliability</a:t>
            </a:r>
            <a:r>
              <a:rPr lang="de-DE" dirty="0" smtClean="0"/>
              <a:t>,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/</a:t>
            </a:r>
            <a:r>
              <a:rPr lang="de-DE" dirty="0" err="1" smtClean="0"/>
              <a:t>low</a:t>
            </a:r>
            <a:r>
              <a:rPr lang="de-DE" dirty="0" smtClean="0"/>
              <a:t>-power, high </a:t>
            </a:r>
            <a:r>
              <a:rPr lang="de-DE" dirty="0" err="1" smtClean="0"/>
              <a:t>capacity</a:t>
            </a:r>
            <a:endParaRPr lang="de-DE" dirty="0" smtClean="0"/>
          </a:p>
          <a:p>
            <a:pPr marL="0" indent="0"/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5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ELC </a:t>
            </a:r>
            <a:r>
              <a:rPr lang="de-DE" dirty="0" err="1" smtClean="0"/>
              <a:t>Scope</a:t>
            </a:r>
            <a:r>
              <a:rPr lang="de-DE" dirty="0" smtClean="0"/>
              <a:t> [3]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5.2.b. Scope of the </a:t>
            </a:r>
            <a:r>
              <a:rPr lang="en-US" sz="1800" dirty="0" smtClean="0"/>
              <a:t>project:</a:t>
            </a:r>
            <a:endParaRPr lang="en-US" sz="1800" dirty="0"/>
          </a:p>
          <a:p>
            <a:pPr marL="0" indent="0"/>
            <a:r>
              <a:rPr lang="en-US" sz="1800" b="0" dirty="0" smtClean="0"/>
              <a:t>This </a:t>
            </a:r>
            <a:r>
              <a:rPr lang="en-US" sz="1800" b="0" dirty="0"/>
              <a:t>amendment provides enhanced light communications (ELC) for Wireless LAN operation. The amendment introduces a new ELC PHY through the modification of existing IEEE 802.11 sub-7.25 GHz </a:t>
            </a:r>
            <a:r>
              <a:rPr lang="en-US" sz="1800" b="0" dirty="0" err="1"/>
              <a:t>PHYs.</a:t>
            </a:r>
            <a:r>
              <a:rPr lang="en-US" sz="1800" b="0" dirty="0"/>
              <a:t> These modifications are limited to specifying:</a:t>
            </a:r>
          </a:p>
          <a:p>
            <a:pPr marL="1341438" indent="-444500"/>
            <a:r>
              <a:rPr lang="en-US" sz="1800" b="0" dirty="0"/>
              <a:t>1)	Operations in </a:t>
            </a:r>
            <a:r>
              <a:rPr lang="en-US" sz="1800" dirty="0"/>
              <a:t>new optical bands</a:t>
            </a:r>
            <a:r>
              <a:rPr lang="en-US" sz="1800" b="0" dirty="0"/>
              <a:t> in the range of 400 nm to 600 nm and 1200 nm to 1600 nm</a:t>
            </a:r>
          </a:p>
          <a:p>
            <a:pPr marL="1341438" indent="-444500"/>
            <a:r>
              <a:rPr lang="en-US" sz="1800" b="0" dirty="0"/>
              <a:t>2)	</a:t>
            </a:r>
            <a:r>
              <a:rPr lang="en-US" sz="1800" dirty="0"/>
              <a:t>New channelization </a:t>
            </a:r>
          </a:p>
          <a:p>
            <a:pPr indent="554038"/>
            <a:r>
              <a:rPr lang="en-US" sz="1800" b="0" dirty="0"/>
              <a:t>3)	The use of </a:t>
            </a:r>
            <a:r>
              <a:rPr lang="en-US" sz="1800" dirty="0"/>
              <a:t>wavelength division multiplexing </a:t>
            </a:r>
            <a:r>
              <a:rPr lang="en-US" sz="1800" b="0" dirty="0"/>
              <a:t>(WDM)</a:t>
            </a:r>
          </a:p>
          <a:p>
            <a:pPr indent="554038"/>
            <a:r>
              <a:rPr lang="en-US" sz="1800" b="0" dirty="0"/>
              <a:t>4)	Simpler </a:t>
            </a:r>
            <a:r>
              <a:rPr lang="en-US" sz="1800" dirty="0"/>
              <a:t>integration of</a:t>
            </a:r>
            <a:r>
              <a:rPr lang="en-US" sz="1800" b="0" dirty="0"/>
              <a:t> the IEEE 802.11 </a:t>
            </a:r>
            <a:r>
              <a:rPr lang="en-US" sz="1800" dirty="0"/>
              <a:t>baseband with optical frontends</a:t>
            </a:r>
          </a:p>
          <a:p>
            <a:pPr indent="554038"/>
            <a:r>
              <a:rPr lang="en-US" sz="1800" b="0" dirty="0"/>
              <a:t>5)	PHY </a:t>
            </a:r>
            <a:r>
              <a:rPr lang="en-US" sz="1800" dirty="0"/>
              <a:t>support</a:t>
            </a:r>
            <a:r>
              <a:rPr lang="en-US" sz="1800" b="0" dirty="0"/>
              <a:t> </a:t>
            </a:r>
            <a:r>
              <a:rPr lang="en-US" sz="1800" dirty="0"/>
              <a:t>for</a:t>
            </a:r>
            <a:r>
              <a:rPr lang="en-US" sz="1800" b="0" dirty="0"/>
              <a:t> existing </a:t>
            </a:r>
            <a:r>
              <a:rPr lang="en-US" sz="1800" dirty="0"/>
              <a:t>ranging</a:t>
            </a:r>
            <a:r>
              <a:rPr lang="en-US" sz="1800" b="0" dirty="0"/>
              <a:t> techniques</a:t>
            </a:r>
          </a:p>
          <a:p>
            <a:pPr indent="554038"/>
            <a:r>
              <a:rPr lang="en-US" sz="1800" b="0" dirty="0"/>
              <a:t>6)	Methods to </a:t>
            </a:r>
            <a:r>
              <a:rPr lang="en-US" sz="1800" dirty="0"/>
              <a:t>reduce </a:t>
            </a:r>
            <a:r>
              <a:rPr lang="en-US" sz="1800" b="0" dirty="0"/>
              <a:t>the </a:t>
            </a:r>
            <a:r>
              <a:rPr lang="en-US" sz="1800" dirty="0"/>
              <a:t>peak-to-average-power ratio </a:t>
            </a:r>
          </a:p>
          <a:p>
            <a:r>
              <a:rPr lang="en-US" sz="1800" b="0" dirty="0"/>
              <a:t>This amendment modifies the IEEE 802.11 </a:t>
            </a:r>
            <a:r>
              <a:rPr lang="en-US" sz="1800" dirty="0"/>
              <a:t>MAC to support </a:t>
            </a:r>
            <a:r>
              <a:rPr lang="en-US" sz="1800" b="0" dirty="0"/>
              <a:t>the </a:t>
            </a:r>
            <a:r>
              <a:rPr lang="en-US" sz="1800" dirty="0"/>
              <a:t>ELC PHY</a:t>
            </a:r>
            <a:r>
              <a:rPr lang="en-US" sz="1800" b="0" dirty="0"/>
              <a:t> and </a:t>
            </a:r>
            <a:r>
              <a:rPr lang="en-US" sz="1800" dirty="0"/>
              <a:t>multi-link operation</a:t>
            </a:r>
            <a:r>
              <a:rPr lang="en-US" sz="1800" b="0" dirty="0"/>
              <a:t>. </a:t>
            </a:r>
          </a:p>
          <a:p>
            <a:r>
              <a:rPr lang="en-US" sz="1800" b="0" dirty="0"/>
              <a:t>This amendment provides for compatibility with legacy IEEE 802.11 devices operating in the </a:t>
            </a:r>
            <a:r>
              <a:rPr lang="en-US" sz="1800" b="0" dirty="0" smtClean="0"/>
              <a:t>identified optical </a:t>
            </a:r>
            <a:r>
              <a:rPr lang="en-US" sz="1800" b="0" dirty="0"/>
              <a:t>bands.</a:t>
            </a:r>
          </a:p>
          <a:p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7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6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98224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Visible </a:t>
            </a:r>
            <a:r>
              <a:rPr lang="de-DE" dirty="0" err="1"/>
              <a:t>green</a:t>
            </a:r>
            <a:r>
              <a:rPr lang="de-DE" dirty="0"/>
              <a:t> and </a:t>
            </a:r>
            <a:r>
              <a:rPr lang="de-DE" dirty="0" err="1"/>
              <a:t>blue</a:t>
            </a:r>
            <a:r>
              <a:rPr lang="de-DE" dirty="0"/>
              <a:t> light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</a:t>
            </a:r>
            <a:r>
              <a:rPr lang="de-DE" dirty="0" err="1"/>
              <a:t>absorption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smtClean="0"/>
              <a:t>medium.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</a:t>
            </a:r>
            <a:r>
              <a:rPr lang="de-DE" dirty="0" smtClean="0"/>
              <a:t>will </a:t>
            </a:r>
            <a:r>
              <a:rPr lang="de-DE" dirty="0" err="1" smtClean="0"/>
              <a:t>add</a:t>
            </a:r>
            <a:r>
              <a:rPr lang="de-DE" dirty="0" smtClean="0"/>
              <a:t> 400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600 </a:t>
            </a:r>
            <a:r>
              <a:rPr lang="de-DE" dirty="0" err="1" smtClean="0"/>
              <a:t>nm</a:t>
            </a:r>
            <a:r>
              <a:rPr lang="de-DE" dirty="0" smtClean="0"/>
              <a:t> band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hundreds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meters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underwater</a:t>
            </a:r>
            <a:r>
              <a:rPr lang="de-DE" dirty="0" smtClean="0"/>
              <a:t> </a:t>
            </a:r>
            <a:r>
              <a:rPr lang="de-DE" dirty="0" smtClean="0"/>
              <a:t>links.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559496" y="2348880"/>
            <a:ext cx="8856984" cy="3240360"/>
            <a:chOff x="1415481" y="2492896"/>
            <a:chExt cx="7851289" cy="310313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481" y="2596098"/>
              <a:ext cx="3477122" cy="2611389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7668" y="2492896"/>
              <a:ext cx="3859102" cy="3103133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Operation in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bands</a:t>
            </a:r>
            <a:r>
              <a:rPr lang="de-DE" dirty="0" smtClean="0"/>
              <a:t> [4]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12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2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Operation in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bands</a:t>
            </a:r>
            <a:r>
              <a:rPr lang="de-DE" dirty="0" smtClean="0"/>
              <a:t> (2)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942240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LC IF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fiber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narrow</a:t>
            </a:r>
            <a:r>
              <a:rPr lang="de-DE" dirty="0" smtClean="0"/>
              <a:t> </a:t>
            </a:r>
            <a:r>
              <a:rPr lang="de-DE" dirty="0" err="1" smtClean="0"/>
              <a:t>tracked-directed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.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802.11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helpful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add</a:t>
            </a:r>
            <a:r>
              <a:rPr lang="de-DE" dirty="0" smtClean="0"/>
              <a:t> 1200nm </a:t>
            </a:r>
            <a:r>
              <a:rPr lang="de-DE" dirty="0" err="1" smtClean="0"/>
              <a:t>to</a:t>
            </a:r>
            <a:r>
              <a:rPr lang="de-DE" dirty="0" smtClean="0"/>
              <a:t> 1600nm band </a:t>
            </a:r>
            <a:r>
              <a:rPr lang="de-DE" dirty="0" err="1" smtClean="0"/>
              <a:t>for</a:t>
            </a:r>
            <a:r>
              <a:rPr lang="de-DE" dirty="0" smtClean="0"/>
              <a:t> extra </a:t>
            </a:r>
            <a:r>
              <a:rPr lang="de-DE" dirty="0" err="1" smtClean="0"/>
              <a:t>capacity</a:t>
            </a:r>
            <a:r>
              <a:rPr lang="de-DE" dirty="0" smtClean="0"/>
              <a:t>.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Existing</a:t>
            </a:r>
            <a:r>
              <a:rPr lang="de-DE" dirty="0" smtClean="0"/>
              <a:t> </a:t>
            </a:r>
            <a:r>
              <a:rPr lang="de-DE" dirty="0" err="1" smtClean="0"/>
              <a:t>channelization</a:t>
            </a:r>
            <a:r>
              <a:rPr lang="de-DE" dirty="0" smtClean="0"/>
              <a:t> [1]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  <a:p>
            <a:endParaRPr lang="en-GB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channelization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block </a:t>
            </a:r>
            <a:r>
              <a:rPr lang="de-DE" dirty="0" err="1" smtClean="0"/>
              <a:t>up</a:t>
            </a:r>
            <a:r>
              <a:rPr lang="de-DE" dirty="0" smtClean="0"/>
              <a:t>/down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5 and 6 GHz </a:t>
            </a:r>
            <a:r>
              <a:rPr lang="de-DE" dirty="0" err="1" smtClean="0"/>
              <a:t>bands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fits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smtClean="0"/>
              <a:t>LEDs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" y="2996952"/>
            <a:ext cx="10372068" cy="2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Potential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channelization</a:t>
            </a:r>
            <a:r>
              <a:rPr lang="de-DE" dirty="0" smtClean="0"/>
              <a:t> </a:t>
            </a:r>
            <a:r>
              <a:rPr lang="de-DE" dirty="0" smtClean="0"/>
              <a:t>[5] (2)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/>
              <a:t>Volker Jungnickel, Fraunhofer HHI</a:t>
            </a:r>
          </a:p>
          <a:p>
            <a:endParaRPr lang="en-GB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14400" y="1916832"/>
            <a:ext cx="10726216" cy="41132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channelization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block </a:t>
            </a:r>
            <a:r>
              <a:rPr lang="de-DE" dirty="0" err="1" smtClean="0"/>
              <a:t>up</a:t>
            </a:r>
            <a:r>
              <a:rPr lang="de-DE" dirty="0" smtClean="0"/>
              <a:t>/down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5 and 6 GHz </a:t>
            </a:r>
            <a:r>
              <a:rPr lang="de-DE" dirty="0" err="1" smtClean="0"/>
              <a:t>bands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11bb </a:t>
            </a:r>
            <a:r>
              <a:rPr lang="de-DE" dirty="0" err="1" smtClean="0"/>
              <a:t>fits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LEDs, ELC </a:t>
            </a:r>
            <a:r>
              <a:rPr lang="de-DE" dirty="0" err="1" smtClean="0"/>
              <a:t>considers</a:t>
            </a:r>
            <a:r>
              <a:rPr lang="de-DE" dirty="0" smtClean="0"/>
              <a:t> also </a:t>
            </a:r>
            <a:r>
              <a:rPr lang="de-DE" dirty="0" err="1"/>
              <a:t>lasers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offer</a:t>
            </a:r>
            <a:r>
              <a:rPr lang="de-DE" dirty="0"/>
              <a:t> GHz </a:t>
            </a:r>
            <a:r>
              <a:rPr lang="de-DE" dirty="0" err="1"/>
              <a:t>bandwidth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ELC will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320 </a:t>
            </a:r>
            <a:r>
              <a:rPr lang="de-DE" dirty="0" smtClean="0"/>
              <a:t>(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smtClean="0"/>
              <a:t>640) MHz </a:t>
            </a:r>
            <a:r>
              <a:rPr lang="de-DE" dirty="0" err="1" smtClean="0"/>
              <a:t>using</a:t>
            </a:r>
            <a:r>
              <a:rPr lang="de-DE" dirty="0" smtClean="0"/>
              <a:t> 802.11bn.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4" name="Datumsplatzhalter 5"/>
          <p:cNvSpPr>
            <a:spLocks noGrp="1"/>
          </p:cNvSpPr>
          <p:nvPr>
            <p:ph type="dt" idx="15"/>
          </p:nvPr>
        </p:nvSpPr>
        <p:spPr>
          <a:xfrm>
            <a:off x="929217" y="333375"/>
            <a:ext cx="2499764" cy="273050"/>
          </a:xfrm>
        </p:spPr>
        <p:txBody>
          <a:bodyPr/>
          <a:lstStyle/>
          <a:p>
            <a:r>
              <a:rPr lang="en-US" dirty="0"/>
              <a:t>January 2025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4" y="2996952"/>
            <a:ext cx="10372068" cy="2733672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1180011" y="2909526"/>
            <a:ext cx="10209773" cy="3255778"/>
            <a:chOff x="4007768" y="-4023828"/>
            <a:chExt cx="9604097" cy="2643647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6479" y="-1982036"/>
              <a:ext cx="750795" cy="193980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 bwMode="auto">
            <a:xfrm>
              <a:off x="4007768" y="-2115616"/>
              <a:ext cx="1000457" cy="49046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MS Gothic" charset="-128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 bwMode="auto">
            <a:xfrm>
              <a:off x="5462978" y="-1870385"/>
              <a:ext cx="272852" cy="1468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feld 27"/>
            <p:cNvSpPr txBox="1"/>
            <p:nvPr/>
          </p:nvSpPr>
          <p:spPr>
            <a:xfrm>
              <a:off x="5886821" y="-1875936"/>
              <a:ext cx="3975930" cy="49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err="1">
                  <a:solidFill>
                    <a:srgbClr val="FF0000"/>
                  </a:solidFill>
                </a:rPr>
                <a:t>e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ntire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BW 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covered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2000" b="1" dirty="0" err="1" smtClean="0">
                  <a:solidFill>
                    <a:srgbClr val="FF0000"/>
                  </a:solidFill>
                </a:rPr>
                <a:t>by</a:t>
              </a:r>
              <a:r>
                <a:rPr lang="de-DE" sz="2000" b="1" dirty="0" smtClean="0">
                  <a:solidFill>
                    <a:srgbClr val="FF0000"/>
                  </a:solidFill>
                </a:rPr>
                <a:t> 11bb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57" b="-1762"/>
            <a:stretch/>
          </p:blipFill>
          <p:spPr>
            <a:xfrm>
              <a:off x="4065578" y="-4023828"/>
              <a:ext cx="9546287" cy="19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2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.potx" id="{39B8279D-3729-4704-AB80-54F0A287AE33}" vid="{CABC245B-FFD7-4563-8595-2F43F99F39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0</TotalTime>
  <Words>1233</Words>
  <Application>Microsoft Office PowerPoint</Application>
  <PresentationFormat>Breitbild</PresentationFormat>
  <Paragraphs>293</Paragraphs>
  <Slides>18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MS Gothic</vt:lpstr>
      <vt:lpstr>Arial</vt:lpstr>
      <vt:lpstr>Arial Unicode MS</vt:lpstr>
      <vt:lpstr>Times New Roman</vt:lpstr>
      <vt:lpstr>Wingdings</vt:lpstr>
      <vt:lpstr>Office</vt:lpstr>
      <vt:lpstr>Microsoft Word 97-2003-Dokument</vt:lpstr>
      <vt:lpstr>Enhanced Light Communication: Scope and Features</vt:lpstr>
      <vt:lpstr>Abstract</vt:lpstr>
      <vt:lpstr>Outlook</vt:lpstr>
      <vt:lpstr>Introduction</vt:lpstr>
      <vt:lpstr>Current ELC Scope [3] </vt:lpstr>
      <vt:lpstr>Operation in new optical bands [4]</vt:lpstr>
      <vt:lpstr>Operation in new optical bands (2)</vt:lpstr>
      <vt:lpstr>Existing channelization [1]</vt:lpstr>
      <vt:lpstr>Potential new channelization [5] (2)</vt:lpstr>
      <vt:lpstr>Wavelength-division multiplexing (WDM) [6]</vt:lpstr>
      <vt:lpstr>Integration of 802.11 baseband with optical frontends [7]</vt:lpstr>
      <vt:lpstr>PHY support for existing ranging techniques [8] </vt:lpstr>
      <vt:lpstr>PHY support for existing ranging techniques [8] (2) </vt:lpstr>
      <vt:lpstr>Methods to reduce PAPR [9]</vt:lpstr>
      <vt:lpstr>Methods to reduce PAPR [9]</vt:lpstr>
      <vt:lpstr>MAC Support for ELC in Multilink Operation  [10, 11]</vt:lpstr>
      <vt:lpstr>Conclusions</vt:lpstr>
      <vt:lpstr>References</vt:lpstr>
    </vt:vector>
  </TitlesOfParts>
  <Company>Fraunhofer-Institut für Nachrichtentechnik, HHI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Jungnickel, Volker</dc:creator>
  <cp:keywords/>
  <cp:lastModifiedBy>Jungnickel, Volker</cp:lastModifiedBy>
  <cp:revision>766</cp:revision>
  <cp:lastPrinted>1601-01-01T00:00:00Z</cp:lastPrinted>
  <dcterms:created xsi:type="dcterms:W3CDTF">2023-11-10T08:30:45Z</dcterms:created>
  <dcterms:modified xsi:type="dcterms:W3CDTF">2025-01-13T05:23:10Z</dcterms:modified>
  <cp:category>Name, Affiliation</cp:category>
</cp:coreProperties>
</file>