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79" r:id="rId15"/>
    <p:sldId id="348" r:id="rId16"/>
    <p:sldId id="35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January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802.11-25/0139r00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emu-rfc7170bis/" TargetMode="External"/><Relationship Id="rId4" Type="http://schemas.openxmlformats.org/officeDocument/2006/relationships/hyperlink" Target="https://datatracker.ietf.org/doc/draft-ietf-emu-eap-arpa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ac-lxsm-lxnm-glue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tl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9147bis/" TargetMode="External"/><Relationship Id="rId5" Type="http://schemas.openxmlformats.org/officeDocument/2006/relationships/hyperlink" Target="https://datatracker.ietf.org/doc/draft-ietf-tls-tls12-frozen/" TargetMode="External"/><Relationship Id="rId4" Type="http://schemas.openxmlformats.org/officeDocument/2006/relationships/hyperlink" Target="https://datatracker.ietf.org/doc/draft-ietf-tls-8773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jws-voucher/" TargetMode="External"/><Relationship Id="rId5" Type="http://schemas.openxmlformats.org/officeDocument/2006/relationships/hyperlink" Target="https://datatracker.ietf.org/doc/draft-ietf-anima-brski-prm/" TargetMode="External"/><Relationship Id="rId4" Type="http://schemas.openxmlformats.org/officeDocument/2006/relationships/hyperlink" Target="https://datatracker.ietf.org/doc/draft-ietf-anima-constrained-voucher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fc-editor.org/info/rfc9672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pp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hpwan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nasr/about/" TargetMode="External"/><Relationship Id="rId5" Type="http://schemas.openxmlformats.org/officeDocument/2006/relationships/hyperlink" Target="https://datatracker.ietf.org/wg/diem/about/" TargetMode="External"/><Relationship Id="rId4" Type="http://schemas.openxmlformats.org/officeDocument/2006/relationships/hyperlink" Target="https://datatracker.ietf.org/wg/alldispatch/about/" TargetMode="External"/><Relationship Id="rId9" Type="http://schemas.openxmlformats.org/officeDocument/2006/relationships/hyperlink" Target="https://datatracker.ietf.org/wg/deepspace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anabis/about/" TargetMode="External"/><Relationship Id="rId13" Type="http://schemas.openxmlformats.org/officeDocument/2006/relationships/hyperlink" Target="https://datatracker.ietf.org/doc/charter-ietf-opsawg/" TargetMode="External"/><Relationship Id="rId18" Type="http://schemas.openxmlformats.org/officeDocument/2006/relationships/hyperlink" Target="https://datatracker.ietf.org/wg/spring/about/" TargetMode="External"/><Relationship Id="rId3" Type="http://schemas.openxmlformats.org/officeDocument/2006/relationships/hyperlink" Target="https://datatracker.ietf.org/group/chartering/" TargetMode="External"/><Relationship Id="rId21" Type="http://schemas.openxmlformats.org/officeDocument/2006/relationships/hyperlink" Target="https://datatracker.ietf.org/doc/charter-ietf-tiptop/" TargetMode="External"/><Relationship Id="rId7" Type="http://schemas.openxmlformats.org/officeDocument/2006/relationships/hyperlink" Target="https://datatracker.ietf.org/doc/charter-ietf-diem/" TargetMode="External"/><Relationship Id="rId12" Type="http://schemas.openxmlformats.org/officeDocument/2006/relationships/hyperlink" Target="https://datatracker.ietf.org/wg/opsawg/about/" TargetMode="External"/><Relationship Id="rId17" Type="http://schemas.openxmlformats.org/officeDocument/2006/relationships/hyperlink" Target="https://datatracker.ietf.org/doc/charter-ietf-rpp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rpp/about/" TargetMode="External"/><Relationship Id="rId20" Type="http://schemas.openxmlformats.org/officeDocument/2006/relationships/hyperlink" Target="https://datatracker.ietf.org/wg/tiptop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iem/about/" TargetMode="External"/><Relationship Id="rId11" Type="http://schemas.openxmlformats.org/officeDocument/2006/relationships/hyperlink" Target="https://datatracker.ietf.org/doc/charter-ietf-ipsecme/" TargetMode="External"/><Relationship Id="rId5" Type="http://schemas.openxmlformats.org/officeDocument/2006/relationships/hyperlink" Target="https://datatracker.ietf.org/doc/charter-ietf-ccamp/" TargetMode="External"/><Relationship Id="rId15" Type="http://schemas.openxmlformats.org/officeDocument/2006/relationships/hyperlink" Target="https://datatracker.ietf.org/doc/charter-ietf-roll/" TargetMode="External"/><Relationship Id="rId10" Type="http://schemas.openxmlformats.org/officeDocument/2006/relationships/hyperlink" Target="https://datatracker.ietf.org/wg/ipsecme/about/" TargetMode="External"/><Relationship Id="rId19" Type="http://schemas.openxmlformats.org/officeDocument/2006/relationships/hyperlink" Target="https://datatracker.ietf.org/doc/charter-ietf-spring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ianabis/" TargetMode="External"/><Relationship Id="rId14" Type="http://schemas.openxmlformats.org/officeDocument/2006/relationships/hyperlink" Target="https://datatracker.ietf.org/wg/roll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nd-gaao/" TargetMode="External"/><Relationship Id="rId4" Type="http://schemas.openxmlformats.org/officeDocument/2006/relationships/hyperlink" Target="https://datatracker.ietf.org/doc/draft-ietf-6lo-path-aware-semantic-address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2025-01-15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https://datatracker.ietf.org/wg/roll/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RFC Editor’s queue: Randomized and Changing MAC Address Use Cases and Requirements: </a:t>
            </a:r>
            <a:r>
              <a:rPr lang="en-US" sz="1400" dirty="0">
                <a:hlinkClick r:id="rId4"/>
              </a:rPr>
              <a:t>https://datatracker.ietf.org/doc/draft-ietf-madinas-use-cases/</a:t>
            </a:r>
            <a:r>
              <a:rPr lang="en-US" sz="1400" dirty="0"/>
              <a:t> (December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July 2024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Submitted to IESG for publication: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4"/>
              </a:rPr>
              <a:t>https://datatracker.ietf.org/doc/draft-ietf-emu-eap-arpa/</a:t>
            </a:r>
            <a:r>
              <a:rPr lang="en-US" sz="1400" dirty="0"/>
              <a:t> (January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 and still in RFC Editor’s queue and waiting on other document: Tunnel Extensible Authentication Protocol (TEAP) Version 1: </a:t>
            </a:r>
            <a:r>
              <a:rPr lang="en-US" sz="1400" dirty="0">
                <a:hlinkClick r:id="rId5"/>
              </a:rPr>
              <a:t>https://datatracker.ietf.org/doc/draft-ietf-emu-rfc7170bis/</a:t>
            </a:r>
            <a:r>
              <a:rPr lang="en-US" sz="1400" dirty="0"/>
              <a:t> (January 2025)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IESG Review: A YANG Data Model for Augmenting VPN Service and Network Models with Attachment Circuits: </a:t>
            </a:r>
            <a:r>
              <a:rPr lang="en-US" sz="1400" dirty="0">
                <a:hlinkClick r:id="rId4"/>
              </a:rPr>
              <a:t>https://datatracker.ietf.org/doc/draft-ietf-opsawg-ac-lxsm-lxnm-glue/</a:t>
            </a:r>
            <a:r>
              <a:rPr lang="en-US" sz="1400" dirty="0"/>
              <a:t> (January 2025) [noted as being one of several related YANG attachment circuit Internet-Drafts in progress]</a:t>
            </a: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No updates noted over the preceding two months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https://datatracker.ietf.org/wg/tls/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Held for formal analysis: TLS 1.3 Extension for Using Certificates with an External Pre-Shared Key: </a:t>
            </a:r>
            <a:r>
              <a:rPr lang="en-US" sz="1400" dirty="0">
                <a:hlinkClick r:id="rId4"/>
              </a:rPr>
              <a:t>https://datatracker.ietf.org/doc/draft-ietf-tls-8773bis/</a:t>
            </a:r>
            <a:r>
              <a:rPr lang="en-US" sz="1400" dirty="0"/>
              <a:t> (January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Waiting for AD go-ahead: TLS 1.2 is in Feature Freeze: </a:t>
            </a:r>
            <a:r>
              <a:rPr lang="en-US" sz="1400" dirty="0">
                <a:hlinkClick r:id="rId5"/>
              </a:rPr>
              <a:t>https://datatracker.ietf.org/doc/draft-ietf-tls-tls12-frozen/</a:t>
            </a:r>
            <a:r>
              <a:rPr lang="en-US" sz="1400" dirty="0"/>
              <a:t> (January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Adopted: The Datagram Transport Layer Security (DTLS) Protocol Version 1.3:  </a:t>
            </a:r>
            <a:r>
              <a:rPr lang="en-US" sz="1400" dirty="0">
                <a:hlinkClick r:id="rId6"/>
              </a:rPr>
              <a:t>https://datatracker.ietf.org/doc/draft-ietf-tls-rfc9147bis/</a:t>
            </a:r>
            <a:r>
              <a:rPr lang="en-US" sz="1400" dirty="0"/>
              <a:t> (December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(Still) In WGLC: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(November 2024)</a:t>
            </a:r>
          </a:p>
          <a:p>
            <a:pPr lvl="1"/>
            <a:r>
              <a:rPr lang="en-US" sz="1400" dirty="0"/>
              <a:t>In IESG evaluation: Reliable and Available Wireless Technologies: </a:t>
            </a:r>
            <a:r>
              <a:rPr lang="en-US" sz="1400" dirty="0">
                <a:hlinkClick r:id="rId5"/>
              </a:rPr>
              <a:t>https://datatracker.ietf.org/doc/draft-ietf-raw-technologies/</a:t>
            </a:r>
            <a:r>
              <a:rPr lang="en-US" sz="1400" dirty="0"/>
              <a:t> (October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WG Last Call: Constrained Bootstrapping Remote Secure Key Infrastructure (</a:t>
            </a:r>
            <a:r>
              <a:rPr lang="en-US" sz="1400" dirty="0" err="1"/>
              <a:t>cBRSKI</a:t>
            </a:r>
            <a:r>
              <a:rPr lang="en-US" sz="1400" dirty="0"/>
              <a:t>): </a:t>
            </a:r>
            <a:r>
              <a:rPr lang="en-US" sz="1400" dirty="0">
                <a:hlinkClick r:id="rId4"/>
              </a:rPr>
              <a:t>https://datatracker.ietf.org/doc/draft-ietf-anima-constrained-voucher/</a:t>
            </a:r>
            <a:r>
              <a:rPr lang="en-US" sz="1400" dirty="0"/>
              <a:t> (January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Submitted to IESG for publication and in AD evaluation: BRSKI with Pledge in Responder Mode (BRSKI-PRM): </a:t>
            </a:r>
            <a:r>
              <a:rPr lang="en-US" sz="1400" dirty="0">
                <a:hlinkClick r:id="rId5"/>
              </a:rPr>
              <a:t>https://datatracker.ietf.org/doc/draft-ietf-anima-brski-prm/</a:t>
            </a:r>
            <a:r>
              <a:rPr lang="en-US" sz="1400" dirty="0"/>
              <a:t> (January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Revision requested by IESG: JWS signed Voucher Artifacts for Bootstrapping Protocols: </a:t>
            </a:r>
            <a:r>
              <a:rPr lang="en-US" sz="1400" dirty="0">
                <a:hlinkClick r:id="rId6"/>
              </a:rPr>
              <a:t>https://datatracker.ietf.org/doc/draft-ietf-anima-jws-voucher/</a:t>
            </a:r>
            <a:r>
              <a:rPr lang="en-US" sz="1400" dirty="0"/>
              <a:t> (November 2024)</a:t>
            </a: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2025.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15-21, 2025 – Bangkok, TH</a:t>
            </a:r>
          </a:p>
          <a:p>
            <a:pPr lvl="1"/>
            <a:r>
              <a:rPr lang="en-US" dirty="0"/>
              <a:t>July 19-25, 2025 – Madrid, ES</a:t>
            </a:r>
          </a:p>
          <a:p>
            <a:r>
              <a:rPr lang="en-US" dirty="0">
                <a:solidFill>
                  <a:srgbClr val="00B050"/>
                </a:solidFill>
              </a:rPr>
              <a:t>IETF meeting fee waivers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October 23, 2024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RFC 9672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(RFC 8110 to IEEE) has been published.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121 November 2-8, 2024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51096"/>
              </p:ext>
            </p:extLst>
          </p:nvPr>
        </p:nvGraphicFramePr>
        <p:xfrm>
          <a:off x="1083220" y="2574504"/>
          <a:ext cx="6977557" cy="31404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alldispatch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IETF-Wide "Dispatch" Session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311294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Digital Emblems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954881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nasr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Network Attestation for Secure Routing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hpwan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Performance Wide Area Network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rpp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RESTful Provisioning Protocol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295184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9"/>
                        </a:rPr>
                        <a:t>deepspace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Deep Space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4486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036310"/>
              </p:ext>
            </p:extLst>
          </p:nvPr>
        </p:nvGraphicFramePr>
        <p:xfrm>
          <a:off x="990600" y="1983626"/>
          <a:ext cx="6977558" cy="4469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diem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Digital Emblems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88089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ianabis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Update to IANA Considerations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861735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ipsecme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IP Security Maintenance and Extensions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27879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Operations and Management Area Working Group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018515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roll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5"/>
                        </a:rPr>
                        <a:t>Routing Over Low power and Lossy networks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8708004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6"/>
                        </a:rPr>
                        <a:t>rpp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7"/>
                        </a:rPr>
                        <a:t>RESTful Provisioning Protocol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3250928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8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9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0"/>
                        </a:rPr>
                        <a:t>tiptop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21"/>
                        </a:rPr>
                        <a:t>Taking IP To Other Planets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177403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open-source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https://datatracker.ietf.org/wg/6lo/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Path-Aware Semantic Addressing (PASA) for Low power and Lossy Networks: </a:t>
            </a:r>
            <a:r>
              <a:rPr lang="en-US" sz="1400" dirty="0">
                <a:hlinkClick r:id="rId4"/>
              </a:rPr>
              <a:t>https://datatracker.ietf.org/doc/draft-ietf-6lo-path-aware-semantic-addressing/</a:t>
            </a:r>
            <a:r>
              <a:rPr lang="en-US" sz="1400" dirty="0"/>
              <a:t> (November 2024)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New and revised: Generic Address Assignment Option for 6LowPAN Neighbor Discovery: </a:t>
            </a:r>
            <a:r>
              <a:rPr lang="en-US" sz="1400" dirty="0">
                <a:hlinkClick r:id="rId5"/>
              </a:rPr>
              <a:t>https://datatracker.ietf.org/doc/draft-ietf-6lo-nd-gaao/</a:t>
            </a:r>
            <a:r>
              <a:rPr lang="en-US" sz="1400" dirty="0"/>
              <a:t> (November 2024)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152580</TotalTime>
  <Words>1925</Words>
  <Application>Microsoft Macintosh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121 November 2-8, 2024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1047</cp:revision>
  <cp:lastPrinted>1998-02-10T13:28:06Z</cp:lastPrinted>
  <dcterms:created xsi:type="dcterms:W3CDTF">2005-01-04T21:26:55Z</dcterms:created>
  <dcterms:modified xsi:type="dcterms:W3CDTF">2025-01-14T06:18:25Z</dcterms:modified>
  <cp:category/>
</cp:coreProperties>
</file>