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788" r:id="rId3"/>
    <p:sldId id="451" r:id="rId4"/>
    <p:sldId id="786" r:id="rId5"/>
    <p:sldId id="789" r:id="rId6"/>
    <p:sldId id="791" r:id="rId7"/>
    <p:sldId id="792" r:id="rId8"/>
    <p:sldId id="787" r:id="rId9"/>
    <p:sldId id="270" r:id="rId10"/>
    <p:sldId id="79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 id="2" name="humengshi" initials="h" lastIdx="0" clrIdx="1">
    <p:extLst>
      <p:ext uri="{19B8F6BF-5375-455C-9EA6-DF929625EA0E}">
        <p15:presenceInfo xmlns:p15="http://schemas.microsoft.com/office/powerpoint/2012/main" userId="S-1-5-21-147214757-305610072-1517763936-66750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C2C2FE"/>
    <a:srgbClr val="FF9900"/>
    <a:srgbClr val="99A40C"/>
    <a:srgbClr val="CCFFCC"/>
    <a:srgbClr val="996600"/>
    <a:srgbClr val="996633"/>
    <a:srgbClr val="CC6600"/>
    <a:srgbClr val="FFFF99"/>
    <a:srgbClr val="DFB7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1" autoAdjust="0"/>
    <p:restoredTop sz="96517" autoAdjust="0"/>
  </p:normalViewPr>
  <p:slideViewPr>
    <p:cSldViewPr>
      <p:cViewPr varScale="1">
        <p:scale>
          <a:sx n="86" d="100"/>
          <a:sy n="86" d="100"/>
        </p:scale>
        <p:origin x="1594" y="6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744"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72493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835609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21573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911880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91744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47754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08389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802.11-25/0128</a:t>
            </a:r>
            <a:r>
              <a:rPr lang="en-US" altLang="zh-CN" sz="1800" b="1" dirty="0"/>
              <a:t>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800" b="1" kern="1200" dirty="0">
                <a:solidFill>
                  <a:schemeClr val="tx1"/>
                </a:solidFill>
                <a:latin typeface="Times New Roman" charset="0"/>
                <a:ea typeface="+mn-ea"/>
                <a:cs typeface="+mn-cs"/>
              </a:rPr>
              <a:t>J</a:t>
            </a:r>
            <a:r>
              <a:rPr lang="en-US" altLang="zh-CN" sz="1800" b="1" kern="1200" dirty="0">
                <a:solidFill>
                  <a:schemeClr val="tx1"/>
                </a:solidFill>
                <a:latin typeface="Times New Roman" charset="0"/>
                <a:ea typeface="+mn-ea"/>
                <a:cs typeface="+mn-cs"/>
              </a:rPr>
              <a:t>anuary</a:t>
            </a:r>
            <a:r>
              <a:rPr lang="en-US" sz="1800" b="1" dirty="0"/>
              <a:t> 2025</a:t>
            </a:r>
          </a:p>
        </p:txBody>
      </p:sp>
      <p:sp>
        <p:nvSpPr>
          <p:cNvPr id="12" name="Rectangle 7"/>
          <p:cNvSpPr>
            <a:spLocks noChangeArrowheads="1"/>
          </p:cNvSpPr>
          <p:nvPr userDrawn="1"/>
        </p:nvSpPr>
        <p:spPr bwMode="auto">
          <a:xfrm>
            <a:off x="6400800" y="6533880"/>
            <a:ext cx="2286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Mengshi</a:t>
            </a:r>
            <a:r>
              <a:rPr lang="en-US" sz="1200" baseline="0" dirty="0"/>
              <a:t> Hu</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idx="4294967295"/>
          </p:nvPr>
        </p:nvSpPr>
        <p:spPr>
          <a:xfrm>
            <a:off x="771674" y="846909"/>
            <a:ext cx="7991323" cy="762000"/>
          </a:xfrm>
          <a:noFill/>
          <a:ln/>
        </p:spPr>
        <p:txBody>
          <a:bodyPr/>
          <a:lstStyle/>
          <a:p>
            <a:pPr eaLnBrk="1" hangingPunct="1">
              <a:lnSpc>
                <a:spcPct val="120000"/>
              </a:lnSpc>
            </a:pPr>
            <a:r>
              <a:rPr lang="en-US" sz="2800" dirty="0">
                <a:solidFill>
                  <a:schemeClr val="tx1"/>
                </a:solidFill>
              </a:rPr>
              <a:t>Discussion on PE Requirement </a:t>
            </a:r>
            <a:r>
              <a:rPr lang="en-US" altLang="zh-CN" sz="2800" dirty="0">
                <a:solidFill>
                  <a:schemeClr val="tx1"/>
                </a:solidFill>
              </a:rPr>
              <a:t>for UEQM</a:t>
            </a:r>
            <a:endParaRPr lang="en-US" sz="2800" dirty="0">
              <a:solidFill>
                <a:schemeClr val="tx1"/>
              </a:solidFill>
            </a:endParaRPr>
          </a:p>
        </p:txBody>
      </p:sp>
      <p:sp>
        <p:nvSpPr>
          <p:cNvPr id="30726" name="Rectangle 6"/>
          <p:cNvSpPr>
            <a:spLocks noGrp="1" noChangeArrowheads="1"/>
          </p:cNvSpPr>
          <p:nvPr>
            <p:ph type="body" idx="1"/>
          </p:nvPr>
        </p:nvSpPr>
        <p:spPr>
          <a:xfrm>
            <a:off x="669292" y="1829177"/>
            <a:ext cx="7772400" cy="381000"/>
          </a:xfrm>
          <a:noFill/>
          <a:ln/>
        </p:spPr>
        <p:txBody>
          <a:bodyPr/>
          <a:lstStyle/>
          <a:p>
            <a:pPr algn="ctr">
              <a:buFontTx/>
              <a:buNone/>
            </a:pPr>
            <a:r>
              <a:rPr lang="en-US" sz="2000" dirty="0"/>
              <a:t>Date</a:t>
            </a:r>
            <a:r>
              <a:rPr lang="en-US" sz="2000"/>
              <a:t>:</a:t>
            </a:r>
            <a:r>
              <a:rPr lang="en-US" sz="2000" b="0"/>
              <a:t> 2025-01-10</a:t>
            </a:r>
            <a:endParaRPr lang="en-US" sz="2000" b="0" dirty="0"/>
          </a:p>
        </p:txBody>
      </p:sp>
      <p:sp>
        <p:nvSpPr>
          <p:cNvPr id="30732" name="Rectangle 12"/>
          <p:cNvSpPr>
            <a:spLocks noChangeArrowheads="1"/>
          </p:cNvSpPr>
          <p:nvPr/>
        </p:nvSpPr>
        <p:spPr bwMode="auto">
          <a:xfrm>
            <a:off x="1066800" y="2439154"/>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1703201216"/>
              </p:ext>
            </p:extLst>
          </p:nvPr>
        </p:nvGraphicFramePr>
        <p:xfrm>
          <a:off x="993867" y="2971800"/>
          <a:ext cx="7546939" cy="1219200"/>
        </p:xfrm>
        <a:graphic>
          <a:graphicData uri="http://schemas.openxmlformats.org/drawingml/2006/table">
            <a:tbl>
              <a:tblPr firstRow="1" bandRow="1">
                <a:tableStyleId>{5940675A-B579-460E-94D1-54222C63F5DA}</a:tableStyleId>
              </a:tblPr>
              <a:tblGrid>
                <a:gridCol w="1704526">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41813">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212271">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212271">
                <a:tc>
                  <a:txBody>
                    <a:bodyPr/>
                    <a:lstStyle/>
                    <a:p>
                      <a:pPr algn="l"/>
                      <a:r>
                        <a:rPr lang="en-US" altLang="zh-CN" sz="1400" dirty="0"/>
                        <a:t>Mengshi Hu</a:t>
                      </a:r>
                      <a:endParaRPr lang="zh-CN" altLang="en-US" sz="1400" dirty="0"/>
                    </a:p>
                  </a:txBody>
                  <a:tcPr anchor="ctr"/>
                </a:tc>
                <a:tc rowSpan="3">
                  <a:txBody>
                    <a:bodyPr/>
                    <a:lstStyle/>
                    <a:p>
                      <a:pPr marL="0" algn="l" defTabSz="457200" rtl="0" eaLnBrk="1" fontAlgn="b" latinLnBrk="0" hangingPunct="1">
                        <a:spcAft>
                          <a:spcPts val="0"/>
                        </a:spcAft>
                      </a:pPr>
                      <a:r>
                        <a:rPr lang="en-US" sz="1400" kern="1200" dirty="0">
                          <a:solidFill>
                            <a:schemeClr val="tx1"/>
                          </a:solidFill>
                          <a:latin typeface="+mn-lt"/>
                          <a:ea typeface="+mn-ea"/>
                          <a:cs typeface="+mn-cs"/>
                        </a:rPr>
                        <a:t>Huawei</a:t>
                      </a: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r>
                        <a:rPr lang="en-US" altLang="zh-CN" sz="1400" dirty="0"/>
                        <a:t>humengshi@huawei.com</a:t>
                      </a:r>
                      <a:endParaRPr lang="zh-CN" altLang="en-US" sz="1400" dirty="0"/>
                    </a:p>
                  </a:txBody>
                  <a:tcPr anchor="ctr"/>
                </a:tc>
                <a:extLst>
                  <a:ext uri="{0D108BD9-81ED-4DB2-BD59-A6C34878D82A}">
                    <a16:rowId xmlns:a16="http://schemas.microsoft.com/office/drawing/2014/main" val="10001"/>
                  </a:ext>
                </a:extLst>
              </a:tr>
              <a:tr h="212271">
                <a:tc>
                  <a:txBody>
                    <a:bodyPr/>
                    <a:lstStyle/>
                    <a:p>
                      <a:pPr algn="l"/>
                      <a:r>
                        <a:rPr lang="en-US" altLang="zh-CN" sz="1400" kern="1200" dirty="0">
                          <a:solidFill>
                            <a:schemeClr val="tx1"/>
                          </a:solidFill>
                          <a:latin typeface="+mn-lt"/>
                          <a:ea typeface="+mn-ea"/>
                          <a:cs typeface="+mn-cs"/>
                        </a:rPr>
                        <a:t>Ross Jian Yu</a:t>
                      </a:r>
                      <a:endParaRPr lang="zh-CN" altLang="en-US" sz="1400" kern="1200" dirty="0">
                        <a:solidFill>
                          <a:schemeClr val="tx1"/>
                        </a:solidFill>
                        <a:latin typeface="+mn-lt"/>
                        <a:ea typeface="+mn-ea"/>
                        <a:cs typeface="+mn-cs"/>
                      </a:endParaRPr>
                    </a:p>
                  </a:txBody>
                  <a:tcPr anchor="ctr"/>
                </a:tc>
                <a:tc vMerge="1">
                  <a:txBody>
                    <a:bodyPr/>
                    <a:lstStyle/>
                    <a:p>
                      <a:pPr marL="0" algn="l" defTabSz="457200" rtl="0" eaLnBrk="1" fontAlgn="b" latinLnBrk="0" hangingPunct="1">
                        <a:spcAft>
                          <a:spcPts val="0"/>
                        </a:spcAft>
                      </a:pP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endParaRPr lang="zh-CN" altLang="en-US" sz="1400" dirty="0"/>
                    </a:p>
                  </a:txBody>
                  <a:tcPr anchor="ctr"/>
                </a:tc>
                <a:extLst>
                  <a:ext uri="{0D108BD9-81ED-4DB2-BD59-A6C34878D82A}">
                    <a16:rowId xmlns:a16="http://schemas.microsoft.com/office/drawing/2014/main" val="2933867186"/>
                  </a:ext>
                </a:extLst>
              </a:tr>
              <a:tr h="0">
                <a:tc>
                  <a:txBody>
                    <a:bodyPr/>
                    <a:lstStyle/>
                    <a:p>
                      <a:pPr algn="l"/>
                      <a:r>
                        <a:rPr lang="en-US" altLang="zh-CN" sz="1400" dirty="0"/>
                        <a:t>Ming Gan</a:t>
                      </a:r>
                      <a:endParaRPr lang="zh-CN" altLang="en-US" sz="1400" dirty="0"/>
                    </a:p>
                  </a:txBody>
                  <a:tcPr anchor="ctr"/>
                </a:tc>
                <a:tc vMerge="1">
                  <a:txBody>
                    <a:bodyPr/>
                    <a:lstStyle/>
                    <a:p>
                      <a:pPr marL="0" algn="l" defTabSz="457200" rtl="0" eaLnBrk="1" fontAlgn="b" latinLnBrk="0" hangingPunct="1">
                        <a:spcAft>
                          <a:spcPts val="0"/>
                        </a:spcAft>
                      </a:pP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endParaRPr lang="zh-CN" altLang="en-US" sz="1400" i="0" dirty="0"/>
                    </a:p>
                  </a:txBody>
                  <a:tcPr anchor="ctr"/>
                </a:tc>
                <a:extLst>
                  <a:ext uri="{0D108BD9-81ED-4DB2-BD59-A6C34878D82A}">
                    <a16:rowId xmlns:a16="http://schemas.microsoft.com/office/drawing/2014/main" val="279201179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981200"/>
            <a:ext cx="7467600" cy="2819400"/>
          </a:xfrm>
        </p:spPr>
        <p:txBody>
          <a:bodyPr/>
          <a:lstStyle/>
          <a:p>
            <a:pPr algn="just">
              <a:spcBef>
                <a:spcPts val="0"/>
              </a:spcBef>
              <a:buSzPct val="100000"/>
            </a:pPr>
            <a:r>
              <a:rPr lang="en-US" altLang="zh-CN" sz="1800" dirty="0">
                <a:solidFill>
                  <a:schemeClr val="dk1"/>
                </a:solidFill>
                <a:cs typeface="Times New Roman"/>
              </a:rPr>
              <a:t>Do you agree that in the UHR MU PPDU in 11bn, the PE requirements of UEQM with the constellation order x of the first spatial stream is equal to the PE requirements of EQM with the constellation order x?</a:t>
            </a:r>
          </a:p>
          <a:p>
            <a:pPr algn="just">
              <a:spcBef>
                <a:spcPts val="0"/>
              </a:spcBef>
              <a:buSzPct val="100000"/>
            </a:pPr>
            <a:endParaRPr lang="en-US" altLang="zh-CN" sz="1800" dirty="0">
              <a:solidFill>
                <a:schemeClr val="dk1"/>
              </a:solidFill>
              <a:cs typeface="Times New Roman"/>
            </a:endParaRPr>
          </a:p>
          <a:p>
            <a:pPr algn="just">
              <a:spcBef>
                <a:spcPts val="0"/>
              </a:spcBef>
              <a:buSzPct val="100000"/>
            </a:pPr>
            <a:endParaRPr lang="en-US" altLang="zh-CN" sz="1800" dirty="0">
              <a:solidFill>
                <a:schemeClr val="dk1"/>
              </a:solidFill>
              <a:cs typeface="Times New Roman"/>
            </a:endParaRPr>
          </a:p>
          <a:p>
            <a:pPr algn="just">
              <a:spcBef>
                <a:spcPts val="0"/>
              </a:spcBef>
              <a:buSzPct val="100000"/>
            </a:pPr>
            <a:endParaRPr lang="en-US" altLang="zh-CN" sz="1800" dirty="0">
              <a:solidFill>
                <a:schemeClr val="dk1"/>
              </a:solidFill>
              <a:cs typeface="Times New Roman"/>
            </a:endParaRP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Y</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N</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A</a:t>
            </a:r>
          </a:p>
          <a:p>
            <a:pPr marL="180975" indent="-180975" algn="just">
              <a:spcBef>
                <a:spcPts val="600"/>
              </a:spcBef>
              <a:spcAft>
                <a:spcPts val="0"/>
              </a:spcAft>
              <a:buNone/>
            </a:pPr>
            <a:endParaRPr lang="en-US" altLang="zh-CN" sz="180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10</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SP 1</a:t>
            </a:r>
            <a:endParaRPr lang="en-US" kern="0" dirty="0">
              <a:solidFill>
                <a:schemeClr val="tx1"/>
              </a:solidFill>
            </a:endParaRPr>
          </a:p>
        </p:txBody>
      </p:sp>
    </p:spTree>
    <p:extLst>
      <p:ext uri="{BB962C8B-B14F-4D97-AF65-F5344CB8AC3E}">
        <p14:creationId xmlns:p14="http://schemas.microsoft.com/office/powerpoint/2010/main" val="2726769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723752" y="1752600"/>
            <a:ext cx="7696495" cy="3581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a:solidFill>
                  <a:schemeClr val="dk1"/>
                </a:solidFill>
                <a:cs typeface="Times New Roman"/>
              </a:rPr>
              <a:t>UEQM (Unequal Modulation) is a promising feature enabling different modulation orders in the resource allocated to a user. The spatial domain UEQM has been adopted in UHR.</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Define unequal modulation over different spatial streams (Motion 23)</a:t>
            </a:r>
          </a:p>
          <a:p>
            <a:pPr algn="just">
              <a:spcBef>
                <a:spcPts val="0"/>
              </a:spcBef>
              <a:buSzPct val="100000"/>
            </a:pPr>
            <a:endParaRPr lang="en-US" altLang="zh-CN" sz="1800" dirty="0">
              <a:solidFill>
                <a:schemeClr val="dk1"/>
              </a:solidFill>
              <a:cs typeface="Times New Roman"/>
            </a:endParaRPr>
          </a:p>
          <a:p>
            <a:pPr marL="342900" lvl="1" indent="-342900" algn="just">
              <a:spcBef>
                <a:spcPts val="0"/>
              </a:spcBef>
              <a:buSzPct val="100000"/>
              <a:buChar char="•"/>
            </a:pPr>
            <a:r>
              <a:rPr lang="en-US" altLang="zh-CN" sz="1800" b="1" dirty="0">
                <a:solidFill>
                  <a:schemeClr val="dk1"/>
                </a:solidFill>
                <a:ea typeface="+mn-ea"/>
                <a:cs typeface="Times New Roman"/>
              </a:rPr>
              <a:t>Previously in the EHT standard, the PE requirement of an EHT MU PPDU is related to the capability “nominal packet padding value”. This value could be determined by two methods and both of them are affected by the used constellation order.</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The reason is that a higher constellation order corresponds to a higher complexity.</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NOTE: Only the equal modulation (EQM) is supported in EHT.</a:t>
            </a:r>
          </a:p>
          <a:p>
            <a:pPr marL="361950" lvl="1" indent="0" algn="just">
              <a:buSzPct val="100000"/>
              <a:buNone/>
            </a:pPr>
            <a:endParaRPr lang="en-US" altLang="zh-CN" sz="1600" dirty="0">
              <a:latin typeface="Times New Roman" panose="02020603050405020304" pitchFamily="18" charset="0"/>
              <a:cs typeface="Times New Roman" panose="02020603050405020304" pitchFamily="18" charset="0"/>
            </a:endParaRPr>
          </a:p>
          <a:p>
            <a:pPr marL="342900" lvl="1" indent="-342900" algn="just">
              <a:spcBef>
                <a:spcPts val="0"/>
              </a:spcBef>
              <a:buSzPct val="100000"/>
              <a:buChar char="•"/>
            </a:pPr>
            <a:r>
              <a:rPr lang="en-US" altLang="zh-CN" sz="1800" b="1" dirty="0">
                <a:solidFill>
                  <a:schemeClr val="dk1"/>
                </a:solidFill>
                <a:ea typeface="+mn-ea"/>
                <a:cs typeface="Times New Roman"/>
              </a:rPr>
              <a:t>In this contribution, the selection of nominal packet padding values is further discussed in the case of UEQM in UHR.</a:t>
            </a:r>
          </a:p>
          <a:p>
            <a:pPr marL="342900" lvl="1" indent="-342900" algn="just">
              <a:spcBef>
                <a:spcPts val="0"/>
              </a:spcBef>
              <a:buSzPct val="100000"/>
              <a:buChar char="•"/>
            </a:pPr>
            <a:endParaRPr lang="en-US" altLang="zh-CN" sz="1800" b="1" dirty="0">
              <a:solidFill>
                <a:schemeClr val="dk1"/>
              </a:solidFill>
              <a:ea typeface="+mn-ea"/>
              <a:cs typeface="Times New Roman"/>
            </a:endParaRP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idx="4294967295"/>
          </p:nvPr>
        </p:nvSpPr>
        <p:spPr>
          <a:xfrm>
            <a:off x="609600" y="762000"/>
            <a:ext cx="8001000" cy="533400"/>
          </a:xfrm>
          <a:noFill/>
          <a:ln/>
        </p:spPr>
        <p:txBody>
          <a:bodyPr/>
          <a:lstStyle/>
          <a:p>
            <a:r>
              <a:rPr lang="en-US" sz="2800" dirty="0">
                <a:solidFill>
                  <a:schemeClr val="tx1"/>
                </a:solidFill>
              </a:rPr>
              <a:t>Background</a:t>
            </a:r>
            <a:endParaRPr lang="en-US" dirty="0">
              <a:solidFill>
                <a:schemeClr val="tx1"/>
              </a:solidFill>
            </a:endParaRPr>
          </a:p>
        </p:txBody>
      </p:sp>
    </p:spTree>
    <p:extLst>
      <p:ext uri="{BB962C8B-B14F-4D97-AF65-F5344CB8AC3E}">
        <p14:creationId xmlns:p14="http://schemas.microsoft.com/office/powerpoint/2010/main" val="4238002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723753" y="1704032"/>
            <a:ext cx="7582048" cy="35814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sz="1800" b="1" dirty="0">
                <a:solidFill>
                  <a:schemeClr val="dk1"/>
                </a:solidFill>
                <a:ea typeface="+mn-ea"/>
                <a:cs typeface="Times New Roman"/>
              </a:rPr>
              <a:t>In the EHT standard, the PE requirement (Nominal T</a:t>
            </a:r>
            <a:r>
              <a:rPr lang="en-US" altLang="zh-CN" sz="1800" b="1" baseline="-25000" dirty="0">
                <a:solidFill>
                  <a:schemeClr val="dk1"/>
                </a:solidFill>
                <a:ea typeface="+mn-ea"/>
                <a:cs typeface="Times New Roman"/>
              </a:rPr>
              <a:t>PE</a:t>
            </a:r>
            <a:r>
              <a:rPr lang="en-US" altLang="zh-CN" sz="1800" b="1" dirty="0">
                <a:solidFill>
                  <a:schemeClr val="dk1"/>
                </a:solidFill>
                <a:ea typeface="+mn-ea"/>
                <a:cs typeface="Times New Roman"/>
              </a:rPr>
              <a:t> values) of an EHT MU PPDU is related to the capability “nominal packet padding value”, which is shown in the following table.</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sym typeface="Times New Roman"/>
              </a:rPr>
              <a:t>The nominal packet padding value along with pre-FEC padding factor (a) determines the Nominal T</a:t>
            </a:r>
            <a:r>
              <a:rPr lang="en-US" altLang="zh-CN" sz="1600" baseline="-25000" dirty="0">
                <a:latin typeface="Times New Roman" panose="02020603050405020304" pitchFamily="18" charset="0"/>
                <a:cs typeface="Times New Roman" panose="02020603050405020304" pitchFamily="18" charset="0"/>
                <a:sym typeface="Times New Roman"/>
              </a:rPr>
              <a:t>PE</a:t>
            </a:r>
            <a:r>
              <a:rPr lang="en-US" altLang="zh-CN" sz="1600" dirty="0">
                <a:latin typeface="Times New Roman" panose="02020603050405020304" pitchFamily="18" charset="0"/>
                <a:cs typeface="Times New Roman" panose="02020603050405020304" pitchFamily="18" charset="0"/>
                <a:sym typeface="Times New Roman"/>
              </a:rPr>
              <a:t> values for PE field. </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The duration of the PE field, T</a:t>
            </a:r>
            <a:r>
              <a:rPr lang="en-US" altLang="zh-CN" sz="1600" baseline="-25000" dirty="0">
                <a:latin typeface="Times New Roman" panose="02020603050405020304" pitchFamily="18" charset="0"/>
                <a:cs typeface="Times New Roman" panose="02020603050405020304" pitchFamily="18" charset="0"/>
              </a:rPr>
              <a:t>PE</a:t>
            </a:r>
            <a:r>
              <a:rPr lang="en-US" altLang="zh-CN" sz="1600" dirty="0">
                <a:latin typeface="Times New Roman" panose="02020603050405020304" pitchFamily="18" charset="0"/>
                <a:cs typeface="Times New Roman" panose="02020603050405020304" pitchFamily="18" charset="0"/>
              </a:rPr>
              <a:t>, may take values of 0, 4, 8, 12,</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16 or 20 µs, and should be equal to the </a:t>
            </a:r>
            <a:r>
              <a:rPr lang="en-US" altLang="zh-CN" sz="1600" dirty="0">
                <a:latin typeface="Times New Roman" panose="02020603050405020304" pitchFamily="18" charset="0"/>
                <a:cs typeface="Times New Roman" panose="02020603050405020304" pitchFamily="18" charset="0"/>
                <a:sym typeface="Times New Roman"/>
              </a:rPr>
              <a:t>Nominal T</a:t>
            </a:r>
            <a:r>
              <a:rPr lang="en-US" altLang="zh-CN" sz="1600" baseline="-25000" dirty="0">
                <a:latin typeface="Times New Roman" panose="02020603050405020304" pitchFamily="18" charset="0"/>
                <a:cs typeface="Times New Roman" panose="02020603050405020304" pitchFamily="18" charset="0"/>
                <a:sym typeface="Times New Roman"/>
              </a:rPr>
              <a:t>PE</a:t>
            </a:r>
            <a:r>
              <a:rPr lang="en-US" altLang="zh-CN" sz="1600" dirty="0">
                <a:latin typeface="Times New Roman" panose="02020603050405020304" pitchFamily="18" charset="0"/>
                <a:cs typeface="Times New Roman" panose="02020603050405020304" pitchFamily="18" charset="0"/>
                <a:sym typeface="Times New Roman"/>
              </a:rPr>
              <a:t> to minimize the PE overhead.</a:t>
            </a:r>
            <a:endParaRPr lang="en-US" altLang="zh-CN" sz="1600" dirty="0">
              <a:latin typeface="Times New Roman" panose="02020603050405020304" pitchFamily="18" charset="0"/>
              <a:cs typeface="Times New Roman" panose="02020603050405020304" pitchFamily="18" charset="0"/>
            </a:endParaRPr>
          </a:p>
          <a:p>
            <a:pPr marL="342900" lvl="1" indent="-342900" algn="just">
              <a:spcBef>
                <a:spcPts val="0"/>
              </a:spcBef>
              <a:buSzPct val="100000"/>
              <a:buChar char="•"/>
            </a:pPr>
            <a:endParaRPr lang="en-US" altLang="zh-CN" sz="1800" b="1" dirty="0">
              <a:solidFill>
                <a:schemeClr val="dk1"/>
              </a:solidFill>
              <a:ea typeface="+mn-ea"/>
              <a:cs typeface="Times New Roman"/>
            </a:endParaRPr>
          </a:p>
          <a:p>
            <a:pPr marL="342900" lvl="1" indent="-342900" algn="just">
              <a:spcBef>
                <a:spcPts val="0"/>
              </a:spcBef>
              <a:buSzPct val="100000"/>
              <a:buChar char="•"/>
            </a:pPr>
            <a:endParaRPr lang="en-US" altLang="zh-CN" sz="1800" b="1" dirty="0">
              <a:solidFill>
                <a:schemeClr val="dk1"/>
              </a:solidFill>
              <a:ea typeface="+mn-ea"/>
              <a:cs typeface="Times New Roman"/>
            </a:endParaRPr>
          </a:p>
          <a:p>
            <a:pPr marL="715963" lvl="1" indent="-354013" algn="just">
              <a:buSzPct val="100000"/>
            </a:pPr>
            <a:endParaRPr lang="en-US" altLang="zh-CN" sz="1600" dirty="0">
              <a:latin typeface="Times New Roman" panose="02020603050405020304" pitchFamily="18" charset="0"/>
              <a:cs typeface="Times New Roman" panose="02020603050405020304" pitchFamily="18" charset="0"/>
            </a:endParaRPr>
          </a:p>
          <a:p>
            <a:pPr lvl="0" algn="just">
              <a:spcBef>
                <a:spcPts val="0"/>
              </a:spcBef>
              <a:buSzPct val="100000"/>
            </a:pPr>
            <a:endParaRPr lang="en-US" altLang="zh-CN" sz="1400" dirty="0">
              <a:ea typeface="Times New Roman"/>
              <a:cs typeface="Times New Roman"/>
            </a:endParaRP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idx="4294967295"/>
          </p:nvPr>
        </p:nvSpPr>
        <p:spPr>
          <a:xfrm>
            <a:off x="609600" y="762000"/>
            <a:ext cx="8001000" cy="533400"/>
          </a:xfrm>
          <a:noFill/>
          <a:ln/>
        </p:spPr>
        <p:txBody>
          <a:bodyPr/>
          <a:lstStyle/>
          <a:p>
            <a:r>
              <a:rPr lang="en-US" sz="2800" dirty="0">
                <a:solidFill>
                  <a:schemeClr val="tx1"/>
                </a:solidFill>
              </a:rPr>
              <a:t>Nominal Packet Padding value</a:t>
            </a:r>
            <a:endParaRPr lang="en-US" dirty="0">
              <a:solidFill>
                <a:schemeClr val="tx1"/>
              </a:solidFill>
            </a:endParaRPr>
          </a:p>
        </p:txBody>
      </p:sp>
      <p:pic>
        <p:nvPicPr>
          <p:cNvPr id="3" name="图片 2">
            <a:extLst>
              <a:ext uri="{FF2B5EF4-FFF2-40B4-BE49-F238E27FC236}">
                <a16:creationId xmlns:a16="http://schemas.microsoft.com/office/drawing/2014/main" id="{5EF530FE-6B6F-4480-BC15-AB7258602D3A}"/>
              </a:ext>
            </a:extLst>
          </p:cNvPr>
          <p:cNvPicPr>
            <a:picLocks noChangeAspect="1"/>
          </p:cNvPicPr>
          <p:nvPr/>
        </p:nvPicPr>
        <p:blipFill>
          <a:blip r:embed="rId3"/>
          <a:stretch>
            <a:fillRect/>
          </a:stretch>
        </p:blipFill>
        <p:spPr>
          <a:xfrm>
            <a:off x="1981200" y="3886200"/>
            <a:ext cx="5410200" cy="2027698"/>
          </a:xfrm>
          <a:prstGeom prst="rect">
            <a:avLst/>
          </a:prstGeom>
        </p:spPr>
      </p:pic>
      <p:cxnSp>
        <p:nvCxnSpPr>
          <p:cNvPr id="7" name="直接箭头连接符 6">
            <a:extLst>
              <a:ext uri="{FF2B5EF4-FFF2-40B4-BE49-F238E27FC236}">
                <a16:creationId xmlns:a16="http://schemas.microsoft.com/office/drawing/2014/main" id="{03969A02-D7AE-412B-B28D-6E1AFBD6AC74}"/>
              </a:ext>
            </a:extLst>
          </p:cNvPr>
          <p:cNvCxnSpPr>
            <a:cxnSpLocks/>
          </p:cNvCxnSpPr>
          <p:nvPr/>
        </p:nvCxnSpPr>
        <p:spPr bwMode="auto">
          <a:xfrm flipH="1">
            <a:off x="7001456" y="4691680"/>
            <a:ext cx="580593"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文本框 9">
            <a:extLst>
              <a:ext uri="{FF2B5EF4-FFF2-40B4-BE49-F238E27FC236}">
                <a16:creationId xmlns:a16="http://schemas.microsoft.com/office/drawing/2014/main" id="{9403C3EA-AF18-4052-BDF5-55FABBBFB534}"/>
              </a:ext>
            </a:extLst>
          </p:cNvPr>
          <p:cNvSpPr txBox="1"/>
          <p:nvPr/>
        </p:nvSpPr>
        <p:spPr>
          <a:xfrm>
            <a:off x="7605996" y="4460847"/>
            <a:ext cx="1257154" cy="461665"/>
          </a:xfrm>
          <a:prstGeom prst="rect">
            <a:avLst/>
          </a:prstGeom>
          <a:noFill/>
        </p:spPr>
        <p:txBody>
          <a:bodyPr wrap="square">
            <a:spAutoFit/>
          </a:bodyPr>
          <a:lstStyle/>
          <a:p>
            <a:r>
              <a:rPr lang="en-US" altLang="zh-CN" sz="1200" b="1" dirty="0">
                <a:solidFill>
                  <a:srgbClr val="FF0000"/>
                </a:solidFill>
                <a:ea typeface="Times New Roman"/>
                <a:cs typeface="Times New Roman"/>
                <a:sym typeface="Times New Roman"/>
              </a:rPr>
              <a:t>Nominal Packet Padding value </a:t>
            </a:r>
            <a:endParaRPr lang="zh-CN" altLang="en-US" sz="1200" b="1" dirty="0">
              <a:solidFill>
                <a:srgbClr val="FF0000"/>
              </a:solidFill>
            </a:endParaRPr>
          </a:p>
        </p:txBody>
      </p:sp>
      <p:cxnSp>
        <p:nvCxnSpPr>
          <p:cNvPr id="11" name="直接箭头连接符 10">
            <a:extLst>
              <a:ext uri="{FF2B5EF4-FFF2-40B4-BE49-F238E27FC236}">
                <a16:creationId xmlns:a16="http://schemas.microsoft.com/office/drawing/2014/main" id="{973CA75A-0DC3-44A6-A0CB-171B923611CD}"/>
              </a:ext>
            </a:extLst>
          </p:cNvPr>
          <p:cNvCxnSpPr>
            <a:cxnSpLocks/>
          </p:cNvCxnSpPr>
          <p:nvPr/>
        </p:nvCxnSpPr>
        <p:spPr bwMode="auto">
          <a:xfrm>
            <a:off x="1638449" y="4572000"/>
            <a:ext cx="53340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文本框 13">
            <a:extLst>
              <a:ext uri="{FF2B5EF4-FFF2-40B4-BE49-F238E27FC236}">
                <a16:creationId xmlns:a16="http://schemas.microsoft.com/office/drawing/2014/main" id="{D6AC005C-B5EF-4E49-9200-C37CDEF273FA}"/>
              </a:ext>
            </a:extLst>
          </p:cNvPr>
          <p:cNvSpPr txBox="1"/>
          <p:nvPr/>
        </p:nvSpPr>
        <p:spPr>
          <a:xfrm>
            <a:off x="571650" y="4341167"/>
            <a:ext cx="1257154" cy="461665"/>
          </a:xfrm>
          <a:prstGeom prst="rect">
            <a:avLst/>
          </a:prstGeom>
          <a:noFill/>
        </p:spPr>
        <p:txBody>
          <a:bodyPr wrap="square">
            <a:spAutoFit/>
          </a:bodyPr>
          <a:lstStyle/>
          <a:p>
            <a:r>
              <a:rPr lang="en-US" altLang="zh-CN" sz="1200" b="1" dirty="0">
                <a:solidFill>
                  <a:srgbClr val="FF0000"/>
                </a:solidFill>
                <a:ea typeface="Times New Roman"/>
                <a:cs typeface="Times New Roman"/>
                <a:sym typeface="Times New Roman"/>
              </a:rPr>
              <a:t>Pre-FEC Padding Factor</a:t>
            </a:r>
            <a:endParaRPr lang="zh-CN" altLang="en-US" sz="1200" b="1" dirty="0">
              <a:solidFill>
                <a:srgbClr val="FF0000"/>
              </a:solidFill>
            </a:endParaRPr>
          </a:p>
        </p:txBody>
      </p:sp>
    </p:spTree>
    <p:extLst>
      <p:ext uri="{BB962C8B-B14F-4D97-AF65-F5344CB8AC3E}">
        <p14:creationId xmlns:p14="http://schemas.microsoft.com/office/powerpoint/2010/main" val="2334026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723752" y="1676400"/>
            <a:ext cx="7696495" cy="3581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1" dirty="0">
                <a:solidFill>
                  <a:schemeClr val="dk1"/>
                </a:solidFill>
                <a:ea typeface="+mn-ea"/>
                <a:cs typeface="Times New Roman"/>
              </a:rPr>
              <a:t>In the EHT standard, </a:t>
            </a:r>
            <a:r>
              <a:rPr lang="en-US" altLang="zh-CN" sz="1800" dirty="0">
                <a:solidFill>
                  <a:schemeClr val="dk1"/>
                </a:solidFill>
                <a:cs typeface="Times New Roman"/>
              </a:rPr>
              <a:t>two methods are supported to get the nominal packet padding values:</a:t>
            </a:r>
          </a:p>
          <a:p>
            <a:pPr marL="625475" lvl="1" indent="-263525" algn="just">
              <a:buSzPct val="100000"/>
              <a:buFont typeface="Arial" panose="020B0604020202020204" pitchFamily="34" charset="0"/>
              <a:buChar char="–"/>
            </a:pPr>
            <a:r>
              <a:rPr lang="en-US" altLang="zh-CN" sz="1600" b="1" dirty="0">
                <a:solidFill>
                  <a:srgbClr val="1E1EFA"/>
                </a:solidFill>
                <a:latin typeface="Times New Roman" panose="02020603050405020304" pitchFamily="18" charset="0"/>
                <a:cs typeface="Times New Roman" panose="02020603050405020304" pitchFamily="18" charset="0"/>
              </a:rPr>
              <a:t>Method 1</a:t>
            </a:r>
            <a:r>
              <a:rPr lang="en-US" altLang="zh-CN" sz="1600" dirty="0">
                <a:latin typeface="Times New Roman" panose="02020603050405020304" pitchFamily="18" charset="0"/>
                <a:cs typeface="Times New Roman" panose="02020603050405020304" pitchFamily="18" charset="0"/>
              </a:rPr>
              <a:t>: Use the Common Nominal Packet Padding subfield (Static)</a:t>
            </a:r>
          </a:p>
          <a:p>
            <a:pPr marL="625475" lvl="1" indent="-263525" algn="just">
              <a:buSzPct val="100000"/>
              <a:buFont typeface="Arial" panose="020B0604020202020204" pitchFamily="34" charset="0"/>
              <a:buChar char="–"/>
            </a:pPr>
            <a:r>
              <a:rPr lang="en-US" altLang="zh-CN" sz="1600" b="1" dirty="0">
                <a:solidFill>
                  <a:srgbClr val="1E1EFA"/>
                </a:solidFill>
                <a:latin typeface="Times New Roman" panose="02020603050405020304" pitchFamily="18" charset="0"/>
                <a:cs typeface="Times New Roman" panose="02020603050405020304" pitchFamily="18" charset="0"/>
              </a:rPr>
              <a:t>Method 2</a:t>
            </a:r>
            <a:r>
              <a:rPr lang="en-US" altLang="zh-CN" sz="1600" dirty="0">
                <a:latin typeface="Times New Roman" panose="02020603050405020304" pitchFamily="18" charset="0"/>
                <a:cs typeface="Times New Roman" panose="02020603050405020304" pitchFamily="18" charset="0"/>
              </a:rPr>
              <a:t>: Use the PPE Thresholds field (Dynamic).</a:t>
            </a:r>
          </a:p>
          <a:p>
            <a:pPr algn="just">
              <a:spcBef>
                <a:spcPts val="0"/>
              </a:spcBef>
              <a:buSzPct val="100000"/>
            </a:pPr>
            <a:endParaRPr lang="en-US" altLang="zh-CN" sz="1800" dirty="0">
              <a:solidFill>
                <a:schemeClr val="dk1"/>
              </a:solidFill>
              <a:cs typeface="Times New Roman"/>
            </a:endParaRPr>
          </a:p>
          <a:p>
            <a:pPr marL="342900" lvl="1" indent="-342900" algn="just">
              <a:spcBef>
                <a:spcPts val="0"/>
              </a:spcBef>
              <a:buSzPct val="100000"/>
              <a:buChar char="•"/>
            </a:pPr>
            <a:endParaRPr lang="en-US" altLang="zh-CN" sz="1800" b="1" dirty="0">
              <a:solidFill>
                <a:schemeClr val="dk1"/>
              </a:solidFill>
              <a:ea typeface="+mn-ea"/>
              <a:cs typeface="Times New Roman"/>
            </a:endParaRP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idx="4294967295"/>
          </p:nvPr>
        </p:nvSpPr>
        <p:spPr>
          <a:xfrm>
            <a:off x="609600" y="762000"/>
            <a:ext cx="8001000" cy="533400"/>
          </a:xfrm>
          <a:noFill/>
          <a:ln/>
        </p:spPr>
        <p:txBody>
          <a:bodyPr/>
          <a:lstStyle/>
          <a:p>
            <a:r>
              <a:rPr lang="en-US" sz="2800" dirty="0">
                <a:solidFill>
                  <a:schemeClr val="tx1"/>
                </a:solidFill>
              </a:rPr>
              <a:t>T</a:t>
            </a:r>
            <a:r>
              <a:rPr lang="en-US" altLang="zh-CN" sz="2800" dirty="0">
                <a:solidFill>
                  <a:schemeClr val="tx1"/>
                </a:solidFill>
              </a:rPr>
              <a:t>wo Method to Get the Value</a:t>
            </a:r>
            <a:endParaRPr lang="en-US" sz="2800" dirty="0">
              <a:solidFill>
                <a:schemeClr val="tx1"/>
              </a:solidFill>
            </a:endParaRPr>
          </a:p>
        </p:txBody>
      </p:sp>
      <p:graphicFrame>
        <p:nvGraphicFramePr>
          <p:cNvPr id="3" name="表格 3">
            <a:extLst>
              <a:ext uri="{FF2B5EF4-FFF2-40B4-BE49-F238E27FC236}">
                <a16:creationId xmlns:a16="http://schemas.microsoft.com/office/drawing/2014/main" id="{4CAB9F83-2F7A-4FF3-A417-A13DC49D0AB6}"/>
              </a:ext>
            </a:extLst>
          </p:cNvPr>
          <p:cNvGraphicFramePr>
            <a:graphicFrameLocks noGrp="1"/>
          </p:cNvGraphicFramePr>
          <p:nvPr>
            <p:extLst>
              <p:ext uri="{D42A27DB-BD31-4B8C-83A1-F6EECF244321}">
                <p14:modId xmlns:p14="http://schemas.microsoft.com/office/powerpoint/2010/main" val="2005674141"/>
              </p:ext>
            </p:extLst>
          </p:nvPr>
        </p:nvGraphicFramePr>
        <p:xfrm>
          <a:off x="1276348" y="3873440"/>
          <a:ext cx="6667501" cy="1005840"/>
        </p:xfrm>
        <a:graphic>
          <a:graphicData uri="http://schemas.openxmlformats.org/drawingml/2006/table">
            <a:tbl>
              <a:tblPr firstRow="1" bandRow="1">
                <a:tableStyleId>{5940675A-B579-460E-94D1-54222C63F5DA}</a:tableStyleId>
              </a:tblPr>
              <a:tblGrid>
                <a:gridCol w="4484688">
                  <a:extLst>
                    <a:ext uri="{9D8B030D-6E8A-4147-A177-3AD203B41FA5}">
                      <a16:colId xmlns:a16="http://schemas.microsoft.com/office/drawing/2014/main" val="2873134545"/>
                    </a:ext>
                  </a:extLst>
                </a:gridCol>
                <a:gridCol w="2182813">
                  <a:extLst>
                    <a:ext uri="{9D8B030D-6E8A-4147-A177-3AD203B41FA5}">
                      <a16:colId xmlns:a16="http://schemas.microsoft.com/office/drawing/2014/main" val="2715683682"/>
                    </a:ext>
                  </a:extLst>
                </a:gridCol>
              </a:tblGrid>
              <a:tr h="281093">
                <a:tc>
                  <a:txBody>
                    <a:bodyPr/>
                    <a:lstStyle/>
                    <a:p>
                      <a:r>
                        <a:rPr lang="en-US" altLang="zh-CN" sz="1600" b="0" dirty="0">
                          <a:solidFill>
                            <a:schemeClr val="tx1"/>
                          </a:solidFill>
                          <a:effectLst/>
                        </a:rPr>
                        <a:t>Condition</a:t>
                      </a:r>
                      <a:endParaRPr lang="zh-CN" altLang="en-US" sz="1600" b="0" dirty="0">
                        <a:solidFill>
                          <a:schemeClr val="tx1"/>
                        </a:solidFill>
                      </a:endParaRPr>
                    </a:p>
                  </a:txBody>
                  <a:tcPr>
                    <a:solidFill>
                      <a:schemeClr val="bg1">
                        <a:lumMod val="85000"/>
                      </a:schemeClr>
                    </a:solidFill>
                  </a:tcPr>
                </a:tc>
                <a:tc>
                  <a:txBody>
                    <a:bodyPr/>
                    <a:lstStyle/>
                    <a:p>
                      <a:r>
                        <a:rPr lang="en-US" altLang="zh-CN" sz="1600" b="0" dirty="0">
                          <a:solidFill>
                            <a:schemeClr val="tx1"/>
                          </a:solidFill>
                        </a:rPr>
                        <a:t>Corresponding Methods</a:t>
                      </a:r>
                      <a:endParaRPr lang="zh-CN" altLang="en-US" sz="1600" b="0" dirty="0">
                        <a:solidFill>
                          <a:schemeClr val="tx1"/>
                        </a:solidFill>
                      </a:endParaRPr>
                    </a:p>
                  </a:txBody>
                  <a:tcPr>
                    <a:solidFill>
                      <a:schemeClr val="bg1">
                        <a:lumMod val="85000"/>
                      </a:schemeClr>
                    </a:solidFill>
                  </a:tcPr>
                </a:tc>
                <a:extLst>
                  <a:ext uri="{0D108BD9-81ED-4DB2-BD59-A6C34878D82A}">
                    <a16:rowId xmlns:a16="http://schemas.microsoft.com/office/drawing/2014/main" val="3200121926"/>
                  </a:ext>
                </a:extLst>
              </a:tr>
              <a:tr h="281093">
                <a:tc>
                  <a:txBody>
                    <a:bodyPr/>
                    <a:lstStyle/>
                    <a:p>
                      <a:r>
                        <a:rPr lang="en-US" altLang="zh-CN" sz="1600" b="0" dirty="0">
                          <a:solidFill>
                            <a:schemeClr val="tx1"/>
                          </a:solidFill>
                          <a:effectLst/>
                        </a:rPr>
                        <a:t>If the PPE Thresholds Present subfield is set to 0</a:t>
                      </a:r>
                      <a:endParaRPr lang="zh-CN" altLang="en-US" sz="1600" b="0" dirty="0">
                        <a:solidFill>
                          <a:schemeClr val="tx1"/>
                        </a:solidFill>
                      </a:endParaRPr>
                    </a:p>
                  </a:txBody>
                  <a:tcPr/>
                </a:tc>
                <a:tc>
                  <a:txBody>
                    <a:bodyPr/>
                    <a:lstStyle/>
                    <a:p>
                      <a:r>
                        <a:rPr lang="en-US" altLang="zh-CN" sz="1600" b="0" dirty="0">
                          <a:solidFill>
                            <a:schemeClr val="tx1"/>
                          </a:solidFill>
                        </a:rPr>
                        <a:t>Method 1</a:t>
                      </a:r>
                      <a:endParaRPr lang="zh-CN" altLang="en-US" sz="1600" b="0" dirty="0">
                        <a:solidFill>
                          <a:schemeClr val="tx1"/>
                        </a:solidFill>
                      </a:endParaRPr>
                    </a:p>
                  </a:txBody>
                  <a:tcPr/>
                </a:tc>
                <a:extLst>
                  <a:ext uri="{0D108BD9-81ED-4DB2-BD59-A6C34878D82A}">
                    <a16:rowId xmlns:a16="http://schemas.microsoft.com/office/drawing/2014/main" val="1301471081"/>
                  </a:ext>
                </a:extLst>
              </a:tr>
              <a:tr h="281093">
                <a:tc>
                  <a:txBody>
                    <a:bodyPr/>
                    <a:lstStyle/>
                    <a:p>
                      <a:r>
                        <a:rPr lang="en-US" altLang="zh-CN" sz="1600" b="0" dirty="0">
                          <a:solidFill>
                            <a:schemeClr val="tx1"/>
                          </a:solidFill>
                          <a:effectLst/>
                        </a:rPr>
                        <a:t>If the PPE Thresholds Present subfield is set to 1</a:t>
                      </a:r>
                      <a:endParaRPr lang="zh-CN" altLang="en-US" sz="1600" b="0" dirty="0">
                        <a:solidFill>
                          <a:schemeClr val="tx1"/>
                        </a:solidFill>
                      </a:endParaRPr>
                    </a:p>
                  </a:txBody>
                  <a:tcPr/>
                </a:tc>
                <a:tc>
                  <a:txBody>
                    <a:bodyPr/>
                    <a:lstStyle/>
                    <a:p>
                      <a:r>
                        <a:rPr lang="en-US" altLang="zh-CN" sz="1600" b="0" dirty="0">
                          <a:solidFill>
                            <a:schemeClr val="tx1"/>
                          </a:solidFill>
                        </a:rPr>
                        <a:t>Method 2</a:t>
                      </a:r>
                      <a:endParaRPr lang="zh-CN" altLang="en-US" sz="1600" b="0" dirty="0">
                        <a:solidFill>
                          <a:schemeClr val="tx1"/>
                        </a:solidFill>
                      </a:endParaRPr>
                    </a:p>
                  </a:txBody>
                  <a:tcPr/>
                </a:tc>
                <a:extLst>
                  <a:ext uri="{0D108BD9-81ED-4DB2-BD59-A6C34878D82A}">
                    <a16:rowId xmlns:a16="http://schemas.microsoft.com/office/drawing/2014/main" val="2821233210"/>
                  </a:ext>
                </a:extLst>
              </a:tr>
            </a:tbl>
          </a:graphicData>
        </a:graphic>
      </p:graphicFrame>
      <p:sp>
        <p:nvSpPr>
          <p:cNvPr id="9" name="文本框 8">
            <a:extLst>
              <a:ext uri="{FF2B5EF4-FFF2-40B4-BE49-F238E27FC236}">
                <a16:creationId xmlns:a16="http://schemas.microsoft.com/office/drawing/2014/main" id="{350530B8-C2A1-49E6-84E5-2DF6BEB35F23}"/>
              </a:ext>
            </a:extLst>
          </p:cNvPr>
          <p:cNvSpPr txBox="1"/>
          <p:nvPr/>
        </p:nvSpPr>
        <p:spPr>
          <a:xfrm>
            <a:off x="2133600" y="3429000"/>
            <a:ext cx="5029200" cy="338554"/>
          </a:xfrm>
          <a:prstGeom prst="rect">
            <a:avLst/>
          </a:prstGeom>
          <a:noFill/>
        </p:spPr>
        <p:txBody>
          <a:bodyPr wrap="square">
            <a:spAutoFit/>
          </a:bodyPr>
          <a:lstStyle/>
          <a:p>
            <a:r>
              <a:rPr lang="en-US" altLang="zh-CN" sz="1600" dirty="0">
                <a:latin typeface="Times New Roman" panose="02020603050405020304" pitchFamily="18" charset="0"/>
                <a:cs typeface="Times New Roman" panose="02020603050405020304" pitchFamily="18" charset="0"/>
              </a:rPr>
              <a:t>Table: Two Methods for Nominal Packet Padding Values</a:t>
            </a:r>
            <a:r>
              <a:rPr lang="en-US" altLang="zh-CN" dirty="0">
                <a:latin typeface="Times New Roman" panose="02020603050405020304" pitchFamily="18" charset="0"/>
                <a:cs typeface="Times New Roman" panose="02020603050405020304" pitchFamily="18" charset="0"/>
              </a:rPr>
              <a:t>   </a:t>
            </a:r>
            <a:r>
              <a:rPr lang="en-US" altLang="zh-CN" sz="1200" dirty="0">
                <a:latin typeface="Times New Roman" panose="02020603050405020304" pitchFamily="18" charset="0"/>
                <a:cs typeface="Times New Roman" panose="02020603050405020304" pitchFamily="18" charset="0"/>
              </a:rPr>
              <a:t> </a:t>
            </a:r>
            <a:endParaRPr lang="zh-CN" altLang="en-US" dirty="0"/>
          </a:p>
        </p:txBody>
      </p:sp>
    </p:spTree>
    <p:extLst>
      <p:ext uri="{BB962C8B-B14F-4D97-AF65-F5344CB8AC3E}">
        <p14:creationId xmlns:p14="http://schemas.microsoft.com/office/powerpoint/2010/main" val="2684502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723752" y="1638300"/>
            <a:ext cx="7696495" cy="3581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a:solidFill>
                  <a:schemeClr val="dk1"/>
                </a:solidFill>
                <a:cs typeface="Times New Roman"/>
              </a:rPr>
              <a:t>In the EHT standard, Method 1 can be regarded as a static option, where the following four types indicated by the </a:t>
            </a:r>
            <a:r>
              <a:rPr lang="en-US" altLang="zh-CN" sz="1800" dirty="0"/>
              <a:t>Common Nominal Packet Padding subfield (2 bits)</a:t>
            </a:r>
            <a:r>
              <a:rPr lang="zh-CN" altLang="en-US" sz="1800" dirty="0"/>
              <a:t> </a:t>
            </a:r>
            <a:r>
              <a:rPr lang="en-US" altLang="zh-CN" sz="1800" dirty="0">
                <a:solidFill>
                  <a:schemeClr val="dk1"/>
                </a:solidFill>
                <a:cs typeface="Times New Roman"/>
              </a:rPr>
              <a:t>are supported:</a:t>
            </a:r>
          </a:p>
          <a:p>
            <a:pPr algn="just">
              <a:spcBef>
                <a:spcPts val="0"/>
              </a:spcBef>
              <a:buSzPct val="100000"/>
            </a:pPr>
            <a:endParaRPr lang="en-US" altLang="zh-CN" sz="1800" b="0" i="0" dirty="0">
              <a:solidFill>
                <a:schemeClr val="dk1"/>
              </a:solidFill>
              <a:effectLst/>
              <a:latin typeface="TimesNewRoman"/>
              <a:cs typeface="Times New Roman"/>
            </a:endParaRPr>
          </a:p>
          <a:p>
            <a:pPr algn="just">
              <a:spcBef>
                <a:spcPts val="0"/>
              </a:spcBef>
              <a:buSzPct val="100000"/>
            </a:pPr>
            <a:endParaRPr lang="en-US" altLang="zh-CN" sz="1800" b="0" dirty="0">
              <a:solidFill>
                <a:schemeClr val="dk1"/>
              </a:solidFill>
              <a:latin typeface="TimesNewRoman"/>
              <a:cs typeface="Times New Roman"/>
            </a:endParaRPr>
          </a:p>
          <a:p>
            <a:pPr algn="just">
              <a:spcBef>
                <a:spcPts val="0"/>
              </a:spcBef>
              <a:buSzPct val="100000"/>
            </a:pPr>
            <a:endParaRPr lang="en-US" altLang="zh-CN" sz="1800" b="0" i="0" dirty="0">
              <a:solidFill>
                <a:schemeClr val="dk1"/>
              </a:solidFill>
              <a:effectLst/>
              <a:latin typeface="TimesNewRoman"/>
              <a:cs typeface="Times New Roman"/>
            </a:endParaRPr>
          </a:p>
          <a:p>
            <a:pPr algn="just">
              <a:spcBef>
                <a:spcPts val="0"/>
              </a:spcBef>
              <a:buSzPct val="100000"/>
            </a:pPr>
            <a:endParaRPr lang="en-US" altLang="zh-CN" sz="1800" b="0" dirty="0">
              <a:solidFill>
                <a:schemeClr val="dk1"/>
              </a:solidFill>
              <a:latin typeface="TimesNewRoman"/>
              <a:cs typeface="Times New Roman"/>
            </a:endParaRPr>
          </a:p>
          <a:p>
            <a:pPr algn="just">
              <a:spcBef>
                <a:spcPts val="0"/>
              </a:spcBef>
              <a:buSzPct val="100000"/>
            </a:pPr>
            <a:endParaRPr lang="en-US" altLang="zh-CN" sz="1800" b="0" i="0" dirty="0">
              <a:solidFill>
                <a:schemeClr val="dk1"/>
              </a:solidFill>
              <a:effectLst/>
              <a:latin typeface="TimesNewRoman"/>
              <a:cs typeface="Times New Roman"/>
            </a:endParaRPr>
          </a:p>
          <a:p>
            <a:pPr algn="just">
              <a:spcBef>
                <a:spcPts val="0"/>
              </a:spcBef>
              <a:buSzPct val="100000"/>
            </a:pPr>
            <a:endParaRPr lang="en-US" altLang="zh-CN" sz="1800" b="0" dirty="0">
              <a:solidFill>
                <a:schemeClr val="dk1"/>
              </a:solidFill>
              <a:latin typeface="TimesNewRoman"/>
              <a:cs typeface="Times New Roman"/>
            </a:endParaRPr>
          </a:p>
          <a:p>
            <a:pPr algn="just">
              <a:spcBef>
                <a:spcPts val="0"/>
              </a:spcBef>
              <a:buSzPct val="100000"/>
            </a:pPr>
            <a:endParaRPr lang="en-US" altLang="zh-CN" sz="1800" b="0" i="0" dirty="0">
              <a:solidFill>
                <a:schemeClr val="dk1"/>
              </a:solidFill>
              <a:effectLst/>
              <a:latin typeface="TimesNewRoman"/>
              <a:cs typeface="Times New Roman"/>
            </a:endParaRPr>
          </a:p>
          <a:p>
            <a:pPr marL="342900" lvl="1" indent="-342900" algn="just">
              <a:spcBef>
                <a:spcPts val="0"/>
              </a:spcBef>
              <a:buSzPct val="100000"/>
              <a:buFont typeface="Arial" panose="020B0604020202020204" pitchFamily="34" charset="0"/>
              <a:buChar char="•"/>
            </a:pPr>
            <a:r>
              <a:rPr lang="en-US" altLang="zh-CN" sz="1800" b="1" dirty="0">
                <a:solidFill>
                  <a:schemeClr val="dk1"/>
                </a:solidFill>
                <a:ea typeface="+mn-ea"/>
                <a:cs typeface="Times New Roman"/>
              </a:rPr>
              <a:t>In UHR, since the UEQM is newly supported, how to determine the nominal packet padding value in the case of UEQM should be clarified. We propose to have the following simplified rule:</a:t>
            </a:r>
          </a:p>
          <a:p>
            <a:pPr marL="625475" lvl="1" indent="-263525" algn="just">
              <a:buSzPct val="100000"/>
              <a:buFont typeface="Arial" panose="020B0604020202020204" pitchFamily="34" charset="0"/>
              <a:buChar char="–"/>
            </a:pPr>
            <a:r>
              <a:rPr lang="en-US" altLang="zh-CN" sz="1600" dirty="0">
                <a:solidFill>
                  <a:srgbClr val="1E1EFA"/>
                </a:solidFill>
                <a:latin typeface="Times New Roman" panose="02020603050405020304" pitchFamily="18" charset="0"/>
                <a:cs typeface="Times New Roman" panose="02020603050405020304" pitchFamily="18" charset="0"/>
              </a:rPr>
              <a:t>The PE requirements of an UEQM with a highest constellation order </a:t>
            </a:r>
            <a:r>
              <a:rPr lang="en-US" altLang="zh-CN" sz="1600" i="1" dirty="0">
                <a:solidFill>
                  <a:srgbClr val="1E1EFA"/>
                </a:solidFill>
                <a:latin typeface="Times New Roman" panose="02020603050405020304" pitchFamily="18" charset="0"/>
                <a:cs typeface="Times New Roman" panose="02020603050405020304" pitchFamily="18" charset="0"/>
              </a:rPr>
              <a:t>x</a:t>
            </a:r>
            <a:r>
              <a:rPr lang="en-US" altLang="zh-CN" sz="1600" dirty="0">
                <a:solidFill>
                  <a:srgbClr val="1E1EFA"/>
                </a:solidFill>
                <a:latin typeface="Times New Roman" panose="02020603050405020304" pitchFamily="18" charset="0"/>
                <a:cs typeface="Times New Roman" panose="02020603050405020304" pitchFamily="18" charset="0"/>
              </a:rPr>
              <a:t> is equal to the PE requirements of an equal modulation with a constellation order </a:t>
            </a:r>
            <a:r>
              <a:rPr lang="en-US" altLang="zh-CN" sz="1600" i="1" dirty="0">
                <a:solidFill>
                  <a:srgbClr val="1E1EFA"/>
                </a:solidFill>
                <a:latin typeface="Times New Roman" panose="02020603050405020304" pitchFamily="18" charset="0"/>
                <a:cs typeface="Times New Roman" panose="02020603050405020304" pitchFamily="18" charset="0"/>
              </a:rPr>
              <a:t>x</a:t>
            </a:r>
            <a:r>
              <a:rPr lang="en-US" altLang="zh-CN" sz="1600" dirty="0">
                <a:solidFill>
                  <a:srgbClr val="1E1EFA"/>
                </a:solidFill>
                <a:latin typeface="Times New Roman" panose="02020603050405020304" pitchFamily="18" charset="0"/>
                <a:cs typeface="Times New Roman" panose="02020603050405020304" pitchFamily="18" charset="0"/>
              </a:rPr>
              <a:t>.</a:t>
            </a:r>
            <a:endParaRPr lang="en-US" altLang="zh-CN" sz="1800" b="1" dirty="0">
              <a:solidFill>
                <a:srgbClr val="1E1EFA"/>
              </a:solidFill>
              <a:ea typeface="+mn-ea"/>
              <a:cs typeface="Times New Roman"/>
            </a:endParaRPr>
          </a:p>
          <a:p>
            <a:pPr marL="342900" lvl="1" indent="-342900" algn="just">
              <a:spcBef>
                <a:spcPts val="0"/>
              </a:spcBef>
              <a:buSzPct val="100000"/>
              <a:buChar char="•"/>
            </a:pPr>
            <a:endParaRPr lang="en-US" altLang="zh-CN" sz="1800" b="1" dirty="0">
              <a:solidFill>
                <a:schemeClr val="dk1"/>
              </a:solidFill>
              <a:ea typeface="+mn-ea"/>
              <a:cs typeface="Times New Roman"/>
            </a:endParaRPr>
          </a:p>
          <a:p>
            <a:pPr marL="342900" lvl="1" indent="-342900" algn="just">
              <a:spcBef>
                <a:spcPts val="0"/>
              </a:spcBef>
              <a:buSzPct val="100000"/>
              <a:buChar char="•"/>
            </a:pPr>
            <a:endParaRPr lang="en-US" altLang="zh-CN" sz="1800" b="1" dirty="0">
              <a:solidFill>
                <a:schemeClr val="dk1"/>
              </a:solidFill>
              <a:ea typeface="+mn-ea"/>
              <a:cs typeface="Times New Roman"/>
            </a:endParaRP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idx="4294967295"/>
          </p:nvPr>
        </p:nvSpPr>
        <p:spPr>
          <a:xfrm>
            <a:off x="609600" y="762000"/>
            <a:ext cx="8001000" cy="533400"/>
          </a:xfrm>
          <a:noFill/>
          <a:ln/>
        </p:spPr>
        <p:txBody>
          <a:bodyPr/>
          <a:lstStyle/>
          <a:p>
            <a:r>
              <a:rPr lang="en-US" sz="2800" dirty="0">
                <a:solidFill>
                  <a:schemeClr val="tx1"/>
                </a:solidFill>
              </a:rPr>
              <a:t>Method 1: Common Nominal Packet Padding</a:t>
            </a:r>
          </a:p>
        </p:txBody>
      </p:sp>
      <p:graphicFrame>
        <p:nvGraphicFramePr>
          <p:cNvPr id="2" name="表格 2">
            <a:extLst>
              <a:ext uri="{FF2B5EF4-FFF2-40B4-BE49-F238E27FC236}">
                <a16:creationId xmlns:a16="http://schemas.microsoft.com/office/drawing/2014/main" id="{FC012BD6-CBA8-43F9-85B6-482DE2960249}"/>
              </a:ext>
            </a:extLst>
          </p:cNvPr>
          <p:cNvGraphicFramePr>
            <a:graphicFrameLocks noGrp="1"/>
          </p:cNvGraphicFramePr>
          <p:nvPr>
            <p:extLst>
              <p:ext uri="{D42A27DB-BD31-4B8C-83A1-F6EECF244321}">
                <p14:modId xmlns:p14="http://schemas.microsoft.com/office/powerpoint/2010/main" val="4082104990"/>
              </p:ext>
            </p:extLst>
          </p:nvPr>
        </p:nvGraphicFramePr>
        <p:xfrm>
          <a:off x="1295400" y="2590800"/>
          <a:ext cx="6877125" cy="1737360"/>
        </p:xfrm>
        <a:graphic>
          <a:graphicData uri="http://schemas.openxmlformats.org/drawingml/2006/table">
            <a:tbl>
              <a:tblPr firstRow="1" bandRow="1">
                <a:tableStyleId>{5940675A-B579-460E-94D1-54222C63F5DA}</a:tableStyleId>
              </a:tblPr>
              <a:tblGrid>
                <a:gridCol w="1316360">
                  <a:extLst>
                    <a:ext uri="{9D8B030D-6E8A-4147-A177-3AD203B41FA5}">
                      <a16:colId xmlns:a16="http://schemas.microsoft.com/office/drawing/2014/main" val="105017976"/>
                    </a:ext>
                  </a:extLst>
                </a:gridCol>
                <a:gridCol w="5560765">
                  <a:extLst>
                    <a:ext uri="{9D8B030D-6E8A-4147-A177-3AD203B41FA5}">
                      <a16:colId xmlns:a16="http://schemas.microsoft.com/office/drawing/2014/main" val="3065481240"/>
                    </a:ext>
                  </a:extLst>
                </a:gridCol>
              </a:tblGrid>
              <a:tr h="248064">
                <a:tc>
                  <a:txBody>
                    <a:bodyPr/>
                    <a:lstStyle/>
                    <a:p>
                      <a:r>
                        <a:rPr lang="en-US" altLang="zh-CN" sz="1400" dirty="0"/>
                        <a:t>Subfield Value</a:t>
                      </a:r>
                      <a:endParaRPr lang="zh-CN" altLang="en-US" sz="1400" dirty="0"/>
                    </a:p>
                  </a:txBody>
                  <a:tcPr>
                    <a:solidFill>
                      <a:schemeClr val="bg1">
                        <a:lumMod val="85000"/>
                      </a:schemeClr>
                    </a:solidFill>
                  </a:tcPr>
                </a:tc>
                <a:tc>
                  <a:txBody>
                    <a:bodyPr/>
                    <a:lstStyle/>
                    <a:p>
                      <a:r>
                        <a:rPr lang="en-US" altLang="zh-CN" sz="1400" dirty="0"/>
                        <a:t>Nominal Packet Padding Values</a:t>
                      </a:r>
                      <a:endParaRPr lang="zh-CN" altLang="en-US" sz="1400" dirty="0"/>
                    </a:p>
                  </a:txBody>
                  <a:tcPr>
                    <a:solidFill>
                      <a:schemeClr val="bg1">
                        <a:lumMod val="85000"/>
                      </a:schemeClr>
                    </a:solidFill>
                  </a:tcPr>
                </a:tc>
                <a:extLst>
                  <a:ext uri="{0D108BD9-81ED-4DB2-BD59-A6C34878D82A}">
                    <a16:rowId xmlns:a16="http://schemas.microsoft.com/office/drawing/2014/main" val="4217987226"/>
                  </a:ext>
                </a:extLst>
              </a:tr>
              <a:tr h="248064">
                <a:tc>
                  <a:txBody>
                    <a:bodyPr/>
                    <a:lstStyle/>
                    <a:p>
                      <a:r>
                        <a:rPr lang="en-US" altLang="zh-CN" sz="1400" dirty="0"/>
                        <a:t>00</a:t>
                      </a:r>
                      <a:endParaRPr lang="zh-CN" altLang="en-US" sz="1400" dirty="0"/>
                    </a:p>
                  </a:txBody>
                  <a:tcPr/>
                </a:tc>
                <a:tc>
                  <a:txBody>
                    <a:bodyPr/>
                    <a:lstStyle/>
                    <a:p>
                      <a:r>
                        <a:rPr lang="en-US" altLang="zh-CN" sz="1400" b="1" dirty="0">
                          <a:solidFill>
                            <a:schemeClr val="tx1"/>
                          </a:solidFill>
                        </a:rPr>
                        <a:t>0 µs</a:t>
                      </a:r>
                      <a:r>
                        <a:rPr lang="en-US" altLang="zh-CN" sz="1400" dirty="0">
                          <a:solidFill>
                            <a:schemeClr val="tx1"/>
                          </a:solidFill>
                        </a:rPr>
                        <a:t> for all constellations, and RU or MRU allocations the STA supports.</a:t>
                      </a:r>
                      <a:endParaRPr lang="zh-CN" altLang="en-US" sz="1400" dirty="0">
                        <a:solidFill>
                          <a:schemeClr val="tx1"/>
                        </a:solidFill>
                      </a:endParaRPr>
                    </a:p>
                  </a:txBody>
                  <a:tcPr/>
                </a:tc>
                <a:extLst>
                  <a:ext uri="{0D108BD9-81ED-4DB2-BD59-A6C34878D82A}">
                    <a16:rowId xmlns:a16="http://schemas.microsoft.com/office/drawing/2014/main" val="1468304195"/>
                  </a:ext>
                </a:extLst>
              </a:tr>
              <a:tr h="248064">
                <a:tc>
                  <a:txBody>
                    <a:bodyPr/>
                    <a:lstStyle/>
                    <a:p>
                      <a:r>
                        <a:rPr lang="en-US" altLang="zh-CN" sz="1400" dirty="0"/>
                        <a:t>01</a:t>
                      </a:r>
                      <a:endParaRPr lang="zh-CN" altLang="en-US" sz="1400" dirty="0"/>
                    </a:p>
                  </a:txBody>
                  <a:tcPr/>
                </a:tc>
                <a:tc>
                  <a:txBody>
                    <a:bodyPr/>
                    <a:lstStyle/>
                    <a:p>
                      <a:r>
                        <a:rPr lang="en-US" altLang="zh-CN" sz="1400" b="1" dirty="0">
                          <a:solidFill>
                            <a:schemeClr val="tx1"/>
                          </a:solidFill>
                          <a:effectLst/>
                        </a:rPr>
                        <a:t>8 µs </a:t>
                      </a:r>
                      <a:r>
                        <a:rPr lang="en-US" altLang="zh-CN" sz="1400" b="0" dirty="0">
                          <a:solidFill>
                            <a:schemeClr val="tx1"/>
                          </a:solidFill>
                          <a:effectLst/>
                        </a:rPr>
                        <a:t>for all constellations, and RU or MRU allocations the STA supports.</a:t>
                      </a:r>
                      <a:endParaRPr lang="zh-CN" altLang="en-US" sz="1400" dirty="0">
                        <a:solidFill>
                          <a:schemeClr val="tx1"/>
                        </a:solidFill>
                      </a:endParaRPr>
                    </a:p>
                  </a:txBody>
                  <a:tcPr/>
                </a:tc>
                <a:extLst>
                  <a:ext uri="{0D108BD9-81ED-4DB2-BD59-A6C34878D82A}">
                    <a16:rowId xmlns:a16="http://schemas.microsoft.com/office/drawing/2014/main" val="4055037091"/>
                  </a:ext>
                </a:extLst>
              </a:tr>
              <a:tr h="248064">
                <a:tc>
                  <a:txBody>
                    <a:bodyPr/>
                    <a:lstStyle/>
                    <a:p>
                      <a:r>
                        <a:rPr lang="en-US" altLang="zh-CN" sz="1400" dirty="0"/>
                        <a:t>10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effectLst/>
                        </a:rPr>
                        <a:t>16 µs</a:t>
                      </a:r>
                      <a:r>
                        <a:rPr lang="en-US" altLang="zh-CN" sz="1400" b="0" dirty="0">
                          <a:solidFill>
                            <a:schemeClr val="tx1"/>
                          </a:solidFill>
                          <a:effectLst/>
                        </a:rPr>
                        <a:t> for all constellations, and RU or MRU allocations the STA supports.</a:t>
                      </a:r>
                      <a:endParaRPr lang="en-US" altLang="zh-CN" sz="1400" b="0" i="0" dirty="0">
                        <a:solidFill>
                          <a:schemeClr val="tx1"/>
                        </a:solidFill>
                        <a:effectLst/>
                        <a:latin typeface="TimesNewRoman"/>
                      </a:endParaRPr>
                    </a:p>
                  </a:txBody>
                  <a:tcPr/>
                </a:tc>
                <a:extLst>
                  <a:ext uri="{0D108BD9-81ED-4DB2-BD59-A6C34878D82A}">
                    <a16:rowId xmlns:a16="http://schemas.microsoft.com/office/drawing/2014/main" val="2415678596"/>
                  </a:ext>
                </a:extLst>
              </a:tr>
              <a:tr h="318385">
                <a:tc>
                  <a:txBody>
                    <a:bodyPr/>
                    <a:lstStyle/>
                    <a:p>
                      <a:r>
                        <a:rPr lang="en-US" altLang="zh-CN" sz="1400" dirty="0"/>
                        <a:t>11</a:t>
                      </a:r>
                      <a:endParaRPr lang="zh-CN" altLang="en-US" sz="1400" dirty="0"/>
                    </a:p>
                  </a:txBody>
                  <a:tcPr/>
                </a:tc>
                <a:tc>
                  <a:txBody>
                    <a:bodyPr/>
                    <a:lstStyle/>
                    <a:p>
                      <a:r>
                        <a:rPr lang="en-US" altLang="zh-CN" sz="1400" b="1" dirty="0">
                          <a:solidFill>
                            <a:schemeClr val="tx1"/>
                          </a:solidFill>
                          <a:effectLst/>
                        </a:rPr>
                        <a:t>16 µs </a:t>
                      </a:r>
                      <a:r>
                        <a:rPr lang="en-US" altLang="zh-CN" sz="1400" b="0" dirty="0">
                          <a:solidFill>
                            <a:schemeClr val="tx1"/>
                          </a:solidFill>
                          <a:effectLst/>
                        </a:rPr>
                        <a:t>for all modes with constellation ≤ 1024 and RU or MRU ≤ 2×996;</a:t>
                      </a:r>
                    </a:p>
                    <a:p>
                      <a:r>
                        <a:rPr lang="en-US" altLang="zh-CN" sz="1400" b="1" dirty="0">
                          <a:solidFill>
                            <a:schemeClr val="tx1"/>
                          </a:solidFill>
                          <a:effectLst/>
                        </a:rPr>
                        <a:t>20 µs </a:t>
                      </a:r>
                      <a:r>
                        <a:rPr lang="en-US" altLang="zh-CN" sz="1400" b="0" dirty="0">
                          <a:solidFill>
                            <a:schemeClr val="tx1"/>
                          </a:solidFill>
                          <a:effectLst/>
                        </a:rPr>
                        <a:t>for all other modes the STA supports.</a:t>
                      </a:r>
                      <a:endParaRPr lang="en-US" altLang="zh-CN" sz="1400" b="0" i="0" dirty="0">
                        <a:solidFill>
                          <a:schemeClr val="tx1"/>
                        </a:solidFill>
                        <a:effectLst/>
                        <a:latin typeface="TimesNewRoman"/>
                      </a:endParaRPr>
                    </a:p>
                  </a:txBody>
                  <a:tcPr/>
                </a:tc>
                <a:extLst>
                  <a:ext uri="{0D108BD9-81ED-4DB2-BD59-A6C34878D82A}">
                    <a16:rowId xmlns:a16="http://schemas.microsoft.com/office/drawing/2014/main" val="3656755909"/>
                  </a:ext>
                </a:extLst>
              </a:tr>
            </a:tbl>
          </a:graphicData>
        </a:graphic>
      </p:graphicFrame>
    </p:spTree>
    <p:extLst>
      <p:ext uri="{BB962C8B-B14F-4D97-AF65-F5344CB8AC3E}">
        <p14:creationId xmlns:p14="http://schemas.microsoft.com/office/powerpoint/2010/main" val="2386002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723752" y="1638300"/>
            <a:ext cx="7734448" cy="3581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a:solidFill>
                  <a:schemeClr val="dk1"/>
                </a:solidFill>
                <a:cs typeface="Times New Roman"/>
              </a:rPr>
              <a:t>According to the previous slides, the modified Method 1 in UHR could be:</a:t>
            </a:r>
          </a:p>
          <a:p>
            <a:pPr algn="just">
              <a:spcBef>
                <a:spcPts val="0"/>
              </a:spcBef>
              <a:buSzPct val="100000"/>
            </a:pPr>
            <a:endParaRPr lang="en-US" altLang="zh-CN" sz="1800" b="0" i="0" dirty="0">
              <a:solidFill>
                <a:schemeClr val="dk1"/>
              </a:solidFill>
              <a:effectLst/>
              <a:latin typeface="TimesNewRoman"/>
              <a:cs typeface="Times New Roman"/>
            </a:endParaRPr>
          </a:p>
          <a:p>
            <a:pPr algn="just">
              <a:spcBef>
                <a:spcPts val="0"/>
              </a:spcBef>
              <a:buSzPct val="100000"/>
            </a:pPr>
            <a:endParaRPr lang="en-US" altLang="zh-CN" sz="1800" b="0" dirty="0">
              <a:solidFill>
                <a:schemeClr val="dk1"/>
              </a:solidFill>
              <a:latin typeface="TimesNewRoman"/>
              <a:cs typeface="Times New Roman"/>
            </a:endParaRPr>
          </a:p>
          <a:p>
            <a:pPr algn="just">
              <a:spcBef>
                <a:spcPts val="0"/>
              </a:spcBef>
              <a:buSzPct val="100000"/>
            </a:pPr>
            <a:endParaRPr lang="en-US" altLang="zh-CN" sz="1800" b="0" i="0" dirty="0">
              <a:solidFill>
                <a:schemeClr val="dk1"/>
              </a:solidFill>
              <a:effectLst/>
              <a:latin typeface="TimesNewRoman"/>
              <a:cs typeface="Times New Roman"/>
            </a:endParaRPr>
          </a:p>
          <a:p>
            <a:pPr algn="just">
              <a:spcBef>
                <a:spcPts val="0"/>
              </a:spcBef>
              <a:buSzPct val="100000"/>
            </a:pPr>
            <a:endParaRPr lang="en-US" altLang="zh-CN" sz="1800" b="0" dirty="0">
              <a:solidFill>
                <a:schemeClr val="dk1"/>
              </a:solidFill>
              <a:latin typeface="TimesNewRoman"/>
              <a:cs typeface="Times New Roman"/>
            </a:endParaRPr>
          </a:p>
          <a:p>
            <a:pPr algn="just">
              <a:spcBef>
                <a:spcPts val="0"/>
              </a:spcBef>
              <a:buSzPct val="100000"/>
            </a:pPr>
            <a:endParaRPr lang="en-US" altLang="zh-CN" sz="1800" b="0" i="0" dirty="0">
              <a:solidFill>
                <a:schemeClr val="dk1"/>
              </a:solidFill>
              <a:effectLst/>
              <a:latin typeface="TimesNewRoman"/>
              <a:cs typeface="Times New Roman"/>
            </a:endParaRPr>
          </a:p>
          <a:p>
            <a:pPr algn="just">
              <a:spcBef>
                <a:spcPts val="0"/>
              </a:spcBef>
              <a:buSzPct val="100000"/>
            </a:pPr>
            <a:endParaRPr lang="en-US" altLang="zh-CN" sz="1800" b="0" dirty="0">
              <a:solidFill>
                <a:schemeClr val="dk1"/>
              </a:solidFill>
              <a:latin typeface="TimesNewRoman"/>
              <a:cs typeface="Times New Roman"/>
            </a:endParaRPr>
          </a:p>
          <a:p>
            <a:pPr algn="just">
              <a:spcBef>
                <a:spcPts val="0"/>
              </a:spcBef>
              <a:buSzPct val="100000"/>
            </a:pPr>
            <a:endParaRPr lang="en-US" altLang="zh-CN" sz="1800" b="0" i="0" dirty="0">
              <a:solidFill>
                <a:schemeClr val="dk1"/>
              </a:solidFill>
              <a:effectLst/>
              <a:latin typeface="TimesNewRoman"/>
              <a:cs typeface="Times New Roman"/>
            </a:endParaRPr>
          </a:p>
          <a:p>
            <a:pPr algn="just">
              <a:spcBef>
                <a:spcPts val="0"/>
              </a:spcBef>
              <a:buSzPct val="100000"/>
            </a:pPr>
            <a:endParaRPr lang="en-US" altLang="zh-CN" sz="1600" b="0" i="0" dirty="0">
              <a:solidFill>
                <a:srgbClr val="000000"/>
              </a:solidFill>
              <a:effectLst/>
              <a:latin typeface="TimesNewRoman"/>
            </a:endParaRPr>
          </a:p>
          <a:p>
            <a:pPr marL="342900" lvl="1" indent="-342900" algn="just">
              <a:spcBef>
                <a:spcPts val="0"/>
              </a:spcBef>
              <a:buSzPct val="100000"/>
              <a:buChar char="•"/>
            </a:pPr>
            <a:endParaRPr lang="en-US" altLang="zh-CN" sz="1800" b="1" dirty="0">
              <a:solidFill>
                <a:schemeClr val="dk1"/>
              </a:solidFill>
              <a:ea typeface="+mn-ea"/>
              <a:cs typeface="Times New Roman"/>
            </a:endParaRPr>
          </a:p>
          <a:p>
            <a:pPr marL="342900" lvl="1" indent="-342900" algn="just">
              <a:spcBef>
                <a:spcPts val="0"/>
              </a:spcBef>
              <a:buSzPct val="100000"/>
              <a:buChar char="•"/>
            </a:pPr>
            <a:endParaRPr lang="en-US" altLang="zh-CN" sz="1800" b="1" dirty="0">
              <a:solidFill>
                <a:schemeClr val="dk1"/>
              </a:solidFill>
              <a:ea typeface="+mn-ea"/>
              <a:cs typeface="Times New Roman"/>
            </a:endParaRP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idx="4294967295"/>
          </p:nvPr>
        </p:nvSpPr>
        <p:spPr>
          <a:xfrm>
            <a:off x="609600" y="762000"/>
            <a:ext cx="8001000" cy="533400"/>
          </a:xfrm>
          <a:noFill/>
          <a:ln/>
        </p:spPr>
        <p:txBody>
          <a:bodyPr/>
          <a:lstStyle/>
          <a:p>
            <a:r>
              <a:rPr lang="en-US" sz="2800" dirty="0">
                <a:solidFill>
                  <a:schemeClr val="tx1"/>
                </a:solidFill>
              </a:rPr>
              <a:t>Modified Method 1 in UHR</a:t>
            </a:r>
          </a:p>
        </p:txBody>
      </p:sp>
      <p:graphicFrame>
        <p:nvGraphicFramePr>
          <p:cNvPr id="2" name="表格 2">
            <a:extLst>
              <a:ext uri="{FF2B5EF4-FFF2-40B4-BE49-F238E27FC236}">
                <a16:creationId xmlns:a16="http://schemas.microsoft.com/office/drawing/2014/main" id="{FC012BD6-CBA8-43F9-85B6-482DE2960249}"/>
              </a:ext>
            </a:extLst>
          </p:cNvPr>
          <p:cNvGraphicFramePr>
            <a:graphicFrameLocks noGrp="1"/>
          </p:cNvGraphicFramePr>
          <p:nvPr>
            <p:extLst>
              <p:ext uri="{D42A27DB-BD31-4B8C-83A1-F6EECF244321}">
                <p14:modId xmlns:p14="http://schemas.microsoft.com/office/powerpoint/2010/main" val="923261808"/>
              </p:ext>
            </p:extLst>
          </p:nvPr>
        </p:nvGraphicFramePr>
        <p:xfrm>
          <a:off x="1295400" y="2209800"/>
          <a:ext cx="6972448" cy="1950720"/>
        </p:xfrm>
        <a:graphic>
          <a:graphicData uri="http://schemas.openxmlformats.org/drawingml/2006/table">
            <a:tbl>
              <a:tblPr firstRow="1" bandRow="1">
                <a:tableStyleId>{5940675A-B579-460E-94D1-54222C63F5DA}</a:tableStyleId>
              </a:tblPr>
              <a:tblGrid>
                <a:gridCol w="1334605">
                  <a:extLst>
                    <a:ext uri="{9D8B030D-6E8A-4147-A177-3AD203B41FA5}">
                      <a16:colId xmlns:a16="http://schemas.microsoft.com/office/drawing/2014/main" val="105017976"/>
                    </a:ext>
                  </a:extLst>
                </a:gridCol>
                <a:gridCol w="5637843">
                  <a:extLst>
                    <a:ext uri="{9D8B030D-6E8A-4147-A177-3AD203B41FA5}">
                      <a16:colId xmlns:a16="http://schemas.microsoft.com/office/drawing/2014/main" val="3065481240"/>
                    </a:ext>
                  </a:extLst>
                </a:gridCol>
              </a:tblGrid>
              <a:tr h="248064">
                <a:tc>
                  <a:txBody>
                    <a:bodyPr/>
                    <a:lstStyle/>
                    <a:p>
                      <a:r>
                        <a:rPr lang="en-US" altLang="zh-CN" sz="1400" dirty="0"/>
                        <a:t>Subfield Value</a:t>
                      </a:r>
                      <a:endParaRPr lang="zh-CN" altLang="en-US" sz="1400" dirty="0"/>
                    </a:p>
                  </a:txBody>
                  <a:tcPr>
                    <a:solidFill>
                      <a:schemeClr val="bg1">
                        <a:lumMod val="85000"/>
                      </a:schemeClr>
                    </a:solidFill>
                  </a:tcPr>
                </a:tc>
                <a:tc>
                  <a:txBody>
                    <a:bodyPr/>
                    <a:lstStyle/>
                    <a:p>
                      <a:r>
                        <a:rPr lang="en-US" altLang="zh-CN" sz="1400" dirty="0"/>
                        <a:t>Nominal Packet Padding Values</a:t>
                      </a:r>
                      <a:endParaRPr lang="zh-CN" altLang="en-US" sz="1400" dirty="0"/>
                    </a:p>
                  </a:txBody>
                  <a:tcPr>
                    <a:solidFill>
                      <a:schemeClr val="bg1">
                        <a:lumMod val="85000"/>
                      </a:schemeClr>
                    </a:solidFill>
                  </a:tcPr>
                </a:tc>
                <a:extLst>
                  <a:ext uri="{0D108BD9-81ED-4DB2-BD59-A6C34878D82A}">
                    <a16:rowId xmlns:a16="http://schemas.microsoft.com/office/drawing/2014/main" val="4217987226"/>
                  </a:ext>
                </a:extLst>
              </a:tr>
              <a:tr h="248064">
                <a:tc>
                  <a:txBody>
                    <a:bodyPr/>
                    <a:lstStyle/>
                    <a:p>
                      <a:r>
                        <a:rPr lang="en-US" altLang="zh-CN" sz="1400" dirty="0"/>
                        <a:t>00</a:t>
                      </a:r>
                      <a:endParaRPr lang="zh-CN" altLang="en-US" sz="1400" dirty="0"/>
                    </a:p>
                  </a:txBody>
                  <a:tcPr/>
                </a:tc>
                <a:tc>
                  <a:txBody>
                    <a:bodyPr/>
                    <a:lstStyle/>
                    <a:p>
                      <a:r>
                        <a:rPr lang="en-US" altLang="zh-CN" sz="1400" b="1" dirty="0">
                          <a:solidFill>
                            <a:schemeClr val="tx1"/>
                          </a:solidFill>
                        </a:rPr>
                        <a:t>0 µs</a:t>
                      </a:r>
                      <a:r>
                        <a:rPr lang="en-US" altLang="zh-CN" sz="1400" dirty="0">
                          <a:solidFill>
                            <a:schemeClr val="tx1"/>
                          </a:solidFill>
                        </a:rPr>
                        <a:t> for all constellations, and RU or MRU allocations the STA supports.</a:t>
                      </a:r>
                      <a:endParaRPr lang="zh-CN" altLang="en-US" sz="1400" dirty="0">
                        <a:solidFill>
                          <a:schemeClr val="tx1"/>
                        </a:solidFill>
                      </a:endParaRPr>
                    </a:p>
                  </a:txBody>
                  <a:tcPr/>
                </a:tc>
                <a:extLst>
                  <a:ext uri="{0D108BD9-81ED-4DB2-BD59-A6C34878D82A}">
                    <a16:rowId xmlns:a16="http://schemas.microsoft.com/office/drawing/2014/main" val="1468304195"/>
                  </a:ext>
                </a:extLst>
              </a:tr>
              <a:tr h="248064">
                <a:tc>
                  <a:txBody>
                    <a:bodyPr/>
                    <a:lstStyle/>
                    <a:p>
                      <a:r>
                        <a:rPr lang="en-US" altLang="zh-CN" sz="1400" dirty="0"/>
                        <a:t>01</a:t>
                      </a:r>
                      <a:endParaRPr lang="zh-CN" altLang="en-US" sz="1400" dirty="0"/>
                    </a:p>
                  </a:txBody>
                  <a:tcPr/>
                </a:tc>
                <a:tc>
                  <a:txBody>
                    <a:bodyPr/>
                    <a:lstStyle/>
                    <a:p>
                      <a:r>
                        <a:rPr lang="en-US" altLang="zh-CN" sz="1400" b="1" dirty="0">
                          <a:solidFill>
                            <a:schemeClr val="tx1"/>
                          </a:solidFill>
                          <a:effectLst/>
                        </a:rPr>
                        <a:t>8 µs </a:t>
                      </a:r>
                      <a:r>
                        <a:rPr lang="en-US" altLang="zh-CN" sz="1400" b="0" dirty="0">
                          <a:solidFill>
                            <a:schemeClr val="tx1"/>
                          </a:solidFill>
                          <a:effectLst/>
                        </a:rPr>
                        <a:t>for all constellations, and RU or MRU allocations the STA supports.</a:t>
                      </a:r>
                      <a:endParaRPr lang="zh-CN" altLang="en-US" sz="1400" dirty="0">
                        <a:solidFill>
                          <a:schemeClr val="tx1"/>
                        </a:solidFill>
                      </a:endParaRPr>
                    </a:p>
                  </a:txBody>
                  <a:tcPr/>
                </a:tc>
                <a:extLst>
                  <a:ext uri="{0D108BD9-81ED-4DB2-BD59-A6C34878D82A}">
                    <a16:rowId xmlns:a16="http://schemas.microsoft.com/office/drawing/2014/main" val="4055037091"/>
                  </a:ext>
                </a:extLst>
              </a:tr>
              <a:tr h="248064">
                <a:tc>
                  <a:txBody>
                    <a:bodyPr/>
                    <a:lstStyle/>
                    <a:p>
                      <a:r>
                        <a:rPr lang="en-US" altLang="zh-CN" sz="1400" dirty="0"/>
                        <a:t>10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effectLst/>
                        </a:rPr>
                        <a:t>16 µs</a:t>
                      </a:r>
                      <a:r>
                        <a:rPr lang="en-US" altLang="zh-CN" sz="1400" b="0" dirty="0">
                          <a:solidFill>
                            <a:schemeClr val="tx1"/>
                          </a:solidFill>
                          <a:effectLst/>
                        </a:rPr>
                        <a:t> for all constellations, and RU or MRU allocations the STA supports.</a:t>
                      </a:r>
                      <a:endParaRPr lang="en-US" altLang="zh-CN" sz="1400" b="0" i="0" dirty="0">
                        <a:solidFill>
                          <a:schemeClr val="tx1"/>
                        </a:solidFill>
                        <a:effectLst/>
                        <a:latin typeface="TimesNewRoman"/>
                      </a:endParaRPr>
                    </a:p>
                  </a:txBody>
                  <a:tcPr/>
                </a:tc>
                <a:extLst>
                  <a:ext uri="{0D108BD9-81ED-4DB2-BD59-A6C34878D82A}">
                    <a16:rowId xmlns:a16="http://schemas.microsoft.com/office/drawing/2014/main" val="2415678596"/>
                  </a:ext>
                </a:extLst>
              </a:tr>
              <a:tr h="318385">
                <a:tc>
                  <a:txBody>
                    <a:bodyPr/>
                    <a:lstStyle/>
                    <a:p>
                      <a:r>
                        <a:rPr lang="en-US" altLang="zh-CN" sz="1400" dirty="0"/>
                        <a:t>11</a:t>
                      </a:r>
                      <a:endParaRPr lang="zh-CN" altLang="en-US" sz="1400" dirty="0"/>
                    </a:p>
                  </a:txBody>
                  <a:tcPr/>
                </a:tc>
                <a:tc>
                  <a:txBody>
                    <a:bodyPr/>
                    <a:lstStyle/>
                    <a:p>
                      <a:r>
                        <a:rPr lang="en-US" altLang="zh-CN" sz="1400" b="1" dirty="0">
                          <a:solidFill>
                            <a:schemeClr val="tx1"/>
                          </a:solidFill>
                          <a:effectLst/>
                        </a:rPr>
                        <a:t>16 µs </a:t>
                      </a:r>
                      <a:r>
                        <a:rPr lang="en-US" altLang="zh-CN" sz="1400" b="0" dirty="0">
                          <a:solidFill>
                            <a:schemeClr val="tx1"/>
                          </a:solidFill>
                          <a:effectLst/>
                        </a:rPr>
                        <a:t>for all modes with </a:t>
                      </a:r>
                      <a:r>
                        <a:rPr lang="en-US" altLang="zh-CN" sz="1400" b="0" dirty="0">
                          <a:solidFill>
                            <a:srgbClr val="FF0000"/>
                          </a:solidFill>
                          <a:effectLst/>
                        </a:rPr>
                        <a:t>the highest constellation</a:t>
                      </a:r>
                      <a:r>
                        <a:rPr lang="en-US" altLang="zh-CN" sz="1400" b="0" dirty="0">
                          <a:solidFill>
                            <a:schemeClr val="tx1"/>
                          </a:solidFill>
                          <a:effectLst/>
                        </a:rPr>
                        <a:t> ≤ 1024 and RU or MRU ≤ 2×996;</a:t>
                      </a:r>
                    </a:p>
                    <a:p>
                      <a:r>
                        <a:rPr lang="en-US" altLang="zh-CN" sz="1400" b="1" dirty="0">
                          <a:solidFill>
                            <a:schemeClr val="tx1"/>
                          </a:solidFill>
                          <a:effectLst/>
                        </a:rPr>
                        <a:t>20 µs </a:t>
                      </a:r>
                      <a:r>
                        <a:rPr lang="en-US" altLang="zh-CN" sz="1400" b="0" dirty="0">
                          <a:solidFill>
                            <a:schemeClr val="tx1"/>
                          </a:solidFill>
                          <a:effectLst/>
                        </a:rPr>
                        <a:t>for all other modes the STA supports.</a:t>
                      </a:r>
                      <a:endParaRPr lang="en-US" altLang="zh-CN" sz="1400" b="0" i="0" dirty="0">
                        <a:solidFill>
                          <a:schemeClr val="tx1"/>
                        </a:solidFill>
                        <a:effectLst/>
                        <a:latin typeface="TimesNewRoman"/>
                      </a:endParaRPr>
                    </a:p>
                  </a:txBody>
                  <a:tcPr/>
                </a:tc>
                <a:extLst>
                  <a:ext uri="{0D108BD9-81ED-4DB2-BD59-A6C34878D82A}">
                    <a16:rowId xmlns:a16="http://schemas.microsoft.com/office/drawing/2014/main" val="3656755909"/>
                  </a:ext>
                </a:extLst>
              </a:tr>
            </a:tbl>
          </a:graphicData>
        </a:graphic>
      </p:graphicFrame>
      <p:sp>
        <p:nvSpPr>
          <p:cNvPr id="7" name="文本框 6">
            <a:extLst>
              <a:ext uri="{FF2B5EF4-FFF2-40B4-BE49-F238E27FC236}">
                <a16:creationId xmlns:a16="http://schemas.microsoft.com/office/drawing/2014/main" id="{9D62EECD-E06B-470E-AE4F-32979C02B6FD}"/>
              </a:ext>
            </a:extLst>
          </p:cNvPr>
          <p:cNvSpPr txBox="1"/>
          <p:nvPr/>
        </p:nvSpPr>
        <p:spPr>
          <a:xfrm>
            <a:off x="838200" y="4420582"/>
            <a:ext cx="7429648" cy="584775"/>
          </a:xfrm>
          <a:prstGeom prst="rect">
            <a:avLst/>
          </a:prstGeom>
          <a:noFill/>
        </p:spPr>
        <p:txBody>
          <a:bodyPr wrap="square">
            <a:spAutoFit/>
          </a:bodyPr>
          <a:lstStyle/>
          <a:p>
            <a:pPr marL="625475" lvl="1" indent="-263525" algn="just">
              <a:spcBef>
                <a:spcPct val="20000"/>
              </a:spcBef>
              <a:buSzPct val="100000"/>
              <a:buFont typeface="Arial" panose="020B0604020202020204" pitchFamily="34" charset="0"/>
              <a:buChar char="–"/>
            </a:pPr>
            <a:r>
              <a:rPr lang="en-US" altLang="zh-CN" sz="1600" dirty="0">
                <a:latin typeface="Times New Roman" panose="02020603050405020304" pitchFamily="18" charset="0"/>
                <a:ea typeface="ＭＳ Ｐゴシック" charset="-128"/>
                <a:cs typeface="Times New Roman" panose="02020603050405020304" pitchFamily="18" charset="0"/>
              </a:rPr>
              <a:t>NOTE: The highest constellation indicates the constellation in EQM, and indicates the highest constellation in UEQM.</a:t>
            </a:r>
            <a:endParaRPr lang="zh-CN" altLang="en-US" sz="1600" dirty="0">
              <a:latin typeface="Times New Roman" panose="02020603050405020304" pitchFamily="18" charset="0"/>
              <a:ea typeface="ＭＳ Ｐゴシック" charset="-128"/>
              <a:cs typeface="Times New Roman" panose="02020603050405020304" pitchFamily="18" charset="0"/>
            </a:endParaRPr>
          </a:p>
        </p:txBody>
      </p:sp>
    </p:spTree>
    <p:extLst>
      <p:ext uri="{BB962C8B-B14F-4D97-AF65-F5344CB8AC3E}">
        <p14:creationId xmlns:p14="http://schemas.microsoft.com/office/powerpoint/2010/main" val="2976221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723752" y="1638300"/>
            <a:ext cx="7696495" cy="3581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a:solidFill>
                  <a:schemeClr val="dk1"/>
                </a:solidFill>
                <a:cs typeface="Times New Roman"/>
              </a:rPr>
              <a:t>Besides the static indication (Method 1), EHT also defines a dynamic indication (Method 2). </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To be brief, this contribution will not show the details of Method 2. The only thing needed to be mentioned is that in Method 2, the nominal packet padding value is known based on the configuration tuple {</a:t>
            </a:r>
            <a:r>
              <a:rPr lang="en-US" altLang="zh-CN" sz="1600" dirty="0">
                <a:solidFill>
                  <a:srgbClr val="1E1EFA"/>
                </a:solidFill>
                <a:latin typeface="Times New Roman" panose="02020603050405020304" pitchFamily="18" charset="0"/>
                <a:cs typeface="Times New Roman" panose="02020603050405020304" pitchFamily="18" charset="0"/>
              </a:rPr>
              <a:t>RU or MRU size, constellation, Number of spatial streams</a:t>
            </a:r>
            <a:r>
              <a:rPr lang="en-US" altLang="zh-CN" sz="1600" dirty="0">
                <a:latin typeface="Times New Roman" panose="02020603050405020304" pitchFamily="18" charset="0"/>
                <a:cs typeface="Times New Roman" panose="02020603050405020304" pitchFamily="18" charset="0"/>
              </a:rPr>
              <a:t>}.</a:t>
            </a:r>
          </a:p>
          <a:p>
            <a:pPr marL="625475" lvl="1" indent="-263525" algn="just">
              <a:buSzPct val="100000"/>
              <a:buFont typeface="Arial" panose="020B0604020202020204" pitchFamily="34" charset="0"/>
              <a:buChar char="–"/>
            </a:pPr>
            <a:endParaRPr lang="en-US" altLang="zh-CN" sz="1600" dirty="0">
              <a:latin typeface="Times New Roman" panose="02020603050405020304" pitchFamily="18" charset="0"/>
              <a:cs typeface="Times New Roman" panose="02020603050405020304" pitchFamily="18" charset="0"/>
            </a:endParaRPr>
          </a:p>
          <a:p>
            <a:pPr marL="625475" lvl="1" indent="-263525" algn="just">
              <a:buSzPct val="100000"/>
              <a:buFont typeface="Arial" panose="020B0604020202020204" pitchFamily="34" charset="0"/>
              <a:buChar char="–"/>
            </a:pPr>
            <a:endParaRPr lang="en-US" altLang="zh-CN" sz="1600" dirty="0">
              <a:latin typeface="Times New Roman" panose="02020603050405020304" pitchFamily="18" charset="0"/>
              <a:cs typeface="Times New Roman" panose="02020603050405020304" pitchFamily="18" charset="0"/>
            </a:endParaRPr>
          </a:p>
          <a:p>
            <a:pPr marL="625475" lvl="1" indent="-263525" algn="just">
              <a:buSzPct val="100000"/>
              <a:buFont typeface="Arial" panose="020B0604020202020204" pitchFamily="34" charset="0"/>
              <a:buChar char="–"/>
            </a:pPr>
            <a:endParaRPr lang="en-US" altLang="zh-CN" sz="1600" dirty="0">
              <a:latin typeface="Times New Roman" panose="02020603050405020304" pitchFamily="18" charset="0"/>
              <a:cs typeface="Times New Roman" panose="02020603050405020304" pitchFamily="18" charset="0"/>
            </a:endParaRPr>
          </a:p>
          <a:p>
            <a:pPr marL="361950" lvl="1" indent="0" algn="just">
              <a:buSzPct val="100000"/>
              <a:buNone/>
            </a:pPr>
            <a:endParaRPr lang="en-US" altLang="zh-CN" sz="1600" dirty="0">
              <a:latin typeface="Times New Roman" panose="02020603050405020304" pitchFamily="18" charset="0"/>
              <a:cs typeface="Times New Roman" panose="02020603050405020304" pitchFamily="18" charset="0"/>
            </a:endParaRPr>
          </a:p>
          <a:p>
            <a:pPr marL="361950" lvl="1" indent="0" algn="just">
              <a:buSzPct val="100000"/>
              <a:buNone/>
            </a:pPr>
            <a:endParaRPr lang="en-US" altLang="zh-CN" sz="1600" dirty="0">
              <a:latin typeface="Times New Roman" panose="02020603050405020304" pitchFamily="18" charset="0"/>
              <a:cs typeface="Times New Roman" panose="02020603050405020304" pitchFamily="18" charset="0"/>
            </a:endParaRPr>
          </a:p>
          <a:p>
            <a:pPr marL="342900" lvl="1" indent="-342900" algn="just">
              <a:spcBef>
                <a:spcPts val="0"/>
              </a:spcBef>
              <a:buSzPct val="100000"/>
              <a:buFont typeface="Arial" panose="020B0604020202020204" pitchFamily="34" charset="0"/>
              <a:buChar char="•"/>
            </a:pPr>
            <a:r>
              <a:rPr lang="en-US" altLang="zh-CN" sz="1800" b="1" dirty="0">
                <a:solidFill>
                  <a:schemeClr val="dk1"/>
                </a:solidFill>
                <a:ea typeface="+mn-ea"/>
                <a:cs typeface="Times New Roman"/>
              </a:rPr>
              <a:t>To</a:t>
            </a:r>
            <a:r>
              <a:rPr lang="zh-CN" altLang="en-US" sz="1800" b="1" dirty="0">
                <a:solidFill>
                  <a:schemeClr val="dk1"/>
                </a:solidFill>
                <a:ea typeface="+mn-ea"/>
                <a:cs typeface="Times New Roman"/>
              </a:rPr>
              <a:t> </a:t>
            </a:r>
            <a:r>
              <a:rPr lang="en-US" altLang="zh-CN" sz="1800" b="1" dirty="0">
                <a:solidFill>
                  <a:schemeClr val="dk1"/>
                </a:solidFill>
                <a:ea typeface="+mn-ea"/>
                <a:cs typeface="Times New Roman"/>
              </a:rPr>
              <a:t>simplify the signaling, the same rule could be used for Method 2:</a:t>
            </a:r>
            <a:endParaRPr lang="en-US" altLang="zh-CN" sz="1600" dirty="0">
              <a:latin typeface="Times New Roman" panose="02020603050405020304" pitchFamily="18" charset="0"/>
              <a:cs typeface="Times New Roman" panose="02020603050405020304" pitchFamily="18" charset="0"/>
            </a:endParaRPr>
          </a:p>
          <a:p>
            <a:pPr marL="625475" lvl="1" indent="-263525" algn="just">
              <a:buSzPct val="100000"/>
              <a:buFont typeface="Arial" panose="020B0604020202020204" pitchFamily="34" charset="0"/>
              <a:buChar char="–"/>
            </a:pPr>
            <a:r>
              <a:rPr lang="en-US" altLang="zh-CN" sz="1600" dirty="0">
                <a:solidFill>
                  <a:srgbClr val="1E1EFA"/>
                </a:solidFill>
                <a:latin typeface="Times New Roman" panose="02020603050405020304" pitchFamily="18" charset="0"/>
                <a:cs typeface="Times New Roman" panose="02020603050405020304" pitchFamily="18" charset="0"/>
              </a:rPr>
              <a:t>The PE requirements of an UEQM with a highest constellation order </a:t>
            </a:r>
            <a:r>
              <a:rPr lang="en-US" altLang="zh-CN" sz="1600" i="1" dirty="0">
                <a:solidFill>
                  <a:srgbClr val="1E1EFA"/>
                </a:solidFill>
                <a:latin typeface="Times New Roman" panose="02020603050405020304" pitchFamily="18" charset="0"/>
                <a:cs typeface="Times New Roman" panose="02020603050405020304" pitchFamily="18" charset="0"/>
              </a:rPr>
              <a:t>x</a:t>
            </a:r>
            <a:r>
              <a:rPr lang="en-US" altLang="zh-CN" sz="1600" dirty="0">
                <a:solidFill>
                  <a:srgbClr val="1E1EFA"/>
                </a:solidFill>
                <a:latin typeface="Times New Roman" panose="02020603050405020304" pitchFamily="18" charset="0"/>
                <a:cs typeface="Times New Roman" panose="02020603050405020304" pitchFamily="18" charset="0"/>
              </a:rPr>
              <a:t> is equal to the PE requirements of an equal modulation with a constellation order </a:t>
            </a:r>
            <a:r>
              <a:rPr lang="en-US" altLang="zh-CN" sz="1600" i="1" dirty="0">
                <a:solidFill>
                  <a:srgbClr val="1E1EFA"/>
                </a:solidFill>
                <a:latin typeface="Times New Roman" panose="02020603050405020304" pitchFamily="18" charset="0"/>
                <a:cs typeface="Times New Roman" panose="02020603050405020304" pitchFamily="18" charset="0"/>
              </a:rPr>
              <a:t>x</a:t>
            </a:r>
            <a:r>
              <a:rPr lang="en-US" altLang="zh-CN" sz="1600" dirty="0">
                <a:solidFill>
                  <a:srgbClr val="1E1EFA"/>
                </a:solidFill>
                <a:latin typeface="Times New Roman" panose="02020603050405020304" pitchFamily="18" charset="0"/>
                <a:cs typeface="Times New Roman" panose="02020603050405020304" pitchFamily="18" charset="0"/>
              </a:rPr>
              <a:t>.</a:t>
            </a:r>
            <a:endParaRPr lang="en-US" altLang="zh-CN" sz="1800" b="1" dirty="0">
              <a:solidFill>
                <a:srgbClr val="1E1EFA"/>
              </a:solidFill>
              <a:ea typeface="+mn-ea"/>
              <a:cs typeface="Times New Roman"/>
            </a:endParaRPr>
          </a:p>
          <a:p>
            <a:pPr marL="625475" lvl="1" indent="-263525" algn="just">
              <a:buSzPct val="100000"/>
              <a:buFont typeface="Arial" panose="020B0604020202020204" pitchFamily="34" charset="0"/>
              <a:buChar char="–"/>
            </a:pPr>
            <a:r>
              <a:rPr lang="en-US" altLang="zh-CN" sz="1600" dirty="0">
                <a:solidFill>
                  <a:srgbClr val="FF0000"/>
                </a:solidFill>
                <a:latin typeface="Times New Roman" panose="02020603050405020304" pitchFamily="18" charset="0"/>
                <a:cs typeface="Times New Roman" panose="02020603050405020304" pitchFamily="18" charset="0"/>
              </a:rPr>
              <a:t>NOTE: Nothing else will be changed!</a:t>
            </a:r>
          </a:p>
          <a:p>
            <a:pPr algn="just">
              <a:spcBef>
                <a:spcPts val="0"/>
              </a:spcBef>
              <a:buSzPct val="100000"/>
            </a:pPr>
            <a:endParaRPr lang="en-US" altLang="zh-CN" sz="1800" dirty="0">
              <a:solidFill>
                <a:schemeClr val="dk1"/>
              </a:solidFill>
              <a:cs typeface="Times New Roman"/>
            </a:endParaRPr>
          </a:p>
          <a:p>
            <a:pPr marL="342900" lvl="1" indent="-342900" algn="just">
              <a:spcBef>
                <a:spcPts val="0"/>
              </a:spcBef>
              <a:buSzPct val="100000"/>
              <a:buChar char="•"/>
            </a:pPr>
            <a:endParaRPr lang="en-US" altLang="zh-CN" sz="1800" b="1" dirty="0">
              <a:solidFill>
                <a:schemeClr val="dk1"/>
              </a:solidFill>
              <a:ea typeface="+mn-ea"/>
              <a:cs typeface="Times New Roman"/>
            </a:endParaRP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idx="4294967295"/>
          </p:nvPr>
        </p:nvSpPr>
        <p:spPr>
          <a:xfrm>
            <a:off x="609600" y="762000"/>
            <a:ext cx="8001000" cy="533400"/>
          </a:xfrm>
          <a:noFill/>
          <a:ln/>
        </p:spPr>
        <p:txBody>
          <a:bodyPr/>
          <a:lstStyle/>
          <a:p>
            <a:r>
              <a:rPr lang="en-US" sz="2800" dirty="0">
                <a:solidFill>
                  <a:schemeClr val="tx1"/>
                </a:solidFill>
              </a:rPr>
              <a:t>Method 2: PPE Thresholds field</a:t>
            </a:r>
          </a:p>
        </p:txBody>
      </p:sp>
      <p:pic>
        <p:nvPicPr>
          <p:cNvPr id="3" name="图片 2">
            <a:extLst>
              <a:ext uri="{FF2B5EF4-FFF2-40B4-BE49-F238E27FC236}">
                <a16:creationId xmlns:a16="http://schemas.microsoft.com/office/drawing/2014/main" id="{8890A8AC-190F-44BE-859A-4E54C28FD42F}"/>
              </a:ext>
            </a:extLst>
          </p:cNvPr>
          <p:cNvPicPr>
            <a:picLocks noChangeAspect="1"/>
          </p:cNvPicPr>
          <p:nvPr/>
        </p:nvPicPr>
        <p:blipFill>
          <a:blip r:embed="rId3"/>
          <a:stretch>
            <a:fillRect/>
          </a:stretch>
        </p:blipFill>
        <p:spPr>
          <a:xfrm>
            <a:off x="2549195" y="3276600"/>
            <a:ext cx="4045610" cy="1265063"/>
          </a:xfrm>
          <a:prstGeom prst="rect">
            <a:avLst/>
          </a:prstGeom>
        </p:spPr>
      </p:pic>
    </p:spTree>
    <p:extLst>
      <p:ext uri="{BB962C8B-B14F-4D97-AF65-F5344CB8AC3E}">
        <p14:creationId xmlns:p14="http://schemas.microsoft.com/office/powerpoint/2010/main" val="4194705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723752" y="1828800"/>
            <a:ext cx="7696495" cy="3581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a:solidFill>
                  <a:schemeClr val="dk1"/>
                </a:solidFill>
                <a:cs typeface="Times New Roman"/>
              </a:rPr>
              <a:t>For UEQM, to simplify the signaling of the Nominal Packet Padding value, a quite simple way is to assume that:</a:t>
            </a:r>
          </a:p>
          <a:p>
            <a:pPr marL="625475" lvl="1" indent="-263525" algn="just">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The PE requirements of an UEQM with a highest constellation order x is equal to the PE requirements of a EQM with a constellation order x.</a:t>
            </a:r>
          </a:p>
          <a:p>
            <a:pPr algn="just">
              <a:spcBef>
                <a:spcPts val="0"/>
              </a:spcBef>
              <a:buSzPct val="100000"/>
            </a:pPr>
            <a:endParaRPr lang="en-US" altLang="zh-CN" sz="1800" dirty="0">
              <a:solidFill>
                <a:schemeClr val="dk1"/>
              </a:solidFill>
              <a:cs typeface="Times New Roman"/>
            </a:endParaRPr>
          </a:p>
          <a:p>
            <a:pPr marL="361950" lvl="1" indent="0" algn="just">
              <a:buSzPct val="100000"/>
              <a:buNone/>
            </a:pPr>
            <a:endParaRPr lang="en-US" altLang="zh-CN" sz="1600" dirty="0">
              <a:latin typeface="Times New Roman" panose="02020603050405020304" pitchFamily="18" charset="0"/>
              <a:cs typeface="Times New Roman" panose="02020603050405020304" pitchFamily="18" charset="0"/>
            </a:endParaRPr>
          </a:p>
          <a:p>
            <a:pPr marL="342900" lvl="1" indent="-342900" algn="just">
              <a:spcBef>
                <a:spcPts val="0"/>
              </a:spcBef>
              <a:buSzPct val="100000"/>
              <a:buChar char="•"/>
            </a:pPr>
            <a:r>
              <a:rPr lang="en-US" altLang="zh-CN" sz="1800" b="1" dirty="0">
                <a:solidFill>
                  <a:schemeClr val="dk1"/>
                </a:solidFill>
                <a:ea typeface="+mn-ea"/>
                <a:cs typeface="Times New Roman"/>
              </a:rPr>
              <a:t>The above assumption could be used for both methods and there is almost no change.</a:t>
            </a:r>
          </a:p>
          <a:p>
            <a:pPr marL="342900" lvl="1" indent="-342900" algn="just">
              <a:spcBef>
                <a:spcPts val="0"/>
              </a:spcBef>
              <a:buSzPct val="100000"/>
              <a:buChar char="•"/>
            </a:pPr>
            <a:endParaRPr lang="en-US" altLang="zh-CN" sz="1800" b="1" dirty="0">
              <a:solidFill>
                <a:schemeClr val="dk1"/>
              </a:solidFill>
              <a:ea typeface="+mn-ea"/>
              <a:cs typeface="Times New Roman"/>
            </a:endParaRP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idx="4294967295"/>
          </p:nvPr>
        </p:nvSpPr>
        <p:spPr>
          <a:xfrm>
            <a:off x="609600" y="762000"/>
            <a:ext cx="8001000" cy="533400"/>
          </a:xfrm>
          <a:noFill/>
          <a:ln/>
        </p:spPr>
        <p:txBody>
          <a:bodyPr/>
          <a:lstStyle/>
          <a:p>
            <a:r>
              <a:rPr lang="en-US" sz="2800" dirty="0">
                <a:solidFill>
                  <a:schemeClr val="tx1"/>
                </a:solidFill>
              </a:rPr>
              <a:t>Summary</a:t>
            </a:r>
            <a:endParaRPr lang="en-US" dirty="0">
              <a:solidFill>
                <a:schemeClr val="tx1"/>
              </a:solidFill>
            </a:endParaRPr>
          </a:p>
        </p:txBody>
      </p:sp>
    </p:spTree>
    <p:extLst>
      <p:ext uri="{BB962C8B-B14F-4D97-AF65-F5344CB8AC3E}">
        <p14:creationId xmlns:p14="http://schemas.microsoft.com/office/powerpoint/2010/main" val="671022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981200"/>
            <a:ext cx="6761053" cy="2819400"/>
          </a:xfrm>
        </p:spPr>
        <p:txBody>
          <a:bodyPr/>
          <a:lstStyle/>
          <a:p>
            <a:pPr marL="180975" indent="-180975" algn="just">
              <a:spcBef>
                <a:spcPts val="600"/>
              </a:spcBef>
              <a:spcAft>
                <a:spcPts val="0"/>
              </a:spcAft>
              <a:buNone/>
            </a:pPr>
            <a:r>
              <a:rPr lang="en-US" altLang="zh-CN" sz="1800" dirty="0"/>
              <a:t>[1] 11-24-0171-21-00bn-tgbn-motions-list-part-1</a:t>
            </a:r>
          </a:p>
          <a:p>
            <a:pPr marL="180975" indent="-180975" algn="just">
              <a:spcBef>
                <a:spcPts val="600"/>
              </a:spcBef>
              <a:spcAft>
                <a:spcPts val="0"/>
              </a:spcAft>
              <a:buNone/>
            </a:pPr>
            <a:r>
              <a:rPr lang="en-US" altLang="zh-CN" sz="1800" dirty="0"/>
              <a:t>[2] 11-20-1847-00-00bn-eht-ppe-thresholds-field</a:t>
            </a:r>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9</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123974</TotalTime>
  <Words>1059</Words>
  <Application>Microsoft Office PowerPoint</Application>
  <PresentationFormat>全屏显示(4:3)</PresentationFormat>
  <Paragraphs>160</Paragraphs>
  <Slides>10</Slides>
  <Notes>8</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TimesNewRoman</vt:lpstr>
      <vt:lpstr>Arial</vt:lpstr>
      <vt:lpstr>Times New Roman</vt:lpstr>
      <vt:lpstr>802-11-Submission</vt:lpstr>
      <vt:lpstr>Discussion on PE Requirement for UEQM</vt:lpstr>
      <vt:lpstr>Background</vt:lpstr>
      <vt:lpstr>Nominal Packet Padding value</vt:lpstr>
      <vt:lpstr>Two Method to Get the Value</vt:lpstr>
      <vt:lpstr>Method 1: Common Nominal Packet Padding</vt:lpstr>
      <vt:lpstr>Modified Method 1 in UHR</vt:lpstr>
      <vt:lpstr>Method 2: PPE Thresholds field</vt:lpstr>
      <vt:lpstr>Summary</vt:lpstr>
      <vt:lpstr>PowerPoint 演示文稿</vt:lpstr>
      <vt:lpstr>PowerPoint 演示文稿</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humengshi</cp:lastModifiedBy>
  <cp:revision>3012</cp:revision>
  <cp:lastPrinted>1998-02-10T13:28:06Z</cp:lastPrinted>
  <dcterms:created xsi:type="dcterms:W3CDTF">2013-11-12T18:41:50Z</dcterms:created>
  <dcterms:modified xsi:type="dcterms:W3CDTF">2025-01-13T05:30:05Z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(3)6t28q5PBWfTYABlQ0YwqlUYIWYuUXNy7IqkupZjVW/osIAFqE7V/5ywAx7f99hC1V/zp4DQz
ZR4Zu+ERGJkdwfxhq9WpzQSP0eZYsevE9zYq2bwSjdVsUn+VwPfONp3i9TdP/J1HoFUBgEBD
sxCiga1SNeVFD9grfbMoT/fAV2bKa3FPQica8yaxiysZalu2yNiJ10T4Z8Wc8aEOajF4LqSk
R0v8mmeCoztSOx4yNg</vt:lpwstr>
  </property>
  <property fmtid="{D5CDD505-2E9C-101B-9397-08002B2CF9AE}" pid="4" name="_2015_ms_pID_7253431">
    <vt:lpwstr>NnYHiP7YJiOpn7gxBwA4Ke1xARp61r+TKxBrR1uT7mbdNsNFHob/fd
Ki+Hfok/WFuerjRaXshNazzE6mnEVrZDIZ7T1wAewurrSKAX7U8khILdXJGG26anq2lvN3hR
K3IIPotJlNyEAdZULYsXwWLHF/OhrmtaheTgWPm0A0EMGZiOJZ43B3odVQ+Obx2EFeSBCwW7
zdnmE4/vqCx9pL/0CWZBxVvt3/YjCcKj+G7X</vt:lpwstr>
  </property>
  <property fmtid="{D5CDD505-2E9C-101B-9397-08002B2CF9AE}" pid="5" name="_2015_ms_pID_7253432">
    <vt:lpwstr>NQ==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1611106649</vt:lpwstr>
  </property>
</Properties>
</file>