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315" r:id="rId4"/>
    <p:sldId id="316" r:id="rId5"/>
    <p:sldId id="317" r:id="rId6"/>
    <p:sldId id="319" r:id="rId7"/>
    <p:sldId id="318" r:id="rId8"/>
    <p:sldId id="320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06" autoAdjust="0"/>
    <p:restoredTop sz="94660"/>
  </p:normalViewPr>
  <p:slideViewPr>
    <p:cSldViewPr>
      <p:cViewPr varScale="1">
        <p:scale>
          <a:sx n="85" d="100"/>
          <a:sy n="85" d="100"/>
        </p:scale>
        <p:origin x="466" y="29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802.11-yy/2127r0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 dirty="0"/>
              <a:t>마스터 제목 스타일 편집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Leonardo Lanante, 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/>
              <a:t>Leonardo Lanante,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Leonardo Lanante, 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Leonardo Lanante, Ofinno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Leonardo Lanante,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Leonardo Lanante, Ofinno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Leonardo Lanante, Ofinno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Leonardo Lanante, 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Leonardo Lanante, 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/>
              <a:t>Leonardo Lanante,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802.11-25/0126r0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PPDU Parameters for Multi-AP Coordination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/>
              <a:t>Leonardo Lanante,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B36BF349-4308-B231-38B3-E26C08E517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6961514"/>
              </p:ext>
            </p:extLst>
          </p:nvPr>
        </p:nvGraphicFramePr>
        <p:xfrm>
          <a:off x="996950" y="2413000"/>
          <a:ext cx="10206038" cy="267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742525" progId="Word.Document.8">
                  <p:embed/>
                </p:oleObj>
              </mc:Choice>
              <mc:Fallback>
                <p:oleObj name="Document" r:id="rId3" imgW="10466184" imgH="274252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3000"/>
                        <a:ext cx="10206038" cy="2678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Leonardo Lanante,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CDD69458-48A6-E2BE-6B0C-23E0659CC8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1" y="21336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Multi-AP coordination is one of the features in 802.11bn.</a:t>
            </a:r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To support Multi-AP coordination, one AP may send frames to another AP.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b="0" kern="0" dirty="0"/>
              <a:t>APs that intend to participate in Multi-AP coordination can use management frames to advertise/discover the capabilities and/or parameters of individual schemes. [Motion #147]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b="0" kern="0" dirty="0"/>
              <a:t>APs that discovered each other and want to establish agreement(s) for Multi-AP coordination scheme(s), can use individually addressed management frames to establish the agreement(s) and negotiate parameters. Note: The management frame can be a Public Action and/or new Action frames, and so on. </a:t>
            </a:r>
            <a:r>
              <a:rPr lang="en-GB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[Motion #148]</a:t>
            </a:r>
            <a:endParaRPr lang="en-US" sz="1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kern="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When management frames are carried in HE/EHT/UHR PPDU, values of the UL/DL flag, BSS </a:t>
            </a:r>
            <a:r>
              <a:rPr lang="en-GB" kern="0" dirty="0" err="1"/>
              <a:t>Color</a:t>
            </a:r>
            <a:r>
              <a:rPr lang="en-GB" kern="0" dirty="0"/>
              <a:t> and STA_ID need to be defined.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52F66-08FC-0B1B-AA2F-EAA5C4396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UL/DL, BSS Color and STA_ID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93AAD-37AE-02F7-8106-A5B11641B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9976" y="1916832"/>
            <a:ext cx="5662702" cy="3801816"/>
          </a:xfrm>
        </p:spPr>
        <p:txBody>
          <a:bodyPr/>
          <a:lstStyle/>
          <a:p>
            <a:pPr marL="0" marR="78740" indent="0" latinLnBrk="0">
              <a:lnSpc>
                <a:spcPct val="96000"/>
              </a:lnSpc>
              <a:spcBef>
                <a:spcPts val="36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UL/DL - </a:t>
            </a:r>
            <a:r>
              <a:rPr lang="en-US" sz="1600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Indicates whether the PPDU is sent in UL or DL</a:t>
            </a:r>
          </a:p>
          <a:p>
            <a:pPr marL="197485" marR="78740" lvl="1" indent="0" latinLnBrk="0">
              <a:lnSpc>
                <a:spcPct val="96000"/>
              </a:lnSpc>
              <a:spcBef>
                <a:spcPts val="360"/>
              </a:spcBef>
              <a:spcAft>
                <a:spcPts val="800"/>
              </a:spcAft>
            </a:pPr>
            <a:r>
              <a:rPr lang="en-US" sz="1600" dirty="0">
                <a:effectLst/>
                <a:highlight>
                  <a:srgbClr val="00FF00"/>
                </a:highlight>
                <a:latin typeface="+mj-lt"/>
                <a:ea typeface="Times New Roman" panose="02020603050405020304" pitchFamily="18" charset="0"/>
              </a:rPr>
              <a:t>A value of 1 indicates the PPDU is addressed to an AP.</a:t>
            </a:r>
          </a:p>
          <a:p>
            <a:pPr marL="197485" marR="78740" lvl="1" indent="0" latinLnBrk="0">
              <a:lnSpc>
                <a:spcPct val="96000"/>
              </a:lnSpc>
              <a:spcBef>
                <a:spcPts val="36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A value of 0 indicates the PPDU is addressed to a non-AP STA</a:t>
            </a:r>
          </a:p>
          <a:p>
            <a:pPr marL="0" marR="78740" indent="0" latinLnBrk="0">
              <a:lnSpc>
                <a:spcPct val="96000"/>
              </a:lnSpc>
              <a:spcBef>
                <a:spcPts val="36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BSS Color - An identifier of the BSS.</a:t>
            </a:r>
          </a:p>
          <a:p>
            <a:pPr marL="197485" marR="78740" lvl="1" indent="0" latinLnBrk="0">
              <a:lnSpc>
                <a:spcPct val="96000"/>
              </a:lnSpc>
              <a:spcBef>
                <a:spcPts val="360"/>
              </a:spcBef>
              <a:spcAft>
                <a:spcPts val="800"/>
              </a:spcAft>
            </a:pPr>
            <a:r>
              <a:rPr lang="en-US" sz="1600" dirty="0">
                <a:highlight>
                  <a:srgbClr val="00FF00"/>
                </a:highlight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Identifies the BSS from which the PPDU originates.</a:t>
            </a:r>
          </a:p>
          <a:p>
            <a:pPr marL="0" marR="78740" indent="0" latinLnBrk="0">
              <a:lnSpc>
                <a:spcPct val="96000"/>
              </a:lnSpc>
              <a:spcBef>
                <a:spcPts val="36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STA_ID </a:t>
            </a:r>
          </a:p>
          <a:p>
            <a:pPr marL="197485" marR="78740" lvl="1" indent="0" latinLnBrk="0">
              <a:lnSpc>
                <a:spcPct val="96000"/>
              </a:lnSpc>
              <a:spcBef>
                <a:spcPts val="360"/>
              </a:spcBef>
              <a:spcAft>
                <a:spcPts val="800"/>
              </a:spcAft>
            </a:pPr>
            <a:r>
              <a:rPr lang="en-US" sz="1600" b="0" i="0" u="none" strike="noStrike" baseline="0" dirty="0"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If UL/DL is set to </a:t>
            </a:r>
            <a:r>
              <a:rPr lang="en-US" sz="1600" dirty="0"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0</a:t>
            </a:r>
            <a:r>
              <a:rPr lang="en-US" sz="1600" b="0" i="0" u="none" strike="noStrike" baseline="0" dirty="0"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, </a:t>
            </a:r>
            <a:r>
              <a:rPr lang="en-US" sz="1600" b="0" i="0" u="none" strike="noStrike" baseline="0" dirty="0">
                <a:latin typeface="TimesNewRoman"/>
              </a:rPr>
              <a:t>identifies the STA or group of STAs that is the recipient of an RU in the PPDU</a:t>
            </a:r>
            <a:endParaRPr lang="en-US" sz="1600" dirty="0">
              <a:latin typeface="+mj-lt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197485" marR="78740" lvl="1" indent="0" latinLnBrk="0">
              <a:lnSpc>
                <a:spcPct val="96000"/>
              </a:lnSpc>
              <a:spcBef>
                <a:spcPts val="360"/>
              </a:spcBef>
              <a:spcAft>
                <a:spcPts val="800"/>
              </a:spcAft>
            </a:pPr>
            <a:r>
              <a:rPr lang="en-US" sz="1600" b="0" i="0" u="none" strike="noStrike" baseline="0" dirty="0">
                <a:highlight>
                  <a:srgbClr val="00FF00"/>
                </a:highlight>
                <a:latin typeface="TimesNewRoman"/>
              </a:rPr>
              <a:t>If UL/DL </a:t>
            </a:r>
            <a:r>
              <a:rPr lang="en-US" sz="1600" dirty="0">
                <a:highlight>
                  <a:srgbClr val="00FF00"/>
                </a:highlight>
                <a:latin typeface="TimesNewRoman"/>
              </a:rPr>
              <a:t>is set to 1, </a:t>
            </a:r>
            <a:r>
              <a:rPr lang="en-US" sz="1600" b="0" i="0" u="none" strike="noStrike" baseline="0" dirty="0">
                <a:latin typeface="TimesNewRoman"/>
              </a:rPr>
              <a:t>set to the 11 LSBs of the AID of the non-AP STA transmitting the PPDU.</a:t>
            </a:r>
            <a:endParaRPr lang="en-US" sz="1600" b="0" i="0" u="none" strike="noStrike" baseline="0" dirty="0">
              <a:latin typeface="+mj-lt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BD5619-CF7F-58AA-1D15-975631030F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520BC-375D-4BE8-04B9-922FE4B329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E0EFF6C-54E2-5F4C-6DFD-F193E083EC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337244-852B-D8F9-801A-87B191137FA6}"/>
              </a:ext>
            </a:extLst>
          </p:cNvPr>
          <p:cNvSpPr txBox="1"/>
          <p:nvPr/>
        </p:nvSpPr>
        <p:spPr>
          <a:xfrm>
            <a:off x="900062" y="1837319"/>
            <a:ext cx="46328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The baseline spec does not consider AP to AP transmissions in terms of PPDU parameter settings. Based on the current spec, a reasonable setting for the mentioned parameters in a UHR PPDU will be</a:t>
            </a:r>
          </a:p>
          <a:p>
            <a:endParaRPr lang="en-US" sz="1800" b="1" dirty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r>
              <a:rPr lang="en-US" sz="1800" b="1" dirty="0">
                <a:solidFill>
                  <a:schemeClr val="tx1"/>
                </a:solidFill>
              </a:rPr>
              <a:t>UL/DL = 1</a:t>
            </a:r>
          </a:p>
          <a:p>
            <a:pPr marL="457200" indent="-457200">
              <a:buAutoNum type="arabicPeriod"/>
            </a:pPr>
            <a:r>
              <a:rPr lang="en-US" sz="1800" b="1" dirty="0">
                <a:solidFill>
                  <a:schemeClr val="tx1"/>
                </a:solidFill>
              </a:rPr>
              <a:t>BSS Color = BSS color of transmitting AP</a:t>
            </a:r>
          </a:p>
          <a:p>
            <a:pPr marL="457200" indent="-457200">
              <a:buAutoNum type="arabicPeriod"/>
            </a:pPr>
            <a:r>
              <a:rPr lang="en-US" sz="1800" b="1" dirty="0">
                <a:solidFill>
                  <a:schemeClr val="tx1"/>
                </a:solidFill>
              </a:rPr>
              <a:t>STA_ID = AP ID of receiving AP </a:t>
            </a:r>
          </a:p>
          <a:p>
            <a:endParaRPr lang="en-US" sz="1800" b="1" dirty="0">
              <a:solidFill>
                <a:schemeClr val="tx1"/>
              </a:solidFill>
            </a:endParaRPr>
          </a:p>
          <a:p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 ID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A value used for identifying an AP, with which a Multi -AP coordination agreement has been set, prior to or during a M-AP Coordination transmission. [1]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591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952DD-6173-E5D4-E261-16F50C596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1B7E3-1C07-C408-730B-926181CFB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327" y="1537573"/>
            <a:ext cx="11089232" cy="2094325"/>
          </a:xfrm>
        </p:spPr>
        <p:txBody>
          <a:bodyPr/>
          <a:lstStyle/>
          <a:p>
            <a:pPr latinLnBrk="0">
              <a:buFont typeface="Arial" panose="020B0604020202020204" pitchFamily="34" charset="0"/>
              <a:buChar char="•"/>
            </a:pPr>
            <a:r>
              <a:rPr lang="en-US" sz="2000" dirty="0"/>
              <a:t>If we follow the baseline spec to set UL/DL, BSS Color and STA_ID, APs (e.g. AP 1) will not be able to filter UHR PPDUs based on the U-SIG. This may increase the power consumption of the AP unnecessarily. </a:t>
            </a:r>
          </a:p>
          <a:p>
            <a:pPr lvl="1" latinLnBrk="0">
              <a:buFont typeface="Arial" panose="020B0604020202020204" pitchFamily="34" charset="0"/>
              <a:buChar char="•"/>
            </a:pPr>
            <a:r>
              <a:rPr lang="en-US" sz="1600" dirty="0"/>
              <a:t>If AP ID has been assigned from another AP (e.g. AP 2), AP 1 needs to decode up to the UHR-SIG to check the AP ID.</a:t>
            </a:r>
          </a:p>
          <a:p>
            <a:pPr lvl="1" latinLnBrk="0">
              <a:buFont typeface="Arial" panose="020B0604020202020204" pitchFamily="34" charset="0"/>
              <a:buChar char="•"/>
            </a:pPr>
            <a:r>
              <a:rPr lang="en-US" sz="1600" dirty="0"/>
              <a:t>If AP ID has not been assigned from a particular AP (e.g. AP 3), AP 1 needs to decode the entire PPDU.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A3576E-5AB0-BAFE-9598-3E895F943E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0A91A-3CDA-1054-BA3A-0077134CD2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45AE48-7789-CC0D-A73D-CFDDB51A52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413F437-AD72-9356-DA1C-630350F2E406}"/>
              </a:ext>
            </a:extLst>
          </p:cNvPr>
          <p:cNvCxnSpPr>
            <a:cxnSpLocks/>
          </p:cNvCxnSpPr>
          <p:nvPr/>
        </p:nvCxnSpPr>
        <p:spPr bwMode="auto">
          <a:xfrm>
            <a:off x="2213992" y="4515228"/>
            <a:ext cx="89865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23D1198-5CEA-D37B-EE01-773C18BB38BC}"/>
              </a:ext>
            </a:extLst>
          </p:cNvPr>
          <p:cNvCxnSpPr>
            <a:cxnSpLocks/>
          </p:cNvCxnSpPr>
          <p:nvPr/>
        </p:nvCxnSpPr>
        <p:spPr bwMode="auto">
          <a:xfrm>
            <a:off x="2212600" y="3687407"/>
            <a:ext cx="906288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CCF3255-1923-B0A4-4858-7C0165C60577}"/>
              </a:ext>
            </a:extLst>
          </p:cNvPr>
          <p:cNvSpPr txBox="1"/>
          <p:nvPr/>
        </p:nvSpPr>
        <p:spPr>
          <a:xfrm>
            <a:off x="1604392" y="4318894"/>
            <a:ext cx="19049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2</a:t>
            </a:r>
          </a:p>
          <a:p>
            <a:r>
              <a:rPr lang="en-US" sz="1200" dirty="0">
                <a:solidFill>
                  <a:schemeClr val="tx1"/>
                </a:solidFill>
              </a:rPr>
              <a:t>BSS Color =2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5C52E3-CA7C-35E5-3DFF-8154B362713B}"/>
              </a:ext>
            </a:extLst>
          </p:cNvPr>
          <p:cNvSpPr txBox="1"/>
          <p:nvPr/>
        </p:nvSpPr>
        <p:spPr>
          <a:xfrm>
            <a:off x="1602999" y="3410408"/>
            <a:ext cx="19049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1</a:t>
            </a:r>
          </a:p>
          <a:p>
            <a:r>
              <a:rPr lang="en-US" sz="1200" dirty="0">
                <a:solidFill>
                  <a:schemeClr val="tx1"/>
                </a:solidFill>
              </a:rPr>
              <a:t>BSS Color =1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259D42E-0EA8-B577-C3AE-B4AEAE342DCE}"/>
              </a:ext>
            </a:extLst>
          </p:cNvPr>
          <p:cNvSpPr/>
          <p:nvPr/>
        </p:nvSpPr>
        <p:spPr bwMode="auto">
          <a:xfrm>
            <a:off x="3750740" y="4264943"/>
            <a:ext cx="1512168" cy="25028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UHR PPDU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6032EEF-99F3-620C-ECCC-889FA2527378}"/>
              </a:ext>
            </a:extLst>
          </p:cNvPr>
          <p:cNvSpPr txBox="1"/>
          <p:nvPr/>
        </p:nvSpPr>
        <p:spPr>
          <a:xfrm>
            <a:off x="3702959" y="3862434"/>
            <a:ext cx="206156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UL/DL = 1, BSS Color = 2, STA_ID = </a:t>
            </a:r>
            <a:r>
              <a:rPr lang="en-US" sz="1200">
                <a:solidFill>
                  <a:schemeClr val="tx1"/>
                </a:solidFill>
              </a:rPr>
              <a:t>AP 1 </a:t>
            </a:r>
            <a:r>
              <a:rPr lang="en-US" sz="1200" dirty="0">
                <a:solidFill>
                  <a:schemeClr val="tx1"/>
                </a:solidFill>
              </a:rPr>
              <a:t>AP ID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CA10489-9DC6-89C1-D1E9-427BEFC5FF4B}"/>
              </a:ext>
            </a:extLst>
          </p:cNvPr>
          <p:cNvCxnSpPr>
            <a:cxnSpLocks/>
          </p:cNvCxnSpPr>
          <p:nvPr/>
        </p:nvCxnSpPr>
        <p:spPr bwMode="auto">
          <a:xfrm>
            <a:off x="2211735" y="5774309"/>
            <a:ext cx="906375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3ADDA32-1F72-24B3-13E6-63B8445F62C4}"/>
              </a:ext>
            </a:extLst>
          </p:cNvPr>
          <p:cNvSpPr txBox="1"/>
          <p:nvPr/>
        </p:nvSpPr>
        <p:spPr>
          <a:xfrm>
            <a:off x="1602134" y="5497310"/>
            <a:ext cx="19049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STA 3</a:t>
            </a:r>
          </a:p>
          <a:p>
            <a:r>
              <a:rPr lang="en-US" sz="1200" dirty="0">
                <a:solidFill>
                  <a:schemeClr val="tx1"/>
                </a:solidFill>
              </a:rPr>
              <a:t>BSS Color =3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3B81006-0A5E-B139-25AC-0014B7961FD8}"/>
              </a:ext>
            </a:extLst>
          </p:cNvPr>
          <p:cNvSpPr txBox="1"/>
          <p:nvPr/>
        </p:nvSpPr>
        <p:spPr>
          <a:xfrm>
            <a:off x="3920987" y="3404010"/>
            <a:ext cx="117167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Not Filtered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ACADCD4-8C9E-ADC6-ED14-E78DF6AB2FB8}"/>
              </a:ext>
            </a:extLst>
          </p:cNvPr>
          <p:cNvCxnSpPr>
            <a:cxnSpLocks/>
          </p:cNvCxnSpPr>
          <p:nvPr/>
        </p:nvCxnSpPr>
        <p:spPr bwMode="auto">
          <a:xfrm>
            <a:off x="2205320" y="5205452"/>
            <a:ext cx="906375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BC58A2F7-6AE5-E127-AD19-8357DCDA408E}"/>
              </a:ext>
            </a:extLst>
          </p:cNvPr>
          <p:cNvSpPr txBox="1"/>
          <p:nvPr/>
        </p:nvSpPr>
        <p:spPr>
          <a:xfrm>
            <a:off x="1595719" y="4928453"/>
            <a:ext cx="19049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STA 2</a:t>
            </a:r>
          </a:p>
          <a:p>
            <a:r>
              <a:rPr lang="en-US" sz="1200" dirty="0">
                <a:solidFill>
                  <a:schemeClr val="tx1"/>
                </a:solidFill>
              </a:rPr>
              <a:t>BSS Color =2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1F39CA9-574F-D1DA-1B7E-42CBC53BD37F}"/>
              </a:ext>
            </a:extLst>
          </p:cNvPr>
          <p:cNvSpPr/>
          <p:nvPr/>
        </p:nvSpPr>
        <p:spPr bwMode="auto">
          <a:xfrm>
            <a:off x="6387673" y="4955167"/>
            <a:ext cx="1512168" cy="25028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UHR PPDU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235E472-61AC-6DB8-9069-9E48B7F199C8}"/>
              </a:ext>
            </a:extLst>
          </p:cNvPr>
          <p:cNvSpPr txBox="1"/>
          <p:nvPr/>
        </p:nvSpPr>
        <p:spPr>
          <a:xfrm>
            <a:off x="6204959" y="4534681"/>
            <a:ext cx="23721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UL/DL = 1, BSS Color = 2, STA_ID = STA 2 STA ID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9C41D9D-72F2-366C-952B-281838A5C59F}"/>
              </a:ext>
            </a:extLst>
          </p:cNvPr>
          <p:cNvSpPr txBox="1"/>
          <p:nvPr/>
        </p:nvSpPr>
        <p:spPr>
          <a:xfrm>
            <a:off x="6239166" y="3211179"/>
            <a:ext cx="21602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Decode up to UHR-SIG then filtered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63A0925-D5B6-C331-1FDA-E3822EC2EDD9}"/>
              </a:ext>
            </a:extLst>
          </p:cNvPr>
          <p:cNvSpPr/>
          <p:nvPr/>
        </p:nvSpPr>
        <p:spPr bwMode="auto">
          <a:xfrm>
            <a:off x="9011022" y="5530420"/>
            <a:ext cx="1512168" cy="25028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UHR PPDU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96A3973-5533-F281-0CFB-E6D36FC176BA}"/>
              </a:ext>
            </a:extLst>
          </p:cNvPr>
          <p:cNvSpPr txBox="1"/>
          <p:nvPr/>
        </p:nvSpPr>
        <p:spPr>
          <a:xfrm>
            <a:off x="8890957" y="3219507"/>
            <a:ext cx="21602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Decode up to the Data field then filtered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849203F-F23D-F529-F2A0-A372DA71C3ED}"/>
              </a:ext>
            </a:extLst>
          </p:cNvPr>
          <p:cNvSpPr txBox="1"/>
          <p:nvPr/>
        </p:nvSpPr>
        <p:spPr>
          <a:xfrm>
            <a:off x="8890957" y="5137104"/>
            <a:ext cx="23721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UL/DL = 1, BSS Color = 3, STA_ID = STA 3 STA ID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780B1B1-6399-BD54-403B-B7BE423542CC}"/>
              </a:ext>
            </a:extLst>
          </p:cNvPr>
          <p:cNvSpPr/>
          <p:nvPr/>
        </p:nvSpPr>
        <p:spPr bwMode="auto">
          <a:xfrm>
            <a:off x="2604233" y="3429000"/>
            <a:ext cx="728391" cy="136720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E529035-24B2-C909-535A-231816F4CC60}"/>
              </a:ext>
            </a:extLst>
          </p:cNvPr>
          <p:cNvSpPr txBox="1"/>
          <p:nvPr/>
        </p:nvSpPr>
        <p:spPr>
          <a:xfrm>
            <a:off x="2452662" y="3828683"/>
            <a:ext cx="1031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AP ID 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assignment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procedure</a:t>
            </a:r>
          </a:p>
        </p:txBody>
      </p:sp>
    </p:spTree>
    <p:extLst>
      <p:ext uri="{BB962C8B-B14F-4D97-AF65-F5344CB8AC3E}">
        <p14:creationId xmlns:p14="http://schemas.microsoft.com/office/powerpoint/2010/main" val="385348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497EF-94C5-4971-60F2-80D671CE0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B647F-7574-F991-C677-B8464FF5D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41931"/>
            <a:ext cx="10361084" cy="2144133"/>
          </a:xfrm>
        </p:spPr>
        <p:txBody>
          <a:bodyPr/>
          <a:lstStyle/>
          <a:p>
            <a:pPr eaLnBrk="0" latinLnBrk="0"/>
            <a:r>
              <a:rPr lang="en-US" sz="1800" dirty="0"/>
              <a:t>Our proposal is to set </a:t>
            </a:r>
          </a:p>
          <a:p>
            <a:pPr marL="457200" indent="-457200" eaLnBrk="0" latinLnBrk="0">
              <a:buAutoNum type="arabicPeriod"/>
            </a:pPr>
            <a:r>
              <a:rPr lang="en-US" sz="1800" b="1" dirty="0">
                <a:solidFill>
                  <a:schemeClr val="tx1"/>
                </a:solidFill>
              </a:rPr>
              <a:t>UL/DL = 1</a:t>
            </a:r>
          </a:p>
          <a:p>
            <a:pPr marL="457200" indent="-457200" eaLnBrk="0" latinLnBrk="0">
              <a:buAutoNum type="arabicPeriod"/>
            </a:pPr>
            <a:r>
              <a:rPr lang="en-US" sz="1800" b="1" dirty="0">
                <a:solidFill>
                  <a:schemeClr val="tx1"/>
                </a:solidFill>
              </a:rPr>
              <a:t>BSS Color = BSS color of receiving AP</a:t>
            </a:r>
          </a:p>
          <a:p>
            <a:pPr marL="457200" indent="-457200" eaLnBrk="0" latinLnBrk="0">
              <a:buAutoNum type="arabicPeriod"/>
            </a:pPr>
            <a:r>
              <a:rPr lang="en-US" sz="1800" b="1" dirty="0">
                <a:solidFill>
                  <a:schemeClr val="tx1"/>
                </a:solidFill>
              </a:rPr>
              <a:t>STA_ID = AP ID of transmitting AP (Optional)</a:t>
            </a:r>
          </a:p>
          <a:p>
            <a:pPr marL="0" indent="0" eaLnBrk="0" latinLnBrk="0"/>
            <a:r>
              <a:rPr lang="en-US" sz="1800" dirty="0">
                <a:solidFill>
                  <a:schemeClr val="tx1"/>
                </a:solidFill>
              </a:rPr>
              <a:t>The AP can then use the baseline receive procedure regardless of whether the PPDU is from an associated STA or from another AP.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F45471-E19C-4479-03CF-305A0629BE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B1F5A3-5112-EFA1-3BEB-C281F69CA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408A7B-3837-A5DD-338A-F6316E60D9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EE3772E-C1F8-8ED7-F9AD-A900B5C9649D}"/>
              </a:ext>
            </a:extLst>
          </p:cNvPr>
          <p:cNvCxnSpPr>
            <a:cxnSpLocks/>
          </p:cNvCxnSpPr>
          <p:nvPr/>
        </p:nvCxnSpPr>
        <p:spPr bwMode="auto">
          <a:xfrm>
            <a:off x="1777777" y="4913118"/>
            <a:ext cx="89865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6FC52DF-5C19-9B5A-A104-F2FC1148AAC5}"/>
              </a:ext>
            </a:extLst>
          </p:cNvPr>
          <p:cNvCxnSpPr>
            <a:cxnSpLocks/>
          </p:cNvCxnSpPr>
          <p:nvPr/>
        </p:nvCxnSpPr>
        <p:spPr bwMode="auto">
          <a:xfrm>
            <a:off x="1776385" y="4085297"/>
            <a:ext cx="906288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9792B3E-3A36-F76B-D85C-20CD20743C2A}"/>
              </a:ext>
            </a:extLst>
          </p:cNvPr>
          <p:cNvSpPr txBox="1"/>
          <p:nvPr/>
        </p:nvSpPr>
        <p:spPr>
          <a:xfrm>
            <a:off x="1168177" y="4716784"/>
            <a:ext cx="19049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2</a:t>
            </a:r>
          </a:p>
          <a:p>
            <a:r>
              <a:rPr lang="en-US" sz="1200" dirty="0">
                <a:solidFill>
                  <a:schemeClr val="tx1"/>
                </a:solidFill>
              </a:rPr>
              <a:t>BSS Color =2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FF972E-3C75-8F10-69C8-FC51383D51F8}"/>
              </a:ext>
            </a:extLst>
          </p:cNvPr>
          <p:cNvSpPr txBox="1"/>
          <p:nvPr/>
        </p:nvSpPr>
        <p:spPr>
          <a:xfrm>
            <a:off x="1166784" y="3808298"/>
            <a:ext cx="19049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1</a:t>
            </a:r>
          </a:p>
          <a:p>
            <a:r>
              <a:rPr lang="en-US" sz="1200" dirty="0">
                <a:solidFill>
                  <a:schemeClr val="tx1"/>
                </a:solidFill>
              </a:rPr>
              <a:t>BSS Color =1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35B90F0-B8BD-1685-A334-88850C226721}"/>
              </a:ext>
            </a:extLst>
          </p:cNvPr>
          <p:cNvSpPr/>
          <p:nvPr/>
        </p:nvSpPr>
        <p:spPr bwMode="auto">
          <a:xfrm>
            <a:off x="3314525" y="4662833"/>
            <a:ext cx="1512168" cy="25028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UHR PPDU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42305EE-248A-6479-574F-6C862C8BACC8}"/>
              </a:ext>
            </a:extLst>
          </p:cNvPr>
          <p:cNvSpPr txBox="1"/>
          <p:nvPr/>
        </p:nvSpPr>
        <p:spPr>
          <a:xfrm>
            <a:off x="3266744" y="4260324"/>
            <a:ext cx="206156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UL/DL = 1, </a:t>
            </a:r>
            <a:r>
              <a:rPr lang="en-US" sz="1200" b="1" dirty="0">
                <a:solidFill>
                  <a:schemeClr val="tx1"/>
                </a:solidFill>
              </a:rPr>
              <a:t>BSS Color = 1</a:t>
            </a:r>
            <a:r>
              <a:rPr lang="en-US" sz="1200" dirty="0">
                <a:solidFill>
                  <a:schemeClr val="tx1"/>
                </a:solidFill>
              </a:rPr>
              <a:t>, STA_ID = AP 1 AP ID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3787665-172A-CF86-2B07-E49A6CF2DABF}"/>
              </a:ext>
            </a:extLst>
          </p:cNvPr>
          <p:cNvCxnSpPr>
            <a:cxnSpLocks/>
          </p:cNvCxnSpPr>
          <p:nvPr/>
        </p:nvCxnSpPr>
        <p:spPr bwMode="auto">
          <a:xfrm>
            <a:off x="1775520" y="6172199"/>
            <a:ext cx="906375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7D9E72B-60C5-5F71-ED1B-900CBE4F3B76}"/>
              </a:ext>
            </a:extLst>
          </p:cNvPr>
          <p:cNvSpPr txBox="1"/>
          <p:nvPr/>
        </p:nvSpPr>
        <p:spPr>
          <a:xfrm>
            <a:off x="1165919" y="5895200"/>
            <a:ext cx="19049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STA 3</a:t>
            </a:r>
          </a:p>
          <a:p>
            <a:r>
              <a:rPr lang="en-US" sz="1200" dirty="0">
                <a:solidFill>
                  <a:schemeClr val="tx1"/>
                </a:solidFill>
              </a:rPr>
              <a:t>BSS Color =3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588C6E5-9203-280F-B03E-9EEE6B1B14F3}"/>
              </a:ext>
            </a:extLst>
          </p:cNvPr>
          <p:cNvSpPr txBox="1"/>
          <p:nvPr/>
        </p:nvSpPr>
        <p:spPr>
          <a:xfrm>
            <a:off x="3484772" y="3801900"/>
            <a:ext cx="117167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Not Filtered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0391CBB-3DAF-FE9D-0DD3-670A6F969E2F}"/>
              </a:ext>
            </a:extLst>
          </p:cNvPr>
          <p:cNvCxnSpPr>
            <a:cxnSpLocks/>
          </p:cNvCxnSpPr>
          <p:nvPr/>
        </p:nvCxnSpPr>
        <p:spPr bwMode="auto">
          <a:xfrm>
            <a:off x="1769105" y="5603342"/>
            <a:ext cx="906375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81F4087D-7936-31BE-2A01-07A742117ED1}"/>
              </a:ext>
            </a:extLst>
          </p:cNvPr>
          <p:cNvSpPr txBox="1"/>
          <p:nvPr/>
        </p:nvSpPr>
        <p:spPr>
          <a:xfrm>
            <a:off x="1159504" y="5326343"/>
            <a:ext cx="19049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STA 2</a:t>
            </a:r>
          </a:p>
          <a:p>
            <a:r>
              <a:rPr lang="en-US" sz="1200" dirty="0">
                <a:solidFill>
                  <a:schemeClr val="tx1"/>
                </a:solidFill>
              </a:rPr>
              <a:t>BSS Color =2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85F6F90-DE25-33FA-C1CB-BC20932B4A25}"/>
              </a:ext>
            </a:extLst>
          </p:cNvPr>
          <p:cNvSpPr/>
          <p:nvPr/>
        </p:nvSpPr>
        <p:spPr bwMode="auto">
          <a:xfrm>
            <a:off x="5951458" y="5353057"/>
            <a:ext cx="1512168" cy="25028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UHR PPDU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A1611DE-E7F9-727C-1F89-013724099632}"/>
              </a:ext>
            </a:extLst>
          </p:cNvPr>
          <p:cNvSpPr txBox="1"/>
          <p:nvPr/>
        </p:nvSpPr>
        <p:spPr>
          <a:xfrm>
            <a:off x="5768744" y="4932571"/>
            <a:ext cx="23721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UL/DL = 1, BSS Color = 2, STA_ID = STA 2 STA ID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3D609BF-5CF0-BC57-1B73-F458230C1DD8}"/>
              </a:ext>
            </a:extLst>
          </p:cNvPr>
          <p:cNvSpPr txBox="1"/>
          <p:nvPr/>
        </p:nvSpPr>
        <p:spPr>
          <a:xfrm>
            <a:off x="5802951" y="3609069"/>
            <a:ext cx="21602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Decode up to U-SIG then filtered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70B1350-1491-D48D-ECCF-F7CD77060C76}"/>
              </a:ext>
            </a:extLst>
          </p:cNvPr>
          <p:cNvSpPr/>
          <p:nvPr/>
        </p:nvSpPr>
        <p:spPr bwMode="auto">
          <a:xfrm>
            <a:off x="8574807" y="5928310"/>
            <a:ext cx="1512168" cy="25028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UHR PPDU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31B5D90-5020-0EF3-BB15-32EB94083BA1}"/>
              </a:ext>
            </a:extLst>
          </p:cNvPr>
          <p:cNvSpPr txBox="1"/>
          <p:nvPr/>
        </p:nvSpPr>
        <p:spPr>
          <a:xfrm>
            <a:off x="8454742" y="3617397"/>
            <a:ext cx="21602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Decode up to U-SIG then filtered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C1CD04E-2B80-3D9F-8450-2FBD565148A9}"/>
              </a:ext>
            </a:extLst>
          </p:cNvPr>
          <p:cNvSpPr txBox="1"/>
          <p:nvPr/>
        </p:nvSpPr>
        <p:spPr>
          <a:xfrm>
            <a:off x="8454742" y="5534994"/>
            <a:ext cx="23721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UL/DL = 1, BSS Color = 3, STA_ID = STA 3 STA ID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E3AA84E-EB8D-E1F0-516F-F3AE86B36FE6}"/>
              </a:ext>
            </a:extLst>
          </p:cNvPr>
          <p:cNvSpPr/>
          <p:nvPr/>
        </p:nvSpPr>
        <p:spPr bwMode="auto">
          <a:xfrm>
            <a:off x="2168019" y="3826890"/>
            <a:ext cx="644886" cy="136720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7FE4EB8-7001-7A3D-7FAD-185BA3922734}"/>
              </a:ext>
            </a:extLst>
          </p:cNvPr>
          <p:cNvSpPr txBox="1"/>
          <p:nvPr/>
        </p:nvSpPr>
        <p:spPr>
          <a:xfrm>
            <a:off x="1988645" y="4226122"/>
            <a:ext cx="1031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AP ID procedure</a:t>
            </a:r>
          </a:p>
        </p:txBody>
      </p:sp>
    </p:spTree>
    <p:extLst>
      <p:ext uri="{BB962C8B-B14F-4D97-AF65-F5344CB8AC3E}">
        <p14:creationId xmlns:p14="http://schemas.microsoft.com/office/powerpoint/2010/main" val="1539962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49E9A-8D23-982F-AE3A-0738D7581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48FA54-6F74-D8F3-E803-BBA3741115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EAF0C-E30D-1E09-8A37-FFFC6D0BE6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D4415D-FF06-B718-87CF-B406CD2C108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E605697-ADE0-AA05-F323-2B2A07598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626" y="1840068"/>
            <a:ext cx="9263789" cy="4113213"/>
          </a:xfrm>
        </p:spPr>
        <p:txBody>
          <a:bodyPr/>
          <a:lstStyle/>
          <a:p>
            <a:pPr marL="83185" marR="78740" latinLnBrk="0">
              <a:lnSpc>
                <a:spcPct val="96000"/>
              </a:lnSpc>
              <a:spcBef>
                <a:spcPts val="36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+mj-lt"/>
                <a:ea typeface="Times New Roman" panose="02020603050405020304" pitchFamily="18" charset="0"/>
              </a:rPr>
              <a:t>UL/DL - </a:t>
            </a:r>
            <a:r>
              <a:rPr lang="en-US" sz="1400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Indicates whether the PPDU is sent in UL or DL. </a:t>
            </a:r>
          </a:p>
          <a:p>
            <a:pPr marL="483235" marR="78740" lvl="1" latinLnBrk="0">
              <a:lnSpc>
                <a:spcPct val="96000"/>
              </a:lnSpc>
              <a:spcBef>
                <a:spcPts val="36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+mj-lt"/>
                <a:ea typeface="Times New Roman" panose="02020603050405020304" pitchFamily="18" charset="0"/>
              </a:rPr>
              <a:t>A value of 1 indicates the PPDU is addressed to an AP.</a:t>
            </a:r>
          </a:p>
          <a:p>
            <a:pPr marL="483235" marR="78740" lvl="1" latinLnBrk="0">
              <a:lnSpc>
                <a:spcPct val="96000"/>
              </a:lnSpc>
              <a:spcBef>
                <a:spcPts val="36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+mj-lt"/>
                <a:ea typeface="Times New Roman" panose="02020603050405020304" pitchFamily="18" charset="0"/>
              </a:rPr>
              <a:t>A value of 0 indicates the PPDU is addressed to a non-AP STA</a:t>
            </a:r>
          </a:p>
          <a:p>
            <a:pPr marL="83185" marR="78740" latinLnBrk="0">
              <a:lnSpc>
                <a:spcPct val="96000"/>
              </a:lnSpc>
              <a:spcBef>
                <a:spcPts val="36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BSS Color - An identifier of the BSS.</a:t>
            </a:r>
          </a:p>
          <a:p>
            <a:pPr marL="483235" marR="78740" lvl="1" latinLnBrk="0">
              <a:lnSpc>
                <a:spcPct val="96000"/>
              </a:lnSpc>
              <a:spcBef>
                <a:spcPts val="36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highlight>
                  <a:srgbClr val="00FF00"/>
                </a:highlight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For AP to AP transmission, identifies the BSS of the receiving AP.</a:t>
            </a:r>
          </a:p>
          <a:p>
            <a:pPr marL="483235" marR="78740" lvl="1" latinLnBrk="0">
              <a:lnSpc>
                <a:spcPct val="96000"/>
              </a:lnSpc>
              <a:spcBef>
                <a:spcPts val="36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Otherwise, identifies the BSS from which the PPDU originates.</a:t>
            </a:r>
          </a:p>
          <a:p>
            <a:pPr marL="83185" marR="78740" latinLnBrk="0">
              <a:lnSpc>
                <a:spcPct val="96000"/>
              </a:lnSpc>
              <a:spcBef>
                <a:spcPts val="36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STA_ID </a:t>
            </a:r>
          </a:p>
          <a:p>
            <a:pPr marL="483235" marR="78740" lvl="1" latinLnBrk="0">
              <a:lnSpc>
                <a:spcPct val="96000"/>
              </a:lnSpc>
              <a:spcBef>
                <a:spcPts val="36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b="0" i="0" u="none" strike="noStrike" baseline="0" dirty="0"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If UL/DL is set to </a:t>
            </a:r>
            <a:r>
              <a:rPr lang="en-US" sz="1400" dirty="0"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0</a:t>
            </a:r>
            <a:r>
              <a:rPr lang="en-US" sz="1400" b="0" i="0" u="none" strike="noStrike" baseline="0" dirty="0"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, </a:t>
            </a:r>
            <a:r>
              <a:rPr lang="en-US" sz="1400" b="0" i="0" u="none" strike="noStrike" baseline="0" dirty="0">
                <a:latin typeface="TimesNewRoman"/>
              </a:rPr>
              <a:t>identifies the STA or group of STAs that is the recipient of an RU in the PPDU</a:t>
            </a:r>
            <a:endParaRPr lang="en-US" sz="1400" dirty="0">
              <a:latin typeface="+mj-lt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483235" marR="78740" lvl="1" latinLnBrk="0">
              <a:lnSpc>
                <a:spcPct val="96000"/>
              </a:lnSpc>
              <a:spcBef>
                <a:spcPts val="36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b="0" i="0" u="none" strike="noStrike" baseline="0" dirty="0">
                <a:latin typeface="TimesNewRoman"/>
              </a:rPr>
              <a:t>If UL/DL </a:t>
            </a:r>
            <a:r>
              <a:rPr lang="en-US" sz="1400" dirty="0">
                <a:latin typeface="TimesNewRoman"/>
              </a:rPr>
              <a:t>is set to 1 and a non-AP STA is transmitting the PPDU, </a:t>
            </a:r>
            <a:r>
              <a:rPr lang="en-US" sz="1400" b="0" i="0" u="none" strike="noStrike" baseline="0" dirty="0">
                <a:latin typeface="TimesNewRoman"/>
              </a:rPr>
              <a:t>set to the 11 LSBs of the AID of the non-AP STA transmitting the PPDU </a:t>
            </a:r>
          </a:p>
          <a:p>
            <a:pPr marL="483235" marR="78740" lvl="1" latinLnBrk="0">
              <a:lnSpc>
                <a:spcPct val="96000"/>
              </a:lnSpc>
              <a:spcBef>
                <a:spcPts val="36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b="0" i="0" u="none" strike="noStrike" baseline="0" dirty="0">
                <a:highlight>
                  <a:srgbClr val="00FF00"/>
                </a:highlight>
                <a:latin typeface="TimesNewRoman"/>
              </a:rPr>
              <a:t>If UL/DL </a:t>
            </a:r>
            <a:r>
              <a:rPr lang="en-US" sz="1400" dirty="0">
                <a:highlight>
                  <a:srgbClr val="00FF00"/>
                </a:highlight>
                <a:latin typeface="TimesNewRoman"/>
              </a:rPr>
              <a:t>is set to 1 and an AP STA is transmitting the PPDU, </a:t>
            </a:r>
            <a:r>
              <a:rPr lang="en-US" sz="1400" b="0" i="0" u="none" strike="noStrike" baseline="0" dirty="0">
                <a:highlight>
                  <a:srgbClr val="00FF00"/>
                </a:highlight>
                <a:latin typeface="TimesNewRoman"/>
              </a:rPr>
              <a:t> set to the AP ID of the AP STA transmitting the PPDU.</a:t>
            </a:r>
            <a:endParaRPr lang="en-US" sz="1400" b="0" i="0" u="none" strike="noStrike" baseline="0" dirty="0">
              <a:highlight>
                <a:srgbClr val="00FF00"/>
              </a:highlight>
              <a:latin typeface="+mj-lt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413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93172-D483-C4F1-EF68-6AF34149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36505-891D-95F5-EE72-546572638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latinLnBrk="0"/>
            <a:r>
              <a:rPr lang="en-US" dirty="0"/>
              <a:t>Do you agree to explicitly define UL/DL, BSS Color and STA_ID for UHR MU PPDUs transmitted from one AP to another AP as follows:</a:t>
            </a:r>
          </a:p>
          <a:p>
            <a:pPr marL="800100" lvl="1" indent="-342900" eaLnBrk="0" latinLnBrk="0">
              <a:buFont typeface="Arial" panose="020B0604020202020204" pitchFamily="34" charset="0"/>
              <a:buChar char="•"/>
            </a:pPr>
            <a:r>
              <a:rPr lang="en-US" dirty="0"/>
              <a:t>UL/DL is set to 1</a:t>
            </a:r>
          </a:p>
          <a:p>
            <a:pPr marL="800100" lvl="1" indent="-342900" eaLnBrk="0" latinLnBrk="0">
              <a:buFont typeface="Arial" panose="020B0604020202020204" pitchFamily="34" charset="0"/>
              <a:buChar char="•"/>
            </a:pPr>
            <a:r>
              <a:rPr lang="en-US" dirty="0"/>
              <a:t>BSS Color is set to the BSS Color of the recipient AP</a:t>
            </a:r>
          </a:p>
          <a:p>
            <a:pPr marL="800100" lvl="1" indent="-342900" eaLnBrk="0" latinLnBrk="0">
              <a:buFont typeface="Arial" panose="020B0604020202020204" pitchFamily="34" charset="0"/>
              <a:buChar char="•"/>
            </a:pPr>
            <a:r>
              <a:rPr lang="en-US" dirty="0"/>
              <a:t>STA_ID is set to the AP ID of the AP transmitting the PPDU (if available)</a:t>
            </a:r>
          </a:p>
          <a:p>
            <a:pPr eaLnBrk="0" latinLnBrk="0"/>
            <a:r>
              <a:rPr lang="en-US" dirty="0"/>
              <a:t>Y</a:t>
            </a:r>
          </a:p>
          <a:p>
            <a:pPr eaLnBrk="0" latinLnBrk="0"/>
            <a:r>
              <a:rPr lang="en-US" dirty="0"/>
              <a:t>N</a:t>
            </a:r>
          </a:p>
          <a:p>
            <a:pPr eaLnBrk="0" latinLnBrk="0"/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E8D17-F921-BF4F-8835-85899CB49F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DDF075-E574-E4F2-00A6-B4D4B84640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D00E76-8B5D-D933-00DC-243471DDEB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1879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46F30-E688-14AB-646E-9BFE0CC0D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7FE55-1B05-B885-CB89-C4DB3A06D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https://</a:t>
            </a:r>
            <a:r>
              <a:rPr lang="en-US" dirty="0" err="1"/>
              <a:t>mentor.ieee.org</a:t>
            </a:r>
            <a:r>
              <a:rPr lang="en-US" dirty="0"/>
              <a:t>/802.11/</a:t>
            </a:r>
            <a:r>
              <a:rPr lang="en-US" dirty="0" err="1"/>
              <a:t>dcn</a:t>
            </a:r>
            <a:r>
              <a:rPr lang="en-US" dirty="0"/>
              <a:t>/24/11-24-2049-02-00bn-pdt-mac-m-ap-coordination-framework.docx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C9A8B5-E126-D18F-6C59-B513E2054F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4A401-6C6A-F9D0-ACF8-74C8061793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3DAA13-F594-E85E-9FEE-0B589B0D09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3806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17643</TotalTime>
  <Words>1103</Words>
  <Application>Microsoft Office PowerPoint</Application>
  <PresentationFormat>Widescreen</PresentationFormat>
  <Paragraphs>127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TimesNewRoman</vt:lpstr>
      <vt:lpstr>Arial</vt:lpstr>
      <vt:lpstr>Times New Roman</vt:lpstr>
      <vt:lpstr>Office 테마</vt:lpstr>
      <vt:lpstr>Document</vt:lpstr>
      <vt:lpstr>PPDU Parameters for Multi-AP Coordination</vt:lpstr>
      <vt:lpstr>Abstract</vt:lpstr>
      <vt:lpstr>UL/DL, BSS Color and STA_ID</vt:lpstr>
      <vt:lpstr>Problem</vt:lpstr>
      <vt:lpstr>Proposal</vt:lpstr>
      <vt:lpstr>Proposal</vt:lpstr>
      <vt:lpstr>Strawpoll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Jeongki Kim</dc:creator>
  <cp:lastModifiedBy>Leonardo Lanante</cp:lastModifiedBy>
  <cp:revision>173</cp:revision>
  <cp:lastPrinted>1601-01-01T00:00:00Z</cp:lastPrinted>
  <dcterms:created xsi:type="dcterms:W3CDTF">2023-03-27T11:21:45Z</dcterms:created>
  <dcterms:modified xsi:type="dcterms:W3CDTF">2025-01-11T05:15:59Z</dcterms:modified>
</cp:coreProperties>
</file>