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611" r:id="rId3"/>
    <p:sldId id="666" r:id="rId4"/>
    <p:sldId id="664" r:id="rId5"/>
    <p:sldId id="669" r:id="rId6"/>
    <p:sldId id="667" r:id="rId7"/>
    <p:sldId id="618" r:id="rId8"/>
    <p:sldId id="312" r:id="rId9"/>
    <p:sldId id="621" r:id="rId10"/>
    <p:sldId id="668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B065EC2-255B-EB54-0AD7-19A576C2F3B5}" name="Chunyu Hu" initials="CH" userId="S::chunyuhu@fb.com::98f12de9-3d6a-4c20-ab50-c5ddda7fb39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E1FF"/>
    <a:srgbClr val="FF6600"/>
    <a:srgbClr val="FF33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45" autoAdjust="0"/>
    <p:restoredTop sz="86146" autoAdjust="0"/>
  </p:normalViewPr>
  <p:slideViewPr>
    <p:cSldViewPr>
      <p:cViewPr varScale="1">
        <p:scale>
          <a:sx n="69" d="100"/>
          <a:sy n="69" d="100"/>
        </p:scale>
        <p:origin x="2026" y="7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8558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916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Liuming Lu (OPPO)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252130" y="332601"/>
            <a:ext cx="320607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802.11-25/124r2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June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014-24-00bn-tgbn-motions-list-part-2.pptx" TargetMode="External"/><Relationship Id="rId7" Type="http://schemas.openxmlformats.org/officeDocument/2006/relationships/hyperlink" Target="https://mentor.ieee.org/802.11/dcn/25/11-25-0986-20-00bn-may-july-tgbn-teleconference-agenda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5/11-25-1009-01-00bn-d0-1-cid1751-cr.docx" TargetMode="External"/><Relationship Id="rId5" Type="http://schemas.openxmlformats.org/officeDocument/2006/relationships/hyperlink" Target="https://mentor.ieee.org/802.11/dcn/24/11-24-0414-01-00bn-improving-acknowledgment-mechanisms.pptx" TargetMode="External"/><Relationship Id="rId4" Type="http://schemas.openxmlformats.org/officeDocument/2006/relationships/hyperlink" Target="https://mentor.ieee.org/802.11/dcn/24/11-24-0171-26-00bn-tgbn-motions-list-part-1.ppt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38200"/>
            <a:ext cx="86868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Discussion on In-device Coexistence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2025-06-01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6571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0D039D2-C163-484F-9CA9-D3BC5C2D6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959497"/>
              </p:ext>
            </p:extLst>
          </p:nvPr>
        </p:nvGraphicFramePr>
        <p:xfrm>
          <a:off x="719138" y="3270771"/>
          <a:ext cx="7858124" cy="154280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684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8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Liuming Lu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luliuming@oppo.com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4611671"/>
                  </a:ext>
                </a:extLst>
              </a:tr>
              <a:tr h="245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Ning Gao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120347"/>
                  </a:ext>
                </a:extLst>
              </a:tr>
              <a:tr h="270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Liangxiao Xin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525117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459D71-FD69-4AFA-A0C7-04BBCDBEC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5AB8C3-12F9-4836-9386-C287A46BF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305800" cy="4114800"/>
          </a:xfrm>
        </p:spPr>
        <p:txBody>
          <a:bodyPr/>
          <a:lstStyle/>
          <a:p>
            <a:pPr marL="257175" indent="-214313" defTabSz="336947">
              <a:spcBef>
                <a:spcPts val="450"/>
              </a:spcBef>
              <a:buFont typeface="Wingdings" panose="05000000000000000000" pitchFamily="2" charset="2"/>
              <a:buChar char="p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GB" altLang="zh-CN" sz="1600" b="0" kern="1200" dirty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rPr>
              <a:t>Do you support to add internal errors reporting in M-BA frame with the following information:</a:t>
            </a:r>
            <a:endParaRPr lang="zh-CN" altLang="zh-CN" sz="1600" b="0" kern="1200" dirty="0">
              <a:solidFill>
                <a:srgbClr val="000000"/>
              </a:solidFill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342900" lvl="0" indent="-342900">
              <a:buFont typeface="Symbol" panose="05050102010706020507" pitchFamily="18" charset="2"/>
              <a:buChar char=""/>
            </a:pPr>
            <a:r>
              <a:rPr lang="en-GB" altLang="zh-CN" sz="1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Internal (in device) Error Occurred bit is 1 if internal (in-device) error(s) occurred during the reception of the PPDU that solicited the M-BA response</a:t>
            </a:r>
            <a:endParaRPr lang="zh-CN" altLang="zh-CN" sz="16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altLang="zh-CN" sz="1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I.e., unsuccessful RX reports in </a:t>
            </a:r>
            <a:r>
              <a:rPr lang="en-GB" altLang="zh-CN" sz="16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BlockAck</a:t>
            </a:r>
            <a:r>
              <a:rPr lang="en-GB" altLang="zh-CN" sz="1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 Bitmaps in the M-BA are due to internal errors</a:t>
            </a:r>
            <a:endParaRPr lang="zh-CN" altLang="zh-CN" sz="16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lvl="0" indent="-342900">
              <a:buFont typeface="Symbol" panose="05050102010706020507" pitchFamily="18" charset="2"/>
              <a:buChar char=""/>
            </a:pPr>
            <a:r>
              <a:rPr lang="en-GB" altLang="zh-CN" sz="1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Internal (in device) Error Occurred bit is 0 if no internal (in-device) error(s) occurred or if the source of error is unknown</a:t>
            </a:r>
            <a:endParaRPr lang="zh-CN" altLang="zh-CN" sz="16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altLang="zh-CN" sz="1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I.e., unsuccessful RX reports (if any) in </a:t>
            </a:r>
            <a:r>
              <a:rPr lang="en-GB" altLang="zh-CN" sz="16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BlockAck</a:t>
            </a:r>
            <a:r>
              <a:rPr lang="en-GB" altLang="zh-CN" sz="1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 Bitmaps in M-BA are not due to internal (in-device) errors or if the source of error is unknown</a:t>
            </a:r>
            <a:endParaRPr lang="zh-CN" altLang="zh-CN" sz="16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1" defTabSz="336947">
              <a:buFont typeface="Courier New" panose="02070309020205020404" pitchFamily="49" charset="0"/>
              <a:buChar char="o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altLang="zh-CN" sz="1600" b="1" kern="12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MS Gothic" panose="020B0609070205080204" pitchFamily="49" charset="-128"/>
                <a:sym typeface="Helvetica Neue"/>
              </a:rPr>
              <a:t>SNR degradation bit is 1 if SNR </a:t>
            </a:r>
            <a:r>
              <a:rPr lang="en-US" altLang="zh-CN" sz="1600" b="1" kern="12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MS Gothic" panose="020B0609070205080204" pitchFamily="49" charset="-128"/>
              </a:rPr>
              <a:t>degradation</a:t>
            </a:r>
            <a:r>
              <a:rPr lang="en-US" altLang="zh-CN" sz="1600" b="1" kern="12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MS Gothic" panose="020B0609070205080204" pitchFamily="49" charset="-128"/>
                <a:sym typeface="Helvetica Neue"/>
              </a:rPr>
              <a:t> occurred, 0 otherwise.</a:t>
            </a:r>
          </a:p>
          <a:p>
            <a:pPr lvl="1" defTabSz="336947">
              <a:buFont typeface="Courier New" panose="02070309020205020404" pitchFamily="49" charset="0"/>
              <a:buChar char="o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altLang="zh-CN" sz="1600" b="1" kern="12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MS Gothic" panose="020B0609070205080204" pitchFamily="49" charset="-128"/>
                <a:sym typeface="Helvetica Neue"/>
              </a:rPr>
              <a:t>RSSI degradation bit is 1 if RSSI degradation occurred, 0 otherwise.</a:t>
            </a:r>
          </a:p>
          <a:p>
            <a:pPr lvl="1" defTabSz="336947">
              <a:buFont typeface="Courier New" panose="02070309020205020404" pitchFamily="49" charset="0"/>
              <a:buChar char="o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altLang="zh-CN" sz="1600" b="1" kern="12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MS Gothic" panose="020B0609070205080204" pitchFamily="49" charset="-128"/>
                <a:sym typeface="Helvetica Neue"/>
              </a:rPr>
              <a:t>Past unavailability info if have not been reported.</a:t>
            </a:r>
          </a:p>
          <a:p>
            <a:pPr lvl="1" defTabSz="336947">
              <a:buFont typeface="Courier New" panose="02070309020205020404" pitchFamily="49" charset="0"/>
              <a:buChar char="o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altLang="zh-CN" sz="1600" b="1" kern="12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MS Gothic" panose="020B0609070205080204" pitchFamily="49" charset="-128"/>
                <a:sym typeface="Helvetica Neue"/>
              </a:rPr>
              <a:t>future unavailability info if known</a:t>
            </a:r>
          </a:p>
          <a:p>
            <a:pPr defTabSz="336947">
              <a:buFont typeface="Symbol" panose="05050102010706020507" pitchFamily="18" charset="2"/>
              <a:buChar char="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altLang="zh-CN" sz="1600" kern="1200" dirty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sym typeface="Helvetica Neue"/>
              </a:rPr>
              <a:t>Location of the Internal Error Occurred bit in the M-BA frame is TBD</a:t>
            </a:r>
          </a:p>
          <a:p>
            <a:pPr marL="42862" indent="0" defTabSz="336947">
              <a:spcBef>
                <a:spcPts val="450"/>
              </a:spcBef>
              <a:buNone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GB" altLang="zh-CN" sz="1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Note: Internal errors might be due to internal in-device coexistence or other internal limitations</a:t>
            </a:r>
            <a:endParaRPr lang="zh-CN" altLang="zh-CN" sz="16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sz="16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7F2DC8D-2319-4AFD-B0F8-B3A41398B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0B75410-3BA2-4665-B300-475B9B54F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653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3058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600" dirty="0"/>
              <a:t>A non-AP STA in Dynamic Unavailability Operation (DUO) mode can indicate unavailability in certain Control frames, where the unavailability might overlap with the ongoing TXOP. </a:t>
            </a:r>
          </a:p>
          <a:p>
            <a:pPr marL="342900" lvl="1" indent="369888"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600" b="1" dirty="0"/>
              <a:t>Unsolicited unavailability indications: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b="1" dirty="0"/>
              <a:t>A DUO non-AP STA that is operating in the DUO mode and that is a TXOP holder may indicate unavailability in a BSRP Trigger frame </a:t>
            </a:r>
          </a:p>
          <a:p>
            <a:pPr marL="342900" lvl="1" indent="369888"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600" b="1" dirty="0"/>
              <a:t>Internal Interference Indication: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712788" algn="l"/>
              </a:tabLst>
            </a:pPr>
            <a:r>
              <a:rPr lang="en-US" altLang="zh-CN" sz="1600" b="1" dirty="0"/>
              <a:t>The STA may indicate to the AP whether the errors of receiving MPDUs are due to internal interference.</a:t>
            </a:r>
          </a:p>
          <a:p>
            <a:endParaRPr lang="en-US" altLang="zh-TW" sz="1600" dirty="0"/>
          </a:p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600" dirty="0"/>
              <a:t>This contribution analyzes the issues for unsolicited unavailability indications and internal interference indication, and gives some proposals to resolve the two issues to be further considered.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60363" algn="l"/>
              </a:tabLst>
            </a:pPr>
            <a:endParaRPr lang="zh-CN" altLang="zh-CN" sz="16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433709-BEED-4CEA-BF21-30BC18A20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US" altLang="zh-CN" dirty="0"/>
              <a:t>Issues for unsolicited unavailability indications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DC9424-62A8-4824-8DD8-91BEA0332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32238"/>
            <a:ext cx="8077200" cy="4016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600" dirty="0"/>
              <a:t>The following motion has passed,  but the detailed conditions for the</a:t>
            </a:r>
            <a:r>
              <a:rPr lang="zh-CN" altLang="en-US" sz="1600" dirty="0"/>
              <a:t> </a:t>
            </a:r>
            <a:r>
              <a:rPr lang="en-US" altLang="zh-CN" sz="1600" dirty="0"/>
              <a:t>unsolicited unavailability indications need further consideration.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sz="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The following conditions for transmitting unsolicited unavailability indications that can be sent by a non-AP as a TXOP holder in a BSRP GI3 trigger frame: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No restriction when sent with QoS data transmitted in the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When sent without QoS data transmitted in the TXOP, not more than </a:t>
            </a:r>
            <a:r>
              <a:rPr lang="en-US" altLang="zh-CN" sz="1400" dirty="0" err="1"/>
              <a:t>MaxStandaloneDuoBSRP</a:t>
            </a:r>
            <a:r>
              <a:rPr lang="en-US" altLang="zh-CN" sz="1400" dirty="0"/>
              <a:t> number of times every beacon interval where </a:t>
            </a:r>
            <a:r>
              <a:rPr lang="en-US" altLang="zh-CN" sz="1400" dirty="0" err="1"/>
              <a:t>MaxStandaloneDuoBSRP</a:t>
            </a:r>
            <a:r>
              <a:rPr lang="en-US" altLang="zh-CN" sz="1400" dirty="0"/>
              <a:t> is a non-zero value and part of the DUO parameter set indicated by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Note: BSRP GI3 Trigger frame is a BSRP Trigger frame that solicits an M-BA response that is carried in non-HT (dup) PPDU format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CC4DB00-5AA0-4916-A6A5-51E976951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1805342-8AFD-42B1-B976-4BCDB8EFF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785F5A9-1D03-424F-82A5-66DAB9D6E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146107"/>
            <a:ext cx="120231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7B8A111B-26F4-4AA4-9D7C-961F394B43E0}"/>
              </a:ext>
            </a:extLst>
          </p:cNvPr>
          <p:cNvSpPr txBox="1">
            <a:spLocks/>
          </p:cNvSpPr>
          <p:nvPr/>
        </p:nvSpPr>
        <p:spPr bwMode="auto">
          <a:xfrm>
            <a:off x="743622" y="4344218"/>
            <a:ext cx="8324178" cy="1294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p"/>
              <a:tabLst>
                <a:tab pos="712788" algn="l"/>
              </a:tabLst>
            </a:pPr>
            <a:r>
              <a:rPr lang="en-US" altLang="zh-CN" sz="1600" dirty="0"/>
              <a:t>The excessive unsolicited unavailability indications would increase communication overhead and decrease the network performance. Unnecessary unsolicited unavailability indications especially carried in BSRP GI3 trigger frames should be disallowed.  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695331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4DD8DA-AD8C-4F27-82BE-06B66C2E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709212"/>
            <a:ext cx="8229600" cy="1066800"/>
          </a:xfrm>
        </p:spPr>
        <p:txBody>
          <a:bodyPr/>
          <a:lstStyle/>
          <a:p>
            <a:r>
              <a:rPr lang="en-US" altLang="zh-CN" sz="2400" dirty="0"/>
              <a:t>Proposals for unsolicited unavailability indications </a:t>
            </a:r>
            <a:endParaRPr lang="zh-CN" altLang="en-US" sz="24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F4D23D-63A2-4547-87DE-02A7C545F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56174"/>
            <a:ext cx="8039100" cy="2201974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  <a:tabLst>
                <a:tab pos="712788" algn="l"/>
              </a:tabLst>
            </a:pPr>
            <a:r>
              <a:rPr lang="en-US" altLang="zh-CN" sz="1600" dirty="0"/>
              <a:t>The following conditions for transmitting unsolicited unavailability indications that can be sent by a non-AP as a TXOP holder in a BSRP GI3 trigger frame:</a:t>
            </a:r>
          </a:p>
          <a:p>
            <a:pPr marL="628650" indent="-285750">
              <a:buFont typeface="Wingdings" panose="05000000000000000000" pitchFamily="2" charset="2"/>
              <a:buChar char="p"/>
              <a:tabLst>
                <a:tab pos="712788" algn="l"/>
              </a:tabLst>
            </a:pPr>
            <a:endParaRPr lang="en-US" altLang="zh-CN" sz="1400" b="0" dirty="0"/>
          </a:p>
          <a:p>
            <a:pPr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AP can enable or disable the non-AP STA to transmit unsolicited unavailability indications </a:t>
            </a:r>
            <a:r>
              <a:rPr lang="en-US" altLang="zh-CN" sz="1600" dirty="0"/>
              <a:t>in a BSRP GI3 trigger frame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during a time period if allowed.</a:t>
            </a:r>
          </a:p>
          <a:p>
            <a:pPr>
              <a:buFont typeface="Wingdings" panose="05000000000000000000" pitchFamily="2" charset="2"/>
              <a:buChar char="Ø"/>
              <a:tabLst>
                <a:tab pos="712788" algn="l"/>
              </a:tabLst>
            </a:pPr>
            <a:endParaRPr lang="en-US" altLang="zh-CN" sz="1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The non-AP STA in DUO mode can </a:t>
            </a:r>
            <a:r>
              <a:rPr lang="en-US" altLang="zh-CN" sz="1600" dirty="0"/>
              <a:t>transmit unsolicited unavailability indications in a BSRP GI3 trigger frame i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f  it has received the indications that AP has buffered data for the non-AP STA.</a:t>
            </a:r>
          </a:p>
          <a:p>
            <a:pPr>
              <a:buFont typeface="Wingdings" panose="05000000000000000000" pitchFamily="2" charset="2"/>
              <a:buChar char="Ø"/>
              <a:tabLst>
                <a:tab pos="712788" algn="l"/>
              </a:tabLst>
            </a:pPr>
            <a:endParaRPr lang="zh-CN" altLang="en-US" sz="1400" b="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F8FB417-9813-4D8D-9038-73CF037C8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371BA47-A369-4ED9-A077-B764E2030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105072B-DE72-4D4F-991C-3B79F3874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44285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F9B5DF2-2AC9-4E50-99AD-4AA8E3E06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44285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177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D12DF3-A945-4B96-955B-65B9BD6BD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Issues </a:t>
            </a:r>
            <a:r>
              <a:rPr lang="en-US" altLang="zh-CN" sz="3200" dirty="0"/>
              <a:t>for Internal Interference Indication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D76865-4E15-41F4-9A84-749C44B2B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p"/>
              <a:tabLst>
                <a:tab pos="712788" algn="l"/>
              </a:tabLst>
            </a:pPr>
            <a:r>
              <a:rPr lang="en-US" altLang="zh-CN" sz="1600" dirty="0"/>
              <a:t>The following SP has been run but fails:</a:t>
            </a:r>
          </a:p>
          <a:p>
            <a:r>
              <a:rPr lang="en-GB" altLang="zh-CN" sz="1400" b="0" dirty="0"/>
              <a:t>Do you support to add internal errors reporting in M-BA frame</a:t>
            </a:r>
            <a:endParaRPr lang="zh-CN" altLang="zh-CN" sz="1400" b="0" dirty="0"/>
          </a:p>
          <a:p>
            <a:pPr marL="342900" lvl="0" indent="-342900">
              <a:buFont typeface="Symbol" panose="05050102010706020507" pitchFamily="18" charset="2"/>
              <a:buChar char=""/>
            </a:pPr>
            <a:r>
              <a:rPr lang="en-GB" altLang="zh-CN" sz="1400" b="0" dirty="0"/>
              <a:t>Internal (in device) Error Occurred bit is 1 if internal (in-device) error(s) occurred during the reception of the PPDU that solicited the M-BA response</a:t>
            </a:r>
            <a:endParaRPr lang="zh-CN" altLang="zh-CN" sz="1400" b="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altLang="zh-CN" sz="1400" dirty="0"/>
              <a:t>I.e., unsuccessful RX reports in </a:t>
            </a:r>
            <a:r>
              <a:rPr lang="en-GB" altLang="zh-CN" sz="1400" dirty="0" err="1"/>
              <a:t>BlockAck</a:t>
            </a:r>
            <a:r>
              <a:rPr lang="en-GB" altLang="zh-CN" sz="1400" dirty="0"/>
              <a:t> Bitmaps in the M-BA are due to internal errors</a:t>
            </a:r>
            <a:endParaRPr lang="zh-CN" altLang="zh-CN" sz="1400" dirty="0"/>
          </a:p>
          <a:p>
            <a:pPr marL="342900" lvl="0" indent="-342900">
              <a:buFont typeface="Symbol" panose="05050102010706020507" pitchFamily="18" charset="2"/>
              <a:buChar char=""/>
            </a:pPr>
            <a:r>
              <a:rPr lang="en-GB" altLang="zh-CN" sz="1400" b="0" dirty="0"/>
              <a:t>Internal (in device) Error Occurred bit is 0 if no internal (in-device) error(s) occurred or if the source of error is unknown</a:t>
            </a:r>
            <a:endParaRPr lang="zh-CN" altLang="zh-CN" sz="1400" b="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altLang="zh-CN" sz="1400" dirty="0"/>
              <a:t>I.e., unsuccessful RX reports (if any) in </a:t>
            </a:r>
            <a:r>
              <a:rPr lang="en-GB" altLang="zh-CN" sz="1400" dirty="0" err="1"/>
              <a:t>BlockAck</a:t>
            </a:r>
            <a:r>
              <a:rPr lang="en-GB" altLang="zh-CN" sz="1400" dirty="0"/>
              <a:t> Bitmaps in M-BA are not due to internal (in-device) errors or if the source of error is unknown</a:t>
            </a:r>
            <a:endParaRPr lang="zh-CN" altLang="zh-CN" sz="1400" dirty="0"/>
          </a:p>
          <a:p>
            <a:pPr marL="342900" lvl="0" indent="-342900">
              <a:buFont typeface="Symbol" panose="05050102010706020507" pitchFamily="18" charset="2"/>
              <a:buChar char=""/>
            </a:pPr>
            <a:r>
              <a:rPr lang="en-GB" altLang="zh-CN" sz="1400" b="0" dirty="0"/>
              <a:t>Location of the Internal Error Occurred bit in the M-BA frame is TBD</a:t>
            </a:r>
            <a:endParaRPr lang="zh-CN" altLang="zh-CN" sz="1400" b="0" dirty="0"/>
          </a:p>
          <a:p>
            <a:r>
              <a:rPr lang="en-GB" altLang="zh-CN" sz="1400" b="0" dirty="0"/>
              <a:t>Note: Internal errors might be due to internal in-device coexistence or other internal limitations</a:t>
            </a:r>
            <a:endParaRPr lang="zh-CN" altLang="zh-CN" sz="1400" b="0" dirty="0"/>
          </a:p>
          <a:p>
            <a:pPr>
              <a:buFont typeface="Wingdings" panose="05000000000000000000" pitchFamily="2" charset="2"/>
              <a:buChar char="p"/>
              <a:tabLst>
                <a:tab pos="712788" algn="l"/>
              </a:tabLst>
            </a:pPr>
            <a:endParaRPr lang="en-US" altLang="zh-CN" sz="1600" dirty="0"/>
          </a:p>
          <a:p>
            <a:pPr>
              <a:buFont typeface="Wingdings" panose="05000000000000000000" pitchFamily="2" charset="2"/>
              <a:buChar char="p"/>
              <a:tabLst>
                <a:tab pos="712788" algn="l"/>
              </a:tabLst>
            </a:pPr>
            <a:r>
              <a:rPr lang="en-US" altLang="zh-CN" sz="1600" dirty="0"/>
              <a:t>During the discussion some members mentioned that more information needs to be added to the </a:t>
            </a:r>
            <a:r>
              <a:rPr lang="en-GB" altLang="zh-CN" sz="1600" dirty="0"/>
              <a:t>M-BA frame to help the originator distinguish between IDC issues and channel issues </a:t>
            </a:r>
            <a:endParaRPr lang="zh-CN" altLang="en-US" sz="16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022F44E-E801-4DC5-AD80-13330850B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E685D08-DE47-40F2-87B0-0B26E96B3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9157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CE1A9A-C797-4FE5-AE8F-6B5F4E333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Proposals for Internal Interference Indication</a:t>
            </a:r>
            <a:endParaRPr lang="zh-CN" altLang="en-US" sz="28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2C799C1-D08E-46BE-A9DF-C953B2054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628" y="1752600"/>
            <a:ext cx="8038171" cy="4114800"/>
          </a:xfrm>
        </p:spPr>
        <p:txBody>
          <a:bodyPr/>
          <a:lstStyle/>
          <a:p>
            <a:pPr marL="257175" indent="-214313" defTabSz="336947">
              <a:spcBef>
                <a:spcPts val="450"/>
              </a:spcBef>
              <a:buFont typeface="Wingdings" panose="05000000000000000000" pitchFamily="2" charset="2"/>
              <a:buChar char="p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altLang="zh-CN" sz="1400" dirty="0">
                <a:latin typeface="Times New Roman"/>
                <a:ea typeface="MS Gothic"/>
                <a:sym typeface="Helvetica Neue"/>
              </a:rPr>
              <a:t>Proposal: to </a:t>
            </a:r>
            <a:r>
              <a:rPr lang="en-US" altLang="zh-CN" sz="1400" dirty="0">
                <a:highlight>
                  <a:srgbClr val="FFFF00"/>
                </a:highlight>
                <a:latin typeface="Times New Roman"/>
                <a:ea typeface="MS Gothic"/>
                <a:sym typeface="Helvetica Neue"/>
              </a:rPr>
              <a:t>add more info. (i.e. channel measurement info., past and/or future unavailability </a:t>
            </a:r>
            <a:r>
              <a:rPr lang="en-US" altLang="zh-CN" sz="1400" dirty="0">
                <a:solidFill>
                  <a:schemeClr val="tx1"/>
                </a:solidFill>
                <a:highlight>
                  <a:srgbClr val="FFFF00"/>
                </a:highlight>
                <a:latin typeface="Helvetica Neue"/>
                <a:ea typeface="OPPOSans-J H" panose="00020600040101010101" pitchFamily="18" charset="-122"/>
                <a:sym typeface="Helvetica Neue"/>
              </a:rPr>
              <a:t>info</a:t>
            </a:r>
            <a:r>
              <a:rPr lang="en-US" altLang="zh-CN" sz="1400" dirty="0">
                <a:highlight>
                  <a:srgbClr val="FFFF00"/>
                </a:highlight>
                <a:latin typeface="Times New Roman"/>
                <a:ea typeface="MS Gothic"/>
                <a:sym typeface="Helvetica Neue"/>
              </a:rPr>
              <a:t>) </a:t>
            </a:r>
            <a:r>
              <a:rPr lang="en-GB" altLang="zh-CN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help the originator distinguish between IDC issues and channel issues </a:t>
            </a:r>
            <a:endParaRPr lang="en-US" altLang="zh-CN" sz="1400" dirty="0">
              <a:latin typeface="Times New Roman"/>
              <a:ea typeface="MS Gothic"/>
              <a:sym typeface="Helvetica Neue"/>
            </a:endParaRPr>
          </a:p>
          <a:p>
            <a:pPr marL="328612" indent="-285750" defTabSz="336947">
              <a:spcBef>
                <a:spcPts val="450"/>
              </a:spcBef>
              <a:buFont typeface="Wingdings" panose="05000000000000000000" pitchFamily="2" charset="2"/>
              <a:buChar char="Ø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altLang="zh-CN" sz="1400" dirty="0">
                <a:latin typeface="Times New Roman"/>
                <a:ea typeface="MS Gothic"/>
                <a:sym typeface="Helvetica Neue"/>
              </a:rPr>
              <a:t>Suggest to add internal errors reporting in M-BA frame </a:t>
            </a:r>
            <a:r>
              <a:rPr lang="en-US" altLang="zh-CN" sz="1400" dirty="0">
                <a:highlight>
                  <a:srgbClr val="FFFF00"/>
                </a:highlight>
                <a:latin typeface="Times New Roman"/>
                <a:ea typeface="MS Gothic"/>
                <a:sym typeface="Helvetica Neue"/>
              </a:rPr>
              <a:t>with additional information</a:t>
            </a:r>
          </a:p>
          <a:p>
            <a:pPr marL="42862" indent="0" defTabSz="336947">
              <a:spcBef>
                <a:spcPts val="450"/>
              </a:spcBef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altLang="zh-CN" sz="1400" dirty="0">
                <a:latin typeface="Times New Roman"/>
                <a:ea typeface="MS Gothic"/>
                <a:sym typeface="Helvetica Neue"/>
              </a:rPr>
              <a:t>	Internal (in device) Error Occurred bit is 1 if internal (in-device) error(s) occurred during the reception of the PPDU that solicited the M-BA response</a:t>
            </a:r>
          </a:p>
          <a:p>
            <a:pPr marL="42862" indent="0" defTabSz="336947">
              <a:spcBef>
                <a:spcPts val="450"/>
              </a:spcBef>
              <a:buNone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altLang="zh-CN" sz="1400" dirty="0">
                <a:latin typeface="Times New Roman"/>
                <a:ea typeface="MS Gothic"/>
                <a:sym typeface="Helvetica Neue"/>
              </a:rPr>
              <a:t>o	I.e., unsuccessful RX reports in </a:t>
            </a:r>
            <a:r>
              <a:rPr lang="en-US" altLang="zh-CN" sz="1400" dirty="0" err="1">
                <a:latin typeface="Times New Roman"/>
                <a:ea typeface="MS Gothic"/>
                <a:sym typeface="Helvetica Neue"/>
              </a:rPr>
              <a:t>BlockAck</a:t>
            </a:r>
            <a:r>
              <a:rPr lang="en-US" altLang="zh-CN" sz="1400" dirty="0">
                <a:latin typeface="Times New Roman"/>
                <a:ea typeface="MS Gothic"/>
                <a:sym typeface="Helvetica Neue"/>
              </a:rPr>
              <a:t> Bitmaps in the M-BA are due to internal errors</a:t>
            </a:r>
          </a:p>
          <a:p>
            <a:pPr marL="42862" indent="0" defTabSz="336947">
              <a:spcBef>
                <a:spcPts val="450"/>
              </a:spcBef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altLang="zh-CN" sz="1400" dirty="0">
                <a:latin typeface="Times New Roman"/>
                <a:ea typeface="MS Gothic"/>
                <a:sym typeface="Helvetica Neue"/>
              </a:rPr>
              <a:t>	Internal (in device) Error Occurred bit is 0 if no internal (in-device) error(s) occurred or if the source of error is unknown</a:t>
            </a:r>
          </a:p>
          <a:p>
            <a:pPr marL="42862" indent="0" defTabSz="336947">
              <a:spcBef>
                <a:spcPts val="450"/>
              </a:spcBef>
              <a:buNone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altLang="zh-CN" sz="1400" dirty="0">
                <a:latin typeface="Times New Roman"/>
                <a:ea typeface="MS Gothic"/>
                <a:sym typeface="Helvetica Neue"/>
              </a:rPr>
              <a:t>o	I.e., unsuccessful RX reports (if any) in </a:t>
            </a:r>
            <a:r>
              <a:rPr lang="en-US" altLang="zh-CN" sz="1400" dirty="0" err="1">
                <a:latin typeface="Times New Roman"/>
                <a:ea typeface="MS Gothic"/>
                <a:sym typeface="Helvetica Neue"/>
              </a:rPr>
              <a:t>BlockAck</a:t>
            </a:r>
            <a:r>
              <a:rPr lang="en-US" altLang="zh-CN" sz="1400" dirty="0">
                <a:latin typeface="Times New Roman"/>
                <a:ea typeface="MS Gothic"/>
                <a:sym typeface="Helvetica Neue"/>
              </a:rPr>
              <a:t> Bitmaps in M-BA are not due to internal (in-device) errors or if the source of error is unknown</a:t>
            </a:r>
          </a:p>
          <a:p>
            <a:pPr marL="42862" indent="0" defTabSz="336947">
              <a:spcBef>
                <a:spcPts val="450"/>
              </a:spcBef>
              <a:buNone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altLang="zh-CN" sz="1400" dirty="0">
                <a:latin typeface="Times New Roman"/>
                <a:ea typeface="MS Gothic"/>
                <a:sym typeface="Helvetica Neue"/>
              </a:rPr>
              <a:t>o </a:t>
            </a:r>
            <a:r>
              <a:rPr lang="en-US" altLang="zh-CN" sz="1400" dirty="0">
                <a:sym typeface="Helvetica Neue"/>
              </a:rPr>
              <a:t>	</a:t>
            </a:r>
            <a:r>
              <a:rPr lang="en-US" altLang="zh-CN" sz="1400" dirty="0">
                <a:highlight>
                  <a:srgbClr val="FFFF00"/>
                </a:highlight>
                <a:latin typeface="Times New Roman"/>
                <a:ea typeface="MS Gothic"/>
                <a:sym typeface="Helvetica Neue"/>
              </a:rPr>
              <a:t>SNR degradation bit is 1 if SNR </a:t>
            </a:r>
            <a:r>
              <a:rPr lang="en-US" altLang="zh-CN" sz="1400" dirty="0">
                <a:highlight>
                  <a:srgbClr val="FFFF00"/>
                </a:highlight>
                <a:latin typeface="Times New Roman"/>
                <a:ea typeface="MS Gothic"/>
              </a:rPr>
              <a:t>degradation</a:t>
            </a:r>
            <a:r>
              <a:rPr lang="en-US" altLang="zh-CN" sz="1400" dirty="0">
                <a:highlight>
                  <a:srgbClr val="FFFF00"/>
                </a:highlight>
                <a:latin typeface="Times New Roman"/>
                <a:ea typeface="MS Gothic"/>
                <a:sym typeface="Helvetica Neue"/>
              </a:rPr>
              <a:t> occurred, 0 otherwise.</a:t>
            </a:r>
          </a:p>
          <a:p>
            <a:pPr marL="42862" indent="0" defTabSz="336947">
              <a:spcBef>
                <a:spcPts val="450"/>
              </a:spcBef>
              <a:buNone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altLang="zh-CN" sz="1400" dirty="0">
                <a:latin typeface="Times New Roman"/>
                <a:ea typeface="MS Gothic"/>
                <a:sym typeface="Helvetica Neue"/>
              </a:rPr>
              <a:t>o </a:t>
            </a:r>
            <a:r>
              <a:rPr lang="en-US" altLang="zh-CN" sz="1400" dirty="0">
                <a:highlight>
                  <a:srgbClr val="FFFF00"/>
                </a:highlight>
                <a:sym typeface="Helvetica Neue"/>
              </a:rPr>
              <a:t>	</a:t>
            </a:r>
            <a:r>
              <a:rPr lang="en-US" altLang="zh-CN" sz="1400" dirty="0">
                <a:highlight>
                  <a:srgbClr val="FFFF00"/>
                </a:highlight>
                <a:latin typeface="Times New Roman"/>
                <a:ea typeface="MS Gothic"/>
                <a:sym typeface="Helvetica Neue"/>
              </a:rPr>
              <a:t>RSSI degradation bit is 1 if RSSI degradation occurred, 0 otherwise.</a:t>
            </a:r>
          </a:p>
          <a:p>
            <a:pPr marL="42862" indent="0" defTabSz="336947">
              <a:spcBef>
                <a:spcPts val="450"/>
              </a:spcBef>
              <a:buNone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altLang="zh-CN" sz="1400" dirty="0">
                <a:latin typeface="Times New Roman"/>
                <a:ea typeface="MS Gothic"/>
                <a:sym typeface="Helvetica Neue"/>
              </a:rPr>
              <a:t>o </a:t>
            </a:r>
            <a:r>
              <a:rPr lang="en-US" altLang="zh-CN" sz="1400" dirty="0">
                <a:highlight>
                  <a:srgbClr val="FFFF00"/>
                </a:highlight>
                <a:sym typeface="Helvetica Neue"/>
              </a:rPr>
              <a:t>	</a:t>
            </a:r>
            <a:r>
              <a:rPr lang="en-US" altLang="zh-CN" sz="1400" dirty="0">
                <a:highlight>
                  <a:srgbClr val="FFFF00"/>
                </a:highlight>
                <a:latin typeface="Times New Roman"/>
                <a:ea typeface="MS Gothic"/>
                <a:sym typeface="Helvetica Neue"/>
              </a:rPr>
              <a:t>Past unavailability info if have not been reported.</a:t>
            </a:r>
          </a:p>
          <a:p>
            <a:pPr marL="42862" indent="0" defTabSz="336947">
              <a:spcBef>
                <a:spcPts val="450"/>
              </a:spcBef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altLang="zh-CN" sz="1400" dirty="0">
                <a:highlight>
                  <a:srgbClr val="FFFF00"/>
                </a:highlight>
                <a:latin typeface="Times New Roman"/>
                <a:ea typeface="MS Gothic"/>
                <a:sym typeface="Helvetica Neue"/>
              </a:rPr>
              <a:t>	future unavailability info if known</a:t>
            </a:r>
          </a:p>
          <a:p>
            <a:pPr marL="42862" indent="0" defTabSz="336947">
              <a:spcBef>
                <a:spcPts val="450"/>
              </a:spcBef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altLang="zh-CN" sz="1400" dirty="0">
                <a:latin typeface="Times New Roman"/>
                <a:ea typeface="MS Gothic"/>
                <a:sym typeface="Helvetica Neue"/>
              </a:rPr>
              <a:t>	Location of the Internal Error Occurred bit in the M-BA frame is TBD</a:t>
            </a:r>
          </a:p>
          <a:p>
            <a:pPr marL="42862" indent="0" defTabSz="336947">
              <a:spcBef>
                <a:spcPts val="450"/>
              </a:spcBef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n-US" altLang="zh-CN" sz="1400" dirty="0">
                <a:latin typeface="Times New Roman"/>
                <a:ea typeface="MS Gothic"/>
                <a:sym typeface="Helvetica Neue"/>
              </a:rPr>
              <a:t>Note: Internal errors might be due to internal in-device coexistence or other internal limitations</a:t>
            </a:r>
          </a:p>
          <a:p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DB2BE09-81B4-40C9-8E46-80F2975A4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FE88CA1-9928-4B8E-8DF0-EDEFC959B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1196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CA8937-5F67-43A8-B92A-8D51005E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27F60E-8693-475C-94F4-CEF4CBD63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348472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600" dirty="0"/>
              <a:t>This contribution analyzes the issues for the</a:t>
            </a:r>
            <a:r>
              <a:rPr lang="zh-CN" altLang="en-US" sz="1600" dirty="0"/>
              <a:t> </a:t>
            </a:r>
            <a:r>
              <a:rPr lang="en-US" altLang="zh-CN" sz="1600" dirty="0"/>
              <a:t>unsolicited unavailability indications and proposes that :</a:t>
            </a:r>
          </a:p>
          <a:p>
            <a:pPr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600" dirty="0"/>
              <a:t>The following conditions for transmitting unsolicited unavailability indications need to be considered :</a:t>
            </a:r>
          </a:p>
          <a:p>
            <a:pPr>
              <a:buFont typeface="Arial" panose="020B0604020202020204" pitchFamily="34" charset="0"/>
              <a:buChar char="•"/>
              <a:tabLst>
                <a:tab pos="712788" algn="l"/>
              </a:tabLst>
            </a:pP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AP can enable or disable the non-AP STA to transmit unsolicited unavailability indications </a:t>
            </a:r>
            <a:r>
              <a:rPr lang="en-US" altLang="zh-CN" sz="1600" dirty="0"/>
              <a:t>in a BSRP GI3 trigger frame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during a time period if allowed.</a:t>
            </a:r>
          </a:p>
          <a:p>
            <a:pPr>
              <a:buFont typeface="Arial" panose="020B0604020202020204" pitchFamily="34" charset="0"/>
              <a:buChar char="•"/>
              <a:tabLst>
                <a:tab pos="712788" algn="l"/>
              </a:tabLst>
            </a:pP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The non-AP STA in DUO mode can </a:t>
            </a:r>
            <a:r>
              <a:rPr lang="en-US" altLang="zh-CN" sz="1600" dirty="0"/>
              <a:t>transmit unsolicited unavailability indications in a BSRP GI3 trigger frame i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f  it has received the indications that AP has buffered data for the non-AP STA.</a:t>
            </a:r>
            <a:endParaRPr lang="en-US" altLang="zh-CN" sz="1600" dirty="0"/>
          </a:p>
          <a:p>
            <a:pPr>
              <a:buFont typeface="Wingdings" panose="05000000000000000000" pitchFamily="2" charset="2"/>
              <a:buChar char="p"/>
            </a:pPr>
            <a:endParaRPr lang="en-US" altLang="zh-CN" sz="1600" dirty="0"/>
          </a:p>
          <a:p>
            <a:pPr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600" dirty="0">
                <a:sym typeface="Helvetica Neue"/>
              </a:rPr>
              <a:t>More info. (i.e. channel measurement info., past and/or future unavailability info) for i</a:t>
            </a:r>
            <a:r>
              <a:rPr lang="en-US" altLang="zh-CN" sz="1600" dirty="0"/>
              <a:t>nternal interference indication needs to be added in </a:t>
            </a:r>
            <a:r>
              <a:rPr lang="en-GB" altLang="zh-CN" sz="1600" dirty="0"/>
              <a:t>in M-BA frame </a:t>
            </a:r>
            <a:r>
              <a:rPr lang="en-US" altLang="zh-CN" sz="1600" dirty="0"/>
              <a:t>to </a:t>
            </a:r>
            <a:r>
              <a:rPr lang="en-GB" altLang="zh-CN" sz="1600" dirty="0"/>
              <a:t>help the originator distinguish between IDC issues and channel issues</a:t>
            </a:r>
            <a:endParaRPr lang="en-US" altLang="zh-CN" sz="1600" dirty="0"/>
          </a:p>
          <a:p>
            <a:pPr>
              <a:buFont typeface="Wingdings" panose="05000000000000000000" pitchFamily="2" charset="2"/>
              <a:buChar char="p"/>
            </a:pPr>
            <a:endParaRPr lang="en-US" altLang="zh-CN" sz="1600" b="0" dirty="0"/>
          </a:p>
          <a:p>
            <a:endParaRPr lang="en-US" altLang="zh-CN" sz="1600" b="0" kern="1200" dirty="0">
              <a:solidFill>
                <a:schemeClr val="tx2"/>
              </a:solidFill>
            </a:endParaRPr>
          </a:p>
          <a:p>
            <a:endParaRPr lang="en-US" altLang="zh-CN" sz="1600" b="0" kern="1200" dirty="0">
              <a:solidFill>
                <a:schemeClr val="tx2"/>
              </a:solidFill>
            </a:endParaRPr>
          </a:p>
          <a:p>
            <a:endParaRPr lang="zh-CN" altLang="en-US" sz="1600" b="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FE04527-2AD4-4DBB-A130-88A6C5E2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89D4FB5-6190-44A4-948A-AAE975B6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55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8305800" cy="4267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1400" b="0" dirty="0">
                <a:solidFill>
                  <a:srgbClr val="000000"/>
                </a:solidFill>
                <a:latin typeface="+mn-ea"/>
                <a:ea typeface="+mn-ea"/>
              </a:rPr>
              <a:t>[1] IEEE P802.11bn/D0.3</a:t>
            </a:r>
          </a:p>
          <a:p>
            <a:pPr marL="0" indent="0">
              <a:buNone/>
            </a:pPr>
            <a:r>
              <a:rPr lang="en-US" altLang="zh-CN" sz="1400" b="0" i="0" dirty="0">
                <a:solidFill>
                  <a:srgbClr val="000000"/>
                </a:solidFill>
                <a:effectLst/>
                <a:latin typeface="+mn-ea"/>
                <a:ea typeface="+mn-ea"/>
              </a:rPr>
              <a:t>[</a:t>
            </a:r>
            <a:r>
              <a:rPr lang="en-US" altLang="zh-CN" sz="1400" b="0" dirty="0">
                <a:solidFill>
                  <a:srgbClr val="000000"/>
                </a:solidFill>
                <a:latin typeface="+mn-ea"/>
                <a:ea typeface="+mn-ea"/>
              </a:rPr>
              <a:t>2</a:t>
            </a:r>
            <a:r>
              <a:rPr lang="en-US" altLang="zh-CN" sz="1400" b="0" i="0" dirty="0">
                <a:solidFill>
                  <a:srgbClr val="000000"/>
                </a:solidFill>
                <a:effectLst/>
                <a:latin typeface="+mn-ea"/>
                <a:ea typeface="+mn-ea"/>
              </a:rPr>
              <a:t>] tgbn-motions-list-part-2, </a:t>
            </a:r>
            <a:r>
              <a:rPr lang="en-US" altLang="zh-CN" sz="1400" b="0" dirty="0">
                <a:solidFill>
                  <a:srgbClr val="000000"/>
                </a:solidFill>
                <a:latin typeface="+mn-ea"/>
                <a:ea typeface="+mn-ea"/>
                <a:hlinkClick r:id="rId3"/>
              </a:rPr>
              <a:t>https://mentor.ieee.org/802.11/dcn/25/11-25-0014-24-00bn-tgbn-motions-list-part-2.pptx</a:t>
            </a:r>
            <a:endParaRPr lang="en-US" altLang="zh-CN" sz="1400" b="0" i="0" dirty="0">
              <a:solidFill>
                <a:srgbClr val="000000"/>
              </a:solidFill>
              <a:effectLst/>
              <a:latin typeface="+mn-ea"/>
              <a:ea typeface="+mn-ea"/>
            </a:endParaRPr>
          </a:p>
          <a:p>
            <a:pPr marL="0" indent="0">
              <a:buNone/>
            </a:pPr>
            <a:r>
              <a:rPr lang="en-US" altLang="zh-CN" sz="1400" b="0" i="0" dirty="0">
                <a:solidFill>
                  <a:srgbClr val="000000"/>
                </a:solidFill>
                <a:effectLst/>
                <a:latin typeface="+mn-ea"/>
                <a:ea typeface="+mn-ea"/>
              </a:rPr>
              <a:t>[3] tgbn-motions-list-part-1</a:t>
            </a:r>
            <a:r>
              <a:rPr lang="en-US" altLang="zh-CN" sz="1400" b="0" dirty="0">
                <a:solidFill>
                  <a:srgbClr val="000000"/>
                </a:solidFill>
                <a:latin typeface="+mn-ea"/>
                <a:ea typeface="+mn-ea"/>
              </a:rPr>
              <a:t>, </a:t>
            </a:r>
            <a:r>
              <a:rPr lang="en-US" altLang="zh-CN" sz="1400" b="0" dirty="0">
                <a:solidFill>
                  <a:srgbClr val="000000"/>
                </a:solidFill>
                <a:latin typeface="+mn-ea"/>
                <a:ea typeface="+mn-ea"/>
                <a:hlinkClick r:id="rId4"/>
              </a:rPr>
              <a:t>https://mentor.ieee.org/802.11/dcn/24/11-24-0171-26-00bn-tgbn-motions-list-part-1.pptx</a:t>
            </a:r>
            <a:endParaRPr lang="en-US" altLang="zh-CN" sz="1400" b="0" dirty="0">
              <a:solidFill>
                <a:srgbClr val="000000"/>
              </a:solidFill>
              <a:latin typeface="+mn-ea"/>
              <a:ea typeface="+mn-ea"/>
            </a:endParaRPr>
          </a:p>
          <a:p>
            <a:pPr marL="0" indent="0">
              <a:buNone/>
            </a:pPr>
            <a:r>
              <a:rPr lang="en-US" altLang="zh-CN" sz="1400" b="0" dirty="0">
                <a:solidFill>
                  <a:srgbClr val="000000"/>
                </a:solidFill>
                <a:latin typeface="+mn-ea"/>
                <a:ea typeface="+mn-ea"/>
              </a:rPr>
              <a:t>[4] Improving acknowledgment mechanisms, </a:t>
            </a:r>
            <a:r>
              <a:rPr lang="en-US" altLang="zh-CN" sz="1400" b="0" dirty="0">
                <a:solidFill>
                  <a:srgbClr val="000000"/>
                </a:solidFill>
                <a:latin typeface="+mn-ea"/>
                <a:ea typeface="+mn-ea"/>
                <a:hlinkClick r:id="rId5"/>
              </a:rPr>
              <a:t>https://mentor.ieee.org/802.11/dcn/24/11-24-0414-01-00bn-improving-acknowledgment-mechanisms.pptx</a:t>
            </a:r>
            <a:endParaRPr lang="en-US" altLang="zh-CN" sz="1400" b="0" dirty="0">
              <a:solidFill>
                <a:srgbClr val="000000"/>
              </a:solidFill>
              <a:latin typeface="+mn-ea"/>
              <a:ea typeface="+mn-ea"/>
            </a:endParaRPr>
          </a:p>
          <a:p>
            <a:pPr marL="0" indent="0">
              <a:buNone/>
            </a:pPr>
            <a:r>
              <a:rPr lang="en-US" altLang="zh-CN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[5] Improving acknowledgment mechanisms</a:t>
            </a:r>
            <a:r>
              <a:rPr lang="en-US" altLang="zh-CN" sz="1400" b="0" i="0" dirty="0">
                <a:solidFill>
                  <a:srgbClr val="000000"/>
                </a:solidFill>
                <a:effectLst/>
                <a:latin typeface="+mn-ea"/>
                <a:ea typeface="+mn-ea"/>
              </a:rPr>
              <a:t>, </a:t>
            </a:r>
            <a:r>
              <a:rPr lang="en-US" altLang="zh-CN" sz="1400" b="0" i="0" dirty="0">
                <a:solidFill>
                  <a:srgbClr val="000000"/>
                </a:solidFill>
                <a:effectLst/>
                <a:latin typeface="+mn-ea"/>
                <a:ea typeface="+mn-ea"/>
                <a:hlinkClick r:id="rId5"/>
              </a:rPr>
              <a:t>https://mentor.ieee.org/802.11/dcn/24/11-24-0414-01-00bn-improving-acknowledgment-mechanisms.pptx</a:t>
            </a:r>
            <a:endParaRPr lang="en-US" altLang="zh-CN" sz="1400" b="0" i="0" dirty="0">
              <a:solidFill>
                <a:srgbClr val="000000"/>
              </a:solidFill>
              <a:effectLst/>
              <a:latin typeface="+mn-ea"/>
              <a:ea typeface="+mn-ea"/>
            </a:endParaRPr>
          </a:p>
          <a:p>
            <a:pPr marL="0" indent="0">
              <a:buNone/>
            </a:pPr>
            <a:r>
              <a:rPr lang="en-US" altLang="zh-CN" sz="1400" b="0" dirty="0">
                <a:solidFill>
                  <a:srgbClr val="000000"/>
                </a:solidFill>
                <a:latin typeface="+mn-ea"/>
                <a:ea typeface="+mn-ea"/>
              </a:rPr>
              <a:t>[6] </a:t>
            </a:r>
            <a:r>
              <a:rPr lang="en-US" altLang="zh-CN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D0.1 CID1751 CR, </a:t>
            </a:r>
            <a:r>
              <a:rPr lang="en-US" altLang="zh-CN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6"/>
              </a:rPr>
              <a:t>https://mentor.ieee.org/802.11/dcn/25/11-25-1009-01-00bn-d0-1-cid1751-cr.docx</a:t>
            </a:r>
            <a:endParaRPr lang="en-US" altLang="zh-CN" sz="1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altLang="zh-CN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[7] may-</a:t>
            </a:r>
            <a:r>
              <a:rPr lang="en-US" altLang="zh-CN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july</a:t>
            </a:r>
            <a:r>
              <a:rPr lang="en-US" altLang="zh-CN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</a:t>
            </a:r>
            <a:r>
              <a:rPr lang="en-US" altLang="zh-CN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tgbn</a:t>
            </a:r>
            <a:r>
              <a:rPr lang="en-US" altLang="zh-CN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-teleconference-agenda, </a:t>
            </a:r>
            <a:r>
              <a:rPr lang="en-US" altLang="zh-CN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7"/>
              </a:rPr>
              <a:t>https://mentor.ieee.org/802.11/dcn/25/11-25-0986-20-00bn-may-july-tgbn-teleconference-agenda.docx</a:t>
            </a:r>
            <a:endParaRPr lang="en-US" altLang="zh-CN" sz="1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0" indent="0">
              <a:buNone/>
            </a:pPr>
            <a:endParaRPr lang="en-US" altLang="zh-CN" sz="1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0" indent="0">
              <a:buNone/>
            </a:pPr>
            <a:endParaRPr lang="en-US" altLang="zh-CN" sz="1400" b="0" dirty="0">
              <a:solidFill>
                <a:srgbClr val="000000"/>
              </a:solidFill>
              <a:latin typeface="+mn-ea"/>
              <a:ea typeface="+mn-ea"/>
            </a:endParaRPr>
          </a:p>
          <a:p>
            <a:pPr marL="0" indent="0">
              <a:buNone/>
            </a:pPr>
            <a:endParaRPr lang="en-US" altLang="zh-CN" sz="1400" b="0" dirty="0">
              <a:latin typeface="+mn-ea"/>
              <a:ea typeface="+mn-ea"/>
            </a:endParaRPr>
          </a:p>
          <a:p>
            <a:pPr marL="0" indent="0">
              <a:buNone/>
            </a:pPr>
            <a:endParaRPr lang="en-US" altLang="zh-CN" sz="1400" b="0" dirty="0">
              <a:latin typeface="+mn-ea"/>
              <a:ea typeface="+mn-ea"/>
            </a:endParaRPr>
          </a:p>
          <a:p>
            <a:pPr marL="0" indent="0">
              <a:buNone/>
            </a:pPr>
            <a:endParaRPr lang="en-US" altLang="zh-CN" sz="1400" b="0" dirty="0">
              <a:latin typeface="+mn-ea"/>
              <a:ea typeface="+mn-ea"/>
            </a:endParaRPr>
          </a:p>
          <a:p>
            <a:pPr marL="0" indent="0">
              <a:buNone/>
            </a:pPr>
            <a:endParaRPr lang="en-US" altLang="zh-CN" sz="1400" b="0" dirty="0">
              <a:latin typeface="+mn-ea"/>
              <a:ea typeface="+mn-e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9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162926" cy="314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600" b="1" dirty="0">
                <a:solidFill>
                  <a:schemeClr val="tx2"/>
                </a:solidFill>
              </a:rPr>
              <a:t>SP 1: Do you agree </a:t>
            </a:r>
            <a:r>
              <a:rPr lang="en-US" altLang="zh-CN" sz="1600" b="1" dirty="0">
                <a:solidFill>
                  <a:srgbClr val="000000"/>
                </a:solidFill>
              </a:rPr>
              <a:t>that the following conditions for transmitting unsolicited unavailability indications in a BSRP GI3 trigger frame for the non-AP STA in DUO mode need to be considered :</a:t>
            </a:r>
          </a:p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endParaRPr lang="en-US" altLang="zh-CN" sz="1600" dirty="0"/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600" b="1" dirty="0">
                <a:solidFill>
                  <a:srgbClr val="000000"/>
                </a:solidFill>
              </a:rPr>
              <a:t>AP can enable or disable the non-AP STA in DUO mode to transmit unsolicited unavailability indications in a BSRP GI3 trigger frame during a time period if allowed.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600" b="1" dirty="0">
                <a:solidFill>
                  <a:srgbClr val="000000"/>
                </a:solidFill>
              </a:rPr>
              <a:t>The non-AP STA in DUO mode can transmit unsolicited unavailability indications in a BSRP GI3 trigger frame if  it has received the indications that AP has buffered data for the non-AP STA.</a:t>
            </a:r>
          </a:p>
          <a:p>
            <a:pPr marL="287655" indent="-287655" algn="just">
              <a:buFont typeface="Wingdings" panose="05000000000000000000" pitchFamily="2" charset="2"/>
              <a:buChar char="q"/>
            </a:pPr>
            <a:endParaRPr lang="zh-CN" altLang="zh-CN" sz="1600" b="1" dirty="0">
              <a:solidFill>
                <a:schemeClr val="tx2"/>
              </a:solidFill>
            </a:endParaRPr>
          </a:p>
          <a:p>
            <a:r>
              <a:rPr lang="en-US" altLang="zh-CN" sz="1600" dirty="0"/>
              <a:t> </a:t>
            </a:r>
            <a:endParaRPr lang="zh-CN" altLang="zh-CN" sz="1600" dirty="0"/>
          </a:p>
          <a:p>
            <a:pPr marL="287655" indent="-287655" algn="just">
              <a:buFont typeface="Wingdings" panose="05000000000000000000" pitchFamily="2" charset="2"/>
              <a:buChar char="q"/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866940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9139</TotalTime>
  <Words>1498</Words>
  <Application>Microsoft Office PowerPoint</Application>
  <PresentationFormat>全屏显示(4:3)</PresentationFormat>
  <Paragraphs>135</Paragraphs>
  <Slides>10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Helvetica Neue</vt:lpstr>
      <vt:lpstr>Arial</vt:lpstr>
      <vt:lpstr>Courier New</vt:lpstr>
      <vt:lpstr>Symbol</vt:lpstr>
      <vt:lpstr>Times New Roman</vt:lpstr>
      <vt:lpstr>Verdana</vt:lpstr>
      <vt:lpstr>Wingdings</vt:lpstr>
      <vt:lpstr>802-11-Submission</vt:lpstr>
      <vt:lpstr>Discussion on In-device Coexistence</vt:lpstr>
      <vt:lpstr>Introduction</vt:lpstr>
      <vt:lpstr>Issues for unsolicited unavailability indications </vt:lpstr>
      <vt:lpstr>Proposals for unsolicited unavailability indications </vt:lpstr>
      <vt:lpstr>Issues for Internal Interference Indication</vt:lpstr>
      <vt:lpstr>Proposals for Internal Interference Indication</vt:lpstr>
      <vt:lpstr>Summary</vt:lpstr>
      <vt:lpstr>References</vt:lpstr>
      <vt:lpstr>SP1</vt:lpstr>
      <vt:lpstr>SP2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卢刘明(Liuming Lu)</cp:lastModifiedBy>
  <cp:revision>3767</cp:revision>
  <cp:lastPrinted>2014-11-04T15:04:00Z</cp:lastPrinted>
  <dcterms:created xsi:type="dcterms:W3CDTF">2007-04-17T18:10:00Z</dcterms:created>
  <dcterms:modified xsi:type="dcterms:W3CDTF">2025-07-23T20:03:41Z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