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5"/>
  </p:notesMasterIdLst>
  <p:handoutMasterIdLst>
    <p:handoutMasterId r:id="rId16"/>
  </p:handoutMasterIdLst>
  <p:sldIdLst>
    <p:sldId id="269" r:id="rId2"/>
    <p:sldId id="611" r:id="rId3"/>
    <p:sldId id="666" r:id="rId4"/>
    <p:sldId id="670" r:id="rId5"/>
    <p:sldId id="667" r:id="rId6"/>
    <p:sldId id="672" r:id="rId7"/>
    <p:sldId id="664" r:id="rId8"/>
    <p:sldId id="673" r:id="rId9"/>
    <p:sldId id="618" r:id="rId10"/>
    <p:sldId id="312" r:id="rId11"/>
    <p:sldId id="621" r:id="rId12"/>
    <p:sldId id="668" r:id="rId13"/>
    <p:sldId id="67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45" autoAdjust="0"/>
    <p:restoredTop sz="91709" autoAdjust="0"/>
  </p:normalViewPr>
  <p:slideViewPr>
    <p:cSldViewPr>
      <p:cViewPr varScale="1">
        <p:scale>
          <a:sx n="74" d="100"/>
          <a:sy n="74" d="100"/>
        </p:scale>
        <p:origin x="1882" y="67"/>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p:nvPr>
        </p:nvSpPr>
        <p:spPr/>
        <p:txBody>
          <a:bodyPr/>
          <a:lstStyle/>
          <a:p>
            <a:pPr>
              <a:defRPr/>
            </a:pPr>
            <a:r>
              <a:rPr lang="en-US"/>
              <a:t>doc.: IEEE 802.11-15/0496r5</a:t>
            </a:r>
          </a:p>
        </p:txBody>
      </p:sp>
      <p:sp>
        <p:nvSpPr>
          <p:cNvPr id="5" name="日期占位符 4"/>
          <p:cNvSpPr>
            <a:spLocks noGrp="1"/>
          </p:cNvSpPr>
          <p:nvPr>
            <p:ph type="dt" idx="1"/>
          </p:nvPr>
        </p:nvSpPr>
        <p:spPr/>
        <p:txBody>
          <a:bodyPr/>
          <a:lstStyle/>
          <a:p>
            <a:pPr>
              <a:defRPr/>
            </a:pPr>
            <a:r>
              <a:rPr lang="en-US"/>
              <a:t>May 2015</a:t>
            </a:r>
          </a:p>
        </p:txBody>
      </p:sp>
      <p:sp>
        <p:nvSpPr>
          <p:cNvPr id="6" name="页脚占位符 5"/>
          <p:cNvSpPr>
            <a:spLocks noGrp="1"/>
          </p:cNvSpPr>
          <p:nvPr>
            <p:ph type="ftr" sz="quarter" idx="4"/>
          </p:nvPr>
        </p:nvSpPr>
        <p:spPr/>
        <p:txBody>
          <a:bodyPr/>
          <a:lstStyle/>
          <a:p>
            <a:pPr lvl="4">
              <a:defRPr/>
            </a:pPr>
            <a:r>
              <a:rPr lang="en-US"/>
              <a:t>Edward Au (Marvell Semiconductor)</a:t>
            </a:r>
          </a:p>
        </p:txBody>
      </p:sp>
      <p:sp>
        <p:nvSpPr>
          <p:cNvPr id="7" name="灯片编号占位符 6"/>
          <p:cNvSpPr>
            <a:spLocks noGrp="1"/>
          </p:cNvSpPr>
          <p:nvPr>
            <p:ph type="sldNum" sz="quarter" idx="5"/>
          </p:nvPr>
        </p:nvSpPr>
        <p:spPr/>
        <p:txBody>
          <a:bodyPr/>
          <a:lstStyle/>
          <a:p>
            <a:r>
              <a:rPr lang="en-US" altLang="en-US"/>
              <a:t>Page </a:t>
            </a:r>
            <a:fld id="{A4C469B6-0354-4D64-BCEB-6541BE9EF06F}" type="slidenum">
              <a:rPr lang="en-US" altLang="en-US" smtClean="0"/>
              <a:t>3</a:t>
            </a:fld>
            <a:endParaRPr lang="en-US" altLang="en-US"/>
          </a:p>
        </p:txBody>
      </p:sp>
    </p:spTree>
    <p:extLst>
      <p:ext uri="{BB962C8B-B14F-4D97-AF65-F5344CB8AC3E}">
        <p14:creationId xmlns:p14="http://schemas.microsoft.com/office/powerpoint/2010/main" val="448558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252130" y="332601"/>
            <a:ext cx="32060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802.11-25/121r2</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June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4/11-24-0171-26-00bn-tgbn-motions-list-part-1.pptx" TargetMode="External"/><Relationship Id="rId2" Type="http://schemas.openxmlformats.org/officeDocument/2006/relationships/hyperlink" Target="https://mentor.ieee.org/802.11/dcn/25/11-25-0014-16-00bn-tgbn-motions-list-part-2.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3/11-23-2003-00-00bn-client-power-save.pptx" TargetMode="External"/><Relationship Id="rId4" Type="http://schemas.openxmlformats.org/officeDocument/2006/relationships/hyperlink" Target="https://mentor.ieee.org/802.11/dcn/24/11-24-0544-01-00bn-power-save-protocols-for-uhr-follow-up.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304800" y="838200"/>
            <a:ext cx="8686800" cy="1066800"/>
          </a:xfrm>
        </p:spPr>
        <p:txBody>
          <a:bodyPr/>
          <a:lstStyle/>
          <a:p>
            <a:r>
              <a:rPr lang="en-US" altLang="zh-CN" dirty="0">
                <a:latin typeface="Arial" panose="020B0604020202020204" pitchFamily="34" charset="0"/>
                <a:cs typeface="Arial" panose="020B0604020202020204" pitchFamily="34" charset="0"/>
              </a:rPr>
              <a:t>Further Considerations on </a:t>
            </a:r>
            <a:br>
              <a:rPr lang="en-US" altLang="zh-CN" dirty="0">
                <a:latin typeface="Arial" panose="020B0604020202020204" pitchFamily="34" charset="0"/>
                <a:cs typeface="Arial" panose="020B0604020202020204" pitchFamily="34" charset="0"/>
              </a:rPr>
            </a:br>
            <a:r>
              <a:rPr lang="en-US" altLang="zh-CN" dirty="0">
                <a:latin typeface="Arial" panose="020B0604020202020204" pitchFamily="34" charset="0"/>
                <a:cs typeface="Arial" panose="020B0604020202020204" pitchFamily="34" charset="0"/>
              </a:rPr>
              <a:t>Client Power Save</a:t>
            </a:r>
          </a:p>
        </p:txBody>
      </p:sp>
      <p:sp>
        <p:nvSpPr>
          <p:cNvPr id="13318" name="Rectangle 6"/>
          <p:cNvSpPr>
            <a:spLocks noGrp="1" noChangeArrowheads="1"/>
          </p:cNvSpPr>
          <p:nvPr>
            <p:ph type="body" idx="1"/>
          </p:nvPr>
        </p:nvSpPr>
        <p:spPr>
          <a:xfrm>
            <a:off x="685800" y="2133600"/>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2025-06-30</a:t>
            </a:r>
          </a:p>
        </p:txBody>
      </p:sp>
      <p:sp>
        <p:nvSpPr>
          <p:cNvPr id="13320" name="Rectangle 12"/>
          <p:cNvSpPr>
            <a:spLocks noChangeArrowheads="1"/>
          </p:cNvSpPr>
          <p:nvPr/>
        </p:nvSpPr>
        <p:spPr bwMode="auto">
          <a:xfrm>
            <a:off x="685800" y="26571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8" name="Table 7">
            <a:extLst>
              <a:ext uri="{FF2B5EF4-FFF2-40B4-BE49-F238E27FC236}">
                <a16:creationId xmlns:a16="http://schemas.microsoft.com/office/drawing/2014/main" id="{D0D039D2-C163-484F-9CA9-D3BC5C2D63FE}"/>
              </a:ext>
            </a:extLst>
          </p:cNvPr>
          <p:cNvGraphicFramePr>
            <a:graphicFrameLocks noGrp="1"/>
          </p:cNvGraphicFramePr>
          <p:nvPr>
            <p:extLst>
              <p:ext uri="{D42A27DB-BD31-4B8C-83A1-F6EECF244321}">
                <p14:modId xmlns:p14="http://schemas.microsoft.com/office/powerpoint/2010/main" val="1666375366"/>
              </p:ext>
            </p:extLst>
          </p:nvPr>
        </p:nvGraphicFramePr>
        <p:xfrm>
          <a:off x="719138" y="3270771"/>
          <a:ext cx="7858124" cy="1542807"/>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326849">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354087">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58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494611671"/>
                  </a:ext>
                </a:extLst>
              </a:tr>
              <a:tr h="24513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418120347"/>
                  </a:ext>
                </a:extLst>
              </a:tr>
              <a:tr h="27075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i="0" kern="1200" dirty="0">
                          <a:solidFill>
                            <a:schemeClr val="tx1"/>
                          </a:solidFill>
                          <a:effectLst/>
                          <a:latin typeface="+mn-lt"/>
                          <a:ea typeface="+mn-ea"/>
                          <a:cs typeface="+mn-cs"/>
                        </a:rPr>
                        <a:t>Liangxiao Xin</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ltLang="en-US"/>
                    </a:p>
                  </a:txBody>
                  <a:tcPr/>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27525117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References</a:t>
            </a:r>
          </a:p>
        </p:txBody>
      </p:sp>
      <p:sp>
        <p:nvSpPr>
          <p:cNvPr id="3" name="Content Placeholder 2"/>
          <p:cNvSpPr>
            <a:spLocks noGrp="1"/>
          </p:cNvSpPr>
          <p:nvPr>
            <p:ph idx="1"/>
          </p:nvPr>
        </p:nvSpPr>
        <p:spPr>
          <a:xfrm>
            <a:off x="609600" y="1600199"/>
            <a:ext cx="8305800" cy="4267201"/>
          </a:xfrm>
        </p:spPr>
        <p:txBody>
          <a:bodyPr>
            <a:noAutofit/>
          </a:bodyPr>
          <a:lstStyle/>
          <a:p>
            <a:pPr marL="0" indent="0">
              <a:buNone/>
            </a:pPr>
            <a:r>
              <a:rPr lang="en-US" altLang="zh-CN" sz="1400" b="0" i="0" dirty="0">
                <a:solidFill>
                  <a:srgbClr val="000000"/>
                </a:solidFill>
                <a:effectLst/>
                <a:latin typeface="+mn-ea"/>
                <a:ea typeface="+mn-ea"/>
              </a:rPr>
              <a:t>[1] tgbn-motions-list-part-2, </a:t>
            </a:r>
            <a:r>
              <a:rPr lang="en-US" altLang="zh-CN" sz="1400" b="0" i="0" dirty="0">
                <a:solidFill>
                  <a:srgbClr val="000000"/>
                </a:solidFill>
                <a:effectLst/>
                <a:latin typeface="+mn-ea"/>
                <a:ea typeface="+mn-ea"/>
                <a:hlinkClick r:id="rId2"/>
              </a:rPr>
              <a:t>https://mentor.ieee.org/802.11/dcn/25/11-25-0014-16-00bn-tgbn-motions-list-part-2.pptx</a:t>
            </a:r>
            <a:endParaRPr lang="en-US" altLang="zh-CN" sz="1400" b="0" i="0" dirty="0">
              <a:solidFill>
                <a:srgbClr val="000000"/>
              </a:solidFill>
              <a:effectLst/>
              <a:latin typeface="+mn-ea"/>
              <a:ea typeface="+mn-ea"/>
            </a:endParaRPr>
          </a:p>
          <a:p>
            <a:pPr marL="0" indent="0">
              <a:buNone/>
            </a:pPr>
            <a:r>
              <a:rPr lang="en-US" altLang="zh-CN" sz="1400" b="0" i="0" dirty="0">
                <a:solidFill>
                  <a:srgbClr val="000000"/>
                </a:solidFill>
                <a:effectLst/>
                <a:latin typeface="+mn-ea"/>
                <a:ea typeface="+mn-ea"/>
              </a:rPr>
              <a:t>[2] tgbn-motions-list-part-1</a:t>
            </a:r>
            <a:r>
              <a:rPr lang="en-US" altLang="zh-CN" sz="1400" b="0" dirty="0">
                <a:solidFill>
                  <a:srgbClr val="000000"/>
                </a:solidFill>
                <a:latin typeface="+mn-ea"/>
                <a:ea typeface="+mn-ea"/>
              </a:rPr>
              <a:t>, </a:t>
            </a:r>
            <a:r>
              <a:rPr lang="en-US" altLang="zh-CN" sz="1400" b="0" dirty="0">
                <a:solidFill>
                  <a:srgbClr val="000000"/>
                </a:solidFill>
                <a:latin typeface="+mn-ea"/>
                <a:ea typeface="+mn-ea"/>
                <a:hlinkClick r:id="rId3"/>
              </a:rPr>
              <a:t>https://mentor.ieee.org/802.11/dcn/24/11-24-0171-26-00bn-tgbn-motions-list-part-1.pptx</a:t>
            </a:r>
            <a:endParaRPr lang="en-US" altLang="zh-CN" sz="1400" b="0" dirty="0">
              <a:latin typeface="+mn-ea"/>
              <a:ea typeface="+mn-ea"/>
            </a:endParaRPr>
          </a:p>
          <a:p>
            <a:pPr marL="0" indent="0">
              <a:buNone/>
            </a:pPr>
            <a:r>
              <a:rPr lang="en-US" altLang="zh-CN" sz="1400" b="0" dirty="0">
                <a:latin typeface="+mn-ea"/>
                <a:ea typeface="+mn-ea"/>
              </a:rPr>
              <a:t>[3] Power Save Protocols for UHR - follow up, </a:t>
            </a:r>
            <a:r>
              <a:rPr lang="en-US" altLang="zh-CN" sz="1400" b="0" i="0" dirty="0">
                <a:solidFill>
                  <a:srgbClr val="000000"/>
                </a:solidFill>
                <a:effectLst/>
                <a:latin typeface="+mn-ea"/>
                <a:ea typeface="+mn-ea"/>
                <a:hlinkClick r:id="rId4"/>
              </a:rPr>
              <a:t>https://mentor.ieee.org/802.11/dcn/24/11-24-0544-01-00bn-power-save-protocols-for-uhr-follow-up.pptx</a:t>
            </a:r>
            <a:endParaRPr lang="en-US" altLang="zh-CN" sz="1400" b="0" i="0" dirty="0">
              <a:solidFill>
                <a:srgbClr val="000000"/>
              </a:solidFill>
              <a:effectLst/>
              <a:latin typeface="+mn-ea"/>
              <a:ea typeface="+mn-ea"/>
            </a:endParaRPr>
          </a:p>
          <a:p>
            <a:pPr marL="0" indent="0">
              <a:buNone/>
            </a:pPr>
            <a:r>
              <a:rPr lang="en-US" altLang="zh-CN" sz="1400" b="0" dirty="0">
                <a:latin typeface="+mn-ea"/>
                <a:ea typeface="+mn-ea"/>
              </a:rPr>
              <a:t>[4] Client power save, </a:t>
            </a:r>
            <a:r>
              <a:rPr lang="en-US" altLang="zh-CN" sz="1400" b="0" dirty="0">
                <a:solidFill>
                  <a:srgbClr val="000000"/>
                </a:solidFill>
                <a:latin typeface="+mn-ea"/>
                <a:ea typeface="+mn-ea"/>
                <a:hlinkClick r:id="rId5"/>
              </a:rPr>
              <a:t>https://mentor.ieee.org/802.11/dcn/23/11-23-2003-00-00bn-client-power-save.pptx</a:t>
            </a:r>
            <a:endParaRPr lang="en-US" altLang="zh-CN" sz="1400" b="0" dirty="0">
              <a:solidFill>
                <a:srgbClr val="000000"/>
              </a:solidFill>
              <a:latin typeface="+mn-ea"/>
              <a:ea typeface="+mn-ea"/>
            </a:endParaRPr>
          </a:p>
          <a:p>
            <a:pPr marL="0" indent="0">
              <a:buNone/>
            </a:pPr>
            <a:r>
              <a:rPr lang="en-US" altLang="zh-CN" sz="1400" b="0" dirty="0">
                <a:latin typeface="+mn-ea"/>
                <a:ea typeface="+mn-ea"/>
              </a:rPr>
              <a:t>[5] Multi link Power Management for MLO, </a:t>
            </a:r>
            <a:r>
              <a:rPr lang="en-US" altLang="zh-CN" sz="1400" b="0" dirty="0">
                <a:latin typeface="+mn-ea"/>
                <a:ea typeface="+mn-ea"/>
                <a:hlinkClick r:id="rId6"/>
              </a:rPr>
              <a:t>https://mentor.ieee.org/802.11/dcn/24/11-24-0602-00-00bn-multi-link-power-management-for-mlo.pptx</a:t>
            </a: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a:p>
            <a:pPr marL="0" indent="0">
              <a:buNone/>
            </a:pPr>
            <a:endParaRPr lang="en-US" altLang="zh-CN" sz="1400" b="0" dirty="0">
              <a:latin typeface="+mn-ea"/>
              <a:ea typeface="+mn-ea"/>
            </a:endParaRP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SP1</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2062103"/>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1600" b="1" dirty="0">
                <a:solidFill>
                  <a:schemeClr val="tx2"/>
                </a:solidFill>
              </a:rPr>
              <a:t>SP 1: Do you agree that the </a:t>
            </a:r>
            <a:r>
              <a:rPr lang="nb-NO" altLang="zh-CN" sz="1600" b="1" dirty="0">
                <a:solidFill>
                  <a:schemeClr val="tx2"/>
                </a:solidFill>
              </a:rPr>
              <a:t>cross link PM mode signaling</a:t>
            </a:r>
            <a:r>
              <a:rPr lang="en-US" altLang="zh-CN" sz="1600" b="1" dirty="0">
                <a:solidFill>
                  <a:schemeClr val="tx2"/>
                </a:solidFill>
              </a:rPr>
              <a:t> mechanism to be specified should support the signaling for power management modes including active mode, PS mode, DPS mode in UHR?</a:t>
            </a:r>
            <a:endParaRPr lang="zh-CN" altLang="zh-CN" sz="1600" b="1" dirty="0">
              <a:solidFill>
                <a:schemeClr val="tx2"/>
              </a:solidFill>
            </a:endParaRPr>
          </a:p>
          <a:p>
            <a:pPr marL="287655" indent="-287655" algn="just">
              <a:buFont typeface="Wingdings" panose="05000000000000000000" pitchFamily="2" charset="2"/>
              <a:buChar char="q"/>
            </a:pPr>
            <a:endParaRPr lang="en-US" altLang="zh-CN" sz="1600" b="1" dirty="0">
              <a:solidFill>
                <a:schemeClr val="tx2"/>
              </a:solidFill>
            </a:endParaRPr>
          </a:p>
          <a:p>
            <a:pPr marL="342900" lvl="0" indent="-342900" algn="just">
              <a:buFont typeface="Wingdings" panose="05000000000000000000" pitchFamily="2" charset="2"/>
              <a:buChar char="Ø"/>
            </a:pPr>
            <a:r>
              <a:rPr lang="en-US" altLang="zh-CN" sz="1600" b="1" dirty="0">
                <a:solidFill>
                  <a:schemeClr val="tx2"/>
                </a:solidFill>
              </a:rPr>
              <a:t>The</a:t>
            </a:r>
            <a:r>
              <a:rPr lang="zh-CN" altLang="en-US" sz="1600" b="1" dirty="0">
                <a:solidFill>
                  <a:schemeClr val="tx2"/>
                </a:solidFill>
              </a:rPr>
              <a:t> </a:t>
            </a:r>
            <a:r>
              <a:rPr lang="en-US" altLang="zh-CN" sz="1600" b="1" dirty="0">
                <a:solidFill>
                  <a:schemeClr val="tx2"/>
                </a:solidFill>
              </a:rPr>
              <a:t>mechanism</a:t>
            </a:r>
            <a:r>
              <a:rPr lang="zh-CN" altLang="en-US" sz="1600" b="1" dirty="0">
                <a:solidFill>
                  <a:schemeClr val="tx2"/>
                </a:solidFill>
              </a:rPr>
              <a:t> </a:t>
            </a:r>
            <a:r>
              <a:rPr lang="en-US" altLang="zh-CN" sz="1600" b="1" dirty="0">
                <a:solidFill>
                  <a:schemeClr val="tx2"/>
                </a:solidFill>
              </a:rPr>
              <a:t>is</a:t>
            </a:r>
            <a:r>
              <a:rPr lang="zh-CN" altLang="en-US" sz="1600" b="1" dirty="0">
                <a:solidFill>
                  <a:schemeClr val="tx2"/>
                </a:solidFill>
              </a:rPr>
              <a:t> </a:t>
            </a:r>
            <a:r>
              <a:rPr lang="en-US" altLang="zh-CN" sz="1600" b="1" dirty="0">
                <a:solidFill>
                  <a:schemeClr val="tx2"/>
                </a:solidFill>
              </a:rPr>
              <a:t>TBD.</a:t>
            </a:r>
            <a:endParaRPr lang="zh-CN" altLang="zh-CN" sz="1600" b="1" dirty="0">
              <a:solidFill>
                <a:schemeClr val="tx2"/>
              </a:solidFill>
            </a:endParaRPr>
          </a:p>
          <a:p>
            <a:pPr marL="287655" indent="-287655" algn="just">
              <a:buFont typeface="Wingdings" panose="05000000000000000000" pitchFamily="2" charset="2"/>
              <a:buChar char="q"/>
            </a:pPr>
            <a:endParaRPr lang="zh-CN" altLang="zh-CN" sz="1600" b="1" dirty="0">
              <a:solidFill>
                <a:schemeClr val="tx2"/>
              </a:solidFill>
            </a:endParaRPr>
          </a:p>
          <a:p>
            <a:r>
              <a:rPr lang="en-US" altLang="zh-CN" sz="1600" dirty="0"/>
              <a:t> </a:t>
            </a:r>
            <a:endParaRPr lang="zh-CN" altLang="zh-CN" sz="1600" dirty="0"/>
          </a:p>
          <a:p>
            <a:pPr marL="287655" indent="-287655" algn="just">
              <a:buFont typeface="Wingdings" panose="05000000000000000000" pitchFamily="2" charset="2"/>
              <a:buChar char="q"/>
            </a:pPr>
            <a:endParaRPr lang="en-US" sz="16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5A91E0-CC92-459C-AC83-5CBF0B222191}"/>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SP2</a:t>
            </a:r>
            <a:endParaRPr lang="zh-CN" altLang="en-US" dirty="0"/>
          </a:p>
        </p:txBody>
      </p:sp>
      <p:sp>
        <p:nvSpPr>
          <p:cNvPr id="3" name="内容占位符 2">
            <a:extLst>
              <a:ext uri="{FF2B5EF4-FFF2-40B4-BE49-F238E27FC236}">
                <a16:creationId xmlns:a16="http://schemas.microsoft.com/office/drawing/2014/main" id="{A7CFF4DD-F89A-4809-ADFF-D99E10FBC52B}"/>
              </a:ext>
            </a:extLst>
          </p:cNvPr>
          <p:cNvSpPr>
            <a:spLocks noGrp="1"/>
          </p:cNvSpPr>
          <p:nvPr>
            <p:ph idx="1"/>
          </p:nvPr>
        </p:nvSpPr>
        <p:spPr>
          <a:xfrm>
            <a:off x="685800" y="1981200"/>
            <a:ext cx="8077200"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2: Do you agree that the transition timeout for the indicated STA to enter into the target PM mode is defined by considering cross-link signaling delay to make the associated AP get ready for serving the STA for its target PM mode by </a:t>
            </a:r>
            <a:r>
              <a:rPr lang="nb-NO" altLang="zh-CN" sz="1600" kern="1200" dirty="0">
                <a:solidFill>
                  <a:schemeClr val="tx2"/>
                </a:solidFill>
                <a:latin typeface="Times New Roman" panose="02020603050405020304" pitchFamily="18" charset="0"/>
                <a:cs typeface="+mn-cs"/>
              </a:rPr>
              <a:t>cross link PM mode signaling</a:t>
            </a:r>
            <a:r>
              <a:rPr lang="en-US" altLang="zh-CN" sz="1600" kern="1200" dirty="0">
                <a:solidFill>
                  <a:schemeClr val="tx2"/>
                </a:solidFill>
                <a:latin typeface="Times New Roman" panose="02020603050405020304" pitchFamily="18" charset="0"/>
                <a:cs typeface="+mn-cs"/>
              </a:rPr>
              <a:t> mechanism?</a:t>
            </a:r>
          </a:p>
          <a:p>
            <a:endParaRPr lang="zh-CN" altLang="en-US" dirty="0"/>
          </a:p>
        </p:txBody>
      </p:sp>
      <p:sp>
        <p:nvSpPr>
          <p:cNvPr id="4" name="页脚占位符 3">
            <a:extLst>
              <a:ext uri="{FF2B5EF4-FFF2-40B4-BE49-F238E27FC236}">
                <a16:creationId xmlns:a16="http://schemas.microsoft.com/office/drawing/2014/main" id="{13823F57-C0CF-40AE-B8BC-5356CA9F5A41}"/>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9CD1B8A-2B62-4E8C-8688-77D8915CD6F4}"/>
              </a:ext>
            </a:extLst>
          </p:cNvPr>
          <p:cNvSpPr>
            <a:spLocks noGrp="1"/>
          </p:cNvSpPr>
          <p:nvPr>
            <p:ph type="sldNum" sz="quarter" idx="12"/>
          </p:nvPr>
        </p:nvSpPr>
        <p:spPr/>
        <p:txBody>
          <a:bodyPr/>
          <a:lstStyle/>
          <a:p>
            <a:r>
              <a:rPr lang="en-US" altLang="en-US"/>
              <a:t>Slide </a:t>
            </a:r>
            <a:fld id="{0FF88134-36A3-492E-B6B5-2F4703E76746}" type="slidenum">
              <a:rPr lang="en-US" altLang="en-US" smtClean="0"/>
              <a:t>12</a:t>
            </a:fld>
            <a:endParaRPr lang="en-US" altLang="en-US"/>
          </a:p>
        </p:txBody>
      </p:sp>
    </p:spTree>
    <p:extLst>
      <p:ext uri="{BB962C8B-B14F-4D97-AF65-F5344CB8AC3E}">
        <p14:creationId xmlns:p14="http://schemas.microsoft.com/office/powerpoint/2010/main" val="3622784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02E17D-73FF-44F3-909F-096607820E4E}"/>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SP3</a:t>
            </a:r>
            <a:endParaRPr lang="zh-CN" altLang="en-US" dirty="0"/>
          </a:p>
        </p:txBody>
      </p:sp>
      <p:sp>
        <p:nvSpPr>
          <p:cNvPr id="3" name="内容占位符 2">
            <a:extLst>
              <a:ext uri="{FF2B5EF4-FFF2-40B4-BE49-F238E27FC236}">
                <a16:creationId xmlns:a16="http://schemas.microsoft.com/office/drawing/2014/main" id="{397F5AC2-71D5-493C-A945-131430B5493C}"/>
              </a:ext>
            </a:extLst>
          </p:cNvPr>
          <p:cNvSpPr>
            <a:spLocks noGrp="1"/>
          </p:cNvSpPr>
          <p:nvPr>
            <p:ph idx="1"/>
          </p:nvPr>
        </p:nvSpPr>
        <p:spPr>
          <a:xfrm>
            <a:off x="685800" y="1981200"/>
            <a:ext cx="8077200" cy="4114800"/>
          </a:xfrm>
        </p:spPr>
        <p:txBody>
          <a:bodyPr/>
          <a:lstStyle/>
          <a:p>
            <a:pPr marL="287655" indent="-287655" algn="just">
              <a:spcBef>
                <a:spcPct val="0"/>
              </a:spcBef>
              <a:buFont typeface="Wingdings" panose="05000000000000000000" pitchFamily="2" charset="2"/>
              <a:buChar char="q"/>
            </a:pPr>
            <a:r>
              <a:rPr lang="en-US" altLang="zh-CN" sz="1600" kern="1200" dirty="0">
                <a:solidFill>
                  <a:schemeClr val="tx2"/>
                </a:solidFill>
                <a:latin typeface="Times New Roman" panose="02020603050405020304" pitchFamily="18" charset="0"/>
                <a:cs typeface="+mn-cs"/>
              </a:rPr>
              <a:t>SP 3: Do you agree that the following rule is specified </a:t>
            </a:r>
            <a:r>
              <a:rPr lang="en-US" altLang="zh-CN" sz="1600" dirty="0"/>
              <a:t>to resolve the inconsistency issue</a:t>
            </a:r>
            <a:endParaRPr lang="en-US" altLang="zh-CN" sz="1600" kern="1200" dirty="0">
              <a:solidFill>
                <a:schemeClr val="tx2"/>
              </a:solidFill>
              <a:latin typeface="Times New Roman" panose="02020603050405020304" pitchFamily="18" charset="0"/>
              <a:cs typeface="+mn-cs"/>
            </a:endParaRPr>
          </a:p>
          <a:p>
            <a:pPr marL="287655" indent="-287655" algn="just">
              <a:spcBef>
                <a:spcPct val="0"/>
              </a:spcBef>
              <a:buFont typeface="Wingdings" panose="05000000000000000000" pitchFamily="2" charset="2"/>
              <a:buChar char="q"/>
            </a:pPr>
            <a:endParaRPr lang="en-US" altLang="zh-CN" sz="1600" kern="1200" dirty="0">
              <a:solidFill>
                <a:schemeClr val="tx2"/>
              </a:solidFill>
              <a:latin typeface="Times New Roman" panose="02020603050405020304" pitchFamily="18" charset="0"/>
              <a:cs typeface="+mn-cs"/>
            </a:endParaRPr>
          </a:p>
          <a:p>
            <a:pPr algn="just">
              <a:spcBef>
                <a:spcPct val="0"/>
              </a:spcBef>
              <a:buFont typeface="Wingdings" panose="05000000000000000000" pitchFamily="2" charset="2"/>
              <a:buChar char="Ø"/>
            </a:pPr>
            <a:r>
              <a:rPr lang="en-US" altLang="zh-CN" sz="1600" b="1" dirty="0">
                <a:solidFill>
                  <a:srgbClr val="000000"/>
                </a:solidFill>
                <a:latin typeface="Times New Roman" panose="02020603050405020304" pitchFamily="18" charset="0"/>
              </a:rPr>
              <a:t>If the indicated STA to enter into target PM mode still do frame exchanges that include no ML PM mode indication when the expected effective time arrives (e.g. the transition timeout expires) the STA will enter into the target PM mode after the end of the frame exchanges.</a:t>
            </a:r>
          </a:p>
          <a:p>
            <a:pPr marL="287655" indent="-287655" algn="just">
              <a:spcBef>
                <a:spcPct val="0"/>
              </a:spcBef>
              <a:buFont typeface="Wingdings" panose="05000000000000000000" pitchFamily="2" charset="2"/>
              <a:buChar char="q"/>
            </a:pPr>
            <a:endParaRPr lang="zh-CN" altLang="en-US" sz="1600" kern="1200" dirty="0">
              <a:solidFill>
                <a:schemeClr val="tx2"/>
              </a:solidFill>
              <a:latin typeface="Times New Roman" panose="02020603050405020304" pitchFamily="18" charset="0"/>
              <a:cs typeface="+mn-cs"/>
            </a:endParaRPr>
          </a:p>
        </p:txBody>
      </p:sp>
      <p:sp>
        <p:nvSpPr>
          <p:cNvPr id="4" name="页脚占位符 3">
            <a:extLst>
              <a:ext uri="{FF2B5EF4-FFF2-40B4-BE49-F238E27FC236}">
                <a16:creationId xmlns:a16="http://schemas.microsoft.com/office/drawing/2014/main" id="{A6937C94-2A5B-4A59-B6D2-1FB47B84417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3D04207B-5065-42CC-B446-C3012DDDCAB9}"/>
              </a:ext>
            </a:extLst>
          </p:cNvPr>
          <p:cNvSpPr>
            <a:spLocks noGrp="1"/>
          </p:cNvSpPr>
          <p:nvPr>
            <p:ph type="sldNum" sz="quarter" idx="12"/>
          </p:nvPr>
        </p:nvSpPr>
        <p:spPr/>
        <p:txBody>
          <a:bodyPr/>
          <a:lstStyle/>
          <a:p>
            <a:r>
              <a:rPr lang="en-US" altLang="en-US"/>
              <a:t>Slide </a:t>
            </a:r>
            <a:fld id="{0FF88134-36A3-492E-B6B5-2F4703E76746}" type="slidenum">
              <a:rPr lang="en-US" altLang="en-US" smtClean="0"/>
              <a:t>13</a:t>
            </a:fld>
            <a:endParaRPr lang="en-US" altLang="en-US"/>
          </a:p>
        </p:txBody>
      </p:sp>
    </p:spTree>
    <p:extLst>
      <p:ext uri="{BB962C8B-B14F-4D97-AF65-F5344CB8AC3E}">
        <p14:creationId xmlns:p14="http://schemas.microsoft.com/office/powerpoint/2010/main" val="2325681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676400"/>
            <a:ext cx="8077200" cy="4114800"/>
          </a:xfrm>
        </p:spPr>
        <p:txBody>
          <a:bodyPr/>
          <a:lstStyle/>
          <a:p>
            <a:pPr>
              <a:buFont typeface="Wingdings" panose="05000000000000000000" pitchFamily="2" charset="2"/>
              <a:buChar char="p"/>
              <a:tabLst>
                <a:tab pos="360363" algn="l"/>
              </a:tabLst>
            </a:pPr>
            <a:r>
              <a:rPr lang="en-US" altLang="zh-TW" sz="1600" dirty="0"/>
              <a:t>Power save is very important especially for client devices such as mobile phones. Currently 802.11bn task group has agreed to define </a:t>
            </a:r>
            <a:r>
              <a:rPr lang="nb-NO" altLang="zh-CN" sz="1600" dirty="0"/>
              <a:t>cross link PM mode signaling</a:t>
            </a:r>
            <a:r>
              <a:rPr lang="en-US" altLang="zh-CN" sz="1600" dirty="0"/>
              <a:t> mechanism and</a:t>
            </a:r>
            <a:r>
              <a:rPr lang="en-US" altLang="zh-TW" sz="1600" dirty="0"/>
              <a:t> </a:t>
            </a:r>
            <a:r>
              <a:rPr lang="en-US" altLang="zh-CN" sz="1600" dirty="0"/>
              <a:t>DPS</a:t>
            </a:r>
            <a:r>
              <a:rPr lang="zh-CN" altLang="en-US" sz="1600" dirty="0"/>
              <a:t> </a:t>
            </a:r>
            <a:r>
              <a:rPr lang="en-US" altLang="zh-CN" sz="1600" dirty="0"/>
              <a:t>mode .</a:t>
            </a:r>
          </a:p>
          <a:p>
            <a:pPr indent="369888">
              <a:buFont typeface="Wingdings" panose="05000000000000000000" pitchFamily="2" charset="2"/>
              <a:buChar char="Ø"/>
              <a:tabLst>
                <a:tab pos="712788" algn="l"/>
              </a:tabLst>
            </a:pPr>
            <a:r>
              <a:rPr lang="nb-NO" altLang="zh-CN" sz="1600" dirty="0"/>
              <a:t>cross link PM mode signaling</a:t>
            </a:r>
            <a:r>
              <a:rPr lang="en-US" altLang="zh-CN" sz="1600" dirty="0"/>
              <a:t> mechanism</a:t>
            </a:r>
          </a:p>
          <a:p>
            <a:pPr lvl="1">
              <a:buFont typeface="Arial" panose="020B0604020202020204" pitchFamily="34" charset="0"/>
              <a:buChar char="•"/>
            </a:pPr>
            <a:r>
              <a:rPr lang="en-US" altLang="zh-CN" sz="1600" b="1" dirty="0"/>
              <a:t>Allowing a non-AP MLD to indicate to its associated AP MLD that supports the mechanism, in a frame sent on one enabled link, the power management mode for one or more of its affiliated non-AP STAs</a:t>
            </a:r>
          </a:p>
          <a:p>
            <a:pPr lvl="1">
              <a:buFont typeface="Arial" panose="020B0604020202020204" pitchFamily="34" charset="0"/>
              <a:buChar char="•"/>
            </a:pPr>
            <a:r>
              <a:rPr lang="en-US" altLang="zh-CN" sz="1600" b="1" dirty="0"/>
              <a:t>Whether support for the mechanism is mandatory or optional is TBD</a:t>
            </a:r>
          </a:p>
          <a:p>
            <a:pPr marL="342900" lvl="1" indent="369888">
              <a:buFont typeface="Wingdings" panose="05000000000000000000" pitchFamily="2" charset="2"/>
              <a:buChar char="Ø"/>
              <a:tabLst>
                <a:tab pos="712788" algn="l"/>
              </a:tabLst>
            </a:pPr>
            <a:r>
              <a:rPr lang="en-US" altLang="zh-TW" sz="1600" b="1" dirty="0"/>
              <a:t>Dynamic Power Save</a:t>
            </a:r>
            <a:r>
              <a:rPr lang="zh-CN" altLang="en-US" sz="1600" b="1" dirty="0"/>
              <a:t>（</a:t>
            </a:r>
            <a:r>
              <a:rPr lang="en-US" altLang="zh-CN" sz="1600" b="1" dirty="0"/>
              <a:t>DPS</a:t>
            </a:r>
            <a:r>
              <a:rPr lang="zh-CN" altLang="en-US" sz="1600" b="1" dirty="0"/>
              <a:t>） </a:t>
            </a:r>
            <a:r>
              <a:rPr lang="en-US" altLang="zh-CN" sz="1600" b="1" dirty="0"/>
              <a:t>mode</a:t>
            </a:r>
          </a:p>
          <a:p>
            <a:pPr lvl="1">
              <a:buFont typeface="Arial" panose="020B0604020202020204" pitchFamily="34" charset="0"/>
              <a:buChar char="•"/>
            </a:pPr>
            <a:r>
              <a:rPr lang="en-US" altLang="zh-CN" sz="1600" b="1" dirty="0"/>
              <a:t>the STA that uses DPS mode may transition from a lower capability (LC) mode to a higher capability (HC) mode upon reception of an initial control frame</a:t>
            </a:r>
          </a:p>
          <a:p>
            <a:pPr>
              <a:buFont typeface="Wingdings" panose="05000000000000000000" pitchFamily="2" charset="2"/>
              <a:buChar char="p"/>
            </a:pPr>
            <a:endParaRPr lang="en-US" altLang="zh-TW" sz="1600" dirty="0"/>
          </a:p>
          <a:p>
            <a:pPr>
              <a:buFont typeface="Wingdings" panose="05000000000000000000" pitchFamily="2" charset="2"/>
              <a:buChar char="p"/>
              <a:tabLst>
                <a:tab pos="360363" algn="l"/>
              </a:tabLst>
            </a:pPr>
            <a:r>
              <a:rPr lang="en-US" altLang="zh-CN" sz="1600" dirty="0"/>
              <a:t>This contribution analyzes the issues needed to be resolved for </a:t>
            </a:r>
            <a:r>
              <a:rPr lang="nb-NO" altLang="zh-CN" sz="1600" dirty="0"/>
              <a:t>cross link PM mode signaling</a:t>
            </a:r>
            <a:r>
              <a:rPr lang="en-US" altLang="zh-CN" sz="1600" dirty="0"/>
              <a:t> mechanism and gives some proposals.</a:t>
            </a:r>
          </a:p>
          <a:p>
            <a:pPr lvl="1">
              <a:buFont typeface="Arial" panose="020B0604020202020204" pitchFamily="34" charset="0"/>
              <a:buChar char="•"/>
              <a:tabLst>
                <a:tab pos="360363" algn="l"/>
              </a:tabLst>
            </a:pPr>
            <a:endParaRPr lang="en-US" altLang="zh-CN" sz="1600" dirty="0"/>
          </a:p>
          <a:p>
            <a:pPr lvl="1">
              <a:buFont typeface="Arial" panose="020B0604020202020204" pitchFamily="34" charset="0"/>
              <a:buChar char="•"/>
              <a:tabLst>
                <a:tab pos="360363" algn="l"/>
              </a:tabLst>
            </a:pPr>
            <a:endParaRPr lang="zh-CN" altLang="zh-CN" sz="16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D433709-BEED-4CEA-BF21-30BC18A206AE}"/>
              </a:ext>
            </a:extLst>
          </p:cNvPr>
          <p:cNvSpPr>
            <a:spLocks noGrp="1"/>
          </p:cNvSpPr>
          <p:nvPr>
            <p:ph type="title"/>
          </p:nvPr>
        </p:nvSpPr>
        <p:spPr/>
        <p:txBody>
          <a:bodyPr/>
          <a:lstStyle/>
          <a:p>
            <a:r>
              <a:rPr lang="en-US" altLang="zh-CN" dirty="0"/>
              <a:t>Recap</a:t>
            </a:r>
            <a:endParaRPr lang="zh-CN" altLang="en-US" dirty="0"/>
          </a:p>
        </p:txBody>
      </p:sp>
      <p:sp>
        <p:nvSpPr>
          <p:cNvPr id="3" name="内容占位符 2">
            <a:extLst>
              <a:ext uri="{FF2B5EF4-FFF2-40B4-BE49-F238E27FC236}">
                <a16:creationId xmlns:a16="http://schemas.microsoft.com/office/drawing/2014/main" id="{23DC9424-62A8-4824-8DD8-91BEA0332822}"/>
              </a:ext>
            </a:extLst>
          </p:cNvPr>
          <p:cNvSpPr>
            <a:spLocks noGrp="1"/>
          </p:cNvSpPr>
          <p:nvPr>
            <p:ph idx="1"/>
          </p:nvPr>
        </p:nvSpPr>
        <p:spPr>
          <a:xfrm>
            <a:off x="685800" y="1632238"/>
            <a:ext cx="8610600" cy="4539962"/>
          </a:xfrm>
        </p:spPr>
        <p:txBody>
          <a:bodyPr/>
          <a:lstStyle/>
          <a:p>
            <a:pPr>
              <a:buFont typeface="Wingdings" panose="05000000000000000000" pitchFamily="2" charset="2"/>
              <a:buChar char="p"/>
            </a:pPr>
            <a:r>
              <a:rPr lang="en-US" altLang="zh-CN" sz="1500" dirty="0"/>
              <a:t>Power management - baseline</a:t>
            </a:r>
          </a:p>
          <a:p>
            <a:pPr>
              <a:buFont typeface="Wingdings" panose="05000000000000000000" pitchFamily="2" charset="2"/>
              <a:buChar char="Ø"/>
            </a:pPr>
            <a:r>
              <a:rPr lang="en-US" altLang="zh-CN" sz="1500" dirty="0">
                <a:solidFill>
                  <a:srgbClr val="000000"/>
                </a:solidFill>
                <a:latin typeface="Times New Roman" panose="02020603050405020304" pitchFamily="18" charset="0"/>
              </a:rPr>
              <a:t>Non-AP STA can be in one of two power management modes:</a:t>
            </a:r>
          </a:p>
          <a:p>
            <a:pPr marL="0" indent="0" algn="l">
              <a:buNone/>
            </a:pPr>
            <a:r>
              <a:rPr lang="en-US" altLang="zh-CN" sz="1500" dirty="0">
                <a:solidFill>
                  <a:srgbClr val="000000"/>
                </a:solidFill>
                <a:latin typeface="Times New Roman" panose="02020603050405020304" pitchFamily="18" charset="0"/>
              </a:rPr>
              <a:t>1.  Active mode: The STA receives and transmits frames at any time if the STA is in awake state. A non-HE STA remains in the awake state. An HE STA remains in the awake state, unless the STA is unavailable.</a:t>
            </a:r>
          </a:p>
          <a:p>
            <a:pPr marL="0" indent="0">
              <a:buNone/>
            </a:pPr>
            <a:r>
              <a:rPr lang="en-US" altLang="zh-CN" sz="1500" dirty="0">
                <a:solidFill>
                  <a:srgbClr val="000000"/>
                </a:solidFill>
                <a:latin typeface="Times New Roman" panose="02020603050405020304" pitchFamily="18" charset="0"/>
              </a:rPr>
              <a:t>2.   Power save (PS) mode: The STA enters the awake state to receive or transmit frames. The STA remains in the doze state otherwise. STA in PS mode can be in one of two power states:</a:t>
            </a:r>
          </a:p>
          <a:p>
            <a:pPr marL="446088" indent="-352425">
              <a:buFont typeface="Arial" panose="020B0604020202020204" pitchFamily="34" charset="0"/>
              <a:buChar char="•"/>
            </a:pPr>
            <a:r>
              <a:rPr lang="en-US" altLang="zh-CN" sz="1500" dirty="0">
                <a:solidFill>
                  <a:srgbClr val="000000"/>
                </a:solidFill>
                <a:latin typeface="Times New Roman" panose="02020603050405020304" pitchFamily="18" charset="0"/>
              </a:rPr>
              <a:t>Awake: STA is fully powered.</a:t>
            </a:r>
          </a:p>
          <a:p>
            <a:pPr marL="446088" indent="-352425">
              <a:buFont typeface="Arial" panose="020B0604020202020204" pitchFamily="34" charset="0"/>
              <a:buChar char="•"/>
            </a:pPr>
            <a:r>
              <a:rPr lang="en-US" altLang="zh-CN" sz="1500" dirty="0">
                <a:solidFill>
                  <a:srgbClr val="000000"/>
                </a:solidFill>
                <a:latin typeface="Times New Roman" panose="02020603050405020304" pitchFamily="18" charset="0"/>
              </a:rPr>
              <a:t> Doze: STA is not able to transmit or receive non-WUR PPDUs and consumes very low power.</a:t>
            </a:r>
          </a:p>
          <a:p>
            <a:pPr marL="446088" indent="-352425">
              <a:buFont typeface="Arial" panose="020B0604020202020204" pitchFamily="34" charset="0"/>
              <a:buChar char="•"/>
            </a:pPr>
            <a:endParaRPr lang="en-US" altLang="zh-CN" sz="1500" dirty="0">
              <a:solidFill>
                <a:srgbClr val="000000"/>
              </a:solidFill>
              <a:latin typeface="Times New Roman" panose="02020603050405020304" pitchFamily="18" charset="0"/>
            </a:endParaRPr>
          </a:p>
          <a:p>
            <a:pPr>
              <a:buFont typeface="Wingdings" panose="05000000000000000000" pitchFamily="2" charset="2"/>
              <a:buChar char="p"/>
            </a:pPr>
            <a:r>
              <a:rPr lang="en-US" altLang="zh-CN" sz="1500" dirty="0"/>
              <a:t>ML power-save operation in EHT</a:t>
            </a:r>
          </a:p>
          <a:p>
            <a:pPr>
              <a:buFont typeface="Wingdings" panose="05000000000000000000" pitchFamily="2" charset="2"/>
              <a:buChar char="Ø"/>
            </a:pPr>
            <a:r>
              <a:rPr lang="en-US" altLang="zh-CN" sz="1500" i="0" u="none" strike="noStrike" baseline="0" dirty="0">
                <a:solidFill>
                  <a:srgbClr val="000000"/>
                </a:solidFill>
                <a:latin typeface="Times New Roman" panose="02020603050405020304" pitchFamily="18" charset="0"/>
              </a:rPr>
              <a:t>Each non-AP STA affiliated with a non-AP MLD that is operating on an enabled link shall maintain its own power management mode and power states. </a:t>
            </a:r>
          </a:p>
          <a:p>
            <a:pPr>
              <a:buFont typeface="Wingdings" panose="05000000000000000000" pitchFamily="2" charset="2"/>
              <a:buChar char="Ø"/>
            </a:pPr>
            <a:r>
              <a:rPr lang="en-US" altLang="zh-CN" sz="1500" i="0" u="none" strike="noStrike" baseline="0" dirty="0">
                <a:solidFill>
                  <a:srgbClr val="000000"/>
                </a:solidFill>
                <a:latin typeface="Times New Roman" panose="02020603050405020304" pitchFamily="18" charset="0"/>
              </a:rPr>
              <a:t>Frame exchanges on an enabled link are possible when the non-AP STA affiliated with the non-AP MLD operating on that link is in the awake state </a:t>
            </a:r>
            <a:endParaRPr lang="zh-CN" altLang="en-US" sz="1500" dirty="0"/>
          </a:p>
        </p:txBody>
      </p:sp>
      <p:sp>
        <p:nvSpPr>
          <p:cNvPr id="4" name="页脚占位符 3">
            <a:extLst>
              <a:ext uri="{FF2B5EF4-FFF2-40B4-BE49-F238E27FC236}">
                <a16:creationId xmlns:a16="http://schemas.microsoft.com/office/drawing/2014/main" id="{4CC4DB00-5AA0-4916-A6A5-51E9769515EB}"/>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81805342-8AFD-42B1-B976-4BCDB8EFF663}"/>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695331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B0C7CC-D649-4D2C-8687-0B321EE170DF}"/>
              </a:ext>
            </a:extLst>
          </p:cNvPr>
          <p:cNvSpPr>
            <a:spLocks noGrp="1"/>
          </p:cNvSpPr>
          <p:nvPr>
            <p:ph type="title"/>
          </p:nvPr>
        </p:nvSpPr>
        <p:spPr/>
        <p:txBody>
          <a:bodyPr/>
          <a:lstStyle/>
          <a:p>
            <a:r>
              <a:rPr lang="en-US" altLang="zh-CN" dirty="0"/>
              <a:t>Extended PM modes in UHR</a:t>
            </a:r>
            <a:endParaRPr lang="zh-CN" altLang="en-US" dirty="0"/>
          </a:p>
        </p:txBody>
      </p:sp>
      <p:sp>
        <p:nvSpPr>
          <p:cNvPr id="3" name="内容占位符 2">
            <a:extLst>
              <a:ext uri="{FF2B5EF4-FFF2-40B4-BE49-F238E27FC236}">
                <a16:creationId xmlns:a16="http://schemas.microsoft.com/office/drawing/2014/main" id="{5B10DCAE-CCBA-4267-965A-AFFD35162745}"/>
              </a:ext>
            </a:extLst>
          </p:cNvPr>
          <p:cNvSpPr>
            <a:spLocks noGrp="1"/>
          </p:cNvSpPr>
          <p:nvPr>
            <p:ph idx="1"/>
          </p:nvPr>
        </p:nvSpPr>
        <p:spPr>
          <a:xfrm>
            <a:off x="685800" y="1981200"/>
            <a:ext cx="8610600" cy="4114800"/>
          </a:xfrm>
        </p:spPr>
        <p:txBody>
          <a:bodyPr/>
          <a:lstStyle/>
          <a:p>
            <a:pPr>
              <a:buFont typeface="Wingdings" panose="05000000000000000000" pitchFamily="2" charset="2"/>
              <a:buChar char="p"/>
            </a:pPr>
            <a:r>
              <a:rPr lang="en-US" altLang="zh-CN" sz="1500" dirty="0"/>
              <a:t>Power management - UHR</a:t>
            </a:r>
          </a:p>
          <a:p>
            <a:pPr>
              <a:buFont typeface="Wingdings" panose="05000000000000000000" pitchFamily="2" charset="2"/>
              <a:buChar char="Ø"/>
            </a:pPr>
            <a:r>
              <a:rPr lang="en-US" altLang="zh-CN" sz="1500" dirty="0">
                <a:solidFill>
                  <a:srgbClr val="000000"/>
                </a:solidFill>
                <a:latin typeface="Times New Roman" panose="02020603050405020304" pitchFamily="18" charset="0"/>
              </a:rPr>
              <a:t>Non-AP STA can be in one of </a:t>
            </a:r>
            <a:r>
              <a:rPr lang="en-US" altLang="zh-CN" sz="1500" dirty="0">
                <a:solidFill>
                  <a:srgbClr val="FF0000"/>
                </a:solidFill>
                <a:latin typeface="Times New Roman" panose="02020603050405020304" pitchFamily="18" charset="0"/>
              </a:rPr>
              <a:t>three </a:t>
            </a:r>
            <a:r>
              <a:rPr lang="en-US" altLang="zh-CN" sz="1500" dirty="0">
                <a:solidFill>
                  <a:srgbClr val="000000"/>
                </a:solidFill>
                <a:latin typeface="Times New Roman" panose="02020603050405020304" pitchFamily="18" charset="0"/>
              </a:rPr>
              <a:t>power management modes:</a:t>
            </a:r>
          </a:p>
          <a:p>
            <a:pPr marL="0" indent="0">
              <a:buNone/>
            </a:pPr>
            <a:r>
              <a:rPr lang="en-US" altLang="zh-CN" sz="1500" dirty="0">
                <a:solidFill>
                  <a:srgbClr val="000000"/>
                </a:solidFill>
                <a:latin typeface="Times New Roman" panose="02020603050405020304" pitchFamily="18" charset="0"/>
              </a:rPr>
              <a:t>1.    Active mode: The STA receives and transmits frames at any time if the STA is in awake state. A non-HE STA remains in the awake state. An HE STA remains in the awake state, unless the STA is unavailable.</a:t>
            </a:r>
          </a:p>
          <a:p>
            <a:pPr>
              <a:buFont typeface="Arial" panose="020B0604020202020204" pitchFamily="34" charset="0"/>
              <a:buChar char="•"/>
            </a:pPr>
            <a:r>
              <a:rPr lang="en-US" altLang="zh-CN" sz="1500" dirty="0">
                <a:solidFill>
                  <a:srgbClr val="FF0000"/>
                </a:solidFill>
                <a:latin typeface="Times New Roman" panose="02020603050405020304" pitchFamily="18" charset="0"/>
              </a:rPr>
              <a:t> Awake: STA is fully powered</a:t>
            </a:r>
          </a:p>
          <a:p>
            <a:pPr marL="0" indent="0">
              <a:buNone/>
            </a:pPr>
            <a:r>
              <a:rPr lang="en-US" altLang="zh-CN" sz="1500" dirty="0">
                <a:solidFill>
                  <a:srgbClr val="000000"/>
                </a:solidFill>
                <a:latin typeface="Times New Roman" panose="02020603050405020304" pitchFamily="18" charset="0"/>
              </a:rPr>
              <a:t>2.    Power save (PS) mode: The STA enters the awake state to receive or transmit frames. The STA remains in the doze state otherwise. A STA in PS mode can be in one of two power states:</a:t>
            </a:r>
          </a:p>
          <a:p>
            <a:pPr>
              <a:buFont typeface="Arial" panose="020B0604020202020204" pitchFamily="34" charset="0"/>
              <a:buChar char="•"/>
            </a:pPr>
            <a:r>
              <a:rPr lang="en-US" altLang="zh-CN" sz="1500" dirty="0">
                <a:solidFill>
                  <a:srgbClr val="FF0000"/>
                </a:solidFill>
                <a:latin typeface="Times New Roman" panose="02020603050405020304" pitchFamily="18" charset="0"/>
              </a:rPr>
              <a:t> Awake: STA is fully powered.</a:t>
            </a:r>
          </a:p>
          <a:p>
            <a:pPr>
              <a:buFont typeface="Arial" panose="020B0604020202020204" pitchFamily="34" charset="0"/>
              <a:buChar char="•"/>
            </a:pPr>
            <a:r>
              <a:rPr lang="en-US" altLang="zh-CN" sz="1500" dirty="0">
                <a:solidFill>
                  <a:srgbClr val="000000"/>
                </a:solidFill>
                <a:latin typeface="Times New Roman" panose="02020603050405020304" pitchFamily="18" charset="0"/>
              </a:rPr>
              <a:t> Doze: STA is not able to transmit or receive non-WUR PPDUs and consumes very low power.</a:t>
            </a:r>
          </a:p>
          <a:p>
            <a:pPr marL="0" indent="0">
              <a:buNone/>
            </a:pPr>
            <a:r>
              <a:rPr lang="en-US" altLang="zh-CN" sz="1500" dirty="0"/>
              <a:t>3.    DPS mode: </a:t>
            </a:r>
            <a:r>
              <a:rPr lang="en-US" altLang="zh-CN" sz="1500" dirty="0">
                <a:solidFill>
                  <a:srgbClr val="000000"/>
                </a:solidFill>
                <a:latin typeface="Times New Roman" panose="02020603050405020304" pitchFamily="18" charset="0"/>
              </a:rPr>
              <a:t>The STA receives and transmits frames at any time if the STA is in </a:t>
            </a:r>
            <a:r>
              <a:rPr lang="en-US" altLang="zh-CN" sz="1500" dirty="0">
                <a:solidFill>
                  <a:srgbClr val="FF0000"/>
                </a:solidFill>
                <a:latin typeface="Times New Roman" panose="02020603050405020304" pitchFamily="18" charset="0"/>
              </a:rPr>
              <a:t>awake state</a:t>
            </a:r>
            <a:r>
              <a:rPr lang="en-US" altLang="zh-CN" sz="1500" dirty="0">
                <a:solidFill>
                  <a:srgbClr val="000000"/>
                </a:solidFill>
                <a:latin typeface="Times New Roman" panose="02020603050405020304" pitchFamily="18" charset="0"/>
              </a:rPr>
              <a:t>. An UHR STA remains in the awake state, unless the STA is unavailable.</a:t>
            </a:r>
          </a:p>
          <a:p>
            <a:pPr>
              <a:buFont typeface="Arial" panose="020B0604020202020204" pitchFamily="34" charset="0"/>
              <a:buChar char="•"/>
            </a:pPr>
            <a:r>
              <a:rPr lang="en-US" altLang="zh-CN" sz="1500" dirty="0">
                <a:solidFill>
                  <a:srgbClr val="FF0000"/>
                </a:solidFill>
                <a:latin typeface="Times New Roman" panose="02020603050405020304" pitchFamily="18" charset="0"/>
              </a:rPr>
              <a:t>Awake: STA operates in lower capability (LC) mode and to transition to higher capability (HC) mode upon reception of an ICF transmitted by its associated DPS assisting STA</a:t>
            </a:r>
            <a:endParaRPr lang="zh-CN" altLang="en-US" sz="1500" dirty="0">
              <a:solidFill>
                <a:srgbClr val="FF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32B63666-EDF5-441A-BC9C-17BD575E6A55}"/>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944B3123-2B78-42C5-AE9D-C96A61CE84ED}"/>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9309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105361-724D-43CC-9096-A46302B86DDD}"/>
              </a:ext>
            </a:extLst>
          </p:cNvPr>
          <p:cNvSpPr>
            <a:spLocks noGrp="1"/>
          </p:cNvSpPr>
          <p:nvPr>
            <p:ph type="title"/>
          </p:nvPr>
        </p:nvSpPr>
        <p:spPr/>
        <p:txBody>
          <a:bodyPr/>
          <a:lstStyle/>
          <a:p>
            <a:r>
              <a:rPr lang="en-US" altLang="zh-CN" sz="2800" dirty="0"/>
              <a:t>Issues for cross link PM mode signaling </a:t>
            </a:r>
            <a:endParaRPr lang="zh-CN" altLang="en-US" sz="2800" dirty="0"/>
          </a:p>
        </p:txBody>
      </p:sp>
      <p:sp>
        <p:nvSpPr>
          <p:cNvPr id="3" name="内容占位符 2">
            <a:extLst>
              <a:ext uri="{FF2B5EF4-FFF2-40B4-BE49-F238E27FC236}">
                <a16:creationId xmlns:a16="http://schemas.microsoft.com/office/drawing/2014/main" id="{C4639EA4-EE00-4C05-AA3C-B7707E828DBF}"/>
              </a:ext>
            </a:extLst>
          </p:cNvPr>
          <p:cNvSpPr>
            <a:spLocks noGrp="1"/>
          </p:cNvSpPr>
          <p:nvPr>
            <p:ph idx="1"/>
          </p:nvPr>
        </p:nvSpPr>
        <p:spPr>
          <a:xfrm>
            <a:off x="646112" y="1752600"/>
            <a:ext cx="8345488" cy="4191000"/>
          </a:xfrm>
        </p:spPr>
        <p:txBody>
          <a:bodyPr/>
          <a:lstStyle/>
          <a:p>
            <a:pPr marL="0" indent="0">
              <a:buNone/>
            </a:pPr>
            <a:r>
              <a:rPr lang="en-US" altLang="zh-CN" sz="1600" dirty="0">
                <a:solidFill>
                  <a:srgbClr val="000000"/>
                </a:solidFill>
                <a:latin typeface="Times New Roman" panose="02020603050405020304" pitchFamily="18" charset="0"/>
              </a:rPr>
              <a:t>1. Three power management modes including active mode, PS mode, DPS mode need to be considered for </a:t>
            </a:r>
            <a:r>
              <a:rPr lang="nb-NO" altLang="zh-CN" sz="1600" dirty="0">
                <a:solidFill>
                  <a:srgbClr val="000000"/>
                </a:solidFill>
                <a:latin typeface="Times New Roman" panose="02020603050405020304" pitchFamily="18" charset="0"/>
              </a:rPr>
              <a:t>cross link PM mode signaling</a:t>
            </a:r>
            <a:endParaRPr lang="en-US" altLang="zh-CN" sz="1600" dirty="0">
              <a:solidFill>
                <a:srgbClr val="000000"/>
              </a:solidFill>
              <a:latin typeface="Times New Roman" panose="02020603050405020304" pitchFamily="18" charset="0"/>
            </a:endParaRPr>
          </a:p>
          <a:p>
            <a:pPr marL="0" indent="0">
              <a:buNone/>
            </a:pPr>
            <a:endParaRPr lang="en-US" altLang="zh-CN" sz="800" dirty="0">
              <a:solidFill>
                <a:srgbClr val="FF0000"/>
              </a:solidFill>
              <a:latin typeface="Times New Roman" panose="02020603050405020304" pitchFamily="18" charset="0"/>
            </a:endParaRPr>
          </a:p>
          <a:p>
            <a:pPr marL="0" indent="0">
              <a:buNone/>
            </a:pPr>
            <a:r>
              <a:rPr lang="en-US" altLang="zh-CN" sz="1600" dirty="0">
                <a:solidFill>
                  <a:srgbClr val="000000"/>
                </a:solidFill>
                <a:latin typeface="Times New Roman" panose="02020603050405020304" pitchFamily="18" charset="0"/>
              </a:rPr>
              <a:t>2. The following factors should be taken into account when considering the expected effective time that the STA enters into target power management mode indicated by </a:t>
            </a:r>
            <a:r>
              <a:rPr lang="nb-NO" altLang="zh-CN" sz="1600" dirty="0">
                <a:solidFill>
                  <a:srgbClr val="000000"/>
                </a:solidFill>
                <a:latin typeface="Times New Roman" panose="02020603050405020304" pitchFamily="18" charset="0"/>
              </a:rPr>
              <a:t>cross link PM mode signaling</a:t>
            </a:r>
            <a:r>
              <a:rPr lang="en-US" altLang="zh-CN" sz="1600" dirty="0">
                <a:solidFill>
                  <a:srgbClr val="000000"/>
                </a:solidFill>
                <a:latin typeface="Times New Roman" panose="02020603050405020304" pitchFamily="18" charset="0"/>
              </a:rPr>
              <a:t>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the STA corresponding to the indicated link needs to enter into target power management mode as soon as possible.</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Enough time needs to be reserved for AP corresponding to indicated link to make it get ready for serving the STA of the indicated link for its target power management mode as there exists potential cross-link signaling delay</a:t>
            </a:r>
          </a:p>
          <a:p>
            <a:pPr marL="0" indent="0">
              <a:buNone/>
            </a:pPr>
            <a:endParaRPr lang="en-US" altLang="zh-CN" sz="800" dirty="0">
              <a:solidFill>
                <a:srgbClr val="000000"/>
              </a:solidFill>
              <a:latin typeface="Times New Roman" panose="02020603050405020304" pitchFamily="18" charset="0"/>
            </a:endParaRPr>
          </a:p>
          <a:p>
            <a:pPr marL="0" indent="0">
              <a:buNone/>
            </a:pPr>
            <a:r>
              <a:rPr lang="en-US" altLang="zh-CN" sz="1600" dirty="0">
                <a:solidFill>
                  <a:srgbClr val="000000"/>
                </a:solidFill>
                <a:latin typeface="Times New Roman" panose="02020603050405020304" pitchFamily="18" charset="0"/>
              </a:rPr>
              <a:t>3. The actual effective time for the indicated STA to enter into target PM mode may be different from the expected effective time.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For example, the indicated STA to enter into PS mode may still do frame exchanges when the expected effective time arrive.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To resolve this inconsistent issue, special rules need to be specified.</a:t>
            </a: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600" dirty="0">
              <a:solidFill>
                <a:srgbClr val="00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9228EF82-C671-4146-900C-07462CAA72E4}"/>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3828FD43-9DAA-4261-B1AF-666BFA38774D}"/>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508037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229600" cy="1066800"/>
          </a:xfrm>
        </p:spPr>
        <p:txBody>
          <a:bodyPr/>
          <a:lstStyle/>
          <a:p>
            <a:r>
              <a:rPr lang="en-US" altLang="zh-CN" sz="2400" dirty="0"/>
              <a:t>Proposal 1: Cross link signaling for power save should support the indications for three PM modes</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304799" y="1656174"/>
            <a:ext cx="8802687" cy="782224"/>
          </a:xfrm>
        </p:spPr>
        <p:txBody>
          <a:bodyPr/>
          <a:lstStyle/>
          <a:p>
            <a:pPr marL="628650" indent="-285750">
              <a:buFont typeface="Wingdings" panose="05000000000000000000" pitchFamily="2" charset="2"/>
              <a:buChar char="p"/>
              <a:tabLst>
                <a:tab pos="712788" algn="l"/>
              </a:tabLst>
            </a:pPr>
            <a:r>
              <a:rPr lang="en-US" altLang="zh-CN" sz="1400" dirty="0"/>
              <a:t>Cross link signaling for three PM modes</a:t>
            </a:r>
          </a:p>
          <a:p>
            <a:pPr indent="369888">
              <a:buFont typeface="Wingdings" panose="05000000000000000000" pitchFamily="2" charset="2"/>
              <a:buChar char="Ø"/>
              <a:tabLst>
                <a:tab pos="712788" algn="l"/>
              </a:tabLst>
            </a:pPr>
            <a:r>
              <a:rPr lang="en-US" altLang="zh-CN" sz="1400" dirty="0"/>
              <a:t>A STA affiliated with a MLD can indicate that the other STA that is affiliated with the same MLD  will enter into the target PM mode that may be active mode, PS mode, DPS mode.</a:t>
            </a:r>
            <a:endParaRPr lang="zh-CN" altLang="en-US" sz="1400" dirty="0"/>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内容占位符 2">
            <a:extLst>
              <a:ext uri="{FF2B5EF4-FFF2-40B4-BE49-F238E27FC236}">
                <a16:creationId xmlns:a16="http://schemas.microsoft.com/office/drawing/2014/main" id="{AAE56DF5-1914-41E2-ACCD-BF49928C2050}"/>
              </a:ext>
            </a:extLst>
          </p:cNvPr>
          <p:cNvSpPr txBox="1">
            <a:spLocks/>
          </p:cNvSpPr>
          <p:nvPr/>
        </p:nvSpPr>
        <p:spPr bwMode="auto">
          <a:xfrm>
            <a:off x="646113" y="2414988"/>
            <a:ext cx="84582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zh-CN" sz="1400" kern="0" dirty="0">
                <a:solidFill>
                  <a:srgbClr val="000000"/>
                </a:solidFill>
                <a:latin typeface="Times New Roman" panose="02020603050405020304" pitchFamily="18" charset="0"/>
              </a:rPr>
              <a:t>1. The  indicated STA will transition from one PM mode to another PM mode within the three PM modes</a:t>
            </a: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a:buFont typeface="Wingdings" panose="05000000000000000000" pitchFamily="2" charset="2"/>
              <a:buChar char="Ø"/>
            </a:pPr>
            <a:endParaRPr lang="en-US" altLang="zh-CN" sz="1400" kern="0" dirty="0">
              <a:solidFill>
                <a:srgbClr val="FF0000"/>
              </a:solidFill>
              <a:latin typeface="Times New Roman" panose="02020603050405020304" pitchFamily="18" charset="0"/>
            </a:endParaRPr>
          </a:p>
          <a:p>
            <a:pPr marL="0" indent="0">
              <a:buNone/>
            </a:pPr>
            <a:r>
              <a:rPr lang="en-US" altLang="zh-CN" sz="1400" kern="0" dirty="0">
                <a:solidFill>
                  <a:srgbClr val="000000"/>
                </a:solidFill>
                <a:latin typeface="Times New Roman" panose="02020603050405020304" pitchFamily="18" charset="0"/>
              </a:rPr>
              <a:t>2. The  indicated STA will also transition from one DPS mode to the other DPS mode as there may exist DPS modes with different Rx/Tx parameters for their LC modes and/or HC modes</a:t>
            </a:r>
          </a:p>
          <a:p>
            <a:pPr>
              <a:buFont typeface="Wingdings" panose="05000000000000000000" pitchFamily="2" charset="2"/>
              <a:buChar char="Ø"/>
            </a:pPr>
            <a:endParaRPr lang="en-US" altLang="zh-CN" sz="1400" kern="0" dirty="0">
              <a:solidFill>
                <a:srgbClr val="000000"/>
              </a:solidFill>
              <a:latin typeface="Times New Roman" panose="02020603050405020304" pitchFamily="18" charset="0"/>
            </a:endParaRPr>
          </a:p>
        </p:txBody>
      </p:sp>
      <p:grpSp>
        <p:nvGrpSpPr>
          <p:cNvPr id="7" name="组合 6">
            <a:extLst>
              <a:ext uri="{FF2B5EF4-FFF2-40B4-BE49-F238E27FC236}">
                <a16:creationId xmlns:a16="http://schemas.microsoft.com/office/drawing/2014/main" id="{CCF88786-719B-4BEB-BB78-A22E574F3B6B}"/>
              </a:ext>
            </a:extLst>
          </p:cNvPr>
          <p:cNvGrpSpPr/>
          <p:nvPr/>
        </p:nvGrpSpPr>
        <p:grpSpPr>
          <a:xfrm>
            <a:off x="2075873" y="2734406"/>
            <a:ext cx="4538229" cy="1901514"/>
            <a:chOff x="1983800" y="2594286"/>
            <a:chExt cx="4538229" cy="1901514"/>
          </a:xfrm>
        </p:grpSpPr>
        <p:sp>
          <p:nvSpPr>
            <p:cNvPr id="11" name="椭圆 10">
              <a:extLst>
                <a:ext uri="{FF2B5EF4-FFF2-40B4-BE49-F238E27FC236}">
                  <a16:creationId xmlns:a16="http://schemas.microsoft.com/office/drawing/2014/main" id="{EE32C98A-8C5E-4E7A-901D-4B5E9161DD2D}"/>
                </a:ext>
              </a:extLst>
            </p:cNvPr>
            <p:cNvSpPr/>
            <p:nvPr/>
          </p:nvSpPr>
          <p:spPr bwMode="auto">
            <a:xfrm>
              <a:off x="2088573" y="2885209"/>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椭圆 11">
              <a:extLst>
                <a:ext uri="{FF2B5EF4-FFF2-40B4-BE49-F238E27FC236}">
                  <a16:creationId xmlns:a16="http://schemas.microsoft.com/office/drawing/2014/main" id="{B4E8DF09-46AD-42A8-8383-653D2D213A23}"/>
                </a:ext>
              </a:extLst>
            </p:cNvPr>
            <p:cNvSpPr/>
            <p:nvPr/>
          </p:nvSpPr>
          <p:spPr bwMode="auto">
            <a:xfrm>
              <a:off x="2102428" y="3474027"/>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椭圆 12">
              <a:extLst>
                <a:ext uri="{FF2B5EF4-FFF2-40B4-BE49-F238E27FC236}">
                  <a16:creationId xmlns:a16="http://schemas.microsoft.com/office/drawing/2014/main" id="{B845C734-DCA4-48E8-994A-9B26D8829927}"/>
                </a:ext>
              </a:extLst>
            </p:cNvPr>
            <p:cNvSpPr/>
            <p:nvPr/>
          </p:nvSpPr>
          <p:spPr bwMode="auto">
            <a:xfrm>
              <a:off x="2088573" y="4191000"/>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文本框 13">
              <a:extLst>
                <a:ext uri="{FF2B5EF4-FFF2-40B4-BE49-F238E27FC236}">
                  <a16:creationId xmlns:a16="http://schemas.microsoft.com/office/drawing/2014/main" id="{443235E9-AAA2-4408-B6EA-9AD43A5C1818}"/>
                </a:ext>
              </a:extLst>
            </p:cNvPr>
            <p:cNvSpPr txBox="1"/>
            <p:nvPr/>
          </p:nvSpPr>
          <p:spPr>
            <a:xfrm>
              <a:off x="2126674" y="2866014"/>
              <a:ext cx="1295400" cy="276999"/>
            </a:xfrm>
            <a:prstGeom prst="rect">
              <a:avLst/>
            </a:prstGeom>
            <a:noFill/>
          </p:spPr>
          <p:txBody>
            <a:bodyPr wrap="square" rtlCol="0">
              <a:spAutoFit/>
            </a:bodyPr>
            <a:lstStyle/>
            <a:p>
              <a:r>
                <a:rPr lang="en-US" altLang="zh-CN" b="1" dirty="0"/>
                <a:t>Active mode</a:t>
              </a:r>
              <a:endParaRPr lang="zh-CN" altLang="en-US" b="1" dirty="0"/>
            </a:p>
          </p:txBody>
        </p:sp>
        <p:sp>
          <p:nvSpPr>
            <p:cNvPr id="15" name="文本框 14">
              <a:extLst>
                <a:ext uri="{FF2B5EF4-FFF2-40B4-BE49-F238E27FC236}">
                  <a16:creationId xmlns:a16="http://schemas.microsoft.com/office/drawing/2014/main" id="{913C25A0-BAA6-40E9-A47A-1D2A4BCED85C}"/>
                </a:ext>
              </a:extLst>
            </p:cNvPr>
            <p:cNvSpPr txBox="1"/>
            <p:nvPr/>
          </p:nvSpPr>
          <p:spPr>
            <a:xfrm>
              <a:off x="2286000" y="3475660"/>
              <a:ext cx="1295400" cy="276999"/>
            </a:xfrm>
            <a:prstGeom prst="rect">
              <a:avLst/>
            </a:prstGeom>
            <a:noFill/>
          </p:spPr>
          <p:txBody>
            <a:bodyPr wrap="square" rtlCol="0">
              <a:spAutoFit/>
            </a:bodyPr>
            <a:lstStyle/>
            <a:p>
              <a:r>
                <a:rPr lang="en-US" altLang="zh-CN" b="1" dirty="0"/>
                <a:t>PS mode</a:t>
              </a:r>
              <a:endParaRPr lang="zh-CN" altLang="en-US" b="1" dirty="0"/>
            </a:p>
          </p:txBody>
        </p:sp>
        <p:sp>
          <p:nvSpPr>
            <p:cNvPr id="16" name="文本框 15">
              <a:extLst>
                <a:ext uri="{FF2B5EF4-FFF2-40B4-BE49-F238E27FC236}">
                  <a16:creationId xmlns:a16="http://schemas.microsoft.com/office/drawing/2014/main" id="{1658871C-E3A9-4382-A816-7E554BFC308A}"/>
                </a:ext>
              </a:extLst>
            </p:cNvPr>
            <p:cNvSpPr txBox="1"/>
            <p:nvPr/>
          </p:nvSpPr>
          <p:spPr>
            <a:xfrm>
              <a:off x="2286000" y="4204900"/>
              <a:ext cx="1295400" cy="276999"/>
            </a:xfrm>
            <a:prstGeom prst="rect">
              <a:avLst/>
            </a:prstGeom>
            <a:noFill/>
          </p:spPr>
          <p:txBody>
            <a:bodyPr wrap="square" rtlCol="0">
              <a:spAutoFit/>
            </a:bodyPr>
            <a:lstStyle/>
            <a:p>
              <a:r>
                <a:rPr lang="en-US" altLang="zh-CN" b="1" dirty="0"/>
                <a:t>DPS mode</a:t>
              </a:r>
              <a:endParaRPr lang="zh-CN" altLang="en-US" b="1" dirty="0"/>
            </a:p>
          </p:txBody>
        </p:sp>
        <p:sp>
          <p:nvSpPr>
            <p:cNvPr id="17" name="椭圆 16">
              <a:extLst>
                <a:ext uri="{FF2B5EF4-FFF2-40B4-BE49-F238E27FC236}">
                  <a16:creationId xmlns:a16="http://schemas.microsoft.com/office/drawing/2014/main" id="{D8D42DF1-5384-4A76-B061-ED7A49A9DF33}"/>
                </a:ext>
              </a:extLst>
            </p:cNvPr>
            <p:cNvSpPr/>
            <p:nvPr/>
          </p:nvSpPr>
          <p:spPr bwMode="auto">
            <a:xfrm>
              <a:off x="5029202" y="2885209"/>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8" name="椭圆 17">
              <a:extLst>
                <a:ext uri="{FF2B5EF4-FFF2-40B4-BE49-F238E27FC236}">
                  <a16:creationId xmlns:a16="http://schemas.microsoft.com/office/drawing/2014/main" id="{A1D4EC08-D8AE-41CD-A675-8367CC59DD6E}"/>
                </a:ext>
              </a:extLst>
            </p:cNvPr>
            <p:cNvSpPr/>
            <p:nvPr/>
          </p:nvSpPr>
          <p:spPr bwMode="auto">
            <a:xfrm>
              <a:off x="5043057" y="3474027"/>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9" name="椭圆 18">
              <a:extLst>
                <a:ext uri="{FF2B5EF4-FFF2-40B4-BE49-F238E27FC236}">
                  <a16:creationId xmlns:a16="http://schemas.microsoft.com/office/drawing/2014/main" id="{BFAE46D4-9212-4825-A7EB-1C01E88E6A8F}"/>
                </a:ext>
              </a:extLst>
            </p:cNvPr>
            <p:cNvSpPr/>
            <p:nvPr/>
          </p:nvSpPr>
          <p:spPr bwMode="auto">
            <a:xfrm>
              <a:off x="5029202" y="4191000"/>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文本框 19">
              <a:extLst>
                <a:ext uri="{FF2B5EF4-FFF2-40B4-BE49-F238E27FC236}">
                  <a16:creationId xmlns:a16="http://schemas.microsoft.com/office/drawing/2014/main" id="{08BC4991-E4F5-4A6C-A5D7-05D59C86BA72}"/>
                </a:ext>
              </a:extLst>
            </p:cNvPr>
            <p:cNvSpPr txBox="1"/>
            <p:nvPr/>
          </p:nvSpPr>
          <p:spPr>
            <a:xfrm>
              <a:off x="5067303" y="2866014"/>
              <a:ext cx="1295400" cy="276999"/>
            </a:xfrm>
            <a:prstGeom prst="rect">
              <a:avLst/>
            </a:prstGeom>
            <a:noFill/>
          </p:spPr>
          <p:txBody>
            <a:bodyPr wrap="square" rtlCol="0">
              <a:spAutoFit/>
            </a:bodyPr>
            <a:lstStyle/>
            <a:p>
              <a:r>
                <a:rPr lang="en-US" altLang="zh-CN" b="1" dirty="0"/>
                <a:t>Active mode</a:t>
              </a:r>
              <a:endParaRPr lang="zh-CN" altLang="en-US" b="1" dirty="0"/>
            </a:p>
          </p:txBody>
        </p:sp>
        <p:sp>
          <p:nvSpPr>
            <p:cNvPr id="21" name="文本框 20">
              <a:extLst>
                <a:ext uri="{FF2B5EF4-FFF2-40B4-BE49-F238E27FC236}">
                  <a16:creationId xmlns:a16="http://schemas.microsoft.com/office/drawing/2014/main" id="{34B70C79-BE16-4A8A-8781-AB5A3E4DE3BD}"/>
                </a:ext>
              </a:extLst>
            </p:cNvPr>
            <p:cNvSpPr txBox="1"/>
            <p:nvPr/>
          </p:nvSpPr>
          <p:spPr>
            <a:xfrm>
              <a:off x="5226629" y="3475660"/>
              <a:ext cx="1295400" cy="276999"/>
            </a:xfrm>
            <a:prstGeom prst="rect">
              <a:avLst/>
            </a:prstGeom>
            <a:noFill/>
          </p:spPr>
          <p:txBody>
            <a:bodyPr wrap="square" rtlCol="0">
              <a:spAutoFit/>
            </a:bodyPr>
            <a:lstStyle/>
            <a:p>
              <a:r>
                <a:rPr lang="en-US" altLang="zh-CN" b="1"/>
                <a:t>PS mode</a:t>
              </a:r>
              <a:endParaRPr lang="zh-CN" altLang="en-US" b="1" dirty="0"/>
            </a:p>
          </p:txBody>
        </p:sp>
        <p:sp>
          <p:nvSpPr>
            <p:cNvPr id="22" name="文本框 21">
              <a:extLst>
                <a:ext uri="{FF2B5EF4-FFF2-40B4-BE49-F238E27FC236}">
                  <a16:creationId xmlns:a16="http://schemas.microsoft.com/office/drawing/2014/main" id="{6E737478-7D11-4373-B3CF-3E0441B7EA17}"/>
                </a:ext>
              </a:extLst>
            </p:cNvPr>
            <p:cNvSpPr txBox="1"/>
            <p:nvPr/>
          </p:nvSpPr>
          <p:spPr>
            <a:xfrm>
              <a:off x="5226629" y="4204900"/>
              <a:ext cx="1295400" cy="276999"/>
            </a:xfrm>
            <a:prstGeom prst="rect">
              <a:avLst/>
            </a:prstGeom>
            <a:noFill/>
          </p:spPr>
          <p:txBody>
            <a:bodyPr wrap="square" rtlCol="0">
              <a:spAutoFit/>
            </a:bodyPr>
            <a:lstStyle/>
            <a:p>
              <a:r>
                <a:rPr lang="en-US" altLang="zh-CN" b="1" dirty="0"/>
                <a:t>DPS mode</a:t>
              </a:r>
              <a:endParaRPr lang="zh-CN" altLang="en-US" b="1" dirty="0"/>
            </a:p>
          </p:txBody>
        </p:sp>
        <p:cxnSp>
          <p:nvCxnSpPr>
            <p:cNvPr id="23" name="直接箭头连接符 22">
              <a:extLst>
                <a:ext uri="{FF2B5EF4-FFF2-40B4-BE49-F238E27FC236}">
                  <a16:creationId xmlns:a16="http://schemas.microsoft.com/office/drawing/2014/main" id="{D2989990-D668-4193-96E9-09BC99722413}"/>
                </a:ext>
              </a:extLst>
            </p:cNvPr>
            <p:cNvCxnSpPr>
              <a:endCxn id="18" idx="2"/>
            </p:cNvCxnSpPr>
            <p:nvPr/>
          </p:nvCxnSpPr>
          <p:spPr bwMode="auto">
            <a:xfrm>
              <a:off x="3155373" y="3096491"/>
              <a:ext cx="1887684" cy="529936"/>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4" name="直接箭头连接符 23">
              <a:extLst>
                <a:ext uri="{FF2B5EF4-FFF2-40B4-BE49-F238E27FC236}">
                  <a16:creationId xmlns:a16="http://schemas.microsoft.com/office/drawing/2014/main" id="{57CA92D4-1E43-44BC-BD54-D178C7C2E1B3}"/>
                </a:ext>
              </a:extLst>
            </p:cNvPr>
            <p:cNvCxnSpPr>
              <a:endCxn id="19" idx="2"/>
            </p:cNvCxnSpPr>
            <p:nvPr/>
          </p:nvCxnSpPr>
          <p:spPr bwMode="auto">
            <a:xfrm>
              <a:off x="3155373" y="3143013"/>
              <a:ext cx="1873829" cy="1200387"/>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5" name="直接箭头连接符 24">
              <a:extLst>
                <a:ext uri="{FF2B5EF4-FFF2-40B4-BE49-F238E27FC236}">
                  <a16:creationId xmlns:a16="http://schemas.microsoft.com/office/drawing/2014/main" id="{94A19197-D204-4134-BB72-979675D8C454}"/>
                </a:ext>
              </a:extLst>
            </p:cNvPr>
            <p:cNvCxnSpPr>
              <a:endCxn id="17" idx="2"/>
            </p:cNvCxnSpPr>
            <p:nvPr/>
          </p:nvCxnSpPr>
          <p:spPr bwMode="auto">
            <a:xfrm flipV="1">
              <a:off x="3155373" y="3037609"/>
              <a:ext cx="1873829" cy="588818"/>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6" name="直接箭头连接符 25">
              <a:extLst>
                <a:ext uri="{FF2B5EF4-FFF2-40B4-BE49-F238E27FC236}">
                  <a16:creationId xmlns:a16="http://schemas.microsoft.com/office/drawing/2014/main" id="{4EE09766-1989-4BE3-A106-D5C6948FEE3C}"/>
                </a:ext>
              </a:extLst>
            </p:cNvPr>
            <p:cNvCxnSpPr>
              <a:endCxn id="18" idx="2"/>
            </p:cNvCxnSpPr>
            <p:nvPr/>
          </p:nvCxnSpPr>
          <p:spPr bwMode="auto">
            <a:xfrm flipV="1">
              <a:off x="3155373" y="3626427"/>
              <a:ext cx="1887684" cy="71697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7" name="直接箭头连接符 26">
              <a:extLst>
                <a:ext uri="{FF2B5EF4-FFF2-40B4-BE49-F238E27FC236}">
                  <a16:creationId xmlns:a16="http://schemas.microsoft.com/office/drawing/2014/main" id="{56D7DC42-0D24-45D7-B17F-9078A20E421E}"/>
                </a:ext>
              </a:extLst>
            </p:cNvPr>
            <p:cNvCxnSpPr>
              <a:endCxn id="19" idx="2"/>
            </p:cNvCxnSpPr>
            <p:nvPr/>
          </p:nvCxnSpPr>
          <p:spPr bwMode="auto">
            <a:xfrm>
              <a:off x="3169228" y="3626427"/>
              <a:ext cx="1859974" cy="716973"/>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8" name="直接箭头连接符 27">
              <a:extLst>
                <a:ext uri="{FF2B5EF4-FFF2-40B4-BE49-F238E27FC236}">
                  <a16:creationId xmlns:a16="http://schemas.microsoft.com/office/drawing/2014/main" id="{6D907122-F7E7-479A-AA74-A4C885DBF107}"/>
                </a:ext>
              </a:extLst>
            </p:cNvPr>
            <p:cNvCxnSpPr>
              <a:endCxn id="17" idx="2"/>
            </p:cNvCxnSpPr>
            <p:nvPr/>
          </p:nvCxnSpPr>
          <p:spPr bwMode="auto">
            <a:xfrm flipV="1">
              <a:off x="3155373" y="3037609"/>
              <a:ext cx="1873829" cy="1305791"/>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9" name="文本框 28">
              <a:extLst>
                <a:ext uri="{FF2B5EF4-FFF2-40B4-BE49-F238E27FC236}">
                  <a16:creationId xmlns:a16="http://schemas.microsoft.com/office/drawing/2014/main" id="{D2C6D8CE-47FA-48A7-B260-CE56261DFE1E}"/>
                </a:ext>
              </a:extLst>
            </p:cNvPr>
            <p:cNvSpPr txBox="1"/>
            <p:nvPr/>
          </p:nvSpPr>
          <p:spPr>
            <a:xfrm>
              <a:off x="1983800" y="2594286"/>
              <a:ext cx="1472047" cy="276999"/>
            </a:xfrm>
            <a:prstGeom prst="rect">
              <a:avLst/>
            </a:prstGeom>
            <a:noFill/>
          </p:spPr>
          <p:txBody>
            <a:bodyPr wrap="square" rtlCol="0">
              <a:spAutoFit/>
            </a:bodyPr>
            <a:lstStyle/>
            <a:p>
              <a:r>
                <a:rPr lang="en-US" altLang="zh-CN" b="1" dirty="0"/>
                <a:t>Current PM mode</a:t>
              </a:r>
              <a:endParaRPr lang="zh-CN" altLang="en-US" b="1" dirty="0"/>
            </a:p>
          </p:txBody>
        </p:sp>
        <p:sp>
          <p:nvSpPr>
            <p:cNvPr id="30" name="文本框 29">
              <a:extLst>
                <a:ext uri="{FF2B5EF4-FFF2-40B4-BE49-F238E27FC236}">
                  <a16:creationId xmlns:a16="http://schemas.microsoft.com/office/drawing/2014/main" id="{5AAC0CCB-1BD6-4A96-B826-73562B05D7FE}"/>
                </a:ext>
              </a:extLst>
            </p:cNvPr>
            <p:cNvSpPr txBox="1"/>
            <p:nvPr/>
          </p:nvSpPr>
          <p:spPr>
            <a:xfrm>
              <a:off x="4826578" y="2637915"/>
              <a:ext cx="1472047" cy="335169"/>
            </a:xfrm>
            <a:prstGeom prst="rect">
              <a:avLst/>
            </a:prstGeom>
            <a:noFill/>
          </p:spPr>
          <p:txBody>
            <a:bodyPr wrap="square" rtlCol="0">
              <a:spAutoFit/>
            </a:bodyPr>
            <a:lstStyle/>
            <a:p>
              <a:r>
                <a:rPr lang="en-US" altLang="zh-CN" b="1" dirty="0"/>
                <a:t>Target PM mode</a:t>
              </a:r>
              <a:endParaRPr lang="zh-CN" altLang="en-US" b="1" dirty="0"/>
            </a:p>
          </p:txBody>
        </p:sp>
      </p:grpSp>
      <p:grpSp>
        <p:nvGrpSpPr>
          <p:cNvPr id="31" name="组合 30">
            <a:extLst>
              <a:ext uri="{FF2B5EF4-FFF2-40B4-BE49-F238E27FC236}">
                <a16:creationId xmlns:a16="http://schemas.microsoft.com/office/drawing/2014/main" id="{68E3FDB8-6225-4661-8085-8162215D4BB2}"/>
              </a:ext>
            </a:extLst>
          </p:cNvPr>
          <p:cNvGrpSpPr/>
          <p:nvPr/>
        </p:nvGrpSpPr>
        <p:grpSpPr>
          <a:xfrm>
            <a:off x="1752452" y="5243439"/>
            <a:ext cx="5295470" cy="1112489"/>
            <a:chOff x="1600200" y="5183924"/>
            <a:chExt cx="5295470" cy="1112489"/>
          </a:xfrm>
        </p:grpSpPr>
        <p:sp>
          <p:nvSpPr>
            <p:cNvPr id="32" name="椭圆 31">
              <a:extLst>
                <a:ext uri="{FF2B5EF4-FFF2-40B4-BE49-F238E27FC236}">
                  <a16:creationId xmlns:a16="http://schemas.microsoft.com/office/drawing/2014/main" id="{F8632828-6672-46F9-BA48-1591CC924385}"/>
                </a:ext>
              </a:extLst>
            </p:cNvPr>
            <p:cNvSpPr/>
            <p:nvPr/>
          </p:nvSpPr>
          <p:spPr bwMode="auto">
            <a:xfrm>
              <a:off x="2088573" y="5474697"/>
              <a:ext cx="1066800" cy="30480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椭圆 32">
              <a:extLst>
                <a:ext uri="{FF2B5EF4-FFF2-40B4-BE49-F238E27FC236}">
                  <a16:creationId xmlns:a16="http://schemas.microsoft.com/office/drawing/2014/main" id="{CE8A44D1-E8EF-453B-9E3A-95EA356AD158}"/>
                </a:ext>
              </a:extLst>
            </p:cNvPr>
            <p:cNvSpPr/>
            <p:nvPr/>
          </p:nvSpPr>
          <p:spPr bwMode="auto">
            <a:xfrm>
              <a:off x="5051717" y="5486400"/>
              <a:ext cx="1066800" cy="304800"/>
            </a:xfrm>
            <a:prstGeom prst="ellipse">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文本框 33">
              <a:extLst>
                <a:ext uri="{FF2B5EF4-FFF2-40B4-BE49-F238E27FC236}">
                  <a16:creationId xmlns:a16="http://schemas.microsoft.com/office/drawing/2014/main" id="{4F6EC7D8-305A-4CEF-BEE8-5F524F7D574C}"/>
                </a:ext>
              </a:extLst>
            </p:cNvPr>
            <p:cNvSpPr txBox="1"/>
            <p:nvPr/>
          </p:nvSpPr>
          <p:spPr>
            <a:xfrm>
              <a:off x="2184692" y="5502498"/>
              <a:ext cx="1295400" cy="276999"/>
            </a:xfrm>
            <a:prstGeom prst="rect">
              <a:avLst/>
            </a:prstGeom>
            <a:noFill/>
          </p:spPr>
          <p:txBody>
            <a:bodyPr wrap="square" rtlCol="0">
              <a:spAutoFit/>
            </a:bodyPr>
            <a:lstStyle/>
            <a:p>
              <a:r>
                <a:rPr lang="en-US" altLang="zh-CN" b="1" dirty="0"/>
                <a:t>DPS mode 1</a:t>
              </a:r>
              <a:endParaRPr lang="zh-CN" altLang="en-US" b="1" dirty="0"/>
            </a:p>
          </p:txBody>
        </p:sp>
        <p:sp>
          <p:nvSpPr>
            <p:cNvPr id="35" name="文本框 34">
              <a:extLst>
                <a:ext uri="{FF2B5EF4-FFF2-40B4-BE49-F238E27FC236}">
                  <a16:creationId xmlns:a16="http://schemas.microsoft.com/office/drawing/2014/main" id="{B8E9AB8D-20C4-4798-B07C-1F95FB291894}"/>
                </a:ext>
              </a:extLst>
            </p:cNvPr>
            <p:cNvSpPr txBox="1"/>
            <p:nvPr/>
          </p:nvSpPr>
          <p:spPr>
            <a:xfrm>
              <a:off x="5181600" y="5481204"/>
              <a:ext cx="1295400" cy="276999"/>
            </a:xfrm>
            <a:prstGeom prst="rect">
              <a:avLst/>
            </a:prstGeom>
            <a:noFill/>
          </p:spPr>
          <p:txBody>
            <a:bodyPr wrap="square" rtlCol="0">
              <a:spAutoFit/>
            </a:bodyPr>
            <a:lstStyle/>
            <a:p>
              <a:r>
                <a:rPr lang="en-US" altLang="zh-CN" b="1" dirty="0"/>
                <a:t>DPS mode 2</a:t>
              </a:r>
              <a:endParaRPr lang="zh-CN" altLang="en-US" b="1" dirty="0"/>
            </a:p>
          </p:txBody>
        </p:sp>
        <p:cxnSp>
          <p:nvCxnSpPr>
            <p:cNvPr id="36" name="直接箭头连接符 35">
              <a:extLst>
                <a:ext uri="{FF2B5EF4-FFF2-40B4-BE49-F238E27FC236}">
                  <a16:creationId xmlns:a16="http://schemas.microsoft.com/office/drawing/2014/main" id="{EEBD7D38-8326-4006-8FCB-8A8EC43EA106}"/>
                </a:ext>
              </a:extLst>
            </p:cNvPr>
            <p:cNvCxnSpPr>
              <a:cxnSpLocks/>
            </p:cNvCxnSpPr>
            <p:nvPr/>
          </p:nvCxnSpPr>
          <p:spPr bwMode="auto">
            <a:xfrm>
              <a:off x="3155371" y="5638800"/>
              <a:ext cx="1873829"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37" name="文本框 36">
              <a:extLst>
                <a:ext uri="{FF2B5EF4-FFF2-40B4-BE49-F238E27FC236}">
                  <a16:creationId xmlns:a16="http://schemas.microsoft.com/office/drawing/2014/main" id="{98F54218-83D6-4069-8962-01528672E163}"/>
                </a:ext>
              </a:extLst>
            </p:cNvPr>
            <p:cNvSpPr txBox="1"/>
            <p:nvPr/>
          </p:nvSpPr>
          <p:spPr>
            <a:xfrm>
              <a:off x="1906735" y="5204205"/>
              <a:ext cx="1472047" cy="276999"/>
            </a:xfrm>
            <a:prstGeom prst="rect">
              <a:avLst/>
            </a:prstGeom>
            <a:noFill/>
          </p:spPr>
          <p:txBody>
            <a:bodyPr wrap="square" rtlCol="0">
              <a:spAutoFit/>
            </a:bodyPr>
            <a:lstStyle/>
            <a:p>
              <a:r>
                <a:rPr lang="en-US" altLang="zh-CN" b="1" dirty="0"/>
                <a:t>Current PM mode</a:t>
              </a:r>
              <a:endParaRPr lang="zh-CN" altLang="en-US" b="1" dirty="0"/>
            </a:p>
          </p:txBody>
        </p:sp>
        <p:sp>
          <p:nvSpPr>
            <p:cNvPr id="38" name="文本框 37">
              <a:extLst>
                <a:ext uri="{FF2B5EF4-FFF2-40B4-BE49-F238E27FC236}">
                  <a16:creationId xmlns:a16="http://schemas.microsoft.com/office/drawing/2014/main" id="{FF94B527-A552-452B-867F-FCCDF7881113}"/>
                </a:ext>
              </a:extLst>
            </p:cNvPr>
            <p:cNvSpPr txBox="1"/>
            <p:nvPr/>
          </p:nvSpPr>
          <p:spPr>
            <a:xfrm>
              <a:off x="4890656" y="5183924"/>
              <a:ext cx="1472047" cy="335169"/>
            </a:xfrm>
            <a:prstGeom prst="rect">
              <a:avLst/>
            </a:prstGeom>
            <a:noFill/>
          </p:spPr>
          <p:txBody>
            <a:bodyPr wrap="square" rtlCol="0">
              <a:spAutoFit/>
            </a:bodyPr>
            <a:lstStyle/>
            <a:p>
              <a:r>
                <a:rPr lang="en-US" altLang="zh-CN" b="1" dirty="0"/>
                <a:t>Target PM mode</a:t>
              </a:r>
              <a:endParaRPr lang="zh-CN" altLang="en-US" b="1" dirty="0"/>
            </a:p>
          </p:txBody>
        </p:sp>
        <p:sp>
          <p:nvSpPr>
            <p:cNvPr id="39" name="文本框 38">
              <a:extLst>
                <a:ext uri="{FF2B5EF4-FFF2-40B4-BE49-F238E27FC236}">
                  <a16:creationId xmlns:a16="http://schemas.microsoft.com/office/drawing/2014/main" id="{7C0A1515-E8A1-4340-A525-60E2A395811F}"/>
                </a:ext>
              </a:extLst>
            </p:cNvPr>
            <p:cNvSpPr txBox="1"/>
            <p:nvPr/>
          </p:nvSpPr>
          <p:spPr>
            <a:xfrm>
              <a:off x="1600200" y="5834748"/>
              <a:ext cx="2361334" cy="461665"/>
            </a:xfrm>
            <a:prstGeom prst="rect">
              <a:avLst/>
            </a:prstGeom>
            <a:noFill/>
          </p:spPr>
          <p:txBody>
            <a:bodyPr wrap="square">
              <a:spAutoFit/>
            </a:bodyPr>
            <a:lstStyle/>
            <a:p>
              <a:r>
                <a:rPr lang="en-US" altLang="zh-CN" sz="1200" dirty="0"/>
                <a:t>LC mode (20 MHz BW, 1 SS</a:t>
              </a:r>
              <a:r>
                <a:rPr lang="zh-CN" altLang="en-US" sz="1200" dirty="0"/>
                <a:t>）</a:t>
              </a:r>
              <a:endParaRPr lang="en-US" altLang="zh-CN" sz="1200" dirty="0"/>
            </a:p>
            <a:p>
              <a:r>
                <a:rPr lang="en-US" altLang="zh-CN" dirty="0"/>
                <a:t>HC mode (8</a:t>
              </a:r>
              <a:r>
                <a:rPr lang="en-US" altLang="zh-CN" sz="1200" dirty="0"/>
                <a:t>0 MHz BW, 1 SS</a:t>
              </a:r>
              <a:r>
                <a:rPr lang="en-US" altLang="zh-CN" dirty="0"/>
                <a:t>)</a:t>
              </a:r>
              <a:endParaRPr lang="zh-CN" altLang="en-US" dirty="0"/>
            </a:p>
          </p:txBody>
        </p:sp>
        <p:sp>
          <p:nvSpPr>
            <p:cNvPr id="40" name="文本框 39">
              <a:extLst>
                <a:ext uri="{FF2B5EF4-FFF2-40B4-BE49-F238E27FC236}">
                  <a16:creationId xmlns:a16="http://schemas.microsoft.com/office/drawing/2014/main" id="{C28BE810-D49E-45B8-8A3D-BFBA6BC10A07}"/>
                </a:ext>
              </a:extLst>
            </p:cNvPr>
            <p:cNvSpPr txBox="1"/>
            <p:nvPr/>
          </p:nvSpPr>
          <p:spPr>
            <a:xfrm>
              <a:off x="4534336" y="5829846"/>
              <a:ext cx="2361334" cy="461665"/>
            </a:xfrm>
            <a:prstGeom prst="rect">
              <a:avLst/>
            </a:prstGeom>
            <a:noFill/>
          </p:spPr>
          <p:txBody>
            <a:bodyPr wrap="square">
              <a:spAutoFit/>
            </a:bodyPr>
            <a:lstStyle/>
            <a:p>
              <a:r>
                <a:rPr lang="en-US" altLang="zh-CN" sz="1200" dirty="0"/>
                <a:t>LC mode (40 MHz BW, 1 SS</a:t>
              </a:r>
              <a:r>
                <a:rPr lang="zh-CN" altLang="en-US" sz="1200" dirty="0"/>
                <a:t>）</a:t>
              </a:r>
              <a:endParaRPr lang="en-US" altLang="zh-CN" sz="1200" dirty="0"/>
            </a:p>
            <a:p>
              <a:r>
                <a:rPr lang="en-US" altLang="zh-CN" dirty="0"/>
                <a:t>HC mode (8</a:t>
              </a:r>
              <a:r>
                <a:rPr lang="en-US" altLang="zh-CN" sz="1200" dirty="0"/>
                <a:t>0 MHz BW, 2 SS</a:t>
              </a:r>
              <a:r>
                <a:rPr lang="en-US" altLang="zh-CN" dirty="0"/>
                <a:t>)</a:t>
              </a:r>
              <a:endParaRPr lang="zh-CN" altLang="en-US" dirty="0"/>
            </a:p>
          </p:txBody>
        </p:sp>
      </p:grpSp>
      <p:sp>
        <p:nvSpPr>
          <p:cNvPr id="42" name="文本框 41">
            <a:extLst>
              <a:ext uri="{FF2B5EF4-FFF2-40B4-BE49-F238E27FC236}">
                <a16:creationId xmlns:a16="http://schemas.microsoft.com/office/drawing/2014/main" id="{2830098B-19C8-468F-857E-3F9B4E9DBF76}"/>
              </a:ext>
            </a:extLst>
          </p:cNvPr>
          <p:cNvSpPr txBox="1"/>
          <p:nvPr/>
        </p:nvSpPr>
        <p:spPr>
          <a:xfrm>
            <a:off x="699943" y="3065016"/>
            <a:ext cx="5294168"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Awake(full-powered)</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43" name="文本框 42">
            <a:extLst>
              <a:ext uri="{FF2B5EF4-FFF2-40B4-BE49-F238E27FC236}">
                <a16:creationId xmlns:a16="http://schemas.microsoft.com/office/drawing/2014/main" id="{A92EF7B9-0BC7-4E7E-AD8F-D9DD95DCD585}"/>
              </a:ext>
            </a:extLst>
          </p:cNvPr>
          <p:cNvSpPr txBox="1"/>
          <p:nvPr/>
        </p:nvSpPr>
        <p:spPr>
          <a:xfrm>
            <a:off x="672234" y="3629518"/>
            <a:ext cx="5294168"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Awake(full-powered)</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44" name="文本框 43">
            <a:extLst>
              <a:ext uri="{FF2B5EF4-FFF2-40B4-BE49-F238E27FC236}">
                <a16:creationId xmlns:a16="http://schemas.microsoft.com/office/drawing/2014/main" id="{20730B17-97DA-4E1F-A3BE-8A0AEB085754}"/>
              </a:ext>
            </a:extLst>
          </p:cNvPr>
          <p:cNvSpPr txBox="1"/>
          <p:nvPr/>
        </p:nvSpPr>
        <p:spPr>
          <a:xfrm>
            <a:off x="632549" y="4329192"/>
            <a:ext cx="5294168"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a:t>
            </a:r>
            <a:r>
              <a:rPr lang="en-US" altLang="zh-CN" b="1" dirty="0"/>
              <a:t> LC mode</a:t>
            </a:r>
            <a:r>
              <a:rPr kumimoji="0" lang="en-US" altLang="zh-CN" sz="1200" b="1" i="0" u="none" strike="noStrike" cap="none" normalizeH="0" baseline="0" dirty="0">
                <a:ln>
                  <a:noFill/>
                </a:ln>
                <a:solidFill>
                  <a:schemeClr val="tx1"/>
                </a:solidFill>
                <a:effectLst/>
                <a:latin typeface="Times New Roman" panose="02020603050405020304" pitchFamily="18" charset="0"/>
              </a:rPr>
              <a:t>)</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45" name="文本框 44">
            <a:extLst>
              <a:ext uri="{FF2B5EF4-FFF2-40B4-BE49-F238E27FC236}">
                <a16:creationId xmlns:a16="http://schemas.microsoft.com/office/drawing/2014/main" id="{D5378311-A9A0-4060-B94C-59295CFD903C}"/>
              </a:ext>
            </a:extLst>
          </p:cNvPr>
          <p:cNvSpPr txBox="1"/>
          <p:nvPr/>
        </p:nvSpPr>
        <p:spPr>
          <a:xfrm>
            <a:off x="6212321" y="2967488"/>
            <a:ext cx="2169679"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Awake(full-powered)</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46" name="文本框 45">
            <a:extLst>
              <a:ext uri="{FF2B5EF4-FFF2-40B4-BE49-F238E27FC236}">
                <a16:creationId xmlns:a16="http://schemas.microsoft.com/office/drawing/2014/main" id="{61B9D556-7BBB-4742-9E73-EF7CE0A36831}"/>
              </a:ext>
            </a:extLst>
          </p:cNvPr>
          <p:cNvSpPr txBox="1"/>
          <p:nvPr/>
        </p:nvSpPr>
        <p:spPr>
          <a:xfrm>
            <a:off x="6201930" y="3618098"/>
            <a:ext cx="2169679"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Awake(full-powered)</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47" name="文本框 46">
            <a:extLst>
              <a:ext uri="{FF2B5EF4-FFF2-40B4-BE49-F238E27FC236}">
                <a16:creationId xmlns:a16="http://schemas.microsoft.com/office/drawing/2014/main" id="{3C95250F-8BF0-4BEA-831A-F03679490233}"/>
              </a:ext>
            </a:extLst>
          </p:cNvPr>
          <p:cNvSpPr txBox="1"/>
          <p:nvPr/>
        </p:nvSpPr>
        <p:spPr>
          <a:xfrm>
            <a:off x="6195290" y="4342574"/>
            <a:ext cx="2169679" cy="276999"/>
          </a:xfrm>
          <a:prstGeom prst="rect">
            <a:avLst/>
          </a:prstGeom>
          <a:noFill/>
        </p:spPr>
        <p:txBody>
          <a:bodyPr wrap="square">
            <a:spAutoFit/>
          </a:bodyPr>
          <a:lstStyle/>
          <a:p>
            <a:pPr marL="0" marR="0" indent="0" algn="l" defTabSz="914400" rtl="0" eaLnBrk="0" fontAlgn="base" latinLnBrk="0" hangingPunct="0">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Times New Roman" panose="02020603050405020304" pitchFamily="18" charset="0"/>
              </a:rPr>
              <a:t>Awake(</a:t>
            </a:r>
            <a:r>
              <a:rPr lang="en-US" altLang="zh-CN" b="1" dirty="0"/>
              <a:t>LC mode</a:t>
            </a:r>
            <a:r>
              <a:rPr kumimoji="0" lang="en-US" altLang="zh-CN" sz="1200" b="1" i="0" u="none" strike="noStrike" cap="none" normalizeH="0" baseline="0" dirty="0">
                <a:ln>
                  <a:noFill/>
                </a:ln>
                <a:solidFill>
                  <a:schemeClr val="tx1"/>
                </a:solidFill>
                <a:effectLst/>
                <a:latin typeface="Times New Roman" panose="02020603050405020304" pitchFamily="18" charset="0"/>
              </a:rPr>
              <a:t>)</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2573457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229600" cy="1066800"/>
          </a:xfrm>
        </p:spPr>
        <p:txBody>
          <a:bodyPr/>
          <a:lstStyle/>
          <a:p>
            <a:r>
              <a:rPr lang="en-US" altLang="zh-CN" sz="2400" dirty="0"/>
              <a:t>Proposal 2: the transition timeout is introduced for </a:t>
            </a:r>
            <a:r>
              <a:rPr lang="nb-NO" altLang="zh-CN" sz="2400" dirty="0"/>
              <a:t>cross link PM mode signaling</a:t>
            </a:r>
            <a:r>
              <a:rPr lang="en-US" altLang="zh-CN" sz="2400" dirty="0"/>
              <a:t> </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419100" y="1547999"/>
            <a:ext cx="8686800" cy="2201974"/>
          </a:xfrm>
        </p:spPr>
        <p:txBody>
          <a:bodyPr/>
          <a:lstStyle/>
          <a:p>
            <a:pPr lvl="1">
              <a:buFont typeface="Arial" panose="020B0604020202020204" pitchFamily="34" charset="0"/>
              <a:buChar char="•"/>
            </a:pPr>
            <a:endParaRPr lang="en-US" altLang="zh-CN" sz="800" dirty="0"/>
          </a:p>
          <a:p>
            <a:pPr marL="342900" lvl="1" indent="-342900">
              <a:buFont typeface="Wingdings" panose="05000000000000000000" pitchFamily="2" charset="2"/>
              <a:buChar char="p"/>
              <a:tabLst>
                <a:tab pos="712788" algn="l"/>
              </a:tabLst>
            </a:pPr>
            <a:r>
              <a:rPr lang="en-US" altLang="zh-CN" sz="1600" b="1" dirty="0">
                <a:solidFill>
                  <a:srgbClr val="000000"/>
                </a:solidFill>
                <a:latin typeface="Times New Roman" panose="02020603050405020304" pitchFamily="18" charset="0"/>
              </a:rPr>
              <a:t>The Transition timeout for the indicated PM mode is introduced by considering cross-link signaling delay to make the associated AP get ready for serving the STA </a:t>
            </a:r>
          </a:p>
          <a:p>
            <a:pPr>
              <a:buFont typeface="Wingdings" panose="05000000000000000000" pitchFamily="2" charset="2"/>
              <a:buChar char="Ø"/>
            </a:pPr>
            <a:r>
              <a:rPr lang="en-US" altLang="zh-CN" sz="1600" dirty="0">
                <a:solidFill>
                  <a:srgbClr val="000000"/>
                </a:solidFill>
                <a:latin typeface="Times New Roman" panose="02020603050405020304" pitchFamily="18" charset="0"/>
              </a:rPr>
              <a:t>the indicated STA may enter into target PM mode, either:</a:t>
            </a:r>
          </a:p>
          <a:p>
            <a:r>
              <a:rPr lang="en-US" altLang="zh-CN" sz="1600" dirty="0">
                <a:solidFill>
                  <a:srgbClr val="000000"/>
                </a:solidFill>
                <a:latin typeface="Times New Roman" panose="02020603050405020304" pitchFamily="18" charset="0"/>
              </a:rPr>
              <a:t>a) At the end of the transition timeout interval, or</a:t>
            </a:r>
          </a:p>
          <a:p>
            <a:r>
              <a:rPr lang="en-US" altLang="zh-CN" sz="1600" dirty="0">
                <a:solidFill>
                  <a:srgbClr val="000000"/>
                </a:solidFill>
                <a:latin typeface="Times New Roman" panose="02020603050405020304" pitchFamily="18" charset="0"/>
              </a:rPr>
              <a:t> b) Before the end of the transition timeout interval, immediately after transmitting an acknowledgment as a response to the received ML PM mode indication notification frame from one of the APs affiliated with the AP MLD.</a:t>
            </a:r>
          </a:p>
          <a:p>
            <a:r>
              <a:rPr lang="en-US" altLang="zh-CN" sz="1600" dirty="0">
                <a:solidFill>
                  <a:srgbClr val="000000"/>
                </a:solidFill>
                <a:latin typeface="Times New Roman" panose="02020603050405020304" pitchFamily="18" charset="0"/>
              </a:rPr>
              <a:t>whichever comes first.</a:t>
            </a:r>
            <a:endParaRPr lang="zh-CN" altLang="en-US" sz="1600" dirty="0">
              <a:solidFill>
                <a:srgbClr val="000000"/>
              </a:solidFill>
              <a:latin typeface="Times New Roman" panose="02020603050405020304" pitchFamily="18" charset="0"/>
            </a:endParaRPr>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10" name="图片 9">
            <a:extLst>
              <a:ext uri="{FF2B5EF4-FFF2-40B4-BE49-F238E27FC236}">
                <a16:creationId xmlns:a16="http://schemas.microsoft.com/office/drawing/2014/main" id="{57B46384-A7D1-404F-B0E3-D47E35F77B49}"/>
              </a:ext>
            </a:extLst>
          </p:cNvPr>
          <p:cNvPicPr>
            <a:picLocks noChangeAspect="1"/>
          </p:cNvPicPr>
          <p:nvPr/>
        </p:nvPicPr>
        <p:blipFill>
          <a:blip r:embed="rId2"/>
          <a:stretch>
            <a:fillRect/>
          </a:stretch>
        </p:blipFill>
        <p:spPr>
          <a:xfrm>
            <a:off x="838200" y="3968009"/>
            <a:ext cx="7237497" cy="2289368"/>
          </a:xfrm>
          <a:prstGeom prst="rect">
            <a:avLst/>
          </a:prstGeom>
        </p:spPr>
      </p:pic>
    </p:spTree>
    <p:extLst>
      <p:ext uri="{BB962C8B-B14F-4D97-AF65-F5344CB8AC3E}">
        <p14:creationId xmlns:p14="http://schemas.microsoft.com/office/powerpoint/2010/main" val="38617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4DD8DA-AD8C-4F27-82BE-06B66C2E6535}"/>
              </a:ext>
            </a:extLst>
          </p:cNvPr>
          <p:cNvSpPr>
            <a:spLocks noGrp="1"/>
          </p:cNvSpPr>
          <p:nvPr>
            <p:ph type="title"/>
          </p:nvPr>
        </p:nvSpPr>
        <p:spPr>
          <a:xfrm>
            <a:off x="495300" y="709212"/>
            <a:ext cx="8607136" cy="1066800"/>
          </a:xfrm>
        </p:spPr>
        <p:txBody>
          <a:bodyPr/>
          <a:lstStyle/>
          <a:p>
            <a:r>
              <a:rPr lang="en-US" altLang="zh-CN" sz="2400" dirty="0"/>
              <a:t>Proposal 3: special rules are specified to resolve the inconsistency issue for </a:t>
            </a:r>
            <a:r>
              <a:rPr lang="nb-NO" altLang="zh-CN" sz="2400" dirty="0"/>
              <a:t>cross link PM mode signaling</a:t>
            </a:r>
            <a:r>
              <a:rPr lang="en-US" altLang="zh-CN" sz="2400" dirty="0"/>
              <a:t> </a:t>
            </a:r>
            <a:endParaRPr lang="zh-CN" altLang="en-US" sz="2400" dirty="0"/>
          </a:p>
        </p:txBody>
      </p:sp>
      <p:sp>
        <p:nvSpPr>
          <p:cNvPr id="3" name="内容占位符 2">
            <a:extLst>
              <a:ext uri="{FF2B5EF4-FFF2-40B4-BE49-F238E27FC236}">
                <a16:creationId xmlns:a16="http://schemas.microsoft.com/office/drawing/2014/main" id="{13F4D23D-63A2-4547-87DE-02A7C545F139}"/>
              </a:ext>
            </a:extLst>
          </p:cNvPr>
          <p:cNvSpPr>
            <a:spLocks noGrp="1"/>
          </p:cNvSpPr>
          <p:nvPr>
            <p:ph idx="1"/>
          </p:nvPr>
        </p:nvSpPr>
        <p:spPr>
          <a:xfrm>
            <a:off x="415636" y="1542632"/>
            <a:ext cx="8686800" cy="1657767"/>
          </a:xfrm>
        </p:spPr>
        <p:txBody>
          <a:bodyPr/>
          <a:lstStyle/>
          <a:p>
            <a:pPr lvl="1">
              <a:buFont typeface="Arial" panose="020B0604020202020204" pitchFamily="34" charset="0"/>
              <a:buChar char="•"/>
            </a:pPr>
            <a:endParaRPr lang="en-US" altLang="zh-CN" sz="800" b="1" dirty="0"/>
          </a:p>
          <a:p>
            <a:pPr marL="342900" lvl="1" indent="-342900">
              <a:buFont typeface="Wingdings" panose="05000000000000000000" pitchFamily="2" charset="2"/>
              <a:buChar char="p"/>
              <a:tabLst>
                <a:tab pos="712788" algn="l"/>
              </a:tabLst>
            </a:pPr>
            <a:r>
              <a:rPr lang="en-US" altLang="zh-CN" sz="1600" b="1" dirty="0">
                <a:solidFill>
                  <a:srgbClr val="000000"/>
                </a:solidFill>
                <a:latin typeface="Times New Roman" panose="02020603050405020304" pitchFamily="18" charset="0"/>
              </a:rPr>
              <a:t>The AP with which the indicated STA is associated may still </a:t>
            </a:r>
            <a:r>
              <a:rPr lang="en-US" altLang="zh-CN" sz="1600" b="1" dirty="0"/>
              <a:t>keep sending DL traffic</a:t>
            </a:r>
            <a:r>
              <a:rPr lang="en-US" altLang="zh-CN" sz="1600" b="1" dirty="0">
                <a:solidFill>
                  <a:srgbClr val="000000"/>
                </a:solidFill>
                <a:latin typeface="Times New Roman" panose="02020603050405020304" pitchFamily="18" charset="0"/>
              </a:rPr>
              <a:t> to the STA after the ML PM mode indication that the STA will enter into PS mode has been sent. In such case, a special rule can be considered to be specified, e.g. :</a:t>
            </a:r>
          </a:p>
          <a:p>
            <a:pPr marL="342900" lvl="1" indent="-342900">
              <a:buFont typeface="Wingdings" panose="05000000000000000000" pitchFamily="2" charset="2"/>
              <a:buChar char="Ø"/>
              <a:tabLst>
                <a:tab pos="712788" algn="l"/>
              </a:tabLst>
            </a:pPr>
            <a:r>
              <a:rPr lang="en-US" altLang="zh-CN" sz="1600" b="1" dirty="0">
                <a:solidFill>
                  <a:srgbClr val="000000"/>
                </a:solidFill>
                <a:latin typeface="Times New Roman" panose="02020603050405020304" pitchFamily="18" charset="0"/>
              </a:rPr>
              <a:t>If the indicated STA to enter into target PM mode still do frame exchanges that include no ML PM mode indication when the expected effective time arrives (e.g. the transition timeout expires) the STA will enter into the target PM mode after the end of the frame exchanges.</a:t>
            </a:r>
          </a:p>
        </p:txBody>
      </p:sp>
      <p:sp>
        <p:nvSpPr>
          <p:cNvPr id="4" name="页脚占位符 3">
            <a:extLst>
              <a:ext uri="{FF2B5EF4-FFF2-40B4-BE49-F238E27FC236}">
                <a16:creationId xmlns:a16="http://schemas.microsoft.com/office/drawing/2014/main" id="{9F8FB417-9813-4D8D-9038-73CF037C879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2371BA47-A369-4ED9-A077-B764E20307FE}"/>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sp>
        <p:nvSpPr>
          <p:cNvPr id="6" name="Rectangle 2">
            <a:extLst>
              <a:ext uri="{FF2B5EF4-FFF2-40B4-BE49-F238E27FC236}">
                <a16:creationId xmlns:a16="http://schemas.microsoft.com/office/drawing/2014/main" id="{B105072B-DE72-4D4F-991C-3B79F3874C4F}"/>
              </a:ext>
            </a:extLst>
          </p:cNvPr>
          <p:cNvSpPr>
            <a:spLocks noChangeArrowheads="1"/>
          </p:cNvSpPr>
          <p:nvPr/>
        </p:nvSpPr>
        <p:spPr bwMode="auto">
          <a:xfrm>
            <a:off x="11430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7">
            <a:extLst>
              <a:ext uri="{FF2B5EF4-FFF2-40B4-BE49-F238E27FC236}">
                <a16:creationId xmlns:a16="http://schemas.microsoft.com/office/drawing/2014/main" id="{5F9B5DF2-2AC9-4E50-99AD-4AA8E3E06231}"/>
              </a:ext>
            </a:extLst>
          </p:cNvPr>
          <p:cNvSpPr>
            <a:spLocks noChangeArrowheads="1"/>
          </p:cNvSpPr>
          <p:nvPr/>
        </p:nvSpPr>
        <p:spPr bwMode="auto">
          <a:xfrm>
            <a:off x="1066800" y="344285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pic>
        <p:nvPicPr>
          <p:cNvPr id="9" name="图片 8">
            <a:extLst>
              <a:ext uri="{FF2B5EF4-FFF2-40B4-BE49-F238E27FC236}">
                <a16:creationId xmlns:a16="http://schemas.microsoft.com/office/drawing/2014/main" id="{0EF51BED-ABCC-4D89-857A-059B3F269EBE}"/>
              </a:ext>
            </a:extLst>
          </p:cNvPr>
          <p:cNvPicPr>
            <a:picLocks noChangeAspect="1"/>
          </p:cNvPicPr>
          <p:nvPr/>
        </p:nvPicPr>
        <p:blipFill>
          <a:blip r:embed="rId2"/>
          <a:stretch>
            <a:fillRect/>
          </a:stretch>
        </p:blipFill>
        <p:spPr>
          <a:xfrm>
            <a:off x="834273" y="3411681"/>
            <a:ext cx="7648895" cy="2670343"/>
          </a:xfrm>
          <a:prstGeom prst="rect">
            <a:avLst/>
          </a:prstGeom>
        </p:spPr>
      </p:pic>
    </p:spTree>
    <p:extLst>
      <p:ext uri="{BB962C8B-B14F-4D97-AF65-F5344CB8AC3E}">
        <p14:creationId xmlns:p14="http://schemas.microsoft.com/office/powerpoint/2010/main" val="366742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8686800" cy="4114800"/>
          </a:xfrm>
        </p:spPr>
        <p:txBody>
          <a:bodyPr/>
          <a:lstStyle/>
          <a:p>
            <a:pPr>
              <a:buFont typeface="Wingdings" panose="05000000000000000000" pitchFamily="2" charset="2"/>
              <a:buChar char="p"/>
            </a:pPr>
            <a:r>
              <a:rPr lang="en-US" altLang="zh-CN" sz="1600" dirty="0"/>
              <a:t>There exist issues needed to be solved for </a:t>
            </a:r>
            <a:r>
              <a:rPr lang="nb-NO" altLang="zh-CN" sz="1600" dirty="0"/>
              <a:t>cross link PM mode signaling</a:t>
            </a:r>
            <a:r>
              <a:rPr lang="en-US" altLang="zh-CN" sz="1600" dirty="0"/>
              <a:t>.</a:t>
            </a:r>
          </a:p>
          <a:p>
            <a:pPr>
              <a:buFont typeface="Wingdings" panose="05000000000000000000" pitchFamily="2" charset="2"/>
              <a:buChar char="p"/>
            </a:pPr>
            <a:endParaRPr lang="en-US" altLang="zh-CN" sz="1600" dirty="0"/>
          </a:p>
          <a:p>
            <a:pPr>
              <a:buFont typeface="Wingdings" panose="05000000000000000000" pitchFamily="2" charset="2"/>
              <a:buChar char="p"/>
              <a:tabLst>
                <a:tab pos="360363" algn="l"/>
              </a:tabLst>
            </a:pPr>
            <a:r>
              <a:rPr lang="en-US" altLang="zh-CN" sz="1600" dirty="0"/>
              <a:t>This contribution analyzes the issues and proposes that:</a:t>
            </a:r>
          </a:p>
          <a:p>
            <a:pPr>
              <a:buFont typeface="Wingdings" panose="05000000000000000000" pitchFamily="2" charset="2"/>
              <a:buChar char="Ø"/>
              <a:tabLst>
                <a:tab pos="360363" algn="l"/>
              </a:tabLst>
            </a:pPr>
            <a:r>
              <a:rPr lang="en-US" altLang="zh-CN" sz="1600" dirty="0"/>
              <a:t>Cross link signaling for power save should support the indications for three PM modes</a:t>
            </a:r>
          </a:p>
          <a:p>
            <a:pPr>
              <a:buFont typeface="Wingdings" panose="05000000000000000000" pitchFamily="2" charset="2"/>
              <a:buChar char="Ø"/>
              <a:tabLst>
                <a:tab pos="360363" algn="l"/>
              </a:tabLst>
            </a:pPr>
            <a:r>
              <a:rPr lang="en-US" altLang="zh-CN" sz="1600" dirty="0"/>
              <a:t>the transition timeout is introduced for </a:t>
            </a:r>
            <a:r>
              <a:rPr lang="nb-NO" altLang="zh-CN" sz="1600" dirty="0"/>
              <a:t>cross link PM mode signaling</a:t>
            </a:r>
          </a:p>
          <a:p>
            <a:pPr>
              <a:buFont typeface="Wingdings" panose="05000000000000000000" pitchFamily="2" charset="2"/>
              <a:buChar char="Ø"/>
              <a:tabLst>
                <a:tab pos="360363" algn="l"/>
              </a:tabLst>
            </a:pPr>
            <a:r>
              <a:rPr lang="en-US" altLang="zh-CN" sz="1600" dirty="0"/>
              <a:t>special rules are specified to resolve the inconsistency issue for </a:t>
            </a:r>
            <a:r>
              <a:rPr lang="nb-NO" altLang="zh-CN" sz="1600" dirty="0"/>
              <a:t>cross link PM mode signaling</a:t>
            </a:r>
            <a:endParaRPr lang="en-US" altLang="zh-CN" sz="1600" dirty="0"/>
          </a:p>
          <a:p>
            <a:endParaRPr lang="en-US" altLang="zh-CN" sz="1600" b="0" kern="1200" dirty="0">
              <a:solidFill>
                <a:schemeClr val="tx2"/>
              </a:solidFill>
            </a:endParaRPr>
          </a:p>
          <a:p>
            <a:endParaRPr lang="en-US" altLang="zh-CN" sz="1600" b="0" kern="1200" dirty="0">
              <a:solidFill>
                <a:schemeClr val="tx2"/>
              </a:solidFill>
            </a:endParaRPr>
          </a:p>
          <a:p>
            <a:endParaRPr lang="zh-CN" altLang="en-US" sz="16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9680</TotalTime>
  <Words>1687</Words>
  <Application>Microsoft Office PowerPoint</Application>
  <PresentationFormat>全屏显示(4:3)</PresentationFormat>
  <Paragraphs>168</Paragraphs>
  <Slides>13</Slides>
  <Notes>2</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13</vt:i4>
      </vt:variant>
    </vt:vector>
  </HeadingPairs>
  <TitlesOfParts>
    <vt:vector size="17" baseType="lpstr">
      <vt:lpstr>Arial</vt:lpstr>
      <vt:lpstr>Times New Roman</vt:lpstr>
      <vt:lpstr>Wingdings</vt:lpstr>
      <vt:lpstr>802-11-Submission</vt:lpstr>
      <vt:lpstr>Further Considerations on  Client Power Save</vt:lpstr>
      <vt:lpstr>Introduction</vt:lpstr>
      <vt:lpstr>Recap</vt:lpstr>
      <vt:lpstr>Extended PM modes in UHR</vt:lpstr>
      <vt:lpstr>Issues for cross link PM mode signaling </vt:lpstr>
      <vt:lpstr>Proposal 1: Cross link signaling for power save should support the indications for three PM modes</vt:lpstr>
      <vt:lpstr>Proposal 2: the transition timeout is introduced for cross link PM mode signaling </vt:lpstr>
      <vt:lpstr>Proposal 3: special rules are specified to resolve the inconsistency issue for cross link PM mode signaling </vt:lpstr>
      <vt:lpstr>Summary</vt:lpstr>
      <vt:lpstr>References</vt:lpstr>
      <vt:lpstr>SP1</vt:lpstr>
      <vt:lpstr>SP2</vt:lpstr>
      <vt:lpstr>SP3</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3781</cp:revision>
  <cp:lastPrinted>2014-11-04T15:04:00Z</cp:lastPrinted>
  <dcterms:created xsi:type="dcterms:W3CDTF">2007-04-17T18:10:00Z</dcterms:created>
  <dcterms:modified xsi:type="dcterms:W3CDTF">2025-07-25T10:54:53Z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