
<file path=[Content_Types].xml><?xml version="1.0" encoding="utf-8"?>
<Types xmlns="http://schemas.openxmlformats.org/package/2006/content-types">
  <Default Extension="emf" ContentType="image/x-emf"/>
  <Default Extension="rels" ContentType="application/vnd.openxmlformats-package.relationships+xml"/>
  <Default Extension="vml" ContentType="application/vnd.openxmlformats-officedocument.vmlDrawing"/>
  <Default Extension="vsdx" ContentType="application/vnd.ms-visio.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1"/>
  </p:notesMasterIdLst>
  <p:handoutMasterIdLst>
    <p:handoutMasterId r:id="rId12"/>
  </p:handoutMasterIdLst>
  <p:sldIdLst>
    <p:sldId id="269" r:id="rId2"/>
    <p:sldId id="611" r:id="rId3"/>
    <p:sldId id="666" r:id="rId4"/>
    <p:sldId id="667" r:id="rId5"/>
    <p:sldId id="664" r:id="rId6"/>
    <p:sldId id="618" r:id="rId7"/>
    <p:sldId id="312" r:id="rId8"/>
    <p:sldId id="621" r:id="rId9"/>
    <p:sldId id="668"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B065EC2-255B-EB54-0AD7-19A576C2F3B5}" name="Chunyu Hu" initials="CH" userId="S::chunyuhu@fb.com::98f12de9-3d6a-4c20-ab50-c5ddda7fb39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E1FF"/>
    <a:srgbClr val="FF6600"/>
    <a:srgbClr val="FF33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中度样式 4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45" autoAdjust="0"/>
    <p:restoredTop sz="86146" autoAdjust="0"/>
  </p:normalViewPr>
  <p:slideViewPr>
    <p:cSldViewPr>
      <p:cViewPr varScale="1">
        <p:scale>
          <a:sx n="74" d="100"/>
          <a:sy n="74" d="100"/>
        </p:scale>
        <p:origin x="1958" y="58"/>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8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8/10/relationships/authors" Targe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p:nvPr>
        </p:nvSpPr>
        <p:spPr/>
        <p:txBody>
          <a:bodyPr/>
          <a:lstStyle/>
          <a:p>
            <a:pPr>
              <a:defRPr/>
            </a:pPr>
            <a:r>
              <a:rPr lang="en-US"/>
              <a:t>doc.: IEEE 802.11-15/0496r5</a:t>
            </a:r>
          </a:p>
        </p:txBody>
      </p:sp>
      <p:sp>
        <p:nvSpPr>
          <p:cNvPr id="5" name="日期占位符 4"/>
          <p:cNvSpPr>
            <a:spLocks noGrp="1"/>
          </p:cNvSpPr>
          <p:nvPr>
            <p:ph type="dt" idx="1"/>
          </p:nvPr>
        </p:nvSpPr>
        <p:spPr/>
        <p:txBody>
          <a:bodyPr/>
          <a:lstStyle/>
          <a:p>
            <a:pPr>
              <a:defRPr/>
            </a:pPr>
            <a:r>
              <a:rPr lang="en-US"/>
              <a:t>May 2015</a:t>
            </a:r>
          </a:p>
        </p:txBody>
      </p:sp>
      <p:sp>
        <p:nvSpPr>
          <p:cNvPr id="6" name="页脚占位符 5"/>
          <p:cNvSpPr>
            <a:spLocks noGrp="1"/>
          </p:cNvSpPr>
          <p:nvPr>
            <p:ph type="ftr" sz="quarter" idx="4"/>
          </p:nvPr>
        </p:nvSpPr>
        <p:spPr/>
        <p:txBody>
          <a:bodyPr/>
          <a:lstStyle/>
          <a:p>
            <a:pPr lvl="4">
              <a:defRPr/>
            </a:pPr>
            <a:r>
              <a:rPr lang="en-US"/>
              <a:t>Edward Au (Marvell Semiconductor)</a:t>
            </a:r>
          </a:p>
        </p:txBody>
      </p:sp>
      <p:sp>
        <p:nvSpPr>
          <p:cNvPr id="7" name="灯片编号占位符 6"/>
          <p:cNvSpPr>
            <a:spLocks noGrp="1"/>
          </p:cNvSpPr>
          <p:nvPr>
            <p:ph type="sldNum" sz="quarter" idx="5"/>
          </p:nvPr>
        </p:nvSpPr>
        <p:spPr/>
        <p:txBody>
          <a:bodyPr/>
          <a:lstStyle/>
          <a:p>
            <a:r>
              <a:rPr lang="en-US" altLang="en-US"/>
              <a:t>Page </a:t>
            </a:r>
            <a:fld id="{A4C469B6-0354-4D64-BCEB-6541BE9EF06F}" type="slidenum">
              <a:rPr lang="en-US" altLang="en-US" smtClean="0"/>
              <a:t>3</a:t>
            </a:fld>
            <a:endParaRPr lang="en-US" altLang="en-US"/>
          </a:p>
        </p:txBody>
      </p:sp>
    </p:spTree>
    <p:extLst>
      <p:ext uri="{BB962C8B-B14F-4D97-AF65-F5344CB8AC3E}">
        <p14:creationId xmlns:p14="http://schemas.microsoft.com/office/powerpoint/2010/main" val="448558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dirty="0">
                <a:sym typeface="+mn-ea"/>
              </a:rPr>
              <a:t>Liuming Lu (OPPO)</a:t>
            </a:r>
            <a:endParaRPr lang="en-US" altLang="ko-KR"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dirty="0"/>
              <a:t>Liuming Lu (OPPO)</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252130" y="332601"/>
            <a:ext cx="320607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802.11-25/121r0</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January 2025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Visio_Drawing.vsdx"/></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4/11-24-0171-26-00bn-tgbn-motions-list-part-1.pptx" TargetMode="External"/><Relationship Id="rId2" Type="http://schemas.openxmlformats.org/officeDocument/2006/relationships/hyperlink" Target="https://mentor.ieee.org/802.11/dcn/25/11-25-0014-16-00bn-tgbn-motions-list-part-2.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02-00-00bn-multi-link-power-management-for-mlo.pptx" TargetMode="External"/><Relationship Id="rId5" Type="http://schemas.openxmlformats.org/officeDocument/2006/relationships/hyperlink" Target="https://mentor.ieee.org/802.11/dcn/23/11-23-2003-00-00bn-client-power-save.pptx" TargetMode="External"/><Relationship Id="rId4" Type="http://schemas.openxmlformats.org/officeDocument/2006/relationships/hyperlink" Target="https://mentor.ieee.org/802.11/dcn/24/11-24-0544-01-00bn-power-save-protocols-for-uhr-follow-up.ppt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304800" y="838200"/>
            <a:ext cx="8686800" cy="1066800"/>
          </a:xfrm>
        </p:spPr>
        <p:txBody>
          <a:bodyPr/>
          <a:lstStyle/>
          <a:p>
            <a:r>
              <a:rPr lang="en-US" altLang="zh-CN" dirty="0">
                <a:latin typeface="Arial" panose="020B0604020202020204" pitchFamily="34" charset="0"/>
                <a:cs typeface="Arial" panose="020B0604020202020204" pitchFamily="34" charset="0"/>
              </a:rPr>
              <a:t>Further Considerations on </a:t>
            </a:r>
            <a:br>
              <a:rPr lang="en-US" altLang="zh-CN" dirty="0">
                <a:latin typeface="Arial" panose="020B0604020202020204" pitchFamily="34" charset="0"/>
                <a:cs typeface="Arial" panose="020B0604020202020204" pitchFamily="34" charset="0"/>
              </a:rPr>
            </a:br>
            <a:r>
              <a:rPr lang="en-US" altLang="zh-CN" dirty="0">
                <a:latin typeface="Arial" panose="020B0604020202020204" pitchFamily="34" charset="0"/>
                <a:cs typeface="Arial" panose="020B0604020202020204" pitchFamily="34" charset="0"/>
              </a:rPr>
              <a:t>Client Power Save</a:t>
            </a:r>
          </a:p>
        </p:txBody>
      </p:sp>
      <p:sp>
        <p:nvSpPr>
          <p:cNvPr id="13318" name="Rectangle 6"/>
          <p:cNvSpPr>
            <a:spLocks noGrp="1" noChangeArrowheads="1"/>
          </p:cNvSpPr>
          <p:nvPr>
            <p:ph type="body" idx="1"/>
          </p:nvPr>
        </p:nvSpPr>
        <p:spPr>
          <a:xfrm>
            <a:off x="685800" y="2133600"/>
            <a:ext cx="7772400" cy="381000"/>
          </a:xfrm>
        </p:spPr>
        <p:txBody>
          <a:bodyPr/>
          <a:lstStyle/>
          <a:p>
            <a:pPr algn="ctr">
              <a:buFontTx/>
              <a:buNone/>
            </a:pPr>
            <a:r>
              <a:rPr lang="en-US" altLang="en-US" sz="2000" dirty="0">
                <a:cs typeface="Arial" panose="020B0604020202020204" pitchFamily="34" charset="0"/>
              </a:rPr>
              <a:t>Date:</a:t>
            </a:r>
            <a:r>
              <a:rPr lang="en-US" altLang="en-US" sz="2000" b="0" dirty="0">
                <a:cs typeface="Arial" panose="020B0604020202020204" pitchFamily="34" charset="0"/>
              </a:rPr>
              <a:t> 2025-05-06</a:t>
            </a:r>
          </a:p>
        </p:txBody>
      </p:sp>
      <p:sp>
        <p:nvSpPr>
          <p:cNvPr id="13320" name="Rectangle 12"/>
          <p:cNvSpPr>
            <a:spLocks noChangeArrowheads="1"/>
          </p:cNvSpPr>
          <p:nvPr/>
        </p:nvSpPr>
        <p:spPr bwMode="auto">
          <a:xfrm>
            <a:off x="685800" y="26571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latin typeface="Arial" panose="020B0604020202020204" pitchFamily="34" charset="0"/>
                <a:cs typeface="Arial" panose="020B0604020202020204" pitchFamily="34" charset="0"/>
              </a:rPr>
              <a:t> Authors:</a:t>
            </a:r>
            <a:endParaRPr lang="en-US" altLang="en-US" sz="2000" b="0" dirty="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graphicFrame>
        <p:nvGraphicFramePr>
          <p:cNvPr id="8" name="Table 7">
            <a:extLst>
              <a:ext uri="{FF2B5EF4-FFF2-40B4-BE49-F238E27FC236}">
                <a16:creationId xmlns:a16="http://schemas.microsoft.com/office/drawing/2014/main" id="{D0D039D2-C163-484F-9CA9-D3BC5C2D63FE}"/>
              </a:ext>
            </a:extLst>
          </p:cNvPr>
          <p:cNvGraphicFramePr>
            <a:graphicFrameLocks noGrp="1"/>
          </p:cNvGraphicFramePr>
          <p:nvPr>
            <p:extLst>
              <p:ext uri="{D42A27DB-BD31-4B8C-83A1-F6EECF244321}">
                <p14:modId xmlns:p14="http://schemas.microsoft.com/office/powerpoint/2010/main" val="3046310174"/>
              </p:ext>
            </p:extLst>
          </p:nvPr>
        </p:nvGraphicFramePr>
        <p:xfrm>
          <a:off x="719138" y="3270771"/>
          <a:ext cx="7858124" cy="1817127"/>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val="20000"/>
                    </a:ext>
                  </a:extLst>
                </a:gridCol>
                <a:gridCol w="1423593">
                  <a:extLst>
                    <a:ext uri="{9D8B030D-6E8A-4147-A177-3AD203B41FA5}">
                      <a16:colId xmlns:a16="http://schemas.microsoft.com/office/drawing/2014/main" val="20001"/>
                    </a:ext>
                  </a:extLst>
                </a:gridCol>
                <a:gridCol w="1081393">
                  <a:extLst>
                    <a:ext uri="{9D8B030D-6E8A-4147-A177-3AD203B41FA5}">
                      <a16:colId xmlns:a16="http://schemas.microsoft.com/office/drawing/2014/main" val="20002"/>
                    </a:ext>
                  </a:extLst>
                </a:gridCol>
                <a:gridCol w="974005">
                  <a:extLst>
                    <a:ext uri="{9D8B030D-6E8A-4147-A177-3AD203B41FA5}">
                      <a16:colId xmlns:a16="http://schemas.microsoft.com/office/drawing/2014/main" val="20003"/>
                    </a:ext>
                  </a:extLst>
                </a:gridCol>
                <a:gridCol w="2702733">
                  <a:extLst>
                    <a:ext uri="{9D8B030D-6E8A-4147-A177-3AD203B41FA5}">
                      <a16:colId xmlns:a16="http://schemas.microsoft.com/office/drawing/2014/main" val="20004"/>
                    </a:ext>
                  </a:extLst>
                </a:gridCol>
              </a:tblGrid>
              <a:tr h="326849">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val="10000"/>
                  </a:ext>
                </a:extLst>
              </a:tr>
              <a:tr h="354087">
                <a:tc>
                  <a:txBody>
                    <a:bodyPr/>
                    <a:lstStyle/>
                    <a:p>
                      <a:pPr marL="0" algn="ctr" defTabSz="914400" rtl="0" eaLnBrk="1" latinLnBrk="0" hangingPunct="1">
                        <a:spcAft>
                          <a:spcPts val="0"/>
                        </a:spcAft>
                      </a:pPr>
                      <a:r>
                        <a:rPr lang="en-US" altLang="ko-KR" sz="1800" kern="0" dirty="0">
                          <a:effectLst/>
                          <a:latin typeface="Times New Roman" panose="02020603050405020304" pitchFamily="18" charset="0"/>
                          <a:sym typeface="+mn-ea"/>
                        </a:rPr>
                        <a:t>Liuming Lu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rowSpan="5">
                  <a:txBody>
                    <a:bodyPr/>
                    <a:lstStyle/>
                    <a:p>
                      <a:pPr algn="ctr">
                        <a:spcAft>
                          <a:spcPts val="0"/>
                        </a:spcAft>
                      </a:pPr>
                      <a:endParaRPr lang="en-SG" altLang="ko-KR" sz="18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luliuming@oppo.com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1"/>
                  </a:ext>
                </a:extLst>
              </a:tr>
              <a:tr h="25875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800" b="0" kern="0" dirty="0">
                          <a:solidFill>
                            <a:schemeClr val="tx1"/>
                          </a:solidFill>
                          <a:effectLst/>
                          <a:latin typeface="Times New Roman" panose="02020603050405020304" pitchFamily="18" charset="0"/>
                          <a:ea typeface="+mn-ea"/>
                          <a:cs typeface="+mn-cs"/>
                        </a:rPr>
                        <a:t>Chaoming Luo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494611671"/>
                  </a:ext>
                </a:extLst>
              </a:tr>
              <a:tr h="245137">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Ning Gao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418120347"/>
                  </a:ext>
                </a:extLst>
              </a:tr>
              <a:tr h="27075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i="0" kern="1200" dirty="0">
                          <a:solidFill>
                            <a:schemeClr val="tx1"/>
                          </a:solidFill>
                          <a:effectLst/>
                          <a:latin typeface="+mn-lt"/>
                          <a:ea typeface="+mn-ea"/>
                          <a:cs typeface="+mn-cs"/>
                        </a:rPr>
                        <a:t>Liangxiao Xin</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275251171"/>
                  </a:ext>
                </a:extLst>
              </a:tr>
              <a:tr h="225033">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711706489"/>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E009AB-F195-4A7E-83AF-8BC44D8048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BFF00DFE-F453-4056-9D27-4C723CD3DC38}"/>
              </a:ext>
            </a:extLst>
          </p:cNvPr>
          <p:cNvSpPr>
            <a:spLocks noGrp="1"/>
          </p:cNvSpPr>
          <p:nvPr>
            <p:ph idx="1"/>
          </p:nvPr>
        </p:nvSpPr>
        <p:spPr>
          <a:xfrm>
            <a:off x="685800" y="1676400"/>
            <a:ext cx="8077200" cy="4114800"/>
          </a:xfrm>
        </p:spPr>
        <p:txBody>
          <a:bodyPr/>
          <a:lstStyle/>
          <a:p>
            <a:pPr>
              <a:buFont typeface="Wingdings" panose="05000000000000000000" pitchFamily="2" charset="2"/>
              <a:buChar char="p"/>
              <a:tabLst>
                <a:tab pos="360363" algn="l"/>
              </a:tabLst>
            </a:pPr>
            <a:r>
              <a:rPr lang="en-US" altLang="zh-TW" sz="1600" dirty="0"/>
              <a:t>Power save is very important especially for client devices such as mobile phones. Currently 802.11bn task group has agreed to define </a:t>
            </a:r>
            <a:r>
              <a:rPr lang="en-US" altLang="zh-CN" sz="1600" dirty="0"/>
              <a:t>cross link power save signaling mechanism and</a:t>
            </a:r>
            <a:r>
              <a:rPr lang="en-US" altLang="zh-TW" sz="1600" dirty="0"/>
              <a:t> </a:t>
            </a:r>
            <a:r>
              <a:rPr lang="en-US" altLang="zh-CN" sz="1600" dirty="0"/>
              <a:t>DPS</a:t>
            </a:r>
            <a:r>
              <a:rPr lang="zh-CN" altLang="en-US" sz="1600" dirty="0"/>
              <a:t> </a:t>
            </a:r>
            <a:r>
              <a:rPr lang="en-US" altLang="zh-CN" sz="1600" dirty="0"/>
              <a:t>mode .</a:t>
            </a:r>
          </a:p>
          <a:p>
            <a:pPr indent="369888">
              <a:buFont typeface="Wingdings" panose="05000000000000000000" pitchFamily="2" charset="2"/>
              <a:buChar char="Ø"/>
              <a:tabLst>
                <a:tab pos="712788" algn="l"/>
              </a:tabLst>
            </a:pPr>
            <a:r>
              <a:rPr lang="en-US" altLang="zh-CN" sz="1600" dirty="0"/>
              <a:t>Cross link power save signaling mechanism</a:t>
            </a:r>
          </a:p>
          <a:p>
            <a:pPr lvl="1">
              <a:buFont typeface="Arial" panose="020B0604020202020204" pitchFamily="34" charset="0"/>
              <a:buChar char="•"/>
            </a:pPr>
            <a:r>
              <a:rPr lang="en-US" altLang="zh-CN" sz="1600" b="1" dirty="0"/>
              <a:t>Allowing a non-AP MLD to indicate to its associated AP MLD that supports the mechanism, in a frame sent on one enabled link, the power management mode for one or more of its affiliated non-AP STAs</a:t>
            </a:r>
          </a:p>
          <a:p>
            <a:pPr lvl="1">
              <a:buFont typeface="Arial" panose="020B0604020202020204" pitchFamily="34" charset="0"/>
              <a:buChar char="•"/>
            </a:pPr>
            <a:r>
              <a:rPr lang="en-US" altLang="zh-CN" sz="1600" b="1" dirty="0"/>
              <a:t>Whether support for the mechanism is mandatory or optional is TBD</a:t>
            </a:r>
          </a:p>
          <a:p>
            <a:pPr marL="342900" lvl="1" indent="369888">
              <a:buFont typeface="Wingdings" panose="05000000000000000000" pitchFamily="2" charset="2"/>
              <a:buChar char="Ø"/>
              <a:tabLst>
                <a:tab pos="712788" algn="l"/>
              </a:tabLst>
            </a:pPr>
            <a:r>
              <a:rPr lang="en-US" altLang="zh-TW" sz="1600" b="1" dirty="0"/>
              <a:t>Dynamic Power Save</a:t>
            </a:r>
            <a:r>
              <a:rPr lang="zh-CN" altLang="en-US" sz="1600" b="1" dirty="0"/>
              <a:t>（</a:t>
            </a:r>
            <a:r>
              <a:rPr lang="en-US" altLang="zh-CN" sz="1600" b="1" dirty="0"/>
              <a:t>DPS</a:t>
            </a:r>
            <a:r>
              <a:rPr lang="zh-CN" altLang="en-US" sz="1600" b="1" dirty="0"/>
              <a:t>） </a:t>
            </a:r>
            <a:r>
              <a:rPr lang="en-US" altLang="zh-CN" sz="1600" b="1" dirty="0"/>
              <a:t>mode</a:t>
            </a:r>
          </a:p>
          <a:p>
            <a:pPr lvl="1">
              <a:buFont typeface="Arial" panose="020B0604020202020204" pitchFamily="34" charset="0"/>
              <a:buChar char="•"/>
            </a:pPr>
            <a:r>
              <a:rPr lang="en-US" altLang="zh-CN" sz="1600" b="1" dirty="0"/>
              <a:t>the STA that uses DPS mode may transition from a lower capability (LC) mode to a higher capability (HC) mode upon reception of an initial control frame</a:t>
            </a:r>
          </a:p>
          <a:p>
            <a:pPr>
              <a:buFont typeface="Wingdings" panose="05000000000000000000" pitchFamily="2" charset="2"/>
              <a:buChar char="p"/>
            </a:pPr>
            <a:endParaRPr lang="en-US" altLang="zh-TW" sz="1600" dirty="0"/>
          </a:p>
          <a:p>
            <a:pPr>
              <a:buFont typeface="Wingdings" panose="05000000000000000000" pitchFamily="2" charset="2"/>
              <a:buChar char="p"/>
              <a:tabLst>
                <a:tab pos="360363" algn="l"/>
              </a:tabLst>
            </a:pPr>
            <a:r>
              <a:rPr lang="en-US" altLang="zh-CN" sz="1600" dirty="0"/>
              <a:t>This contribution analyzes the issues needed to be resolved for cross link power save signaling mechanism and gives some proposals.</a:t>
            </a:r>
          </a:p>
          <a:p>
            <a:pPr lvl="1">
              <a:buFont typeface="Arial" panose="020B0604020202020204" pitchFamily="34" charset="0"/>
              <a:buChar char="•"/>
              <a:tabLst>
                <a:tab pos="360363" algn="l"/>
              </a:tabLst>
            </a:pPr>
            <a:endParaRPr lang="en-US" altLang="zh-CN" sz="1600" dirty="0"/>
          </a:p>
          <a:p>
            <a:pPr lvl="1">
              <a:buFont typeface="Arial" panose="020B0604020202020204" pitchFamily="34" charset="0"/>
              <a:buChar char="•"/>
              <a:tabLst>
                <a:tab pos="360363" algn="l"/>
              </a:tabLst>
            </a:pPr>
            <a:endParaRPr lang="zh-CN" altLang="zh-CN" sz="1600" dirty="0"/>
          </a:p>
        </p:txBody>
      </p:sp>
      <p:sp>
        <p:nvSpPr>
          <p:cNvPr id="4" name="页脚占位符 3">
            <a:extLst>
              <a:ext uri="{FF2B5EF4-FFF2-40B4-BE49-F238E27FC236}">
                <a16:creationId xmlns:a16="http://schemas.microsoft.com/office/drawing/2014/main" id="{B7429FE6-F2E6-4B35-938D-65673A7B39DB}"/>
              </a:ext>
            </a:extLst>
          </p:cNvPr>
          <p:cNvSpPr>
            <a:spLocks noGrp="1"/>
          </p:cNvSpPr>
          <p:nvPr>
            <p:ph type="ftr" sz="quarter" idx="11"/>
          </p:nvPr>
        </p:nvSpPr>
        <p:spPr/>
        <p:txBody>
          <a:bodyPr/>
          <a:lstStyle/>
          <a:p>
            <a:pPr>
              <a:defRPr/>
            </a:pPr>
            <a:r>
              <a:rPr lang="en-US" altLang="ko-KR" dirty="0">
                <a:sym typeface="+mn-ea"/>
              </a:rPr>
              <a:t>Liuming Lu (OPPO)</a:t>
            </a:r>
            <a:endParaRPr lang="en-US" dirty="0"/>
          </a:p>
        </p:txBody>
      </p:sp>
      <p:sp>
        <p:nvSpPr>
          <p:cNvPr id="5" name="灯片编号占位符 4">
            <a:extLst>
              <a:ext uri="{FF2B5EF4-FFF2-40B4-BE49-F238E27FC236}">
                <a16:creationId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spTree>
    <p:extLst>
      <p:ext uri="{BB962C8B-B14F-4D97-AF65-F5344CB8AC3E}">
        <p14:creationId xmlns:p14="http://schemas.microsoft.com/office/powerpoint/2010/main" val="428420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D433709-BEED-4CEA-BF21-30BC18A206AE}"/>
              </a:ext>
            </a:extLst>
          </p:cNvPr>
          <p:cNvSpPr>
            <a:spLocks noGrp="1"/>
          </p:cNvSpPr>
          <p:nvPr>
            <p:ph type="title"/>
          </p:nvPr>
        </p:nvSpPr>
        <p:spPr/>
        <p:txBody>
          <a:bodyPr/>
          <a:lstStyle/>
          <a:p>
            <a:r>
              <a:rPr lang="en-US" altLang="zh-CN" dirty="0"/>
              <a:t>Recap</a:t>
            </a:r>
            <a:endParaRPr lang="zh-CN" altLang="en-US" dirty="0"/>
          </a:p>
        </p:txBody>
      </p:sp>
      <p:sp>
        <p:nvSpPr>
          <p:cNvPr id="3" name="内容占位符 2">
            <a:extLst>
              <a:ext uri="{FF2B5EF4-FFF2-40B4-BE49-F238E27FC236}">
                <a16:creationId xmlns:a16="http://schemas.microsoft.com/office/drawing/2014/main" id="{23DC9424-62A8-4824-8DD8-91BEA0332822}"/>
              </a:ext>
            </a:extLst>
          </p:cNvPr>
          <p:cNvSpPr>
            <a:spLocks noGrp="1"/>
          </p:cNvSpPr>
          <p:nvPr>
            <p:ph idx="1"/>
          </p:nvPr>
        </p:nvSpPr>
        <p:spPr>
          <a:xfrm>
            <a:off x="685800" y="1632238"/>
            <a:ext cx="7772400" cy="401623"/>
          </a:xfrm>
        </p:spPr>
        <p:txBody>
          <a:bodyPr/>
          <a:lstStyle/>
          <a:p>
            <a:pPr>
              <a:buFont typeface="Wingdings" panose="05000000000000000000" pitchFamily="2" charset="2"/>
              <a:buChar char="p"/>
            </a:pPr>
            <a:r>
              <a:rPr lang="en-US" altLang="zh-CN" sz="1600" dirty="0"/>
              <a:t>ML power-save operation in 11be</a:t>
            </a:r>
          </a:p>
          <a:p>
            <a:pPr>
              <a:buFont typeface="Wingdings" panose="05000000000000000000" pitchFamily="2" charset="2"/>
              <a:buChar char="p"/>
            </a:pPr>
            <a:endParaRPr lang="en-US" altLang="zh-CN" sz="800" dirty="0"/>
          </a:p>
          <a:p>
            <a:pPr>
              <a:buFont typeface="Wingdings" panose="05000000000000000000" pitchFamily="2" charset="2"/>
              <a:buChar char="Ø"/>
            </a:pPr>
            <a:r>
              <a:rPr lang="en-US" altLang="zh-CN" sz="1600" b="0" i="0" u="none" strike="noStrike" baseline="0" dirty="0">
                <a:solidFill>
                  <a:srgbClr val="000000"/>
                </a:solidFill>
                <a:latin typeface="Times New Roman" panose="02020603050405020304" pitchFamily="18" charset="0"/>
              </a:rPr>
              <a:t>Each non-AP STA affiliated with a non-AP MLD that is operating on an enabled link shall maintain its own power management mode and power states. </a:t>
            </a:r>
          </a:p>
          <a:p>
            <a:pPr>
              <a:buFont typeface="Wingdings" panose="05000000000000000000" pitchFamily="2" charset="2"/>
              <a:buChar char="Ø"/>
            </a:pPr>
            <a:r>
              <a:rPr lang="en-US" altLang="zh-CN" sz="1600" b="0" i="0" u="none" strike="noStrike" baseline="0" dirty="0">
                <a:solidFill>
                  <a:srgbClr val="000000"/>
                </a:solidFill>
                <a:latin typeface="Times New Roman" panose="02020603050405020304" pitchFamily="18" charset="0"/>
              </a:rPr>
              <a:t>Frame exchanges on an enabled link are possible when the non-AP STA affiliated with the non-AP MLD operating on that link is in the awake state </a:t>
            </a:r>
            <a:endParaRPr lang="zh-CN" altLang="en-US" sz="1600" dirty="0"/>
          </a:p>
        </p:txBody>
      </p:sp>
      <p:sp>
        <p:nvSpPr>
          <p:cNvPr id="4" name="页脚占位符 3">
            <a:extLst>
              <a:ext uri="{FF2B5EF4-FFF2-40B4-BE49-F238E27FC236}">
                <a16:creationId xmlns:a16="http://schemas.microsoft.com/office/drawing/2014/main" id="{4CC4DB00-5AA0-4916-A6A5-51E9769515EB}"/>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81805342-8AFD-42B1-B976-4BCDB8EFF663}"/>
              </a:ext>
            </a:extLst>
          </p:cNvPr>
          <p:cNvSpPr>
            <a:spLocks noGrp="1"/>
          </p:cNvSpPr>
          <p:nvPr>
            <p:ph type="sldNum" sz="quarter" idx="12"/>
          </p:nvPr>
        </p:nvSpPr>
        <p:spPr/>
        <p:txBody>
          <a:bodyPr/>
          <a:lstStyle/>
          <a:p>
            <a:r>
              <a:rPr lang="en-US" altLang="en-US"/>
              <a:t>Slide </a:t>
            </a:r>
            <a:fld id="{0FF88134-36A3-492E-B6B5-2F4703E76746}" type="slidenum">
              <a:rPr lang="en-US" altLang="en-US" smtClean="0"/>
              <a:t>3</a:t>
            </a:fld>
            <a:endParaRPr lang="en-US" altLang="en-US"/>
          </a:p>
        </p:txBody>
      </p:sp>
      <p:sp>
        <p:nvSpPr>
          <p:cNvPr id="6" name="Rectangle 2">
            <a:extLst>
              <a:ext uri="{FF2B5EF4-FFF2-40B4-BE49-F238E27FC236}">
                <a16:creationId xmlns:a16="http://schemas.microsoft.com/office/drawing/2014/main" id="{2785F5A9-1D03-424F-82A5-66DAB9D6E72E}"/>
              </a:ext>
            </a:extLst>
          </p:cNvPr>
          <p:cNvSpPr>
            <a:spLocks noChangeArrowheads="1"/>
          </p:cNvSpPr>
          <p:nvPr/>
        </p:nvSpPr>
        <p:spPr bwMode="auto">
          <a:xfrm>
            <a:off x="990600" y="3146107"/>
            <a:ext cx="1202317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graphicFrame>
        <p:nvGraphicFramePr>
          <p:cNvPr id="7" name="对象 6">
            <a:extLst>
              <a:ext uri="{FF2B5EF4-FFF2-40B4-BE49-F238E27FC236}">
                <a16:creationId xmlns:a16="http://schemas.microsoft.com/office/drawing/2014/main" id="{BC4EAAFD-97A0-44A4-90F9-675D08C9CFA9}"/>
              </a:ext>
            </a:extLst>
          </p:cNvPr>
          <p:cNvGraphicFramePr>
            <a:graphicFrameLocks noChangeAspect="1"/>
          </p:cNvGraphicFramePr>
          <p:nvPr>
            <p:extLst>
              <p:ext uri="{D42A27DB-BD31-4B8C-83A1-F6EECF244321}">
                <p14:modId xmlns:p14="http://schemas.microsoft.com/office/powerpoint/2010/main" val="1007813732"/>
              </p:ext>
            </p:extLst>
          </p:nvPr>
        </p:nvGraphicFramePr>
        <p:xfrm>
          <a:off x="1177023" y="3427368"/>
          <a:ext cx="6335929" cy="2406967"/>
        </p:xfrm>
        <a:graphic>
          <a:graphicData uri="http://schemas.openxmlformats.org/presentationml/2006/ole">
            <mc:AlternateContent xmlns:mc="http://schemas.openxmlformats.org/markup-compatibility/2006">
              <mc:Choice xmlns:v="urn:schemas-microsoft-com:vml" Requires="v">
                <p:oleObj spid="_x0000_s3135" name="Visio" r:id="rId4" imgW="8785730" imgH="3345208" progId="Visio.Drawing.15">
                  <p:embed/>
                </p:oleObj>
              </mc:Choice>
              <mc:Fallback>
                <p:oleObj name="Visio" r:id="rId4" imgW="8785730" imgH="3345208" progId="Visio.Drawing.15">
                  <p:embed/>
                  <p:pic>
                    <p:nvPicPr>
                      <p:cNvPr id="0" name="Object 1"/>
                      <p:cNvPicPr>
                        <a:picLocks noChangeAspect="1" noChangeArrowheads="1"/>
                      </p:cNvPicPr>
                      <p:nvPr/>
                    </p:nvPicPr>
                    <p:blipFill>
                      <a:blip r:embed="rId5"/>
                      <a:srcRect/>
                      <a:stretch>
                        <a:fillRect/>
                      </a:stretch>
                    </p:blipFill>
                    <p:spPr bwMode="auto">
                      <a:xfrm>
                        <a:off x="1177023" y="3427368"/>
                        <a:ext cx="6335929" cy="2406967"/>
                      </a:xfrm>
                      <a:prstGeom prst="rect">
                        <a:avLst/>
                      </a:prstGeom>
                      <a:noFill/>
                    </p:spPr>
                  </p:pic>
                </p:oleObj>
              </mc:Fallback>
            </mc:AlternateContent>
          </a:graphicData>
        </a:graphic>
      </p:graphicFrame>
      <p:sp>
        <p:nvSpPr>
          <p:cNvPr id="8" name="矩形 7">
            <a:extLst>
              <a:ext uri="{FF2B5EF4-FFF2-40B4-BE49-F238E27FC236}">
                <a16:creationId xmlns:a16="http://schemas.microsoft.com/office/drawing/2014/main" id="{E30838C2-CE0F-4F19-8BA8-E21C94FB33ED}"/>
              </a:ext>
            </a:extLst>
          </p:cNvPr>
          <p:cNvSpPr/>
          <p:nvPr/>
        </p:nvSpPr>
        <p:spPr>
          <a:xfrm>
            <a:off x="1135379" y="5895201"/>
            <a:ext cx="6553200" cy="276999"/>
          </a:xfrm>
          <a:prstGeom prst="rect">
            <a:avLst/>
          </a:prstGeom>
        </p:spPr>
        <p:txBody>
          <a:bodyPr wrap="square">
            <a:spAutoFit/>
          </a:bodyPr>
          <a:lstStyle/>
          <a:p>
            <a:r>
              <a:rPr lang="en-US" altLang="zh-CN" b="1" dirty="0">
                <a:solidFill>
                  <a:srgbClr val="000000"/>
                </a:solidFill>
                <a:latin typeface="Arial" panose="020B0604020202020204" pitchFamily="34" charset="0"/>
              </a:rPr>
              <a:t>Figure. Each non-AP STA affiliated with a non-AP MLD maintains its own power state</a:t>
            </a:r>
            <a:endParaRPr lang="zh-CN" altLang="en-US" dirty="0"/>
          </a:p>
        </p:txBody>
      </p:sp>
    </p:spTree>
    <p:extLst>
      <p:ext uri="{BB962C8B-B14F-4D97-AF65-F5344CB8AC3E}">
        <p14:creationId xmlns:p14="http://schemas.microsoft.com/office/powerpoint/2010/main" val="695331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0105361-724D-43CC-9096-A46302B86DDD}"/>
              </a:ext>
            </a:extLst>
          </p:cNvPr>
          <p:cNvSpPr>
            <a:spLocks noGrp="1"/>
          </p:cNvSpPr>
          <p:nvPr>
            <p:ph type="title"/>
          </p:nvPr>
        </p:nvSpPr>
        <p:spPr/>
        <p:txBody>
          <a:bodyPr/>
          <a:lstStyle/>
          <a:p>
            <a:r>
              <a:rPr lang="en-US" altLang="zh-CN" sz="2800" dirty="0"/>
              <a:t>Issues for cross link power save signaling </a:t>
            </a:r>
            <a:endParaRPr lang="zh-CN" altLang="en-US" sz="2800" dirty="0"/>
          </a:p>
        </p:txBody>
      </p:sp>
      <p:sp>
        <p:nvSpPr>
          <p:cNvPr id="3" name="内容占位符 2">
            <a:extLst>
              <a:ext uri="{FF2B5EF4-FFF2-40B4-BE49-F238E27FC236}">
                <a16:creationId xmlns:a16="http://schemas.microsoft.com/office/drawing/2014/main" id="{C4639EA4-EE00-4C05-AA3C-B7707E828DBF}"/>
              </a:ext>
            </a:extLst>
          </p:cNvPr>
          <p:cNvSpPr>
            <a:spLocks noGrp="1"/>
          </p:cNvSpPr>
          <p:nvPr>
            <p:ph idx="1"/>
          </p:nvPr>
        </p:nvSpPr>
        <p:spPr>
          <a:xfrm>
            <a:off x="685800" y="1981200"/>
            <a:ext cx="8077200" cy="4114800"/>
          </a:xfrm>
        </p:spPr>
        <p:txBody>
          <a:bodyPr/>
          <a:lstStyle/>
          <a:p>
            <a:pPr>
              <a:buFont typeface="+mj-lt"/>
              <a:buAutoNum type="arabicPeriod"/>
            </a:pPr>
            <a:r>
              <a:rPr lang="en-US" altLang="zh-CN" sz="1600" dirty="0">
                <a:solidFill>
                  <a:srgbClr val="000000"/>
                </a:solidFill>
                <a:latin typeface="Times New Roman" panose="02020603050405020304" pitchFamily="18" charset="0"/>
              </a:rPr>
              <a:t>DPS</a:t>
            </a:r>
            <a:r>
              <a:rPr lang="zh-CN" altLang="en-US" sz="1600" dirty="0">
                <a:solidFill>
                  <a:srgbClr val="000000"/>
                </a:solidFill>
                <a:latin typeface="Times New Roman" panose="02020603050405020304" pitchFamily="18" charset="0"/>
              </a:rPr>
              <a:t> </a:t>
            </a:r>
            <a:r>
              <a:rPr lang="en-US" altLang="zh-CN" sz="1600" dirty="0">
                <a:solidFill>
                  <a:srgbClr val="000000"/>
                </a:solidFill>
                <a:latin typeface="Times New Roman" panose="02020603050405020304" pitchFamily="18" charset="0"/>
              </a:rPr>
              <a:t>mode as a power management mode needs to be considered for cross link power save signaling </a:t>
            </a:r>
          </a:p>
          <a:p>
            <a:pPr>
              <a:buFont typeface="+mj-lt"/>
              <a:buAutoNum type="arabicPeriod"/>
            </a:pPr>
            <a:r>
              <a:rPr lang="en-US" altLang="zh-CN" sz="1600" dirty="0">
                <a:solidFill>
                  <a:srgbClr val="000000"/>
                </a:solidFill>
                <a:latin typeface="Times New Roman" panose="02020603050405020304" pitchFamily="18" charset="0"/>
              </a:rPr>
              <a:t>the time that the STA enters into target power management mode indicated by cross link power save signaling is impacted by the following factors:</a:t>
            </a:r>
          </a:p>
          <a:p>
            <a:pPr>
              <a:buFont typeface="Wingdings" panose="05000000000000000000" pitchFamily="2" charset="2"/>
              <a:buChar char="Ø"/>
            </a:pPr>
            <a:r>
              <a:rPr lang="en-US" altLang="zh-CN" sz="1600" dirty="0">
                <a:solidFill>
                  <a:srgbClr val="000000"/>
                </a:solidFill>
                <a:latin typeface="Times New Roman" panose="02020603050405020304" pitchFamily="18" charset="0"/>
              </a:rPr>
              <a:t>the STA corresponding to the indicated link needs to enter into target power management mode as soon as possible.</a:t>
            </a:r>
          </a:p>
          <a:p>
            <a:pPr>
              <a:buFont typeface="Wingdings" panose="05000000000000000000" pitchFamily="2" charset="2"/>
              <a:buChar char="Ø"/>
            </a:pPr>
            <a:r>
              <a:rPr lang="en-US" altLang="zh-CN" sz="1600" dirty="0">
                <a:solidFill>
                  <a:srgbClr val="000000"/>
                </a:solidFill>
                <a:latin typeface="Times New Roman" panose="02020603050405020304" pitchFamily="18" charset="0"/>
              </a:rPr>
              <a:t>Enough time needs to be reserved for AP corresponding to indicated link to make it get ready for serving the STA of the indicated link for its target power management mode as there exists potential cross-link signaling delay</a:t>
            </a:r>
          </a:p>
        </p:txBody>
      </p:sp>
      <p:sp>
        <p:nvSpPr>
          <p:cNvPr id="4" name="页脚占位符 3">
            <a:extLst>
              <a:ext uri="{FF2B5EF4-FFF2-40B4-BE49-F238E27FC236}">
                <a16:creationId xmlns:a16="http://schemas.microsoft.com/office/drawing/2014/main" id="{9228EF82-C671-4146-900C-07462CAA72E4}"/>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3828FD43-9DAA-4261-B1AF-666BFA38774D}"/>
              </a:ext>
            </a:extLst>
          </p:cNvPr>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spTree>
    <p:extLst>
      <p:ext uri="{BB962C8B-B14F-4D97-AF65-F5344CB8AC3E}">
        <p14:creationId xmlns:p14="http://schemas.microsoft.com/office/powerpoint/2010/main" val="1508037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74DD8DA-AD8C-4F27-82BE-06B66C2E6535}"/>
              </a:ext>
            </a:extLst>
          </p:cNvPr>
          <p:cNvSpPr>
            <a:spLocks noGrp="1"/>
          </p:cNvSpPr>
          <p:nvPr>
            <p:ph type="title"/>
          </p:nvPr>
        </p:nvSpPr>
        <p:spPr>
          <a:xfrm>
            <a:off x="495300" y="709212"/>
            <a:ext cx="8229600" cy="1066800"/>
          </a:xfrm>
        </p:spPr>
        <p:txBody>
          <a:bodyPr/>
          <a:lstStyle/>
          <a:p>
            <a:r>
              <a:rPr lang="en-US" altLang="zh-CN" sz="2400" dirty="0"/>
              <a:t>Proposal : Cross link signaling for power save should support the indications for DPS and PS mode</a:t>
            </a:r>
            <a:endParaRPr lang="zh-CN" altLang="en-US" sz="2400" dirty="0"/>
          </a:p>
        </p:txBody>
      </p:sp>
      <p:sp>
        <p:nvSpPr>
          <p:cNvPr id="3" name="内容占位符 2">
            <a:extLst>
              <a:ext uri="{FF2B5EF4-FFF2-40B4-BE49-F238E27FC236}">
                <a16:creationId xmlns:a16="http://schemas.microsoft.com/office/drawing/2014/main" id="{13F4D23D-63A2-4547-87DE-02A7C545F139}"/>
              </a:ext>
            </a:extLst>
          </p:cNvPr>
          <p:cNvSpPr>
            <a:spLocks noGrp="1"/>
          </p:cNvSpPr>
          <p:nvPr>
            <p:ph idx="1"/>
          </p:nvPr>
        </p:nvSpPr>
        <p:spPr>
          <a:xfrm>
            <a:off x="304800" y="1656174"/>
            <a:ext cx="8239125" cy="2201974"/>
          </a:xfrm>
        </p:spPr>
        <p:txBody>
          <a:bodyPr/>
          <a:lstStyle/>
          <a:p>
            <a:pPr marL="628650" indent="-285750">
              <a:buFont typeface="Wingdings" panose="05000000000000000000" pitchFamily="2" charset="2"/>
              <a:buChar char="p"/>
              <a:tabLst>
                <a:tab pos="712788" algn="l"/>
              </a:tabLst>
            </a:pPr>
            <a:r>
              <a:rPr lang="en-US" altLang="zh-CN" sz="1400" dirty="0"/>
              <a:t>Cross link signaling for DPS mode</a:t>
            </a:r>
            <a:endParaRPr lang="en-US" altLang="zh-CN" sz="1400" b="0" dirty="0"/>
          </a:p>
          <a:p>
            <a:pPr indent="369888">
              <a:buFont typeface="Wingdings" panose="05000000000000000000" pitchFamily="2" charset="2"/>
              <a:buChar char="Ø"/>
              <a:tabLst>
                <a:tab pos="712788" algn="l"/>
              </a:tabLst>
            </a:pPr>
            <a:r>
              <a:rPr lang="en-US" altLang="zh-CN" sz="1400" b="0" dirty="0"/>
              <a:t>A STA affiliated with a MLD can indicate that the other STA that is affiliated with the same MLD  will enter into DPS mode. In this case, DPS parameters can also be included by the cross link signaling.</a:t>
            </a:r>
          </a:p>
          <a:p>
            <a:pPr lvl="1">
              <a:buFont typeface="Arial" panose="020B0604020202020204" pitchFamily="34" charset="0"/>
              <a:buChar char="•"/>
              <a:tabLst>
                <a:tab pos="712788" algn="l"/>
              </a:tabLst>
            </a:pPr>
            <a:r>
              <a:rPr lang="en-US" altLang="zh-CN" sz="1400" dirty="0"/>
              <a:t>Enabling/disabling DPS mode</a:t>
            </a:r>
          </a:p>
          <a:p>
            <a:pPr lvl="1">
              <a:buFont typeface="Arial" panose="020B0604020202020204" pitchFamily="34" charset="0"/>
              <a:buChar char="•"/>
            </a:pPr>
            <a:r>
              <a:rPr lang="en-US" altLang="zh-CN" sz="1400" dirty="0"/>
              <a:t>Lower capability mode (e.g., 20 MHz BW, one SS, limited data rates, PPDU format)</a:t>
            </a:r>
          </a:p>
          <a:p>
            <a:pPr lvl="1">
              <a:buFont typeface="Arial" panose="020B0604020202020204" pitchFamily="34" charset="0"/>
              <a:buChar char="•"/>
            </a:pPr>
            <a:r>
              <a:rPr lang="en-US" altLang="zh-CN" sz="1400" dirty="0"/>
              <a:t>Higher capability mode (e.g., operating BW, NSS and MCSs, with at least one higher capability than that in the lower power capability mode)</a:t>
            </a:r>
          </a:p>
          <a:p>
            <a:pPr lvl="1">
              <a:buFont typeface="Arial" panose="020B0604020202020204" pitchFamily="34" charset="0"/>
              <a:buChar char="•"/>
            </a:pPr>
            <a:endParaRPr lang="en-US" altLang="zh-CN" sz="800" dirty="0"/>
          </a:p>
          <a:p>
            <a:pPr marL="628650" lvl="1">
              <a:buFont typeface="Wingdings" panose="05000000000000000000" pitchFamily="2" charset="2"/>
              <a:buChar char="p"/>
              <a:tabLst>
                <a:tab pos="712788" algn="l"/>
              </a:tabLst>
            </a:pPr>
            <a:r>
              <a:rPr lang="en-US" altLang="zh-CN" sz="1400" b="1" dirty="0"/>
              <a:t>The Transition timeout for the indicated DPS/PS mode is introduced by considering cross-link signaling delay to make the associated AP get ready for serving the STA </a:t>
            </a:r>
          </a:p>
          <a:p>
            <a:endParaRPr lang="zh-CN" altLang="en-US" dirty="0"/>
          </a:p>
        </p:txBody>
      </p:sp>
      <p:sp>
        <p:nvSpPr>
          <p:cNvPr id="4" name="页脚占位符 3">
            <a:extLst>
              <a:ext uri="{FF2B5EF4-FFF2-40B4-BE49-F238E27FC236}">
                <a16:creationId xmlns:a16="http://schemas.microsoft.com/office/drawing/2014/main" id="{9F8FB417-9813-4D8D-9038-73CF037C879C}"/>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2371BA47-A369-4ED9-A077-B764E20307FE}"/>
              </a:ext>
            </a:extLst>
          </p:cNvPr>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sp>
        <p:nvSpPr>
          <p:cNvPr id="6" name="Rectangle 2">
            <a:extLst>
              <a:ext uri="{FF2B5EF4-FFF2-40B4-BE49-F238E27FC236}">
                <a16:creationId xmlns:a16="http://schemas.microsoft.com/office/drawing/2014/main" id="{B105072B-DE72-4D4F-991C-3B79F3874C4F}"/>
              </a:ext>
            </a:extLst>
          </p:cNvPr>
          <p:cNvSpPr>
            <a:spLocks noChangeArrowheads="1"/>
          </p:cNvSpPr>
          <p:nvPr/>
        </p:nvSpPr>
        <p:spPr bwMode="auto">
          <a:xfrm>
            <a:off x="1143000" y="344285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Rectangle 7">
            <a:extLst>
              <a:ext uri="{FF2B5EF4-FFF2-40B4-BE49-F238E27FC236}">
                <a16:creationId xmlns:a16="http://schemas.microsoft.com/office/drawing/2014/main" id="{5F9B5DF2-2AC9-4E50-99AD-4AA8E3E06231}"/>
              </a:ext>
            </a:extLst>
          </p:cNvPr>
          <p:cNvSpPr>
            <a:spLocks noChangeArrowheads="1"/>
          </p:cNvSpPr>
          <p:nvPr/>
        </p:nvSpPr>
        <p:spPr bwMode="auto">
          <a:xfrm>
            <a:off x="1066800" y="344285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pic>
        <p:nvPicPr>
          <p:cNvPr id="10" name="图片 9">
            <a:extLst>
              <a:ext uri="{FF2B5EF4-FFF2-40B4-BE49-F238E27FC236}">
                <a16:creationId xmlns:a16="http://schemas.microsoft.com/office/drawing/2014/main" id="{57B46384-A7D1-404F-B0E3-D47E35F77B49}"/>
              </a:ext>
            </a:extLst>
          </p:cNvPr>
          <p:cNvPicPr>
            <a:picLocks noChangeAspect="1"/>
          </p:cNvPicPr>
          <p:nvPr/>
        </p:nvPicPr>
        <p:blipFill>
          <a:blip r:embed="rId2"/>
          <a:stretch>
            <a:fillRect/>
          </a:stretch>
        </p:blipFill>
        <p:spPr>
          <a:xfrm>
            <a:off x="838200" y="4114800"/>
            <a:ext cx="7237497" cy="2289368"/>
          </a:xfrm>
          <a:prstGeom prst="rect">
            <a:avLst/>
          </a:prstGeom>
        </p:spPr>
      </p:pic>
    </p:spTree>
    <p:extLst>
      <p:ext uri="{BB962C8B-B14F-4D97-AF65-F5344CB8AC3E}">
        <p14:creationId xmlns:p14="http://schemas.microsoft.com/office/powerpoint/2010/main" val="386177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9CA8937-5F67-43A8-B92A-8D51005E2B17}"/>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Summary</a:t>
            </a:r>
            <a:endParaRPr lang="zh-CN" altLang="en-US" dirty="0"/>
          </a:p>
        </p:txBody>
      </p:sp>
      <p:sp>
        <p:nvSpPr>
          <p:cNvPr id="3" name="内容占位符 2">
            <a:extLst>
              <a:ext uri="{FF2B5EF4-FFF2-40B4-BE49-F238E27FC236}">
                <a16:creationId xmlns:a16="http://schemas.microsoft.com/office/drawing/2014/main" id="{DB27F60E-8693-475C-94F4-CEF4CBD63D77}"/>
              </a:ext>
            </a:extLst>
          </p:cNvPr>
          <p:cNvSpPr>
            <a:spLocks noGrp="1"/>
          </p:cNvSpPr>
          <p:nvPr>
            <p:ph idx="1"/>
          </p:nvPr>
        </p:nvSpPr>
        <p:spPr>
          <a:xfrm>
            <a:off x="685800" y="1752600"/>
            <a:ext cx="8348472" cy="4114800"/>
          </a:xfrm>
        </p:spPr>
        <p:txBody>
          <a:bodyPr/>
          <a:lstStyle/>
          <a:p>
            <a:pPr>
              <a:buFont typeface="Wingdings" panose="05000000000000000000" pitchFamily="2" charset="2"/>
              <a:buChar char="p"/>
            </a:pPr>
            <a:r>
              <a:rPr lang="en-US" altLang="zh-CN" sz="1600" dirty="0"/>
              <a:t>There exist issues needed to be solved for cross link power save signaling.</a:t>
            </a:r>
          </a:p>
          <a:p>
            <a:pPr>
              <a:buFont typeface="Wingdings" panose="05000000000000000000" pitchFamily="2" charset="2"/>
              <a:buChar char="p"/>
            </a:pPr>
            <a:endParaRPr lang="en-US" altLang="zh-CN" sz="1600" dirty="0"/>
          </a:p>
          <a:p>
            <a:pPr>
              <a:buFont typeface="Wingdings" panose="05000000000000000000" pitchFamily="2" charset="2"/>
              <a:buChar char="p"/>
              <a:tabLst>
                <a:tab pos="360363" algn="l"/>
              </a:tabLst>
            </a:pPr>
            <a:r>
              <a:rPr lang="en-US" altLang="zh-CN" sz="1600" dirty="0"/>
              <a:t>This contribution analyzes the issues and proposes that:</a:t>
            </a:r>
          </a:p>
          <a:p>
            <a:pPr>
              <a:buFont typeface="Wingdings" panose="05000000000000000000" pitchFamily="2" charset="2"/>
              <a:buChar char="Ø"/>
              <a:tabLst>
                <a:tab pos="360363" algn="l"/>
              </a:tabLst>
            </a:pPr>
            <a:r>
              <a:rPr lang="en-US" altLang="zh-CN" sz="1600" dirty="0"/>
              <a:t> the cross link power save signaling mechanism to be specified should support the signaling for DPS mode in UHR.</a:t>
            </a:r>
          </a:p>
          <a:p>
            <a:pPr>
              <a:buFont typeface="Wingdings" panose="05000000000000000000" pitchFamily="2" charset="2"/>
              <a:buChar char="Ø"/>
              <a:tabLst>
                <a:tab pos="360363" algn="l"/>
              </a:tabLst>
            </a:pPr>
            <a:r>
              <a:rPr lang="en-US" altLang="zh-CN" sz="1600" dirty="0"/>
              <a:t>The transition timeout for indicated DPS/PS mode is introduced by considering cross-link signaling delay to make the associated AP get ready for serving the STA.</a:t>
            </a:r>
          </a:p>
          <a:p>
            <a:pPr>
              <a:buFont typeface="Wingdings" panose="05000000000000000000" pitchFamily="2" charset="2"/>
              <a:buChar char="p"/>
            </a:pPr>
            <a:endParaRPr lang="en-US" altLang="zh-CN" sz="1600" dirty="0"/>
          </a:p>
          <a:p>
            <a:pPr>
              <a:buFont typeface="Wingdings" panose="05000000000000000000" pitchFamily="2" charset="2"/>
              <a:buChar char="p"/>
            </a:pPr>
            <a:endParaRPr lang="en-US" altLang="zh-CN" sz="1600" b="0" dirty="0"/>
          </a:p>
          <a:p>
            <a:endParaRPr lang="en-US" altLang="zh-CN" sz="1600" b="0" kern="1200" dirty="0">
              <a:solidFill>
                <a:schemeClr val="tx2"/>
              </a:solidFill>
            </a:endParaRPr>
          </a:p>
          <a:p>
            <a:endParaRPr lang="en-US" altLang="zh-CN" sz="1600" b="0" kern="1200" dirty="0">
              <a:solidFill>
                <a:schemeClr val="tx2"/>
              </a:solidFill>
            </a:endParaRPr>
          </a:p>
          <a:p>
            <a:endParaRPr lang="zh-CN" altLang="en-US" sz="1600" b="0" dirty="0"/>
          </a:p>
        </p:txBody>
      </p:sp>
      <p:sp>
        <p:nvSpPr>
          <p:cNvPr id="4" name="页脚占位符 3">
            <a:extLst>
              <a:ext uri="{FF2B5EF4-FFF2-40B4-BE49-F238E27FC236}">
                <a16:creationId xmlns:a16="http://schemas.microsoft.com/office/drawing/2014/main" id="{CFE04527-2AD4-4DBB-A130-88A6C5E265E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89D4FB5-6190-44A4-948A-AAE975B62C45}"/>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spTree>
    <p:extLst>
      <p:ext uri="{BB962C8B-B14F-4D97-AF65-F5344CB8AC3E}">
        <p14:creationId xmlns:p14="http://schemas.microsoft.com/office/powerpoint/2010/main" val="2840055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References</a:t>
            </a:r>
          </a:p>
        </p:txBody>
      </p:sp>
      <p:sp>
        <p:nvSpPr>
          <p:cNvPr id="3" name="Content Placeholder 2"/>
          <p:cNvSpPr>
            <a:spLocks noGrp="1"/>
          </p:cNvSpPr>
          <p:nvPr>
            <p:ph idx="1"/>
          </p:nvPr>
        </p:nvSpPr>
        <p:spPr>
          <a:xfrm>
            <a:off x="609600" y="1600199"/>
            <a:ext cx="8305800" cy="4267201"/>
          </a:xfrm>
        </p:spPr>
        <p:txBody>
          <a:bodyPr>
            <a:noAutofit/>
          </a:bodyPr>
          <a:lstStyle/>
          <a:p>
            <a:pPr marL="0" indent="0">
              <a:buNone/>
            </a:pPr>
            <a:r>
              <a:rPr lang="en-US" altLang="zh-CN" sz="1400" b="0" i="0" dirty="0">
                <a:solidFill>
                  <a:srgbClr val="000000"/>
                </a:solidFill>
                <a:effectLst/>
                <a:latin typeface="+mn-ea"/>
                <a:ea typeface="+mn-ea"/>
              </a:rPr>
              <a:t>[1] tgbn-motions-list-part-2, </a:t>
            </a:r>
            <a:r>
              <a:rPr lang="en-US" altLang="zh-CN" sz="1400" b="0" i="0" dirty="0">
                <a:solidFill>
                  <a:srgbClr val="000000"/>
                </a:solidFill>
                <a:effectLst/>
                <a:latin typeface="+mn-ea"/>
                <a:ea typeface="+mn-ea"/>
                <a:hlinkClick r:id="rId2"/>
              </a:rPr>
              <a:t>https://mentor.ieee.org/802.11/dcn/25/11-25-0014-16-00bn-tgbn-motions-list-part-2.pptx</a:t>
            </a:r>
            <a:endParaRPr lang="en-US" altLang="zh-CN" sz="1400" b="0" i="0" dirty="0">
              <a:solidFill>
                <a:srgbClr val="000000"/>
              </a:solidFill>
              <a:effectLst/>
              <a:latin typeface="+mn-ea"/>
              <a:ea typeface="+mn-ea"/>
            </a:endParaRPr>
          </a:p>
          <a:p>
            <a:pPr marL="0" indent="0">
              <a:buNone/>
            </a:pPr>
            <a:r>
              <a:rPr lang="en-US" altLang="zh-CN" sz="1400" b="0" i="0" dirty="0">
                <a:solidFill>
                  <a:srgbClr val="000000"/>
                </a:solidFill>
                <a:effectLst/>
                <a:latin typeface="+mn-ea"/>
                <a:ea typeface="+mn-ea"/>
              </a:rPr>
              <a:t>[2] tgbn-motions-list-part-1</a:t>
            </a:r>
            <a:r>
              <a:rPr lang="en-US" altLang="zh-CN" sz="1400" b="0" dirty="0">
                <a:solidFill>
                  <a:srgbClr val="000000"/>
                </a:solidFill>
                <a:latin typeface="+mn-ea"/>
                <a:ea typeface="+mn-ea"/>
              </a:rPr>
              <a:t>, </a:t>
            </a:r>
            <a:r>
              <a:rPr lang="en-US" altLang="zh-CN" sz="1400" b="0" dirty="0">
                <a:solidFill>
                  <a:srgbClr val="000000"/>
                </a:solidFill>
                <a:latin typeface="+mn-ea"/>
                <a:ea typeface="+mn-ea"/>
                <a:hlinkClick r:id="rId3"/>
              </a:rPr>
              <a:t>https://mentor.ieee.org/802.11/dcn/24/11-24-0171-26-00bn-tgbn-motions-list-part-1.pptx</a:t>
            </a:r>
            <a:endParaRPr lang="en-US" altLang="zh-CN" sz="1400" b="0" dirty="0">
              <a:latin typeface="+mn-ea"/>
              <a:ea typeface="+mn-ea"/>
            </a:endParaRPr>
          </a:p>
          <a:p>
            <a:pPr marL="0" indent="0">
              <a:buNone/>
            </a:pPr>
            <a:r>
              <a:rPr lang="en-US" altLang="zh-CN" sz="1400" b="0" dirty="0">
                <a:latin typeface="+mn-ea"/>
                <a:ea typeface="+mn-ea"/>
              </a:rPr>
              <a:t>[3] Power Save Protocols for UHR - follow up, </a:t>
            </a:r>
            <a:r>
              <a:rPr lang="en-US" altLang="zh-CN" sz="1400" b="0" i="0" dirty="0">
                <a:solidFill>
                  <a:srgbClr val="000000"/>
                </a:solidFill>
                <a:effectLst/>
                <a:latin typeface="+mn-ea"/>
                <a:ea typeface="+mn-ea"/>
                <a:hlinkClick r:id="rId4"/>
              </a:rPr>
              <a:t>https://mentor.ieee.org/802.11/dcn/24/11-24-0544-01-00bn-power-save-protocols-for-uhr-follow-up.pptx</a:t>
            </a:r>
            <a:endParaRPr lang="en-US" altLang="zh-CN" sz="1400" b="0" i="0" dirty="0">
              <a:solidFill>
                <a:srgbClr val="000000"/>
              </a:solidFill>
              <a:effectLst/>
              <a:latin typeface="+mn-ea"/>
              <a:ea typeface="+mn-ea"/>
            </a:endParaRPr>
          </a:p>
          <a:p>
            <a:pPr marL="0" indent="0">
              <a:buNone/>
            </a:pPr>
            <a:r>
              <a:rPr lang="en-US" altLang="zh-CN" sz="1400" b="0" dirty="0">
                <a:latin typeface="+mn-ea"/>
                <a:ea typeface="+mn-ea"/>
              </a:rPr>
              <a:t>[4] Client power save, </a:t>
            </a:r>
            <a:r>
              <a:rPr lang="en-US" altLang="zh-CN" sz="1400" b="0" dirty="0">
                <a:solidFill>
                  <a:srgbClr val="000000"/>
                </a:solidFill>
                <a:latin typeface="+mn-ea"/>
                <a:ea typeface="+mn-ea"/>
                <a:hlinkClick r:id="rId5"/>
              </a:rPr>
              <a:t>https://mentor.ieee.org/802.11/dcn/23/11-23-2003-00-00bn-client-power-save.pptx</a:t>
            </a:r>
            <a:endParaRPr lang="en-US" altLang="zh-CN" sz="1400" b="0" dirty="0">
              <a:solidFill>
                <a:srgbClr val="000000"/>
              </a:solidFill>
              <a:latin typeface="+mn-ea"/>
              <a:ea typeface="+mn-ea"/>
            </a:endParaRPr>
          </a:p>
          <a:p>
            <a:pPr marL="0" indent="0">
              <a:buNone/>
            </a:pPr>
            <a:r>
              <a:rPr lang="en-US" altLang="zh-CN" sz="1400" b="0" dirty="0">
                <a:latin typeface="+mn-ea"/>
                <a:ea typeface="+mn-ea"/>
              </a:rPr>
              <a:t>[5] Multi link Power Management for MLO, </a:t>
            </a:r>
            <a:r>
              <a:rPr lang="en-US" altLang="zh-CN" sz="1400" b="0" dirty="0">
                <a:latin typeface="+mn-ea"/>
                <a:ea typeface="+mn-ea"/>
                <a:hlinkClick r:id="rId6"/>
              </a:rPr>
              <a:t>https://mentor.ieee.org/802.11/dcn/24/11-24-0602-00-00bn-multi-link-power-management-for-mlo.pptx</a:t>
            </a:r>
            <a:endParaRPr lang="en-US" altLang="zh-CN" sz="1400" b="0" dirty="0">
              <a:latin typeface="+mn-ea"/>
              <a:ea typeface="+mn-ea"/>
            </a:endParaRPr>
          </a:p>
          <a:p>
            <a:pPr marL="0" indent="0">
              <a:buNone/>
            </a:pPr>
            <a:endParaRPr lang="en-US" altLang="zh-CN" sz="1400" b="0" dirty="0">
              <a:latin typeface="+mn-ea"/>
              <a:ea typeface="+mn-ea"/>
            </a:endParaRPr>
          </a:p>
          <a:p>
            <a:pPr marL="0" indent="0">
              <a:buNone/>
            </a:pPr>
            <a:endParaRPr lang="en-US" altLang="zh-CN" sz="1400" b="0" dirty="0">
              <a:latin typeface="+mn-ea"/>
              <a:ea typeface="+mn-ea"/>
            </a:endParaRPr>
          </a:p>
          <a:p>
            <a:pPr marL="0" indent="0">
              <a:buNone/>
            </a:pPr>
            <a:endParaRPr lang="en-US" altLang="zh-CN" sz="1400" b="0" dirty="0">
              <a:latin typeface="+mn-ea"/>
              <a:ea typeface="+mn-ea"/>
            </a:endParaRPr>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7</a:t>
            </a:fld>
            <a:endParaRPr lang="en-US" altLang="en-US"/>
          </a:p>
        </p:txBody>
      </p:sp>
      <p:sp>
        <p:nvSpPr>
          <p:cNvPr id="6" name="文本框 5"/>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dirty="0">
                <a:latin typeface="Arial" panose="020B0604020202020204" pitchFamily="34" charset="0"/>
                <a:cs typeface="Arial" panose="020B0604020202020204" pitchFamily="34" charset="0"/>
              </a:rPr>
              <a:t>SP1</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8</a:t>
            </a:fld>
            <a:endParaRPr lang="en-US" altLang="en-US"/>
          </a:p>
        </p:txBody>
      </p:sp>
      <p:sp>
        <p:nvSpPr>
          <p:cNvPr id="10" name="TextBox 9"/>
          <p:cNvSpPr txBox="1"/>
          <p:nvPr/>
        </p:nvSpPr>
        <p:spPr>
          <a:xfrm>
            <a:off x="600074" y="1676400"/>
            <a:ext cx="8086726" cy="1815882"/>
          </a:xfrm>
          <a:prstGeom prst="rect">
            <a:avLst/>
          </a:prstGeom>
          <a:noFill/>
        </p:spPr>
        <p:txBody>
          <a:bodyPr wrap="square" rtlCol="0">
            <a:spAutoFit/>
          </a:bodyPr>
          <a:lstStyle/>
          <a:p>
            <a:pPr marL="287655" indent="-287655" algn="just">
              <a:buFont typeface="Wingdings" panose="05000000000000000000" pitchFamily="2" charset="2"/>
              <a:buChar char="q"/>
            </a:pPr>
            <a:r>
              <a:rPr lang="en-US" altLang="zh-CN" sz="1600" b="1" dirty="0">
                <a:solidFill>
                  <a:schemeClr val="tx2"/>
                </a:solidFill>
              </a:rPr>
              <a:t>SP 1: Do you agree that the cross link power save signaling mechanism to be specified should support the signaling for DPS mode in UHR?</a:t>
            </a:r>
            <a:endParaRPr lang="zh-CN" altLang="zh-CN" sz="1600" b="1" dirty="0">
              <a:solidFill>
                <a:schemeClr val="tx2"/>
              </a:solidFill>
            </a:endParaRPr>
          </a:p>
          <a:p>
            <a:pPr marL="287655" indent="-287655" algn="just">
              <a:buFont typeface="Wingdings" panose="05000000000000000000" pitchFamily="2" charset="2"/>
              <a:buChar char="q"/>
            </a:pPr>
            <a:endParaRPr lang="en-US" altLang="zh-CN" sz="1600" b="1" dirty="0">
              <a:solidFill>
                <a:schemeClr val="tx2"/>
              </a:solidFill>
            </a:endParaRPr>
          </a:p>
          <a:p>
            <a:pPr marL="342900" lvl="0" indent="-342900" algn="just">
              <a:buFont typeface="Wingdings" panose="05000000000000000000" pitchFamily="2" charset="2"/>
              <a:buChar char="Ø"/>
            </a:pPr>
            <a:r>
              <a:rPr lang="en-US" altLang="zh-CN" sz="1600" b="1" dirty="0">
                <a:solidFill>
                  <a:schemeClr val="tx2"/>
                </a:solidFill>
              </a:rPr>
              <a:t>The</a:t>
            </a:r>
            <a:r>
              <a:rPr lang="zh-CN" altLang="en-US" sz="1600" b="1" dirty="0">
                <a:solidFill>
                  <a:schemeClr val="tx2"/>
                </a:solidFill>
              </a:rPr>
              <a:t> </a:t>
            </a:r>
            <a:r>
              <a:rPr lang="en-US" altLang="zh-CN" sz="1600" b="1" dirty="0">
                <a:solidFill>
                  <a:schemeClr val="tx2"/>
                </a:solidFill>
              </a:rPr>
              <a:t>mechanism</a:t>
            </a:r>
            <a:r>
              <a:rPr lang="zh-CN" altLang="en-US" sz="1600" b="1" dirty="0">
                <a:solidFill>
                  <a:schemeClr val="tx2"/>
                </a:solidFill>
              </a:rPr>
              <a:t> </a:t>
            </a:r>
            <a:r>
              <a:rPr lang="en-US" altLang="zh-CN" sz="1600" b="1" dirty="0">
                <a:solidFill>
                  <a:schemeClr val="tx2"/>
                </a:solidFill>
              </a:rPr>
              <a:t>is</a:t>
            </a:r>
            <a:r>
              <a:rPr lang="zh-CN" altLang="en-US" sz="1600" b="1" dirty="0">
                <a:solidFill>
                  <a:schemeClr val="tx2"/>
                </a:solidFill>
              </a:rPr>
              <a:t> </a:t>
            </a:r>
            <a:r>
              <a:rPr lang="en-US" altLang="zh-CN" sz="1600" b="1" dirty="0">
                <a:solidFill>
                  <a:schemeClr val="tx2"/>
                </a:solidFill>
              </a:rPr>
              <a:t>TBD.</a:t>
            </a:r>
            <a:endParaRPr lang="zh-CN" altLang="zh-CN" sz="1600" b="1" dirty="0">
              <a:solidFill>
                <a:schemeClr val="tx2"/>
              </a:solidFill>
            </a:endParaRPr>
          </a:p>
          <a:p>
            <a:pPr marL="287655" indent="-287655" algn="just">
              <a:buFont typeface="Wingdings" panose="05000000000000000000" pitchFamily="2" charset="2"/>
              <a:buChar char="q"/>
            </a:pPr>
            <a:endParaRPr lang="zh-CN" altLang="zh-CN" sz="1600" b="1" dirty="0">
              <a:solidFill>
                <a:schemeClr val="tx2"/>
              </a:solidFill>
            </a:endParaRPr>
          </a:p>
          <a:p>
            <a:r>
              <a:rPr lang="en-US" altLang="zh-CN" sz="1600" dirty="0"/>
              <a:t> </a:t>
            </a:r>
            <a:endParaRPr lang="zh-CN" altLang="zh-CN" sz="1600" dirty="0"/>
          </a:p>
          <a:p>
            <a:pPr marL="287655" indent="-287655" algn="just">
              <a:buFont typeface="Wingdings" panose="05000000000000000000" pitchFamily="2" charset="2"/>
              <a:buChar char="q"/>
            </a:pPr>
            <a:endParaRPr lang="en-US" sz="1600" dirty="0">
              <a:solidFill>
                <a:schemeClr val="tx2"/>
              </a:solidFill>
            </a:endParaRPr>
          </a:p>
        </p:txBody>
      </p:sp>
      <p:sp>
        <p:nvSpPr>
          <p:cNvPr id="5" name="文本框 4"/>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extLst>
      <p:ext uri="{BB962C8B-B14F-4D97-AF65-F5344CB8AC3E}">
        <p14:creationId xmlns:p14="http://schemas.microsoft.com/office/powerpoint/2010/main" val="2908669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A5A91E0-CC92-459C-AC83-5CBF0B222191}"/>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SP2</a:t>
            </a:r>
            <a:endParaRPr lang="zh-CN" altLang="en-US" dirty="0"/>
          </a:p>
        </p:txBody>
      </p:sp>
      <p:sp>
        <p:nvSpPr>
          <p:cNvPr id="3" name="内容占位符 2">
            <a:extLst>
              <a:ext uri="{FF2B5EF4-FFF2-40B4-BE49-F238E27FC236}">
                <a16:creationId xmlns:a16="http://schemas.microsoft.com/office/drawing/2014/main" id="{A7CFF4DD-F89A-4809-ADFF-D99E10FBC52B}"/>
              </a:ext>
            </a:extLst>
          </p:cNvPr>
          <p:cNvSpPr>
            <a:spLocks noGrp="1"/>
          </p:cNvSpPr>
          <p:nvPr>
            <p:ph idx="1"/>
          </p:nvPr>
        </p:nvSpPr>
        <p:spPr>
          <a:xfrm>
            <a:off x="685800" y="1981200"/>
            <a:ext cx="8077200" cy="4114800"/>
          </a:xfrm>
        </p:spPr>
        <p:txBody>
          <a:bodyPr/>
          <a:lstStyle/>
          <a:p>
            <a:pPr marL="287655" indent="-287655" algn="just">
              <a:spcBef>
                <a:spcPct val="0"/>
              </a:spcBef>
              <a:buFont typeface="Wingdings" panose="05000000000000000000" pitchFamily="2" charset="2"/>
              <a:buChar char="q"/>
            </a:pPr>
            <a:r>
              <a:rPr lang="en-US" altLang="zh-CN" sz="1600" kern="1200" dirty="0">
                <a:solidFill>
                  <a:schemeClr val="tx2"/>
                </a:solidFill>
                <a:latin typeface="Times New Roman" panose="02020603050405020304" pitchFamily="18" charset="0"/>
                <a:cs typeface="+mn-cs"/>
              </a:rPr>
              <a:t>SP 2: Do you agree that the transition timeout for indicated DPS/PS mode is defined by considering cross-link signaling delay to make the associated AP get ready for serving the STA for its indicated PS mode by cross link power save signaling mechanism?</a:t>
            </a:r>
          </a:p>
          <a:p>
            <a:endParaRPr lang="zh-CN" altLang="en-US" dirty="0"/>
          </a:p>
        </p:txBody>
      </p:sp>
      <p:sp>
        <p:nvSpPr>
          <p:cNvPr id="4" name="页脚占位符 3">
            <a:extLst>
              <a:ext uri="{FF2B5EF4-FFF2-40B4-BE49-F238E27FC236}">
                <a16:creationId xmlns:a16="http://schemas.microsoft.com/office/drawing/2014/main" id="{13823F57-C0CF-40AE-B8BC-5356CA9F5A41}"/>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F9CD1B8A-2B62-4E8C-8688-77D8915CD6F4}"/>
              </a:ext>
            </a:extLst>
          </p:cNvPr>
          <p:cNvSpPr>
            <a:spLocks noGrp="1"/>
          </p:cNvSpPr>
          <p:nvPr>
            <p:ph type="sldNum" sz="quarter" idx="12"/>
          </p:nvPr>
        </p:nvSpPr>
        <p:spPr/>
        <p:txBody>
          <a:bodyPr/>
          <a:lstStyle/>
          <a:p>
            <a:r>
              <a:rPr lang="en-US" altLang="en-US"/>
              <a:t>Slide </a:t>
            </a:r>
            <a:fld id="{0FF88134-36A3-492E-B6B5-2F4703E76746}" type="slidenum">
              <a:rPr lang="en-US" altLang="en-US" smtClean="0"/>
              <a:t>9</a:t>
            </a:fld>
            <a:endParaRPr lang="en-US" altLang="en-US"/>
          </a:p>
        </p:txBody>
      </p:sp>
    </p:spTree>
    <p:extLst>
      <p:ext uri="{BB962C8B-B14F-4D97-AF65-F5344CB8AC3E}">
        <p14:creationId xmlns:p14="http://schemas.microsoft.com/office/powerpoint/2010/main" val="362278448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8973</TotalTime>
  <Words>871</Words>
  <Application>Microsoft Office PowerPoint</Application>
  <PresentationFormat>全屏显示(4:3)</PresentationFormat>
  <Paragraphs>95</Paragraphs>
  <Slides>9</Slides>
  <Notes>2</Notes>
  <HiddenSlides>0</HiddenSlides>
  <MMClips>0</MMClips>
  <ScaleCrop>false</ScaleCrop>
  <HeadingPairs>
    <vt:vector size="8" baseType="variant">
      <vt:variant>
        <vt:lpstr>已用的字体</vt:lpstr>
      </vt:variant>
      <vt:variant>
        <vt:i4>3</vt:i4>
      </vt:variant>
      <vt:variant>
        <vt:lpstr>主题</vt:lpstr>
      </vt:variant>
      <vt:variant>
        <vt:i4>1</vt:i4>
      </vt:variant>
      <vt:variant>
        <vt:lpstr>嵌入 OLE 服务器</vt:lpstr>
      </vt:variant>
      <vt:variant>
        <vt:i4>1</vt:i4>
      </vt:variant>
      <vt:variant>
        <vt:lpstr>幻灯片标题</vt:lpstr>
      </vt:variant>
      <vt:variant>
        <vt:i4>9</vt:i4>
      </vt:variant>
    </vt:vector>
  </HeadingPairs>
  <TitlesOfParts>
    <vt:vector size="14" baseType="lpstr">
      <vt:lpstr>Arial</vt:lpstr>
      <vt:lpstr>Times New Roman</vt:lpstr>
      <vt:lpstr>Wingdings</vt:lpstr>
      <vt:lpstr>802-11-Submission</vt:lpstr>
      <vt:lpstr>Visio</vt:lpstr>
      <vt:lpstr>Further Considerations on  Client Power Save</vt:lpstr>
      <vt:lpstr>Introduction</vt:lpstr>
      <vt:lpstr>Recap</vt:lpstr>
      <vt:lpstr>Issues for cross link power save signaling </vt:lpstr>
      <vt:lpstr>Proposal : Cross link signaling for power save should support the indications for DPS and PS mode</vt:lpstr>
      <vt:lpstr>Summary</vt:lpstr>
      <vt:lpstr>References</vt:lpstr>
      <vt:lpstr>SP1</vt:lpstr>
      <vt:lpstr>SP2</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卢刘明(Liuming Lu)</cp:lastModifiedBy>
  <cp:revision>3739</cp:revision>
  <cp:lastPrinted>2014-11-04T15:04:00Z</cp:lastPrinted>
  <dcterms:created xsi:type="dcterms:W3CDTF">2007-04-17T18:10:00Z</dcterms:created>
  <dcterms:modified xsi:type="dcterms:W3CDTF">2025-05-11T09:33:52Z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