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22"/>
  </p:notesMasterIdLst>
  <p:sldIdLst>
    <p:sldId id="4956" r:id="rId5"/>
    <p:sldId id="4985" r:id="rId6"/>
    <p:sldId id="4980" r:id="rId7"/>
    <p:sldId id="4981" r:id="rId8"/>
    <p:sldId id="4986" r:id="rId9"/>
    <p:sldId id="4987" r:id="rId10"/>
    <p:sldId id="4957" r:id="rId11"/>
    <p:sldId id="4976" r:id="rId12"/>
    <p:sldId id="4938" r:id="rId13"/>
    <p:sldId id="4939" r:id="rId14"/>
    <p:sldId id="4965" r:id="rId15"/>
    <p:sldId id="4967" r:id="rId16"/>
    <p:sldId id="4968" r:id="rId17"/>
    <p:sldId id="4975" r:id="rId18"/>
    <p:sldId id="4983" r:id="rId19"/>
    <p:sldId id="4959" r:id="rId20"/>
    <p:sldId id="4947" r:id="rId21"/>
  </p:sldIdLst>
  <p:sldSz cx="12192000" cy="6858000"/>
  <p:notesSz cx="6858000" cy="9144000"/>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8F706C5-0340-4FDD-AE99-DEFCE08F6956}" v="7" dt="2025-01-12T08:39:59.60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9577" autoAdjust="0"/>
    <p:restoredTop sz="94660"/>
  </p:normalViewPr>
  <p:slideViewPr>
    <p:cSldViewPr snapToGrid="0">
      <p:cViewPr varScale="1">
        <p:scale>
          <a:sx n="82" d="100"/>
          <a:sy n="82" d="100"/>
        </p:scale>
        <p:origin x="509"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tableStyles" Target="tableStyle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viewProps" Target="viewProp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presProps" Target="presProps.xml"/><Relationship Id="rId28" Type="http://schemas.microsoft.com/office/2015/10/relationships/revisionInfo" Target="revisionInfo.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notesMaster" Target="notesMasters/notes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Lin Yang" userId="22c9f923-3b96-4280-92a1-bec5296842d7" providerId="ADAL" clId="{78F706C5-0340-4FDD-AE99-DEFCE08F6956}"/>
    <pc:docChg chg="undo custSel addSld delSld modSld sldOrd modMainMaster">
      <pc:chgData name="Lin Yang" userId="22c9f923-3b96-4280-92a1-bec5296842d7" providerId="ADAL" clId="{78F706C5-0340-4FDD-AE99-DEFCE08F6956}" dt="2025-01-12T21:40:49.451" v="466" actId="20577"/>
      <pc:docMkLst>
        <pc:docMk/>
      </pc:docMkLst>
      <pc:sldChg chg="add del">
        <pc:chgData name="Lin Yang" userId="22c9f923-3b96-4280-92a1-bec5296842d7" providerId="ADAL" clId="{78F706C5-0340-4FDD-AE99-DEFCE08F6956}" dt="2025-01-10T18:33:33.126" v="388" actId="47"/>
        <pc:sldMkLst>
          <pc:docMk/>
          <pc:sldMk cId="1355021877" sldId="1666"/>
        </pc:sldMkLst>
      </pc:sldChg>
      <pc:sldChg chg="modSp add del mod">
        <pc:chgData name="Lin Yang" userId="22c9f923-3b96-4280-92a1-bec5296842d7" providerId="ADAL" clId="{78F706C5-0340-4FDD-AE99-DEFCE08F6956}" dt="2025-01-10T18:36:55.948" v="440" actId="47"/>
        <pc:sldMkLst>
          <pc:docMk/>
          <pc:sldMk cId="2093688525" sldId="1668"/>
        </pc:sldMkLst>
        <pc:spChg chg="mod">
          <ac:chgData name="Lin Yang" userId="22c9f923-3b96-4280-92a1-bec5296842d7" providerId="ADAL" clId="{78F706C5-0340-4FDD-AE99-DEFCE08F6956}" dt="2025-01-10T18:33:47.624" v="392" actId="20577"/>
          <ac:spMkLst>
            <pc:docMk/>
            <pc:sldMk cId="2093688525" sldId="1668"/>
            <ac:spMk id="7" creationId="{00000000-0000-0000-0000-000000000000}"/>
          </ac:spMkLst>
        </pc:spChg>
      </pc:sldChg>
      <pc:sldChg chg="add ord">
        <pc:chgData name="Lin Yang" userId="22c9f923-3b96-4280-92a1-bec5296842d7" providerId="ADAL" clId="{78F706C5-0340-4FDD-AE99-DEFCE08F6956}" dt="2025-01-12T08:43:10.905" v="444"/>
        <pc:sldMkLst>
          <pc:docMk/>
          <pc:sldMk cId="586885206" sldId="4938"/>
        </pc:sldMkLst>
      </pc:sldChg>
      <pc:sldChg chg="add ord">
        <pc:chgData name="Lin Yang" userId="22c9f923-3b96-4280-92a1-bec5296842d7" providerId="ADAL" clId="{78F706C5-0340-4FDD-AE99-DEFCE08F6956}" dt="2025-01-12T08:43:10.905" v="444"/>
        <pc:sldMkLst>
          <pc:docMk/>
          <pc:sldMk cId="3664967445" sldId="4939"/>
        </pc:sldMkLst>
      </pc:sldChg>
      <pc:sldChg chg="add ord">
        <pc:chgData name="Lin Yang" userId="22c9f923-3b96-4280-92a1-bec5296842d7" providerId="ADAL" clId="{78F706C5-0340-4FDD-AE99-DEFCE08F6956}" dt="2025-01-12T08:43:10.905" v="444"/>
        <pc:sldMkLst>
          <pc:docMk/>
          <pc:sldMk cId="4220759016" sldId="4947"/>
        </pc:sldMkLst>
      </pc:sldChg>
      <pc:sldChg chg="modSp add mod ord">
        <pc:chgData name="Lin Yang" userId="22c9f923-3b96-4280-92a1-bec5296842d7" providerId="ADAL" clId="{78F706C5-0340-4FDD-AE99-DEFCE08F6956}" dt="2025-01-12T21:40:49.451" v="466" actId="20577"/>
        <pc:sldMkLst>
          <pc:docMk/>
          <pc:sldMk cId="924936164" sldId="4957"/>
        </pc:sldMkLst>
        <pc:spChg chg="mod">
          <ac:chgData name="Lin Yang" userId="22c9f923-3b96-4280-92a1-bec5296842d7" providerId="ADAL" clId="{78F706C5-0340-4FDD-AE99-DEFCE08F6956}" dt="2025-01-12T21:40:49.451" v="466" actId="20577"/>
          <ac:spMkLst>
            <pc:docMk/>
            <pc:sldMk cId="924936164" sldId="4957"/>
            <ac:spMk id="2" creationId="{9F7DD26B-BA85-EDCD-C6C0-53DAFE1C67AC}"/>
          </ac:spMkLst>
        </pc:spChg>
      </pc:sldChg>
      <pc:sldChg chg="add ord">
        <pc:chgData name="Lin Yang" userId="22c9f923-3b96-4280-92a1-bec5296842d7" providerId="ADAL" clId="{78F706C5-0340-4FDD-AE99-DEFCE08F6956}" dt="2025-01-12T08:43:10.905" v="444"/>
        <pc:sldMkLst>
          <pc:docMk/>
          <pc:sldMk cId="2938629562" sldId="4959"/>
        </pc:sldMkLst>
      </pc:sldChg>
      <pc:sldChg chg="add ord">
        <pc:chgData name="Lin Yang" userId="22c9f923-3b96-4280-92a1-bec5296842d7" providerId="ADAL" clId="{78F706C5-0340-4FDD-AE99-DEFCE08F6956}" dt="2025-01-12T08:43:10.905" v="444"/>
        <pc:sldMkLst>
          <pc:docMk/>
          <pc:sldMk cId="3696585584" sldId="4965"/>
        </pc:sldMkLst>
      </pc:sldChg>
      <pc:sldChg chg="add ord">
        <pc:chgData name="Lin Yang" userId="22c9f923-3b96-4280-92a1-bec5296842d7" providerId="ADAL" clId="{78F706C5-0340-4FDD-AE99-DEFCE08F6956}" dt="2025-01-12T08:43:10.905" v="444"/>
        <pc:sldMkLst>
          <pc:docMk/>
          <pc:sldMk cId="1977048642" sldId="4967"/>
        </pc:sldMkLst>
      </pc:sldChg>
      <pc:sldChg chg="add ord">
        <pc:chgData name="Lin Yang" userId="22c9f923-3b96-4280-92a1-bec5296842d7" providerId="ADAL" clId="{78F706C5-0340-4FDD-AE99-DEFCE08F6956}" dt="2025-01-12T08:43:10.905" v="444"/>
        <pc:sldMkLst>
          <pc:docMk/>
          <pc:sldMk cId="3328948463" sldId="4968"/>
        </pc:sldMkLst>
      </pc:sldChg>
      <pc:sldChg chg="add ord">
        <pc:chgData name="Lin Yang" userId="22c9f923-3b96-4280-92a1-bec5296842d7" providerId="ADAL" clId="{78F706C5-0340-4FDD-AE99-DEFCE08F6956}" dt="2025-01-12T08:43:10.905" v="444"/>
        <pc:sldMkLst>
          <pc:docMk/>
          <pc:sldMk cId="2767599933" sldId="4975"/>
        </pc:sldMkLst>
      </pc:sldChg>
      <pc:sldChg chg="add ord">
        <pc:chgData name="Lin Yang" userId="22c9f923-3b96-4280-92a1-bec5296842d7" providerId="ADAL" clId="{78F706C5-0340-4FDD-AE99-DEFCE08F6956}" dt="2025-01-12T08:43:10.905" v="444"/>
        <pc:sldMkLst>
          <pc:docMk/>
          <pc:sldMk cId="3685854968" sldId="4976"/>
        </pc:sldMkLst>
      </pc:sldChg>
      <pc:sldChg chg="del">
        <pc:chgData name="Lin Yang" userId="22c9f923-3b96-4280-92a1-bec5296842d7" providerId="ADAL" clId="{78F706C5-0340-4FDD-AE99-DEFCE08F6956}" dt="2025-01-12T08:44:23.344" v="449" actId="47"/>
        <pc:sldMkLst>
          <pc:docMk/>
          <pc:sldMk cId="481055492" sldId="4982"/>
        </pc:sldMkLst>
      </pc:sldChg>
      <pc:sldChg chg="ord">
        <pc:chgData name="Lin Yang" userId="22c9f923-3b96-4280-92a1-bec5296842d7" providerId="ADAL" clId="{78F706C5-0340-4FDD-AE99-DEFCE08F6956}" dt="2025-01-12T08:44:11.081" v="448"/>
        <pc:sldMkLst>
          <pc:docMk/>
          <pc:sldMk cId="4217699026" sldId="4983"/>
        </pc:sldMkLst>
      </pc:sldChg>
      <pc:sldChg chg="modSp new del mod">
        <pc:chgData name="Lin Yang" userId="22c9f923-3b96-4280-92a1-bec5296842d7" providerId="ADAL" clId="{78F706C5-0340-4FDD-AE99-DEFCE08F6956}" dt="2025-01-10T18:38:54.747" v="441" actId="2696"/>
        <pc:sldMkLst>
          <pc:docMk/>
          <pc:sldMk cId="1153464210" sldId="4984"/>
        </pc:sldMkLst>
        <pc:spChg chg="mod">
          <ac:chgData name="Lin Yang" userId="22c9f923-3b96-4280-92a1-bec5296842d7" providerId="ADAL" clId="{78F706C5-0340-4FDD-AE99-DEFCE08F6956}" dt="2025-01-10T18:33:23.470" v="387" actId="20578"/>
          <ac:spMkLst>
            <pc:docMk/>
            <pc:sldMk cId="1153464210" sldId="4984"/>
            <ac:spMk id="2" creationId="{5D774326-444B-9CB3-B560-16C7506308AD}"/>
          </ac:spMkLst>
        </pc:spChg>
        <pc:spChg chg="mod">
          <ac:chgData name="Lin Yang" userId="22c9f923-3b96-4280-92a1-bec5296842d7" providerId="ADAL" clId="{78F706C5-0340-4FDD-AE99-DEFCE08F6956}" dt="2025-01-10T18:20:58.645" v="8"/>
          <ac:spMkLst>
            <pc:docMk/>
            <pc:sldMk cId="1153464210" sldId="4984"/>
            <ac:spMk id="3" creationId="{F94E4BEE-DC72-4DDB-0DC4-5049F0B85FDA}"/>
          </ac:spMkLst>
        </pc:spChg>
      </pc:sldChg>
      <pc:sldChg chg="add del">
        <pc:chgData name="Lin Yang" userId="22c9f923-3b96-4280-92a1-bec5296842d7" providerId="ADAL" clId="{78F706C5-0340-4FDD-AE99-DEFCE08F6956}" dt="2025-01-10T18:18:55.469" v="6"/>
        <pc:sldMkLst>
          <pc:docMk/>
          <pc:sldMk cId="1699152900" sldId="4984"/>
        </pc:sldMkLst>
      </pc:sldChg>
      <pc:sldChg chg="add ord">
        <pc:chgData name="Lin Yang" userId="22c9f923-3b96-4280-92a1-bec5296842d7" providerId="ADAL" clId="{78F706C5-0340-4FDD-AE99-DEFCE08F6956}" dt="2025-01-12T08:43:22.421" v="446"/>
        <pc:sldMkLst>
          <pc:docMk/>
          <pc:sldMk cId="3425658370" sldId="4985"/>
        </pc:sldMkLst>
      </pc:sldChg>
      <pc:sldChg chg="modSp new del mod">
        <pc:chgData name="Lin Yang" userId="22c9f923-3b96-4280-92a1-bec5296842d7" providerId="ADAL" clId="{78F706C5-0340-4FDD-AE99-DEFCE08F6956}" dt="2025-01-10T18:38:54.747" v="441" actId="2696"/>
        <pc:sldMkLst>
          <pc:docMk/>
          <pc:sldMk cId="3536879244" sldId="4985"/>
        </pc:sldMkLst>
        <pc:spChg chg="mod">
          <ac:chgData name="Lin Yang" userId="22c9f923-3b96-4280-92a1-bec5296842d7" providerId="ADAL" clId="{78F706C5-0340-4FDD-AE99-DEFCE08F6956}" dt="2025-01-10T18:36:41.447" v="439" actId="20577"/>
          <ac:spMkLst>
            <pc:docMk/>
            <pc:sldMk cId="3536879244" sldId="4985"/>
            <ac:spMk id="2" creationId="{1452B811-2F1C-4DB9-73D7-3702DCACB54D}"/>
          </ac:spMkLst>
        </pc:spChg>
        <pc:spChg chg="mod">
          <ac:chgData name="Lin Yang" userId="22c9f923-3b96-4280-92a1-bec5296842d7" providerId="ADAL" clId="{78F706C5-0340-4FDD-AE99-DEFCE08F6956}" dt="2025-01-10T18:34:28.115" v="399" actId="20577"/>
          <ac:spMkLst>
            <pc:docMk/>
            <pc:sldMk cId="3536879244" sldId="4985"/>
            <ac:spMk id="3" creationId="{815DEB93-B8DC-2BBE-A63B-5FBBE9083B5D}"/>
          </ac:spMkLst>
        </pc:spChg>
      </pc:sldChg>
      <pc:sldChg chg="add ord">
        <pc:chgData name="Lin Yang" userId="22c9f923-3b96-4280-92a1-bec5296842d7" providerId="ADAL" clId="{78F706C5-0340-4FDD-AE99-DEFCE08F6956}" dt="2025-01-12T08:43:10.905" v="444"/>
        <pc:sldMkLst>
          <pc:docMk/>
          <pc:sldMk cId="1153464210" sldId="4986"/>
        </pc:sldMkLst>
      </pc:sldChg>
      <pc:sldChg chg="add ord">
        <pc:chgData name="Lin Yang" userId="22c9f923-3b96-4280-92a1-bec5296842d7" providerId="ADAL" clId="{78F706C5-0340-4FDD-AE99-DEFCE08F6956}" dt="2025-01-12T08:43:10.905" v="444"/>
        <pc:sldMkLst>
          <pc:docMk/>
          <pc:sldMk cId="3536879244" sldId="4987"/>
        </pc:sldMkLst>
      </pc:sldChg>
      <pc:sldMasterChg chg="modSp mod">
        <pc:chgData name="Lin Yang" userId="22c9f923-3b96-4280-92a1-bec5296842d7" providerId="ADAL" clId="{78F706C5-0340-4FDD-AE99-DEFCE08F6956}" dt="2025-01-10T16:04:26.463" v="2" actId="20577"/>
        <pc:sldMasterMkLst>
          <pc:docMk/>
          <pc:sldMasterMk cId="1009774738" sldId="2147483660"/>
        </pc:sldMasterMkLst>
        <pc:spChg chg="mod">
          <ac:chgData name="Lin Yang" userId="22c9f923-3b96-4280-92a1-bec5296842d7" providerId="ADAL" clId="{78F706C5-0340-4FDD-AE99-DEFCE08F6956}" dt="2025-01-10T16:04:26.463" v="2" actId="20577"/>
          <ac:spMkLst>
            <pc:docMk/>
            <pc:sldMasterMk cId="1009774738" sldId="2147483660"/>
            <ac:spMk id="10" creationId="{00000000-0000-0000-0000-000000000000}"/>
          </ac:spMkLst>
        </pc:sp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414BEF7-7320-4373-BE0E-49F1C4A5868F}" type="datetimeFigureOut">
              <a:rPr lang="en-US" smtClean="0"/>
              <a:t>1/12/2025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369BE7E-6F70-4ADD-A92E-A9D65F073ACB}" type="slidenum">
              <a:rPr lang="en-US" smtClean="0"/>
              <a:t>‹#›</a:t>
            </a:fld>
            <a:endParaRPr lang="en-US"/>
          </a:p>
        </p:txBody>
      </p:sp>
    </p:spTree>
    <p:extLst>
      <p:ext uri="{BB962C8B-B14F-4D97-AF65-F5344CB8AC3E}">
        <p14:creationId xmlns:p14="http://schemas.microsoft.com/office/powerpoint/2010/main" val="153128702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圖像版面配置區 1"/>
          <p:cNvSpPr>
            <a:spLocks noGrp="1" noRot="1" noChangeAspect="1"/>
          </p:cNvSpPr>
          <p:nvPr>
            <p:ph type="sldImg"/>
          </p:nvPr>
        </p:nvSpPr>
        <p:spPr>
          <a:xfrm>
            <a:off x="384175" y="701675"/>
            <a:ext cx="6165850" cy="3468688"/>
          </a:xfrm>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10"/>
          </p:nvPr>
        </p:nvSpPr>
        <p:spPr/>
        <p:txBody>
          <a:bodyPr/>
          <a:lstStyle/>
          <a:p>
            <a:pPr marL="0" marR="0" lvl="0" indent="0" algn="r" defTabSz="933450" rtl="0" eaLnBrk="0" fontAlgn="base" latinLnBrk="0" hangingPunct="0">
              <a:lnSpc>
                <a:spcPct val="100000"/>
              </a:lnSpc>
              <a:spcBef>
                <a:spcPct val="0"/>
              </a:spcBef>
              <a:spcAft>
                <a:spcPct val="0"/>
              </a:spcAft>
              <a:buClrTx/>
              <a:buSzTx/>
              <a:buFontTx/>
              <a:buNone/>
              <a:tabLst/>
              <a:defRPr/>
            </a:pPr>
            <a:fld id="{9D0ABA6D-F0DA-4F85-A720-04754C301D6D}" type="slidenum">
              <a:rPr kumimoji="0" lang="en-GB" sz="1200" b="0" i="0" u="none" strike="noStrike" kern="1200" cap="none" spc="0" normalizeH="0" baseline="0" noProof="0" smtClean="0">
                <a:ln>
                  <a:noFill/>
                </a:ln>
                <a:solidFill>
                  <a:srgbClr val="000000"/>
                </a:solidFill>
                <a:effectLst/>
                <a:uLnTx/>
                <a:uFillTx/>
                <a:latin typeface="Times New Roman" pitchFamily="18" charset="0"/>
                <a:ea typeface="+mn-ea"/>
                <a:cs typeface="Arial" pitchFamily="34" charset="0"/>
              </a:rPr>
              <a:pPr marL="0" marR="0" lvl="0" indent="0" algn="r" defTabSz="933450" rtl="0" eaLnBrk="0" fontAlgn="base" latinLnBrk="0" hangingPunct="0">
                <a:lnSpc>
                  <a:spcPct val="100000"/>
                </a:lnSpc>
                <a:spcBef>
                  <a:spcPct val="0"/>
                </a:spcBef>
                <a:spcAft>
                  <a:spcPct val="0"/>
                </a:spcAft>
                <a:buClrTx/>
                <a:buSzTx/>
                <a:buFontTx/>
                <a:buNone/>
                <a:tabLst/>
                <a:defRPr/>
              </a:pPr>
              <a:t>16</a:t>
            </a:fld>
            <a:endParaRPr kumimoji="0" lang="en-GB" sz="1200" b="0" i="0" u="none" strike="noStrike" kern="1200" cap="none" spc="0" normalizeH="0" baseline="0" noProof="0" dirty="0">
              <a:ln>
                <a:noFill/>
              </a:ln>
              <a:solidFill>
                <a:srgbClr val="000000"/>
              </a:solidFill>
              <a:effectLst/>
              <a:uLnTx/>
              <a:uFillTx/>
              <a:latin typeface="Times New Roman" pitchFamily="18" charset="0"/>
              <a:ea typeface="+mn-ea"/>
              <a:cs typeface="Arial" pitchFamily="34" charset="0"/>
            </a:endParaRPr>
          </a:p>
        </p:txBody>
      </p:sp>
    </p:spTree>
    <p:extLst>
      <p:ext uri="{BB962C8B-B14F-4D97-AF65-F5344CB8AC3E}">
        <p14:creationId xmlns:p14="http://schemas.microsoft.com/office/powerpoint/2010/main" val="42480245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US" dirty="0"/>
              <a:t>Slide </a:t>
            </a:r>
            <a:fld id="{4866FC0F-9958-4B83-9DDA-F7AD6B9CD0D1}" type="slidenum">
              <a:rPr lang="en-US" smtClean="0"/>
              <a:pPr/>
              <a:t>‹#›</a:t>
            </a:fld>
            <a:endParaRPr lang="en-US" dirty="0"/>
          </a:p>
        </p:txBody>
      </p:sp>
      <p:sp>
        <p:nvSpPr>
          <p:cNvPr id="7" name="Rectangle 4"/>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Lin Yang (Qualcomm)</a:t>
            </a:r>
          </a:p>
        </p:txBody>
      </p:sp>
      <p:sp>
        <p:nvSpPr>
          <p:cNvPr id="9" name="Rectangle 3"/>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p>
        </p:txBody>
      </p:sp>
    </p:spTree>
    <p:extLst>
      <p:ext uri="{BB962C8B-B14F-4D97-AF65-F5344CB8AC3E}">
        <p14:creationId xmlns:p14="http://schemas.microsoft.com/office/powerpoint/2010/main" val="294807112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cSld name="4_Title and Content Slide">
    <p:spTree>
      <p:nvGrpSpPr>
        <p:cNvPr id="1" name=""/>
        <p:cNvGrpSpPr/>
        <p:nvPr/>
      </p:nvGrpSpPr>
      <p:grpSpPr>
        <a:xfrm>
          <a:off x="0" y="0"/>
          <a:ext cx="0" cy="0"/>
          <a:chOff x="0" y="0"/>
          <a:chExt cx="0" cy="0"/>
        </a:xfrm>
      </p:grpSpPr>
      <p:sp>
        <p:nvSpPr>
          <p:cNvPr id="44" name="Rectangle 226"/>
          <p:cNvSpPr>
            <a:spLocks noGrp="1" noChangeArrowheads="1"/>
          </p:cNvSpPr>
          <p:nvPr>
            <p:ph type="title"/>
          </p:nvPr>
        </p:nvSpPr>
        <p:spPr bwMode="auto">
          <a:xfrm>
            <a:off x="299524" y="280716"/>
            <a:ext cx="11663021" cy="654049"/>
          </a:xfrm>
          <a:prstGeom prst="rect">
            <a:avLst/>
          </a:prstGeom>
          <a:noFill/>
          <a:ln w="9525" algn="ctr">
            <a:noFill/>
            <a:miter lim="800000"/>
            <a:headEnd/>
            <a:tailEnd/>
          </a:ln>
          <a:effectLst/>
        </p:spPr>
        <p:txBody>
          <a:bodyPr vert="horz" wrap="square" lIns="91440" tIns="45720" rIns="91440" bIns="45720" numCol="1" anchor="t" anchorCtr="0" compatLnSpc="1">
            <a:prstTxWarp prst="textNoShape">
              <a:avLst/>
            </a:prstTxWarp>
          </a:bodyPr>
          <a:lstStyle>
            <a:lvl1pPr>
              <a:defRPr>
                <a:solidFill>
                  <a:schemeClr val="tx2">
                    <a:lumMod val="75000"/>
                  </a:schemeClr>
                </a:solidFill>
              </a:defRPr>
            </a:lvl1pPr>
          </a:lstStyle>
          <a:p>
            <a:pPr lvl="0"/>
            <a:r>
              <a:rPr lang="en-US"/>
              <a:t>Click to edit Master title style</a:t>
            </a:r>
          </a:p>
        </p:txBody>
      </p:sp>
      <p:sp>
        <p:nvSpPr>
          <p:cNvPr id="46" name="Text Placeholder 45"/>
          <p:cNvSpPr>
            <a:spLocks noGrp="1"/>
          </p:cNvSpPr>
          <p:nvPr>
            <p:ph type="body" sz="quarter" idx="10"/>
          </p:nvPr>
        </p:nvSpPr>
        <p:spPr>
          <a:xfrm>
            <a:off x="299524" y="1019918"/>
            <a:ext cx="11663021" cy="4667249"/>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72703941"/>
      </p:ext>
    </p:extLst>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US" dirty="0"/>
              <a:t>Slide </a:t>
            </a:r>
            <a:fld id="{4866FC0F-9958-4B83-9DDA-F7AD6B9CD0D1}" type="slidenum">
              <a:rPr lang="en-US" smtClean="0"/>
              <a:pPr/>
              <a:t>‹#›</a:t>
            </a:fld>
            <a:endParaRPr lang="en-US" dirty="0"/>
          </a:p>
        </p:txBody>
      </p:sp>
      <p:sp>
        <p:nvSpPr>
          <p:cNvPr id="7" name="Rectangle 4"/>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Lin Yang (Qualcomm)</a:t>
            </a:r>
          </a:p>
        </p:txBody>
      </p:sp>
      <p:sp>
        <p:nvSpPr>
          <p:cNvPr id="9" name="Rectangle 3"/>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p>
        </p:txBody>
      </p:sp>
    </p:spTree>
    <p:extLst>
      <p:ext uri="{BB962C8B-B14F-4D97-AF65-F5344CB8AC3E}">
        <p14:creationId xmlns:p14="http://schemas.microsoft.com/office/powerpoint/2010/main" val="9319925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Full">
    <p:spTree>
      <p:nvGrpSpPr>
        <p:cNvPr id="1" name=""/>
        <p:cNvGrpSpPr/>
        <p:nvPr/>
      </p:nvGrpSpPr>
      <p:grpSpPr>
        <a:xfrm>
          <a:off x="0" y="0"/>
          <a:ext cx="0" cy="0"/>
          <a:chOff x="0" y="0"/>
          <a:chExt cx="0" cy="0"/>
        </a:xfrm>
      </p:grpSpPr>
      <p:sp>
        <p:nvSpPr>
          <p:cNvPr id="4" name="Slide Number Placeholder 5">
            <a:extLst>
              <a:ext uri="{FF2B5EF4-FFF2-40B4-BE49-F238E27FC236}">
                <a16:creationId xmlns:a16="http://schemas.microsoft.com/office/drawing/2014/main" id="{C9211404-45CD-4325-8498-AF8EEE4AA2CD}"/>
              </a:ext>
            </a:extLst>
          </p:cNvPr>
          <p:cNvSpPr>
            <a:spLocks noGrp="1"/>
          </p:cNvSpPr>
          <p:nvPr>
            <p:ph type="sldNum" sz="quarter" idx="4"/>
          </p:nvPr>
        </p:nvSpPr>
        <p:spPr>
          <a:xfrm>
            <a:off x="11670434" y="6517750"/>
            <a:ext cx="89768" cy="92333"/>
          </a:xfrm>
          <a:prstGeom prst="rect">
            <a:avLst/>
          </a:prstGeom>
        </p:spPr>
        <p:txBody>
          <a:bodyPr vert="horz" lIns="0" tIns="0" rIns="0" bIns="0" rtlCol="0" anchor="ctr"/>
          <a:lstStyle>
            <a:lvl1pPr algn="r">
              <a:defRPr sz="600">
                <a:solidFill>
                  <a:schemeClr val="tx1">
                    <a:tint val="75000"/>
                  </a:schemeClr>
                </a:solidFill>
                <a:latin typeface="+mj-lt"/>
              </a:defRPr>
            </a:lvl1pPr>
          </a:lstStyle>
          <a:p>
            <a:fld id="{0AEF9A4B-07C9-404C-9053-A3A2AC3AD5D6}" type="slidenum">
              <a:rPr lang="en-GB" smtClean="0"/>
              <a:pPr/>
              <a:t>‹#›</a:t>
            </a:fld>
            <a:endParaRPr lang="en-GB" dirty="0"/>
          </a:p>
        </p:txBody>
      </p:sp>
      <p:sp>
        <p:nvSpPr>
          <p:cNvPr id="26" name="內容版面配置區 25"/>
          <p:cNvSpPr>
            <a:spLocks noGrp="1"/>
          </p:cNvSpPr>
          <p:nvPr>
            <p:ph sz="quarter" idx="10"/>
          </p:nvPr>
        </p:nvSpPr>
        <p:spPr>
          <a:xfrm>
            <a:off x="431801" y="1343610"/>
            <a:ext cx="10957985" cy="4943151"/>
          </a:xfrm>
        </p:spPr>
        <p:txBody>
          <a:bodyPr/>
          <a:lstStyle>
            <a:lvl1pPr>
              <a:defRPr sz="1600" b="1">
                <a:latin typeface="+mj-lt"/>
              </a:defRPr>
            </a:lvl1pPr>
            <a:lvl2pPr>
              <a:defRPr sz="1400" b="1">
                <a:latin typeface="+mj-lt"/>
              </a:defRPr>
            </a:lvl2pPr>
            <a:lvl3pPr>
              <a:defRPr sz="1200">
                <a:latin typeface="+mj-lt"/>
              </a:defRPr>
            </a:lvl3pPr>
            <a:lvl4pPr>
              <a:defRPr sz="1100">
                <a:latin typeface="+mj-lt"/>
              </a:defRPr>
            </a:lvl4pPr>
            <a:lvl5pPr>
              <a:defRPr sz="1000">
                <a:latin typeface="+mj-lt"/>
              </a:defRPr>
            </a:lvl5p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endParaRPr lang="zh-TW" altLang="en-US" dirty="0"/>
          </a:p>
        </p:txBody>
      </p:sp>
      <p:sp>
        <p:nvSpPr>
          <p:cNvPr id="6" name="標題版面配置區 1"/>
          <p:cNvSpPr>
            <a:spLocks noGrp="1"/>
          </p:cNvSpPr>
          <p:nvPr>
            <p:ph type="title"/>
          </p:nvPr>
        </p:nvSpPr>
        <p:spPr>
          <a:xfrm>
            <a:off x="431800" y="236894"/>
            <a:ext cx="10957984" cy="960619"/>
          </a:xfrm>
          <a:prstGeom prst="rect">
            <a:avLst/>
          </a:prstGeom>
        </p:spPr>
        <p:txBody>
          <a:bodyPr vert="horz" lIns="91440" tIns="45720" rIns="91440" bIns="45720" rtlCol="0" anchor="ctr">
            <a:normAutofit/>
          </a:bodyPr>
          <a:lstStyle>
            <a:lvl1pPr>
              <a:defRPr>
                <a:solidFill>
                  <a:srgbClr val="F39A1E"/>
                </a:solidFill>
              </a:defRPr>
            </a:lvl1pPr>
          </a:lstStyle>
          <a:p>
            <a:r>
              <a:rPr lang="en-US" altLang="zh-TW"/>
              <a:t>Click to edit Master title style</a:t>
            </a:r>
            <a:endParaRPr lang="zh-TW" altLang="en-US" dirty="0"/>
          </a:p>
        </p:txBody>
      </p:sp>
    </p:spTree>
    <p:extLst>
      <p:ext uri="{BB962C8B-B14F-4D97-AF65-F5344CB8AC3E}">
        <p14:creationId xmlns:p14="http://schemas.microsoft.com/office/powerpoint/2010/main" val="15861282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itle 3">
            <a:extLst>
              <a:ext uri="{FF2B5EF4-FFF2-40B4-BE49-F238E27FC236}">
                <a16:creationId xmlns:a16="http://schemas.microsoft.com/office/drawing/2014/main" id="{CD3B2F3E-5366-B644-9EA5-BAAE223D9B91}"/>
              </a:ext>
            </a:extLst>
          </p:cNvPr>
          <p:cNvSpPr>
            <a:spLocks noGrp="1"/>
          </p:cNvSpPr>
          <p:nvPr>
            <p:ph type="title"/>
          </p:nvPr>
        </p:nvSpPr>
        <p:spPr/>
        <p:txBody>
          <a:bodyPr/>
          <a:lstStyle/>
          <a:p>
            <a:r>
              <a:rPr lang="en-US"/>
              <a:t>Click to edit Master title style</a:t>
            </a:r>
          </a:p>
        </p:txBody>
      </p:sp>
      <p:sp>
        <p:nvSpPr>
          <p:cNvPr id="5" name="Date Placeholder 4">
            <a:extLst>
              <a:ext uri="{FF2B5EF4-FFF2-40B4-BE49-F238E27FC236}">
                <a16:creationId xmlns:a16="http://schemas.microsoft.com/office/drawing/2014/main" id="{E0968170-E5BA-6BF9-6C22-37C1D1E270FD}"/>
              </a:ext>
            </a:extLst>
          </p:cNvPr>
          <p:cNvSpPr>
            <a:spLocks noGrp="1"/>
          </p:cNvSpPr>
          <p:nvPr>
            <p:ph type="dt" idx="10"/>
          </p:nvPr>
        </p:nvSpPr>
        <p:spPr/>
        <p:txBody>
          <a:bodyPr/>
          <a:lstStyle/>
          <a:p>
            <a:r>
              <a:rPr lang="en-US"/>
              <a:t>January 2025</a:t>
            </a:r>
          </a:p>
        </p:txBody>
      </p:sp>
      <p:sp>
        <p:nvSpPr>
          <p:cNvPr id="9" name="Footer Placeholder 8">
            <a:extLst>
              <a:ext uri="{FF2B5EF4-FFF2-40B4-BE49-F238E27FC236}">
                <a16:creationId xmlns:a16="http://schemas.microsoft.com/office/drawing/2014/main" id="{F5FCEF3C-326D-B481-E8B2-FA819638D038}"/>
              </a:ext>
            </a:extLst>
          </p:cNvPr>
          <p:cNvSpPr>
            <a:spLocks noGrp="1"/>
          </p:cNvSpPr>
          <p:nvPr>
            <p:ph type="ftr" idx="11"/>
          </p:nvPr>
        </p:nvSpPr>
        <p:spPr/>
        <p:txBody>
          <a:bodyPr/>
          <a:lstStyle/>
          <a:p>
            <a:r>
              <a:rPr lang="en-US"/>
              <a:t>Lin Yang (Qualcomm)</a:t>
            </a:r>
          </a:p>
        </p:txBody>
      </p:sp>
      <p:sp>
        <p:nvSpPr>
          <p:cNvPr id="10" name="Slide Number Placeholder 9">
            <a:extLst>
              <a:ext uri="{FF2B5EF4-FFF2-40B4-BE49-F238E27FC236}">
                <a16:creationId xmlns:a16="http://schemas.microsoft.com/office/drawing/2014/main" id="{B27AC8B9-17E3-8D51-9068-F387FC02689A}"/>
              </a:ext>
            </a:extLst>
          </p:cNvPr>
          <p:cNvSpPr>
            <a:spLocks noGrp="1"/>
          </p:cNvSpPr>
          <p:nvPr>
            <p:ph type="sldNum" idx="12"/>
          </p:nvPr>
        </p:nvSpPr>
        <p:spPr/>
        <p:txBody>
          <a:bodyPr/>
          <a:lstStyle/>
          <a:p>
            <a:r>
              <a:rPr lang="en-US" dirty="0"/>
              <a:t>Slide </a:t>
            </a:r>
            <a:fld id="{4866FC0F-9958-4B83-9DDA-F7AD6B9CD0D1}" type="slidenum">
              <a:rPr lang="en-US" smtClean="0"/>
              <a:pPr/>
              <a:t>‹#›</a:t>
            </a:fld>
            <a:endParaRPr lang="en-US" dirty="0"/>
          </a:p>
        </p:txBody>
      </p:sp>
    </p:spTree>
    <p:extLst>
      <p:ext uri="{BB962C8B-B14F-4D97-AF65-F5344CB8AC3E}">
        <p14:creationId xmlns:p14="http://schemas.microsoft.com/office/powerpoint/2010/main" val="20984346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January 2025</a:t>
            </a:r>
          </a:p>
        </p:txBody>
      </p:sp>
      <p:sp>
        <p:nvSpPr>
          <p:cNvPr id="6" name="Slide Number Placeholder 5"/>
          <p:cNvSpPr>
            <a:spLocks noGrp="1"/>
          </p:cNvSpPr>
          <p:nvPr>
            <p:ph type="sldNum" idx="12"/>
          </p:nvPr>
        </p:nvSpPr>
        <p:spPr/>
        <p:txBody>
          <a:bodyPr/>
          <a:lstStyle>
            <a:lvl1pPr>
              <a:defRPr/>
            </a:lvl1pPr>
          </a:lstStyle>
          <a:p>
            <a:r>
              <a:rPr lang="en-US" dirty="0"/>
              <a:t> Slide </a:t>
            </a:r>
            <a:fld id="{4866FC0F-9958-4B83-9DDA-F7AD6B9CD0D1}" type="slidenum">
              <a:rPr lang="en-US" smtClean="0"/>
              <a:pPr/>
              <a:t>‹#›</a:t>
            </a:fld>
            <a:endParaRPr lang="en-US" dirty="0"/>
          </a:p>
        </p:txBody>
      </p:sp>
      <p:sp>
        <p:nvSpPr>
          <p:cNvPr id="7" name="Rectangle 4"/>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Lin Yang (Qualcomm)</a:t>
            </a:r>
          </a:p>
        </p:txBody>
      </p:sp>
    </p:spTree>
    <p:extLst>
      <p:ext uri="{BB962C8B-B14F-4D97-AF65-F5344CB8AC3E}">
        <p14:creationId xmlns:p14="http://schemas.microsoft.com/office/powerpoint/2010/main" val="2798096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US" dirty="0"/>
              <a:t>Slide </a:t>
            </a:r>
            <a:fld id="{4866FC0F-9958-4B83-9DDA-F7AD6B9CD0D1}" type="slidenum">
              <a:rPr lang="en-US" smtClean="0"/>
              <a:pPr/>
              <a:t>‹#›</a:t>
            </a:fld>
            <a:endParaRPr lang="en-US" dirty="0"/>
          </a:p>
        </p:txBody>
      </p:sp>
      <p:sp>
        <p:nvSpPr>
          <p:cNvPr id="8"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January 2025</a:t>
            </a:r>
          </a:p>
        </p:txBody>
      </p:sp>
      <p:sp>
        <p:nvSpPr>
          <p:cNvPr id="9" name="Rectangle 4"/>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Lin Yang (Qualcomm)</a:t>
            </a:r>
          </a:p>
        </p:txBody>
      </p:sp>
    </p:spTree>
    <p:extLst>
      <p:ext uri="{BB962C8B-B14F-4D97-AF65-F5344CB8AC3E}">
        <p14:creationId xmlns:p14="http://schemas.microsoft.com/office/powerpoint/2010/main" val="35819167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US" dirty="0"/>
              <a:t>Slide </a:t>
            </a:r>
            <a:fld id="{4866FC0F-9958-4B83-9DDA-F7AD6B9CD0D1}" type="slidenum">
              <a:rPr lang="en-US" smtClean="0"/>
              <a:pPr/>
              <a:t>‹#›</a:t>
            </a:fld>
            <a:endParaRPr lang="en-US" dirty="0"/>
          </a:p>
        </p:txBody>
      </p:sp>
      <p:sp>
        <p:nvSpPr>
          <p:cNvPr id="10" name="Rectangle 4"/>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Lin Yang (Qualcomm)</a:t>
            </a:r>
          </a:p>
        </p:txBody>
      </p:sp>
      <p:sp>
        <p:nvSpPr>
          <p:cNvPr id="11" name="Rectangle 3"/>
          <p:cNvSpPr>
            <a:spLocks noGrp="1" noChangeArrowheads="1"/>
          </p:cNvSpPr>
          <p:nvPr>
            <p:ph type="dt" idx="14"/>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p>
        </p:txBody>
      </p:sp>
    </p:spTree>
    <p:extLst>
      <p:ext uri="{BB962C8B-B14F-4D97-AF65-F5344CB8AC3E}">
        <p14:creationId xmlns:p14="http://schemas.microsoft.com/office/powerpoint/2010/main" val="17556889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US" dirty="0"/>
              <a:t>Slide </a:t>
            </a:r>
            <a:fld id="{4866FC0F-9958-4B83-9DDA-F7AD6B9CD0D1}" type="slidenum">
              <a:rPr lang="en-US" smtClean="0"/>
              <a:pPr/>
              <a:t>‹#›</a:t>
            </a:fld>
            <a:endParaRPr lang="en-US" dirty="0"/>
          </a:p>
        </p:txBody>
      </p:sp>
      <p:sp>
        <p:nvSpPr>
          <p:cNvPr id="6" name="Rectangle 4"/>
          <p:cNvSpPr txBox="1">
            <a:spLocks noChangeArrowheads="1"/>
          </p:cNvSpPr>
          <p:nvPr/>
        </p:nvSpPr>
        <p:spPr bwMode="auto">
          <a:xfrm>
            <a:off x="7213600" y="64736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sz="1200"/>
              <a:t>Rui Cao,</a:t>
            </a:r>
            <a:r>
              <a:rPr lang="en-GB" sz="1200" baseline="0"/>
              <a:t> Marvell</a:t>
            </a:r>
            <a:endParaRPr lang="en-GB" sz="1200"/>
          </a:p>
        </p:txBody>
      </p:sp>
      <p:sp>
        <p:nvSpPr>
          <p:cNvPr id="7" name="Rectangle 3"/>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p>
        </p:txBody>
      </p:sp>
    </p:spTree>
    <p:extLst>
      <p:ext uri="{BB962C8B-B14F-4D97-AF65-F5344CB8AC3E}">
        <p14:creationId xmlns:p14="http://schemas.microsoft.com/office/powerpoint/2010/main" val="1279163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US" dirty="0"/>
              <a:t>Slide </a:t>
            </a:r>
            <a:fld id="{4866FC0F-9958-4B83-9DDA-F7AD6B9CD0D1}" type="slidenum">
              <a:rPr lang="en-US" smtClean="0"/>
              <a:pPr/>
              <a:t>‹#›</a:t>
            </a:fld>
            <a:endParaRPr lang="en-US" dirty="0"/>
          </a:p>
        </p:txBody>
      </p:sp>
      <p:sp>
        <p:nvSpPr>
          <p:cNvPr id="5" name="Footer Placeholder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Lin Yang (Qualcomm)</a:t>
            </a:r>
          </a:p>
        </p:txBody>
      </p:sp>
      <p:sp>
        <p:nvSpPr>
          <p:cNvPr id="6" name="Rectangle 3"/>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p>
        </p:txBody>
      </p:sp>
    </p:spTree>
    <p:extLst>
      <p:ext uri="{BB962C8B-B14F-4D97-AF65-F5344CB8AC3E}">
        <p14:creationId xmlns:p14="http://schemas.microsoft.com/office/powerpoint/2010/main" val="191278964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January 2025</a:t>
            </a:r>
          </a:p>
        </p:txBody>
      </p:sp>
      <p:sp>
        <p:nvSpPr>
          <p:cNvPr id="6" name="Slide Number Placeholder 5"/>
          <p:cNvSpPr>
            <a:spLocks noGrp="1"/>
          </p:cNvSpPr>
          <p:nvPr>
            <p:ph type="sldNum" idx="12"/>
          </p:nvPr>
        </p:nvSpPr>
        <p:spPr/>
        <p:txBody>
          <a:bodyPr/>
          <a:lstStyle>
            <a:lvl1pPr>
              <a:defRPr/>
            </a:lvl1pPr>
          </a:lstStyle>
          <a:p>
            <a:r>
              <a:rPr lang="en-US" dirty="0"/>
              <a:t>Slide </a:t>
            </a:r>
            <a:fld id="{4866FC0F-9958-4B83-9DDA-F7AD6B9CD0D1}" type="slidenum">
              <a:rPr lang="en-US" smtClean="0"/>
              <a:pPr/>
              <a:t>‹#›</a:t>
            </a:fld>
            <a:endParaRPr lang="en-US" dirty="0"/>
          </a:p>
        </p:txBody>
      </p:sp>
      <p:sp>
        <p:nvSpPr>
          <p:cNvPr id="7" name="Rectangle 4"/>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Lin Yang (Qualcomm)</a:t>
            </a:r>
          </a:p>
        </p:txBody>
      </p:sp>
    </p:spTree>
    <p:extLst>
      <p:ext uri="{BB962C8B-B14F-4D97-AF65-F5344CB8AC3E}">
        <p14:creationId xmlns:p14="http://schemas.microsoft.com/office/powerpoint/2010/main" val="19391862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a:xfrm>
            <a:off x="929217" y="333375"/>
            <a:ext cx="2499764" cy="273050"/>
          </a:xfrm>
          <a:prstGeom prst="rect">
            <a:avLst/>
          </a:prstGeom>
        </p:spPr>
        <p:txBody>
          <a:bodyPr/>
          <a:lstStyle>
            <a:lvl1pPr>
              <a:defRPr/>
            </a:lvl1pPr>
          </a:lstStyle>
          <a:p>
            <a:r>
              <a:rPr lang="en-US"/>
              <a:t>January 2025</a:t>
            </a:r>
          </a:p>
        </p:txBody>
      </p:sp>
      <p:sp>
        <p:nvSpPr>
          <p:cNvPr id="6" name="Slide Number Placeholder 5"/>
          <p:cNvSpPr>
            <a:spLocks noGrp="1"/>
          </p:cNvSpPr>
          <p:nvPr>
            <p:ph type="sldNum" idx="12"/>
          </p:nvPr>
        </p:nvSpPr>
        <p:spPr/>
        <p:txBody>
          <a:bodyPr/>
          <a:lstStyle>
            <a:lvl1pPr>
              <a:defRPr/>
            </a:lvl1pPr>
          </a:lstStyle>
          <a:p>
            <a:r>
              <a:rPr lang="en-US" dirty="0"/>
              <a:t>Slide </a:t>
            </a:r>
            <a:fld id="{4866FC0F-9958-4B83-9DDA-F7AD6B9CD0D1}" type="slidenum">
              <a:rPr lang="en-US" smtClean="0"/>
              <a:pPr/>
              <a:t>‹#›</a:t>
            </a:fld>
            <a:endParaRPr lang="en-US" dirty="0"/>
          </a:p>
        </p:txBody>
      </p:sp>
      <p:sp>
        <p:nvSpPr>
          <p:cNvPr id="7" name="Rectangle 4"/>
          <p:cNvSpPr>
            <a:spLocks noGrp="1" noChangeArrowheads="1"/>
          </p:cNvSpPr>
          <p:nvPr>
            <p:ph type="ftr" idx="13"/>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Lin Yang (Qualcomm)</a:t>
            </a:r>
          </a:p>
        </p:txBody>
      </p:sp>
    </p:spTree>
    <p:extLst>
      <p:ext uri="{BB962C8B-B14F-4D97-AF65-F5344CB8AC3E}">
        <p14:creationId xmlns:p14="http://schemas.microsoft.com/office/powerpoint/2010/main" val="284290544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Lin Yang (Qualcomm)</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Slide </a:t>
            </a:r>
            <a:fld id="{4866FC0F-9958-4B83-9DDA-F7AD6B9CD0D1}" type="slidenum">
              <a:rPr lang="en-US" smtClean="0"/>
              <a:pPr/>
              <a:t>‹#›</a:t>
            </a:fld>
            <a:endParaRPr lang="en-US"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18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1800"/>
          </a:p>
        </p:txBody>
      </p:sp>
      <p:sp>
        <p:nvSpPr>
          <p:cNvPr id="10" name="Date Placeholder 3"/>
          <p:cNvSpPr txBox="1">
            <a:spLocks/>
          </p:cNvSpPr>
          <p:nvPr/>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802.11-25/0100r0</a:t>
            </a:r>
          </a:p>
        </p:txBody>
      </p:sp>
      <p:sp>
        <p:nvSpPr>
          <p:cNvPr id="13" name="Rectangle 3"/>
          <p:cNvSpPr>
            <a:spLocks noGrp="1" noChangeArrowheads="1"/>
          </p:cNvSpPr>
          <p:nvPr>
            <p:ph type="dt" idx="2"/>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January 2025</a:t>
            </a:r>
          </a:p>
        </p:txBody>
      </p:sp>
    </p:spTree>
    <p:extLst>
      <p:ext uri="{BB962C8B-B14F-4D97-AF65-F5344CB8AC3E}">
        <p14:creationId xmlns:p14="http://schemas.microsoft.com/office/powerpoint/2010/main" val="10097747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5" Type="http://schemas.openxmlformats.org/officeDocument/2006/relationships/image" Target="../media/image4.png"/><Relationship Id="rId4" Type="http://schemas.openxmlformats.org/officeDocument/2006/relationships/image" Target="../media/image3.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6.png"/></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a:extLst>
              <a:ext uri="{FF2B5EF4-FFF2-40B4-BE49-F238E27FC236}">
                <a16:creationId xmlns:a16="http://schemas.microsoft.com/office/drawing/2014/main" id="{61D1D549-0A55-F3F4-5125-FD08DCBFA410}"/>
              </a:ext>
            </a:extLst>
          </p:cNvPr>
          <p:cNvSpPr>
            <a:spLocks noGrp="1"/>
          </p:cNvSpPr>
          <p:nvPr>
            <p:ph type="ctrTitle"/>
          </p:nvPr>
        </p:nvSpPr>
        <p:spPr>
          <a:xfrm>
            <a:off x="914400" y="687706"/>
            <a:ext cx="10363200" cy="1470025"/>
          </a:xfrm>
        </p:spPr>
        <p:txBody>
          <a:bodyPr>
            <a:normAutofit/>
          </a:bodyPr>
          <a:lstStyle/>
          <a:p>
            <a:r>
              <a:rPr lang="en-US" dirty="0"/>
              <a:t>Some Open Issues on DRU</a:t>
            </a:r>
          </a:p>
        </p:txBody>
      </p:sp>
      <p:sp>
        <p:nvSpPr>
          <p:cNvPr id="5" name="Rectangle 6">
            <a:extLst>
              <a:ext uri="{FF2B5EF4-FFF2-40B4-BE49-F238E27FC236}">
                <a16:creationId xmlns:a16="http://schemas.microsoft.com/office/drawing/2014/main" id="{68EFC93D-423A-0343-0414-357130F9B59B}"/>
              </a:ext>
            </a:extLst>
          </p:cNvPr>
          <p:cNvSpPr txBox="1">
            <a:spLocks noChangeArrowheads="1"/>
          </p:cNvSpPr>
          <p:nvPr/>
        </p:nvSpPr>
        <p:spPr bwMode="auto">
          <a:xfrm>
            <a:off x="2148840" y="2356912"/>
            <a:ext cx="7772400" cy="3810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0" indent="0" algn="ctr" defTabSz="449263" rtl="0" eaLnBrk="1" fontAlgn="base" hangingPunct="1">
              <a:spcBef>
                <a:spcPts val="600"/>
              </a:spcBef>
              <a:spcAft>
                <a:spcPct val="0"/>
              </a:spcAft>
              <a:buClr>
                <a:srgbClr val="000000"/>
              </a:buClr>
              <a:buSzPct val="100000"/>
              <a:buFont typeface="Times New Roman" pitchFamily="16" charset="0"/>
              <a:buNone/>
              <a:defRPr sz="2400" b="1">
                <a:solidFill>
                  <a:srgbClr val="000000"/>
                </a:solidFill>
                <a:latin typeface="+mn-lt"/>
                <a:ea typeface="+mn-ea"/>
                <a:cs typeface="+mn-cs"/>
              </a:defRPr>
            </a:lvl1pPr>
            <a:lvl2pPr marL="457200" indent="0" algn="ctr" defTabSz="449263" rtl="0" eaLnBrk="1" fontAlgn="base" hangingPunct="1">
              <a:spcBef>
                <a:spcPts val="500"/>
              </a:spcBef>
              <a:spcAft>
                <a:spcPct val="0"/>
              </a:spcAft>
              <a:buClr>
                <a:srgbClr val="000000"/>
              </a:buClr>
              <a:buSzPct val="100000"/>
              <a:buFont typeface="Times New Roman" pitchFamily="16" charset="0"/>
              <a:buNone/>
              <a:defRPr sz="2000">
                <a:solidFill>
                  <a:srgbClr val="000000"/>
                </a:solidFill>
                <a:latin typeface="+mn-lt"/>
                <a:ea typeface="+mn-ea"/>
              </a:defRPr>
            </a:lvl2pPr>
            <a:lvl3pPr marL="914400" indent="0" algn="ctr" defTabSz="449263" rtl="0" eaLnBrk="1" fontAlgn="base" hangingPunct="1">
              <a:spcBef>
                <a:spcPts val="450"/>
              </a:spcBef>
              <a:spcAft>
                <a:spcPct val="0"/>
              </a:spcAft>
              <a:buClr>
                <a:srgbClr val="000000"/>
              </a:buClr>
              <a:buSzPct val="100000"/>
              <a:buFont typeface="Times New Roman" pitchFamily="16" charset="0"/>
              <a:buNone/>
              <a:defRPr>
                <a:solidFill>
                  <a:srgbClr val="000000"/>
                </a:solidFill>
                <a:latin typeface="+mn-lt"/>
                <a:ea typeface="+mn-ea"/>
              </a:defRPr>
            </a:lvl3pPr>
            <a:lvl4pPr marL="1371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4pPr>
            <a:lvl5pPr marL="18288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5pPr>
            <a:lvl6pPr marL="22860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6pPr>
            <a:lvl7pPr marL="27432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7pPr>
            <a:lvl8pPr marL="32004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8pPr>
            <a:lvl9pPr marL="3657600" indent="0" algn="ctr" defTabSz="449263" rtl="0" eaLnBrk="1" fontAlgn="base" hangingPunct="1">
              <a:spcBef>
                <a:spcPts val="400"/>
              </a:spcBef>
              <a:spcAft>
                <a:spcPct val="0"/>
              </a:spcAft>
              <a:buClr>
                <a:srgbClr val="000000"/>
              </a:buClr>
              <a:buSzPct val="100000"/>
              <a:buFont typeface="Times New Roman" pitchFamily="16" charset="0"/>
              <a:buNone/>
              <a:defRPr sz="1600">
                <a:solidFill>
                  <a:srgbClr val="000000"/>
                </a:solidFill>
                <a:latin typeface="+mn-lt"/>
                <a:ea typeface="+mn-ea"/>
              </a:defRPr>
            </a:lvl9pPr>
          </a:lstStyle>
          <a:p>
            <a:pPr>
              <a:buFontTx/>
              <a:buNone/>
            </a:pPr>
            <a:r>
              <a:rPr lang="en-US" sz="2000" kern="0" dirty="0"/>
              <a:t>Date:</a:t>
            </a:r>
            <a:r>
              <a:rPr lang="en-US" sz="2000" b="0" kern="0" dirty="0"/>
              <a:t> 2025-01-xx</a:t>
            </a:r>
          </a:p>
        </p:txBody>
      </p:sp>
      <p:sp>
        <p:nvSpPr>
          <p:cNvPr id="6" name="Rectangle 12">
            <a:extLst>
              <a:ext uri="{FF2B5EF4-FFF2-40B4-BE49-F238E27FC236}">
                <a16:creationId xmlns:a16="http://schemas.microsoft.com/office/drawing/2014/main" id="{99E88AAB-A37A-5D1F-309F-9374F1DA6F72}"/>
              </a:ext>
            </a:extLst>
          </p:cNvPr>
          <p:cNvSpPr>
            <a:spLocks noChangeArrowheads="1"/>
          </p:cNvSpPr>
          <p:nvPr/>
        </p:nvSpPr>
        <p:spPr bwMode="auto">
          <a:xfrm>
            <a:off x="1710783" y="2925488"/>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solidFill>
                  <a:schemeClr val="tx1"/>
                </a:solidFill>
              </a:rPr>
              <a:t>Authors:</a:t>
            </a:r>
            <a:endParaRPr lang="en-US" sz="2000" dirty="0">
              <a:solidFill>
                <a:schemeClr val="tx1"/>
              </a:solidFill>
            </a:endParaRPr>
          </a:p>
        </p:txBody>
      </p:sp>
      <p:graphicFrame>
        <p:nvGraphicFramePr>
          <p:cNvPr id="7" name="Table 6">
            <a:extLst>
              <a:ext uri="{FF2B5EF4-FFF2-40B4-BE49-F238E27FC236}">
                <a16:creationId xmlns:a16="http://schemas.microsoft.com/office/drawing/2014/main" id="{0E6E7BAC-756B-62E8-D118-B13F83FEA6ED}"/>
              </a:ext>
            </a:extLst>
          </p:cNvPr>
          <p:cNvGraphicFramePr>
            <a:graphicFrameLocks noGrp="1"/>
          </p:cNvGraphicFramePr>
          <p:nvPr/>
        </p:nvGraphicFramePr>
        <p:xfrm>
          <a:off x="1676400" y="3429000"/>
          <a:ext cx="8936107" cy="2427824"/>
        </p:xfrm>
        <a:graphic>
          <a:graphicData uri="http://schemas.openxmlformats.org/drawingml/2006/table">
            <a:tbl>
              <a:tblPr/>
              <a:tblGrid>
                <a:gridCol w="2048009">
                  <a:extLst>
                    <a:ext uri="{9D8B030D-6E8A-4147-A177-3AD203B41FA5}">
                      <a16:colId xmlns:a16="http://schemas.microsoft.com/office/drawing/2014/main" val="20000"/>
                    </a:ext>
                  </a:extLst>
                </a:gridCol>
                <a:gridCol w="1256715">
                  <a:extLst>
                    <a:ext uri="{9D8B030D-6E8A-4147-A177-3AD203B41FA5}">
                      <a16:colId xmlns:a16="http://schemas.microsoft.com/office/drawing/2014/main" val="20001"/>
                    </a:ext>
                  </a:extLst>
                </a:gridCol>
                <a:gridCol w="1749227">
                  <a:extLst>
                    <a:ext uri="{9D8B030D-6E8A-4147-A177-3AD203B41FA5}">
                      <a16:colId xmlns:a16="http://schemas.microsoft.com/office/drawing/2014/main" val="20002"/>
                    </a:ext>
                  </a:extLst>
                </a:gridCol>
                <a:gridCol w="801259">
                  <a:extLst>
                    <a:ext uri="{9D8B030D-6E8A-4147-A177-3AD203B41FA5}">
                      <a16:colId xmlns:a16="http://schemas.microsoft.com/office/drawing/2014/main" val="20003"/>
                    </a:ext>
                  </a:extLst>
                </a:gridCol>
                <a:gridCol w="3080897">
                  <a:extLst>
                    <a:ext uri="{9D8B030D-6E8A-4147-A177-3AD203B41FA5}">
                      <a16:colId xmlns:a16="http://schemas.microsoft.com/office/drawing/2014/main" val="20004"/>
                    </a:ext>
                  </a:extLst>
                </a:gridCol>
              </a:tblGrid>
              <a:tr h="303478">
                <a:tc>
                  <a:txBody>
                    <a:bodyPr/>
                    <a:lstStyle/>
                    <a:p>
                      <a:pPr marL="0" marR="0" algn="ctr">
                        <a:spcBef>
                          <a:spcPts val="0"/>
                        </a:spcBef>
                        <a:spcAft>
                          <a:spcPts val="0"/>
                        </a:spcAft>
                      </a:pPr>
                      <a:r>
                        <a:rPr lang="en-US" sz="1400" b="1" kern="0">
                          <a:effectLst/>
                          <a:latin typeface="Times New Roman"/>
                        </a:rPr>
                        <a:t>Name</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Affiliations</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Address</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Phone</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400" b="1">
                          <a:effectLst/>
                          <a:latin typeface="Times New Roman"/>
                          <a:ea typeface="Times New Roman"/>
                        </a:rPr>
                        <a:t>email</a:t>
                      </a:r>
                      <a:endParaRPr lang="en-US" sz="14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303478">
                <a:tc>
                  <a:txBody>
                    <a:bodyPr/>
                    <a:lstStyle/>
                    <a:p>
                      <a:pPr marL="0" marR="0" algn="l">
                        <a:spcBef>
                          <a:spcPts val="0"/>
                        </a:spcBef>
                        <a:spcAft>
                          <a:spcPts val="0"/>
                        </a:spcAft>
                      </a:pPr>
                      <a:r>
                        <a:rPr lang="en-US" sz="1800" dirty="0">
                          <a:effectLst/>
                          <a:latin typeface="Times New Roman"/>
                          <a:ea typeface="Times New Roman"/>
                        </a:rPr>
                        <a:t>Lin Yang</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a:txBody>
                    <a:bodyPr/>
                    <a:lstStyle/>
                    <a:p>
                      <a:pPr marL="0" marR="0" algn="ctr">
                        <a:spcBef>
                          <a:spcPts val="0"/>
                        </a:spcBef>
                        <a:spcAft>
                          <a:spcPts val="0"/>
                        </a:spcAft>
                      </a:pPr>
                      <a:r>
                        <a:rPr lang="en-US" sz="1800" dirty="0">
                          <a:effectLst/>
                          <a:latin typeface="Times New Roman"/>
                        </a:rPr>
                        <a:t>Qualcomm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7">
                  <a:txBody>
                    <a:bodyPr/>
                    <a:lstStyle/>
                    <a:p>
                      <a:pPr marL="0" marR="0" algn="ctr">
                        <a:spcBef>
                          <a:spcPts val="0"/>
                        </a:spcBef>
                        <a:spcAft>
                          <a:spcPts val="0"/>
                        </a:spcAft>
                      </a:pPr>
                      <a:endParaRPr lang="en-US" sz="1200" dirty="0">
                        <a:effectLst/>
                        <a:latin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3034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mn-lt"/>
                          <a:ea typeface="Times New Roman"/>
                        </a:rPr>
                        <a:t>Qifan Chen</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1200"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3034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mn-lt"/>
                          <a:ea typeface="Times New Roman"/>
                        </a:rPr>
                        <a:t>Bin Tian</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1800" u="none"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705809903"/>
                  </a:ext>
                </a:extLst>
              </a:tr>
              <a:tr h="3034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800" dirty="0">
                          <a:effectLst/>
                          <a:latin typeface="+mn-lt"/>
                          <a:ea typeface="Times New Roman"/>
                        </a:rPr>
                        <a:t>Youhan Kim</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1800" u="none"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512920948"/>
                  </a:ext>
                </a:extLst>
              </a:tr>
              <a:tr h="3034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n-US"/>
                    </a:p>
                  </a:txBody>
                  <a:tcPr/>
                </a:tc>
                <a:tc vMerge="1">
                  <a:txBody>
                    <a:bodyPr/>
                    <a:lstStyle/>
                    <a:p>
                      <a:endParaRPr lang="en-US"/>
                    </a:p>
                  </a:txBody>
                  <a:tcPr/>
                </a:tc>
                <a:tc>
                  <a:txBody>
                    <a:bodyPr/>
                    <a:lstStyle/>
                    <a:p>
                      <a:pPr marL="0" marR="0" algn="ctr">
                        <a:spcBef>
                          <a:spcPts val="0"/>
                        </a:spcBef>
                        <a:spcAft>
                          <a:spcPts val="0"/>
                        </a:spcAft>
                      </a:pPr>
                      <a:endParaRPr lang="en-US" sz="120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l">
                        <a:spcBef>
                          <a:spcPts val="0"/>
                        </a:spcBef>
                        <a:spcAft>
                          <a:spcPts val="0"/>
                        </a:spcAft>
                      </a:pPr>
                      <a:endParaRPr lang="en-US" sz="1800" u="none" dirty="0">
                        <a:effectLst/>
                        <a:latin typeface="Times New Roman"/>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392845780"/>
                  </a:ext>
                </a:extLst>
              </a:tr>
              <a:tr h="3034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u="none"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r h="30347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pPr marL="0" marR="0" algn="ctr">
                        <a:spcBef>
                          <a:spcPts val="0"/>
                        </a:spcBef>
                        <a:spcAft>
                          <a:spcPts val="0"/>
                        </a:spcAft>
                      </a:pPr>
                      <a:r>
                        <a:rPr lang="en-US" sz="1200" dirty="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ctr">
                        <a:spcBef>
                          <a:spcPts val="0"/>
                        </a:spcBef>
                        <a:spcAft>
                          <a:spcPts val="0"/>
                        </a:spcAft>
                      </a:pPr>
                      <a:r>
                        <a:rPr lang="en-US" sz="1200">
                          <a:effectLst/>
                          <a:latin typeface="Times New Roman"/>
                          <a:ea typeface="Times New Roman"/>
                        </a:rPr>
                        <a:t> </a:t>
                      </a: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mn-lt"/>
                        <a:ea typeface="Times New Roman"/>
                      </a:endParaRPr>
                    </a:p>
                  </a:txBody>
                  <a:tcPr marL="60696" marR="60696"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5"/>
                  </a:ext>
                </a:extLst>
              </a:tr>
            </a:tbl>
          </a:graphicData>
        </a:graphic>
      </p:graphicFrame>
      <p:sp>
        <p:nvSpPr>
          <p:cNvPr id="2" name="Date Placeholder 1">
            <a:extLst>
              <a:ext uri="{FF2B5EF4-FFF2-40B4-BE49-F238E27FC236}">
                <a16:creationId xmlns:a16="http://schemas.microsoft.com/office/drawing/2014/main" id="{1F8D745B-D2B3-2EBD-9BC8-AB66E79CB3A1}"/>
              </a:ext>
            </a:extLst>
          </p:cNvPr>
          <p:cNvSpPr>
            <a:spLocks noGrp="1"/>
          </p:cNvSpPr>
          <p:nvPr>
            <p:ph type="dt" idx="2"/>
          </p:nvPr>
        </p:nvSpPr>
        <p:spPr/>
        <p:txBody>
          <a:bodyPr/>
          <a:lstStyle/>
          <a:p>
            <a:r>
              <a:rPr lang="en-US"/>
              <a:t>January 2025</a:t>
            </a:r>
            <a:endParaRPr lang="en-US" dirty="0"/>
          </a:p>
        </p:txBody>
      </p:sp>
      <p:sp>
        <p:nvSpPr>
          <p:cNvPr id="3" name="Footer Placeholder 2">
            <a:extLst>
              <a:ext uri="{FF2B5EF4-FFF2-40B4-BE49-F238E27FC236}">
                <a16:creationId xmlns:a16="http://schemas.microsoft.com/office/drawing/2014/main" id="{0D62B651-F24B-EFB5-A3F6-1A042058B295}"/>
              </a:ext>
            </a:extLst>
          </p:cNvPr>
          <p:cNvSpPr>
            <a:spLocks noGrp="1"/>
          </p:cNvSpPr>
          <p:nvPr>
            <p:ph type="ftr" idx="13"/>
          </p:nvPr>
        </p:nvSpPr>
        <p:spPr/>
        <p:txBody>
          <a:bodyPr/>
          <a:lstStyle/>
          <a:p>
            <a:r>
              <a:rPr lang="en-US"/>
              <a:t>Lin Yang (Qualcomm)</a:t>
            </a:r>
          </a:p>
        </p:txBody>
      </p:sp>
      <p:sp>
        <p:nvSpPr>
          <p:cNvPr id="8" name="Slide Number Placeholder 7">
            <a:extLst>
              <a:ext uri="{FF2B5EF4-FFF2-40B4-BE49-F238E27FC236}">
                <a16:creationId xmlns:a16="http://schemas.microsoft.com/office/drawing/2014/main" id="{6D378228-6F24-26F8-09C5-76EC7C69627C}"/>
              </a:ext>
            </a:extLst>
          </p:cNvPr>
          <p:cNvSpPr>
            <a:spLocks noGrp="1"/>
          </p:cNvSpPr>
          <p:nvPr>
            <p:ph type="sldNum" idx="12"/>
          </p:nvPr>
        </p:nvSpPr>
        <p:spPr/>
        <p:txBody>
          <a:bodyPr/>
          <a:lstStyle/>
          <a:p>
            <a:r>
              <a:rPr lang="en-US" dirty="0"/>
              <a:t>Slide </a:t>
            </a:r>
            <a:fld id="{4866FC0F-9958-4B83-9DDA-F7AD6B9CD0D1}" type="slidenum">
              <a:rPr lang="en-US" smtClean="0"/>
              <a:t>1</a:t>
            </a:fld>
            <a:endParaRPr lang="en-US" dirty="0"/>
          </a:p>
        </p:txBody>
      </p:sp>
    </p:spTree>
    <p:extLst>
      <p:ext uri="{BB962C8B-B14F-4D97-AF65-F5344CB8AC3E}">
        <p14:creationId xmlns:p14="http://schemas.microsoft.com/office/powerpoint/2010/main" val="4522570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34DD380F-9EE0-0439-7FD9-E1E3023EF32A}"/>
              </a:ext>
            </a:extLst>
          </p:cNvPr>
          <p:cNvPicPr>
            <a:picLocks noChangeAspect="1"/>
          </p:cNvPicPr>
          <p:nvPr/>
        </p:nvPicPr>
        <p:blipFill>
          <a:blip r:embed="rId2"/>
          <a:stretch>
            <a:fillRect/>
          </a:stretch>
        </p:blipFill>
        <p:spPr>
          <a:xfrm>
            <a:off x="1278308" y="1984373"/>
            <a:ext cx="4321405" cy="1933716"/>
          </a:xfrm>
          <a:prstGeom prst="rect">
            <a:avLst/>
          </a:prstGeom>
        </p:spPr>
      </p:pic>
      <p:sp>
        <p:nvSpPr>
          <p:cNvPr id="4" name="Date Placeholder 3">
            <a:extLst>
              <a:ext uri="{FF2B5EF4-FFF2-40B4-BE49-F238E27FC236}">
                <a16:creationId xmlns:a16="http://schemas.microsoft.com/office/drawing/2014/main" id="{846E83E1-0D49-5C76-A1BB-6CEE076BC9EB}"/>
              </a:ext>
            </a:extLst>
          </p:cNvPr>
          <p:cNvSpPr>
            <a:spLocks noGrp="1"/>
          </p:cNvSpPr>
          <p:nvPr>
            <p:ph type="dt" idx="10"/>
          </p:nvPr>
        </p:nvSpPr>
        <p:spPr/>
        <p:txBody>
          <a:bodyPr/>
          <a:lstStyle/>
          <a:p>
            <a:r>
              <a:rPr lang="en-US"/>
              <a:t>January 2025</a:t>
            </a:r>
          </a:p>
        </p:txBody>
      </p:sp>
      <p:sp>
        <p:nvSpPr>
          <p:cNvPr id="6" name="Slide Number Placeholder 5">
            <a:extLst>
              <a:ext uri="{FF2B5EF4-FFF2-40B4-BE49-F238E27FC236}">
                <a16:creationId xmlns:a16="http://schemas.microsoft.com/office/drawing/2014/main" id="{F1F1BCA3-7558-B6BE-FED0-CA9F39066D40}"/>
              </a:ext>
            </a:extLst>
          </p:cNvPr>
          <p:cNvSpPr>
            <a:spLocks noGrp="1"/>
          </p:cNvSpPr>
          <p:nvPr>
            <p:ph type="sldNum" idx="12"/>
          </p:nvPr>
        </p:nvSpPr>
        <p:spPr/>
        <p:txBody>
          <a:bodyPr/>
          <a:lstStyle/>
          <a:p>
            <a:r>
              <a:rPr lang="en-US" dirty="0"/>
              <a:t>Slide </a:t>
            </a:r>
            <a:fld id="{4866FC0F-9958-4B83-9DDA-F7AD6B9CD0D1}" type="slidenum">
              <a:rPr lang="en-US" smtClean="0"/>
              <a:pPr/>
              <a:t>10</a:t>
            </a:fld>
            <a:endParaRPr lang="en-US" dirty="0"/>
          </a:p>
        </p:txBody>
      </p:sp>
      <p:sp>
        <p:nvSpPr>
          <p:cNvPr id="15" name="TextBox 14">
            <a:extLst>
              <a:ext uri="{FF2B5EF4-FFF2-40B4-BE49-F238E27FC236}">
                <a16:creationId xmlns:a16="http://schemas.microsoft.com/office/drawing/2014/main" id="{BA23FD0C-50CC-2A2C-020C-6F20AEB87599}"/>
              </a:ext>
            </a:extLst>
          </p:cNvPr>
          <p:cNvSpPr txBox="1"/>
          <p:nvPr/>
        </p:nvSpPr>
        <p:spPr>
          <a:xfrm>
            <a:off x="2649432" y="1899155"/>
            <a:ext cx="3321235" cy="400110"/>
          </a:xfrm>
          <a:prstGeom prst="rect">
            <a:avLst/>
          </a:prstGeom>
          <a:noFill/>
        </p:spPr>
        <p:txBody>
          <a:bodyPr wrap="square" rtlCol="0">
            <a:spAutoFit/>
          </a:bodyPr>
          <a:lstStyle/>
          <a:p>
            <a:r>
              <a:rPr lang="en-US" sz="2000" dirty="0">
                <a:solidFill>
                  <a:schemeClr val="tx1"/>
                </a:solidFill>
              </a:rPr>
              <a:t>Ex of dRU52 in 1</a:t>
            </a:r>
            <a:r>
              <a:rPr lang="en-US" sz="2000" baseline="30000" dirty="0">
                <a:solidFill>
                  <a:schemeClr val="tx1"/>
                </a:solidFill>
              </a:rPr>
              <a:t>st</a:t>
            </a:r>
            <a:r>
              <a:rPr lang="en-US" sz="2000" dirty="0">
                <a:solidFill>
                  <a:schemeClr val="tx1"/>
                </a:solidFill>
              </a:rPr>
              <a:t> 20M</a:t>
            </a:r>
          </a:p>
        </p:txBody>
      </p:sp>
      <p:pic>
        <p:nvPicPr>
          <p:cNvPr id="2" name="Picture 1">
            <a:extLst>
              <a:ext uri="{FF2B5EF4-FFF2-40B4-BE49-F238E27FC236}">
                <a16:creationId xmlns:a16="http://schemas.microsoft.com/office/drawing/2014/main" id="{39556731-8F67-63F2-A173-FD32C3E1BEEB}"/>
              </a:ext>
            </a:extLst>
          </p:cNvPr>
          <p:cNvPicPr>
            <a:picLocks noChangeAspect="1"/>
          </p:cNvPicPr>
          <p:nvPr/>
        </p:nvPicPr>
        <p:blipFill>
          <a:blip r:embed="rId3"/>
          <a:stretch>
            <a:fillRect/>
          </a:stretch>
        </p:blipFill>
        <p:spPr>
          <a:xfrm>
            <a:off x="1278309" y="4302374"/>
            <a:ext cx="4283299" cy="1908298"/>
          </a:xfrm>
          <a:prstGeom prst="rect">
            <a:avLst/>
          </a:prstGeom>
        </p:spPr>
      </p:pic>
      <p:sp>
        <p:nvSpPr>
          <p:cNvPr id="8" name="Oval 7">
            <a:extLst>
              <a:ext uri="{FF2B5EF4-FFF2-40B4-BE49-F238E27FC236}">
                <a16:creationId xmlns:a16="http://schemas.microsoft.com/office/drawing/2014/main" id="{F6AFCC3F-1E52-A007-4A30-E77C0A2BF30E}"/>
              </a:ext>
            </a:extLst>
          </p:cNvPr>
          <p:cNvSpPr/>
          <p:nvPr/>
        </p:nvSpPr>
        <p:spPr bwMode="auto">
          <a:xfrm>
            <a:off x="3327169" y="2898349"/>
            <a:ext cx="271833" cy="307917"/>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4" name="Oval 13">
            <a:extLst>
              <a:ext uri="{FF2B5EF4-FFF2-40B4-BE49-F238E27FC236}">
                <a16:creationId xmlns:a16="http://schemas.microsoft.com/office/drawing/2014/main" id="{8B01A5B9-E07B-FEA0-E5BE-C25DB162249B}"/>
              </a:ext>
            </a:extLst>
          </p:cNvPr>
          <p:cNvSpPr/>
          <p:nvPr/>
        </p:nvSpPr>
        <p:spPr bwMode="auto">
          <a:xfrm>
            <a:off x="3315443" y="5213660"/>
            <a:ext cx="271833" cy="307917"/>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pic>
        <p:nvPicPr>
          <p:cNvPr id="5" name="Picture 4">
            <a:extLst>
              <a:ext uri="{FF2B5EF4-FFF2-40B4-BE49-F238E27FC236}">
                <a16:creationId xmlns:a16="http://schemas.microsoft.com/office/drawing/2014/main" id="{C7AE8946-E991-0DF9-DF6D-6FA23346E30C}"/>
              </a:ext>
            </a:extLst>
          </p:cNvPr>
          <p:cNvPicPr>
            <a:picLocks noChangeAspect="1"/>
          </p:cNvPicPr>
          <p:nvPr/>
        </p:nvPicPr>
        <p:blipFill>
          <a:blip r:embed="rId4"/>
          <a:stretch>
            <a:fillRect/>
          </a:stretch>
        </p:blipFill>
        <p:spPr>
          <a:xfrm>
            <a:off x="8119909" y="1116421"/>
            <a:ext cx="2970122" cy="2453259"/>
          </a:xfrm>
          <a:prstGeom prst="rect">
            <a:avLst/>
          </a:prstGeom>
        </p:spPr>
      </p:pic>
      <p:pic>
        <p:nvPicPr>
          <p:cNvPr id="10" name="Picture 9">
            <a:extLst>
              <a:ext uri="{FF2B5EF4-FFF2-40B4-BE49-F238E27FC236}">
                <a16:creationId xmlns:a16="http://schemas.microsoft.com/office/drawing/2014/main" id="{F6C49954-4820-2E37-C68C-C70751BFBD28}"/>
              </a:ext>
            </a:extLst>
          </p:cNvPr>
          <p:cNvPicPr>
            <a:picLocks noChangeAspect="1"/>
          </p:cNvPicPr>
          <p:nvPr/>
        </p:nvPicPr>
        <p:blipFill>
          <a:blip r:embed="rId5"/>
          <a:stretch>
            <a:fillRect/>
          </a:stretch>
        </p:blipFill>
        <p:spPr>
          <a:xfrm>
            <a:off x="8119909" y="3681051"/>
            <a:ext cx="3020091" cy="2782680"/>
          </a:xfrm>
          <a:prstGeom prst="rect">
            <a:avLst/>
          </a:prstGeom>
        </p:spPr>
      </p:pic>
      <p:sp>
        <p:nvSpPr>
          <p:cNvPr id="11" name="Oval 10">
            <a:extLst>
              <a:ext uri="{FF2B5EF4-FFF2-40B4-BE49-F238E27FC236}">
                <a16:creationId xmlns:a16="http://schemas.microsoft.com/office/drawing/2014/main" id="{DE89994C-84D8-6661-2D0A-59C74A542E31}"/>
              </a:ext>
            </a:extLst>
          </p:cNvPr>
          <p:cNvSpPr/>
          <p:nvPr/>
        </p:nvSpPr>
        <p:spPr bwMode="auto">
          <a:xfrm>
            <a:off x="9358673" y="5002642"/>
            <a:ext cx="453542" cy="307917"/>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2" name="Oval 11">
            <a:extLst>
              <a:ext uri="{FF2B5EF4-FFF2-40B4-BE49-F238E27FC236}">
                <a16:creationId xmlns:a16="http://schemas.microsoft.com/office/drawing/2014/main" id="{7A8FCE5A-D875-F084-EED0-952BA00E0236}"/>
              </a:ext>
            </a:extLst>
          </p:cNvPr>
          <p:cNvSpPr/>
          <p:nvPr/>
        </p:nvSpPr>
        <p:spPr bwMode="auto">
          <a:xfrm>
            <a:off x="9317644" y="2271183"/>
            <a:ext cx="453542" cy="307917"/>
          </a:xfrm>
          <a:prstGeom prst="ellipse">
            <a:avLst/>
          </a:prstGeom>
          <a:noFill/>
          <a:ln w="9525"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
        <p:nvSpPr>
          <p:cNvPr id="13" name="TextBox 12">
            <a:extLst>
              <a:ext uri="{FF2B5EF4-FFF2-40B4-BE49-F238E27FC236}">
                <a16:creationId xmlns:a16="http://schemas.microsoft.com/office/drawing/2014/main" id="{5A4B2A54-8925-4E26-12D3-3378722E248F}"/>
              </a:ext>
            </a:extLst>
          </p:cNvPr>
          <p:cNvSpPr txBox="1"/>
          <p:nvPr/>
        </p:nvSpPr>
        <p:spPr>
          <a:xfrm>
            <a:off x="9085384" y="914403"/>
            <a:ext cx="3364523" cy="400110"/>
          </a:xfrm>
          <a:prstGeom prst="rect">
            <a:avLst/>
          </a:prstGeom>
          <a:noFill/>
        </p:spPr>
        <p:txBody>
          <a:bodyPr wrap="square" rtlCol="0">
            <a:spAutoFit/>
          </a:bodyPr>
          <a:lstStyle/>
          <a:p>
            <a:r>
              <a:rPr lang="en-US" sz="2000" dirty="0">
                <a:solidFill>
                  <a:schemeClr val="tx1"/>
                </a:solidFill>
              </a:rPr>
              <a:t>Ex of dRU106 in 1</a:t>
            </a:r>
            <a:r>
              <a:rPr lang="en-US" sz="2000" baseline="30000" dirty="0">
                <a:solidFill>
                  <a:schemeClr val="tx1"/>
                </a:solidFill>
              </a:rPr>
              <a:t>st</a:t>
            </a:r>
            <a:r>
              <a:rPr lang="en-US" sz="2000" dirty="0">
                <a:solidFill>
                  <a:schemeClr val="tx1"/>
                </a:solidFill>
              </a:rPr>
              <a:t> 20M</a:t>
            </a:r>
          </a:p>
        </p:txBody>
      </p:sp>
      <p:sp>
        <p:nvSpPr>
          <p:cNvPr id="18" name="Title 2">
            <a:extLst>
              <a:ext uri="{FF2B5EF4-FFF2-40B4-BE49-F238E27FC236}">
                <a16:creationId xmlns:a16="http://schemas.microsoft.com/office/drawing/2014/main" id="{703F9D1E-EE03-2F39-C4D7-E92BF921FADB}"/>
              </a:ext>
            </a:extLst>
          </p:cNvPr>
          <p:cNvSpPr txBox="1">
            <a:spLocks/>
          </p:cNvSpPr>
          <p:nvPr/>
        </p:nvSpPr>
        <p:spPr bwMode="auto">
          <a:xfrm>
            <a:off x="885096" y="685801"/>
            <a:ext cx="6863858"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r>
              <a:rPr lang="en-US" sz="2800" kern="0" dirty="0">
                <a:solidFill>
                  <a:schemeClr val="tx1"/>
                </a:solidFill>
              </a:rPr>
              <a:t>Example Tone Plan of 20MHz </a:t>
            </a:r>
            <a:r>
              <a:rPr lang="en-US" sz="2800" kern="0" dirty="0" err="1">
                <a:solidFill>
                  <a:schemeClr val="tx1"/>
                </a:solidFill>
              </a:rPr>
              <a:t>dRU</a:t>
            </a:r>
            <a:r>
              <a:rPr lang="en-US" sz="2800" kern="0" dirty="0">
                <a:solidFill>
                  <a:schemeClr val="tx1"/>
                </a:solidFill>
              </a:rPr>
              <a:t> in 80MHz OFDMA</a:t>
            </a:r>
          </a:p>
        </p:txBody>
      </p:sp>
      <p:sp>
        <p:nvSpPr>
          <p:cNvPr id="19" name="Footer Placeholder 18">
            <a:extLst>
              <a:ext uri="{FF2B5EF4-FFF2-40B4-BE49-F238E27FC236}">
                <a16:creationId xmlns:a16="http://schemas.microsoft.com/office/drawing/2014/main" id="{32C6F1F6-C0D5-9D74-AF45-8C64F64754EA}"/>
              </a:ext>
            </a:extLst>
          </p:cNvPr>
          <p:cNvSpPr>
            <a:spLocks noGrp="1"/>
          </p:cNvSpPr>
          <p:nvPr>
            <p:ph type="ftr" idx="11"/>
          </p:nvPr>
        </p:nvSpPr>
        <p:spPr/>
        <p:txBody>
          <a:bodyPr/>
          <a:lstStyle/>
          <a:p>
            <a:r>
              <a:rPr lang="en-US"/>
              <a:t>Lin Yang (Qualcomm)</a:t>
            </a:r>
          </a:p>
        </p:txBody>
      </p:sp>
    </p:spTree>
    <p:extLst>
      <p:ext uri="{BB962C8B-B14F-4D97-AF65-F5344CB8AC3E}">
        <p14:creationId xmlns:p14="http://schemas.microsoft.com/office/powerpoint/2010/main" val="3664967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F6C60B4D-AD26-FE2C-EE0B-2A2093EA16BE}"/>
              </a:ext>
            </a:extLst>
          </p:cNvPr>
          <p:cNvSpPr>
            <a:spLocks noGrp="1"/>
          </p:cNvSpPr>
          <p:nvPr>
            <p:ph idx="1"/>
          </p:nvPr>
        </p:nvSpPr>
        <p:spPr>
          <a:xfrm>
            <a:off x="1119560" y="1601519"/>
            <a:ext cx="5770886" cy="2250758"/>
          </a:xfrm>
        </p:spPr>
        <p:txBody>
          <a:bodyPr/>
          <a:lstStyle/>
          <a:p>
            <a:pPr>
              <a:buFont typeface="Arial" panose="020B0604020202020204" pitchFamily="34" charset="0"/>
              <a:buChar char="•"/>
            </a:pPr>
            <a:r>
              <a:rPr lang="en-US" sz="1400" dirty="0"/>
              <a:t>Simulation Assumption</a:t>
            </a:r>
          </a:p>
          <a:p>
            <a:pPr lvl="1">
              <a:buFont typeface="Arial" panose="020B0604020202020204" pitchFamily="34" charset="0"/>
              <a:buChar char="•"/>
            </a:pPr>
            <a:r>
              <a:rPr lang="en-US" sz="1200" dirty="0"/>
              <a:t>MCS0, 9, 1x1 (1T1R)</a:t>
            </a:r>
          </a:p>
          <a:p>
            <a:pPr lvl="1">
              <a:buFont typeface="Arial" panose="020B0604020202020204" pitchFamily="34" charset="0"/>
              <a:buChar char="•"/>
            </a:pPr>
            <a:r>
              <a:rPr lang="en-US" sz="1200" dirty="0"/>
              <a:t>PPDU BW=80MHz, </a:t>
            </a:r>
            <a:r>
              <a:rPr lang="en-US" sz="1200" dirty="0" err="1"/>
              <a:t>dRU</a:t>
            </a:r>
            <a:r>
              <a:rPr lang="en-US" sz="1200" dirty="0"/>
              <a:t> distribution BW=20MHz</a:t>
            </a:r>
          </a:p>
          <a:p>
            <a:pPr lvl="1">
              <a:buFont typeface="Arial" panose="020B0604020202020204" pitchFamily="34" charset="0"/>
              <a:buChar char="•"/>
            </a:pPr>
            <a:r>
              <a:rPr lang="en-US" sz="1200" dirty="0"/>
              <a:t>DRU26_5, DRU106_2 on the left most 20MHz</a:t>
            </a:r>
          </a:p>
          <a:p>
            <a:pPr lvl="1">
              <a:buFont typeface="Arial" panose="020B0604020202020204" pitchFamily="34" charset="0"/>
              <a:buChar char="•"/>
            </a:pPr>
            <a:r>
              <a:rPr lang="en-US" sz="1200" dirty="0"/>
              <a:t>Carrier leakage strength </a:t>
            </a:r>
          </a:p>
          <a:p>
            <a:pPr lvl="2">
              <a:buFont typeface="Arial" panose="020B0604020202020204" pitchFamily="34" charset="0"/>
              <a:buChar char="•"/>
            </a:pPr>
            <a:r>
              <a:rPr lang="en-US" sz="1200" dirty="0"/>
              <a:t>-32dBc (IEEE spec requirement)</a:t>
            </a:r>
          </a:p>
          <a:p>
            <a:pPr lvl="2">
              <a:buFont typeface="Arial" panose="020B0604020202020204" pitchFamily="34" charset="0"/>
              <a:buChar char="•"/>
            </a:pPr>
            <a:r>
              <a:rPr lang="en-US" sz="1200" dirty="0"/>
              <a:t>-20dBc: when </a:t>
            </a:r>
            <a:r>
              <a:rPr lang="en-US" sz="1200" dirty="0" err="1"/>
              <a:t>P_chain</a:t>
            </a:r>
            <a:r>
              <a:rPr lang="en-US" sz="1200" dirty="0"/>
              <a:t>=0dBm, max(-20, P_chain-32) dBm = -20dBm</a:t>
            </a:r>
          </a:p>
          <a:p>
            <a:pPr lvl="1">
              <a:buFont typeface="Arial" panose="020B0604020202020204" pitchFamily="34" charset="0"/>
              <a:buChar char="•"/>
            </a:pPr>
            <a:r>
              <a:rPr lang="en-US" sz="1200" dirty="0"/>
              <a:t>Carrier leakage location @ -384 or -384.5</a:t>
            </a:r>
          </a:p>
          <a:p>
            <a:pPr lvl="1">
              <a:buFont typeface="Arial" panose="020B0604020202020204" pitchFamily="34" charset="0"/>
              <a:buChar char="•"/>
            </a:pPr>
            <a:r>
              <a:rPr lang="en-US" sz="1200" dirty="0"/>
              <a:t>Performance loss: With LO leakage vs. Without LO leakage</a:t>
            </a:r>
            <a:endParaRPr lang="en-US" sz="1600" dirty="0"/>
          </a:p>
        </p:txBody>
      </p:sp>
      <p:sp>
        <p:nvSpPr>
          <p:cNvPr id="3" name="Title 2">
            <a:extLst>
              <a:ext uri="{FF2B5EF4-FFF2-40B4-BE49-F238E27FC236}">
                <a16:creationId xmlns:a16="http://schemas.microsoft.com/office/drawing/2014/main" id="{6322DA35-3427-2625-D3F5-53F2395D53A1}"/>
              </a:ext>
            </a:extLst>
          </p:cNvPr>
          <p:cNvSpPr>
            <a:spLocks noGrp="1"/>
          </p:cNvSpPr>
          <p:nvPr>
            <p:ph type="title"/>
          </p:nvPr>
        </p:nvSpPr>
        <p:spPr>
          <a:xfrm>
            <a:off x="914401" y="685801"/>
            <a:ext cx="10361084" cy="709245"/>
          </a:xfrm>
        </p:spPr>
        <p:txBody>
          <a:bodyPr/>
          <a:lstStyle/>
          <a:p>
            <a:r>
              <a:rPr lang="en-US" dirty="0"/>
              <a:t>Simulation Results of LO Leakage Impact</a:t>
            </a:r>
          </a:p>
        </p:txBody>
      </p:sp>
      <p:sp>
        <p:nvSpPr>
          <p:cNvPr id="4" name="Date Placeholder 3">
            <a:extLst>
              <a:ext uri="{FF2B5EF4-FFF2-40B4-BE49-F238E27FC236}">
                <a16:creationId xmlns:a16="http://schemas.microsoft.com/office/drawing/2014/main" id="{89DBD528-1171-045B-AE0B-911C8AD7C421}"/>
              </a:ext>
            </a:extLst>
          </p:cNvPr>
          <p:cNvSpPr>
            <a:spLocks noGrp="1"/>
          </p:cNvSpPr>
          <p:nvPr>
            <p:ph type="dt" idx="10"/>
          </p:nvPr>
        </p:nvSpPr>
        <p:spPr/>
        <p:txBody>
          <a:bodyPr/>
          <a:lstStyle/>
          <a:p>
            <a:r>
              <a:rPr lang="en-US"/>
              <a:t>January 2025</a:t>
            </a:r>
          </a:p>
        </p:txBody>
      </p:sp>
      <p:sp>
        <p:nvSpPr>
          <p:cNvPr id="5" name="Footer Placeholder 4">
            <a:extLst>
              <a:ext uri="{FF2B5EF4-FFF2-40B4-BE49-F238E27FC236}">
                <a16:creationId xmlns:a16="http://schemas.microsoft.com/office/drawing/2014/main" id="{00A750D5-87BB-6CA5-2AB6-6A01C3D85CFB}"/>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051E59B7-CF1A-614C-70C8-51A3BCFF7AE4}"/>
              </a:ext>
            </a:extLst>
          </p:cNvPr>
          <p:cNvSpPr>
            <a:spLocks noGrp="1"/>
          </p:cNvSpPr>
          <p:nvPr>
            <p:ph type="sldNum" idx="12"/>
          </p:nvPr>
        </p:nvSpPr>
        <p:spPr/>
        <p:txBody>
          <a:bodyPr/>
          <a:lstStyle/>
          <a:p>
            <a:r>
              <a:rPr lang="en-US"/>
              <a:t>Slide </a:t>
            </a:r>
            <a:fld id="{4866FC0F-9958-4B83-9DDA-F7AD6B9CD0D1}" type="slidenum">
              <a:rPr lang="en-US" smtClean="0"/>
              <a:pPr/>
              <a:t>11</a:t>
            </a:fld>
            <a:endParaRPr lang="en-US" dirty="0"/>
          </a:p>
        </p:txBody>
      </p:sp>
      <p:graphicFrame>
        <p:nvGraphicFramePr>
          <p:cNvPr id="7" name="Table 6">
            <a:extLst>
              <a:ext uri="{FF2B5EF4-FFF2-40B4-BE49-F238E27FC236}">
                <a16:creationId xmlns:a16="http://schemas.microsoft.com/office/drawing/2014/main" id="{F1BA347F-D119-9524-8CC1-DC74B14A4377}"/>
              </a:ext>
            </a:extLst>
          </p:cNvPr>
          <p:cNvGraphicFramePr>
            <a:graphicFrameLocks noGrp="1"/>
          </p:cNvGraphicFramePr>
          <p:nvPr/>
        </p:nvGraphicFramePr>
        <p:xfrm>
          <a:off x="1106739" y="4010383"/>
          <a:ext cx="10043982" cy="2438400"/>
        </p:xfrm>
        <a:graphic>
          <a:graphicData uri="http://schemas.openxmlformats.org/drawingml/2006/table">
            <a:tbl>
              <a:tblPr firstRow="1" bandRow="1">
                <a:tableStyleId>{5C22544A-7EE6-4342-B048-85BDC9FD1C3A}</a:tableStyleId>
              </a:tblPr>
              <a:tblGrid>
                <a:gridCol w="1531212">
                  <a:extLst>
                    <a:ext uri="{9D8B030D-6E8A-4147-A177-3AD203B41FA5}">
                      <a16:colId xmlns:a16="http://schemas.microsoft.com/office/drawing/2014/main" val="2680910058"/>
                    </a:ext>
                  </a:extLst>
                </a:gridCol>
                <a:gridCol w="961594">
                  <a:extLst>
                    <a:ext uri="{9D8B030D-6E8A-4147-A177-3AD203B41FA5}">
                      <a16:colId xmlns:a16="http://schemas.microsoft.com/office/drawing/2014/main" val="3540919508"/>
                    </a:ext>
                  </a:extLst>
                </a:gridCol>
                <a:gridCol w="1014689">
                  <a:extLst>
                    <a:ext uri="{9D8B030D-6E8A-4147-A177-3AD203B41FA5}">
                      <a16:colId xmlns:a16="http://schemas.microsoft.com/office/drawing/2014/main" val="3660334065"/>
                    </a:ext>
                  </a:extLst>
                </a:gridCol>
                <a:gridCol w="1144475">
                  <a:extLst>
                    <a:ext uri="{9D8B030D-6E8A-4147-A177-3AD203B41FA5}">
                      <a16:colId xmlns:a16="http://schemas.microsoft.com/office/drawing/2014/main" val="3820416439"/>
                    </a:ext>
                  </a:extLst>
                </a:gridCol>
                <a:gridCol w="1162173">
                  <a:extLst>
                    <a:ext uri="{9D8B030D-6E8A-4147-A177-3AD203B41FA5}">
                      <a16:colId xmlns:a16="http://schemas.microsoft.com/office/drawing/2014/main" val="713452426"/>
                    </a:ext>
                  </a:extLst>
                </a:gridCol>
                <a:gridCol w="1091381">
                  <a:extLst>
                    <a:ext uri="{9D8B030D-6E8A-4147-A177-3AD203B41FA5}">
                      <a16:colId xmlns:a16="http://schemas.microsoft.com/office/drawing/2014/main" val="2147770445"/>
                    </a:ext>
                  </a:extLst>
                </a:gridCol>
                <a:gridCol w="1067783">
                  <a:extLst>
                    <a:ext uri="{9D8B030D-6E8A-4147-A177-3AD203B41FA5}">
                      <a16:colId xmlns:a16="http://schemas.microsoft.com/office/drawing/2014/main" val="352284473"/>
                    </a:ext>
                  </a:extLst>
                </a:gridCol>
                <a:gridCol w="1002890">
                  <a:extLst>
                    <a:ext uri="{9D8B030D-6E8A-4147-A177-3AD203B41FA5}">
                      <a16:colId xmlns:a16="http://schemas.microsoft.com/office/drawing/2014/main" val="2198563609"/>
                    </a:ext>
                  </a:extLst>
                </a:gridCol>
                <a:gridCol w="1067785">
                  <a:extLst>
                    <a:ext uri="{9D8B030D-6E8A-4147-A177-3AD203B41FA5}">
                      <a16:colId xmlns:a16="http://schemas.microsoft.com/office/drawing/2014/main" val="1102004346"/>
                    </a:ext>
                  </a:extLst>
                </a:gridCol>
              </a:tblGrid>
              <a:tr h="194871">
                <a:tc rowSpan="4">
                  <a:txBody>
                    <a:bodyPr/>
                    <a:lstStyle/>
                    <a:p>
                      <a:pPr algn="ctr"/>
                      <a:r>
                        <a:rPr lang="en-US" sz="1400" b="1" strike="noStrike" dirty="0"/>
                        <a:t>Leakage scenarios</a:t>
                      </a:r>
                    </a:p>
                  </a:txBody>
                  <a:tcPr/>
                </a:tc>
                <a:tc gridSpan="8">
                  <a:txBody>
                    <a:bodyPr/>
                    <a:lstStyle/>
                    <a:p>
                      <a:pPr algn="ctr"/>
                      <a:r>
                        <a:rPr lang="en-US" sz="1400" b="1" strike="noStrike" dirty="0"/>
                        <a:t>Performance loss (in dB) @ 10% PER from LO leakage </a:t>
                      </a:r>
                    </a:p>
                    <a:p>
                      <a:pPr algn="ctr"/>
                      <a:r>
                        <a:rPr lang="en-US" sz="1400" b="1" strike="noStrike" dirty="0"/>
                        <a:t>1T1R, </a:t>
                      </a:r>
                      <a:r>
                        <a:rPr lang="en-US" sz="1400" b="1" strike="noStrike" dirty="0" err="1"/>
                        <a:t>dRU</a:t>
                      </a:r>
                      <a:r>
                        <a:rPr lang="en-US" sz="1400" b="1" strike="noStrike" dirty="0"/>
                        <a:t> over 20MHz in 80MHz, with smoothing on</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651242281"/>
                  </a:ext>
                </a:extLst>
              </a:tr>
              <a:tr h="194871">
                <a:tc vMerge="1">
                  <a:txBody>
                    <a:bodyPr/>
                    <a:lstStyle/>
                    <a:p>
                      <a:endParaRPr lang="en-US" dirty="0"/>
                    </a:p>
                  </a:txBody>
                  <a:tcPr/>
                </a:tc>
                <a:tc gridSpan="4">
                  <a:txBody>
                    <a:bodyPr/>
                    <a:lstStyle/>
                    <a:p>
                      <a:pPr algn="ctr"/>
                      <a:r>
                        <a:rPr lang="en-US" sz="1200" strike="noStrike" dirty="0"/>
                        <a:t>dRU26</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tc gridSpan="4">
                  <a:txBody>
                    <a:bodyPr/>
                    <a:lstStyle/>
                    <a:p>
                      <a:pPr algn="ctr"/>
                      <a:r>
                        <a:rPr lang="en-US" sz="1200" strike="noStrike" dirty="0"/>
                        <a:t>dRU106</a:t>
                      </a:r>
                    </a:p>
                  </a:txBody>
                  <a:tcPr/>
                </a:tc>
                <a:tc hMerge="1">
                  <a:txBody>
                    <a:bodyPr/>
                    <a:lstStyle/>
                    <a:p>
                      <a:endParaRPr lang="en-US" dirty="0"/>
                    </a:p>
                  </a:txBody>
                  <a:tcPr/>
                </a:tc>
                <a:tc hMerge="1">
                  <a:txBody>
                    <a:bodyPr/>
                    <a:lstStyle/>
                    <a:p>
                      <a:endParaRPr lang="en-US" dirty="0"/>
                    </a:p>
                  </a:txBody>
                  <a:tcPr/>
                </a:tc>
                <a:tc hMerge="1">
                  <a:txBody>
                    <a:bodyPr/>
                    <a:lstStyle/>
                    <a:p>
                      <a:endParaRPr lang="en-US" dirty="0"/>
                    </a:p>
                  </a:txBody>
                  <a:tcPr/>
                </a:tc>
                <a:extLst>
                  <a:ext uri="{0D108BD9-81ED-4DB2-BD59-A6C34878D82A}">
                    <a16:rowId xmlns:a16="http://schemas.microsoft.com/office/drawing/2014/main" val="2630446792"/>
                  </a:ext>
                </a:extLst>
              </a:tr>
              <a:tr h="194871">
                <a:tc vMerge="1">
                  <a:txBody>
                    <a:bodyPr/>
                    <a:lstStyle/>
                    <a:p>
                      <a:endParaRPr lang="en-US" dirty="0"/>
                    </a:p>
                  </a:txBody>
                  <a:tcPr/>
                </a:tc>
                <a:tc gridSpan="2">
                  <a:txBody>
                    <a:bodyPr/>
                    <a:lstStyle/>
                    <a:p>
                      <a:pPr algn="ctr"/>
                      <a:r>
                        <a:rPr lang="en-US" sz="1200" strike="noStrike" dirty="0"/>
                        <a:t>AWGN</a:t>
                      </a:r>
                    </a:p>
                  </a:txBody>
                  <a:tcPr/>
                </a:tc>
                <a:tc hMerge="1">
                  <a:txBody>
                    <a:bodyPr/>
                    <a:lstStyle/>
                    <a:p>
                      <a:endParaRPr lang="en-US" dirty="0"/>
                    </a:p>
                  </a:txBody>
                  <a:tcPr/>
                </a:tc>
                <a:tc gridSpan="2">
                  <a:txBody>
                    <a:bodyPr/>
                    <a:lstStyle/>
                    <a:p>
                      <a:pPr algn="ctr"/>
                      <a:r>
                        <a:rPr lang="en-US" sz="1200" strike="noStrike" dirty="0"/>
                        <a:t>DNLOS</a:t>
                      </a:r>
                    </a:p>
                  </a:txBody>
                  <a:tcPr/>
                </a:tc>
                <a:tc hMerge="1">
                  <a:txBody>
                    <a:bodyPr/>
                    <a:lstStyle/>
                    <a:p>
                      <a:endParaRPr lang="en-US" dirty="0"/>
                    </a:p>
                  </a:txBody>
                  <a:tcPr/>
                </a:tc>
                <a:tc gridSpan="2">
                  <a:txBody>
                    <a:bodyPr/>
                    <a:lstStyle/>
                    <a:p>
                      <a:pPr algn="ctr"/>
                      <a:r>
                        <a:rPr lang="en-US" sz="1200" strike="noStrike" dirty="0"/>
                        <a:t>AWGN</a:t>
                      </a:r>
                    </a:p>
                  </a:txBody>
                  <a:tcPr/>
                </a:tc>
                <a:tc hMerge="1">
                  <a:txBody>
                    <a:bodyPr/>
                    <a:lstStyle/>
                    <a:p>
                      <a:endParaRPr lang="en-US" dirty="0"/>
                    </a:p>
                  </a:txBody>
                  <a:tcPr/>
                </a:tc>
                <a:tc gridSpan="2">
                  <a:txBody>
                    <a:bodyPr/>
                    <a:lstStyle/>
                    <a:p>
                      <a:pPr algn="ctr"/>
                      <a:r>
                        <a:rPr lang="en-US" sz="1200" strike="noStrike" dirty="0"/>
                        <a:t>DNLOS</a:t>
                      </a:r>
                    </a:p>
                  </a:txBody>
                  <a:tcPr/>
                </a:tc>
                <a:tc hMerge="1">
                  <a:txBody>
                    <a:bodyPr/>
                    <a:lstStyle/>
                    <a:p>
                      <a:endParaRPr lang="en-US" dirty="0"/>
                    </a:p>
                  </a:txBody>
                  <a:tcPr/>
                </a:tc>
                <a:extLst>
                  <a:ext uri="{0D108BD9-81ED-4DB2-BD59-A6C34878D82A}">
                    <a16:rowId xmlns:a16="http://schemas.microsoft.com/office/drawing/2014/main" val="1359590272"/>
                  </a:ext>
                </a:extLst>
              </a:tr>
              <a:tr h="194871">
                <a:tc vMerge="1">
                  <a:txBody>
                    <a:bodyPr/>
                    <a:lstStyle/>
                    <a:p>
                      <a:endParaRPr lang="en-US" dirty="0"/>
                    </a:p>
                  </a:txBody>
                  <a:tcPr/>
                </a:tc>
                <a:tc>
                  <a:txBody>
                    <a:bodyPr/>
                    <a:lstStyle/>
                    <a:p>
                      <a:pPr algn="ctr"/>
                      <a:r>
                        <a:rPr lang="en-US" sz="1200" strike="noStrike" dirty="0"/>
                        <a:t>MCS0</a:t>
                      </a:r>
                    </a:p>
                  </a:txBody>
                  <a:tcPr/>
                </a:tc>
                <a:tc>
                  <a:txBody>
                    <a:bodyPr/>
                    <a:lstStyle/>
                    <a:p>
                      <a:pPr algn="ctr"/>
                      <a:r>
                        <a:rPr lang="en-US" sz="1200" strike="noStrike" dirty="0">
                          <a:solidFill>
                            <a:srgbClr val="C00000"/>
                          </a:solidFill>
                        </a:rPr>
                        <a:t>MCS9</a:t>
                      </a:r>
                    </a:p>
                  </a:txBody>
                  <a:tcPr/>
                </a:tc>
                <a:tc>
                  <a:txBody>
                    <a:bodyPr/>
                    <a:lstStyle/>
                    <a:p>
                      <a:pPr algn="ctr"/>
                      <a:r>
                        <a:rPr lang="en-US" sz="1200" strike="noStrike" dirty="0"/>
                        <a:t>MCS0</a:t>
                      </a:r>
                    </a:p>
                  </a:txBody>
                  <a:tcPr/>
                </a:tc>
                <a:tc>
                  <a:txBody>
                    <a:bodyPr/>
                    <a:lstStyle/>
                    <a:p>
                      <a:pPr algn="ctr"/>
                      <a:r>
                        <a:rPr lang="en-US" sz="1200" strike="noStrike" dirty="0">
                          <a:solidFill>
                            <a:srgbClr val="C00000"/>
                          </a:solidFill>
                        </a:rPr>
                        <a:t>MCS9</a:t>
                      </a:r>
                    </a:p>
                  </a:txBody>
                  <a:tcPr/>
                </a:tc>
                <a:tc>
                  <a:txBody>
                    <a:bodyPr/>
                    <a:lstStyle/>
                    <a:p>
                      <a:pPr algn="ctr"/>
                      <a:r>
                        <a:rPr lang="en-US" sz="1200" strike="noStrike" dirty="0"/>
                        <a:t>MCS0</a:t>
                      </a:r>
                    </a:p>
                  </a:txBody>
                  <a:tcPr/>
                </a:tc>
                <a:tc>
                  <a:txBody>
                    <a:bodyPr/>
                    <a:lstStyle/>
                    <a:p>
                      <a:pPr algn="ctr"/>
                      <a:r>
                        <a:rPr lang="en-US" sz="1200" strike="noStrike" dirty="0"/>
                        <a:t>MCS9</a:t>
                      </a:r>
                    </a:p>
                  </a:txBody>
                  <a:tcPr/>
                </a:tc>
                <a:tc>
                  <a:txBody>
                    <a:bodyPr/>
                    <a:lstStyle/>
                    <a:p>
                      <a:pPr algn="ctr"/>
                      <a:r>
                        <a:rPr lang="en-US" sz="1200" strike="noStrike" dirty="0"/>
                        <a:t>MCS0</a:t>
                      </a:r>
                    </a:p>
                  </a:txBody>
                  <a:tcPr/>
                </a:tc>
                <a:tc>
                  <a:txBody>
                    <a:bodyPr/>
                    <a:lstStyle/>
                    <a:p>
                      <a:pPr algn="ctr"/>
                      <a:r>
                        <a:rPr lang="en-US" sz="1200" strike="noStrike" dirty="0"/>
                        <a:t>MCS9</a:t>
                      </a:r>
                    </a:p>
                  </a:txBody>
                  <a:tcPr/>
                </a:tc>
                <a:extLst>
                  <a:ext uri="{0D108BD9-81ED-4DB2-BD59-A6C34878D82A}">
                    <a16:rowId xmlns:a16="http://schemas.microsoft.com/office/drawing/2014/main" val="3627850211"/>
                  </a:ext>
                </a:extLst>
              </a:tr>
              <a:tr h="194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strike="noStrike" dirty="0">
                          <a:solidFill>
                            <a:srgbClr val="000000"/>
                          </a:solidFill>
                          <a:effectLst/>
                          <a:latin typeface="Calibri" panose="020F0502020204030204" pitchFamily="34" charset="0"/>
                          <a:ea typeface="DengXian" panose="02010600030101010101" pitchFamily="2" charset="-122"/>
                        </a:rPr>
                        <a:t>-32 </a:t>
                      </a:r>
                      <a:r>
                        <a:rPr lang="en-US" sz="1200" b="0" strike="noStrike" dirty="0" err="1">
                          <a:solidFill>
                            <a:srgbClr val="000000"/>
                          </a:solidFill>
                          <a:effectLst/>
                          <a:latin typeface="Calibri" panose="020F0502020204030204" pitchFamily="34" charset="0"/>
                          <a:ea typeface="DengXian" panose="02010600030101010101" pitchFamily="2" charset="-122"/>
                        </a:rPr>
                        <a:t>dBc</a:t>
                      </a:r>
                      <a:r>
                        <a:rPr lang="en-US" sz="1200" b="0" strike="noStrike" dirty="0">
                          <a:solidFill>
                            <a:srgbClr val="000000"/>
                          </a:solidFill>
                          <a:effectLst/>
                          <a:latin typeface="Calibri" panose="020F0502020204030204" pitchFamily="34" charset="0"/>
                          <a:ea typeface="DengXian" panose="02010600030101010101" pitchFamily="2" charset="-122"/>
                        </a:rPr>
                        <a:t> @-384</a:t>
                      </a:r>
                      <a:endParaRPr lang="en-US" sz="1200" b="0" strike="noStrike" dirty="0">
                        <a:effectLst/>
                        <a:latin typeface="Calibri" panose="020F0502020204030204" pitchFamily="34" charset="0"/>
                        <a:ea typeface="DengXian" panose="02010600030101010101" pitchFamily="2" charset="-122"/>
                      </a:endParaRPr>
                    </a:p>
                  </a:txBody>
                  <a:tcPr/>
                </a:tc>
                <a:tc>
                  <a:txBody>
                    <a:bodyPr/>
                    <a:lstStyle/>
                    <a:p>
                      <a:pPr algn="ctr"/>
                      <a:r>
                        <a:rPr lang="en-US" sz="1200" strike="noStrike" dirty="0"/>
                        <a:t>0</a:t>
                      </a:r>
                    </a:p>
                  </a:txBody>
                  <a:tcPr/>
                </a:tc>
                <a:tc>
                  <a:txBody>
                    <a:bodyPr/>
                    <a:lstStyle/>
                    <a:p>
                      <a:pPr algn="ctr"/>
                      <a:r>
                        <a:rPr lang="en-US" sz="1200" strike="noStrike" dirty="0">
                          <a:solidFill>
                            <a:srgbClr val="C00000"/>
                          </a:solidFill>
                        </a:rPr>
                        <a:t>2.4</a:t>
                      </a:r>
                    </a:p>
                  </a:txBody>
                  <a:tcPr/>
                </a:tc>
                <a:tc>
                  <a:txBody>
                    <a:bodyPr/>
                    <a:lstStyle/>
                    <a:p>
                      <a:pPr algn="ctr"/>
                      <a:r>
                        <a:rPr lang="en-US" sz="1200" strike="noStrike" dirty="0"/>
                        <a:t>0</a:t>
                      </a:r>
                    </a:p>
                  </a:txBody>
                  <a:tcPr/>
                </a:tc>
                <a:tc>
                  <a:txBody>
                    <a:bodyPr/>
                    <a:lstStyle/>
                    <a:p>
                      <a:pPr algn="ctr"/>
                      <a:r>
                        <a:rPr lang="en-US" sz="1200" strike="noStrike" dirty="0">
                          <a:solidFill>
                            <a:srgbClr val="C00000"/>
                          </a:solidFill>
                        </a:rPr>
                        <a:t>&gt;10% floor</a:t>
                      </a:r>
                    </a:p>
                  </a:txBody>
                  <a:tcPr/>
                </a:tc>
                <a:tc>
                  <a:txBody>
                    <a:bodyPr/>
                    <a:lstStyle/>
                    <a:p>
                      <a:pPr algn="ctr"/>
                      <a:r>
                        <a:rPr lang="en-US" sz="1200" strike="noStrike" dirty="0"/>
                        <a:t>0</a:t>
                      </a:r>
                    </a:p>
                  </a:txBody>
                  <a:tcPr/>
                </a:tc>
                <a:tc>
                  <a:txBody>
                    <a:bodyPr/>
                    <a:lstStyle/>
                    <a:p>
                      <a:pPr algn="ctr"/>
                      <a:r>
                        <a:rPr lang="en-US" sz="1200" strike="noStrike" dirty="0"/>
                        <a:t>0.1</a:t>
                      </a:r>
                    </a:p>
                  </a:txBody>
                  <a:tcPr/>
                </a:tc>
                <a:tc>
                  <a:txBody>
                    <a:bodyPr/>
                    <a:lstStyle/>
                    <a:p>
                      <a:pPr algn="ctr"/>
                      <a:r>
                        <a:rPr lang="en-US" sz="1200" strike="noStrike" dirty="0"/>
                        <a:t>0</a:t>
                      </a:r>
                    </a:p>
                  </a:txBody>
                  <a:tcPr/>
                </a:tc>
                <a:tc>
                  <a:txBody>
                    <a:bodyPr/>
                    <a:lstStyle/>
                    <a:p>
                      <a:pPr algn="ctr"/>
                      <a:r>
                        <a:rPr lang="en-US" sz="1200" strike="noStrike" dirty="0"/>
                        <a:t>0</a:t>
                      </a:r>
                    </a:p>
                  </a:txBody>
                  <a:tcPr/>
                </a:tc>
                <a:extLst>
                  <a:ext uri="{0D108BD9-81ED-4DB2-BD59-A6C34878D82A}">
                    <a16:rowId xmlns:a16="http://schemas.microsoft.com/office/drawing/2014/main" val="329747378"/>
                  </a:ext>
                </a:extLst>
              </a:tr>
              <a:tr h="194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strike="noStrike" dirty="0">
                          <a:solidFill>
                            <a:srgbClr val="000000"/>
                          </a:solidFill>
                          <a:effectLst/>
                          <a:latin typeface="Calibri" panose="020F0502020204030204" pitchFamily="34" charset="0"/>
                          <a:ea typeface="DengXian" panose="02010600030101010101" pitchFamily="2" charset="-122"/>
                        </a:rPr>
                        <a:t>-32 </a:t>
                      </a:r>
                      <a:r>
                        <a:rPr lang="en-US" sz="1200" b="0" strike="noStrike" dirty="0" err="1">
                          <a:solidFill>
                            <a:srgbClr val="000000"/>
                          </a:solidFill>
                          <a:effectLst/>
                          <a:latin typeface="Calibri" panose="020F0502020204030204" pitchFamily="34" charset="0"/>
                          <a:ea typeface="DengXian" panose="02010600030101010101" pitchFamily="2" charset="-122"/>
                        </a:rPr>
                        <a:t>dBc</a:t>
                      </a:r>
                      <a:r>
                        <a:rPr lang="en-US" sz="1200" b="0" strike="noStrike" dirty="0">
                          <a:solidFill>
                            <a:srgbClr val="000000"/>
                          </a:solidFill>
                          <a:effectLst/>
                          <a:latin typeface="Calibri" panose="020F0502020204030204" pitchFamily="34" charset="0"/>
                          <a:ea typeface="DengXian" panose="02010600030101010101" pitchFamily="2" charset="-122"/>
                        </a:rPr>
                        <a:t> @-384.5</a:t>
                      </a:r>
                      <a:endParaRPr lang="en-US" sz="1200" b="0" strike="noStrike" dirty="0">
                        <a:effectLst/>
                        <a:latin typeface="Calibri" panose="020F0502020204030204" pitchFamily="34" charset="0"/>
                        <a:ea typeface="DengXian" panose="02010600030101010101" pitchFamily="2" charset="-122"/>
                      </a:endParaRPr>
                    </a:p>
                  </a:txBody>
                  <a:tcPr/>
                </a:tc>
                <a:tc>
                  <a:txBody>
                    <a:bodyPr/>
                    <a:lstStyle/>
                    <a:p>
                      <a:pPr algn="ctr"/>
                      <a:r>
                        <a:rPr lang="en-US" sz="1200" strike="noStrike" dirty="0"/>
                        <a:t>0</a:t>
                      </a:r>
                    </a:p>
                  </a:txBody>
                  <a:tcPr/>
                </a:tc>
                <a:tc>
                  <a:txBody>
                    <a:bodyPr/>
                    <a:lstStyle/>
                    <a:p>
                      <a:pPr algn="ctr"/>
                      <a:r>
                        <a:rPr lang="en-US" sz="1200" strike="noStrike" dirty="0">
                          <a:solidFill>
                            <a:schemeClr val="tx1"/>
                          </a:solidFill>
                        </a:rPr>
                        <a:t>0.8</a:t>
                      </a:r>
                    </a:p>
                  </a:txBody>
                  <a:tcPr/>
                </a:tc>
                <a:tc>
                  <a:txBody>
                    <a:bodyPr/>
                    <a:lstStyle/>
                    <a:p>
                      <a:pPr algn="ctr"/>
                      <a:r>
                        <a:rPr lang="en-US" sz="1200" strike="noStrike" dirty="0"/>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dirty="0">
                          <a:solidFill>
                            <a:srgbClr val="C00000"/>
                          </a:solidFill>
                        </a:rPr>
                        <a:t>1.9</a:t>
                      </a:r>
                    </a:p>
                  </a:txBody>
                  <a:tcPr/>
                </a:tc>
                <a:tc>
                  <a:txBody>
                    <a:bodyPr/>
                    <a:lstStyle/>
                    <a:p>
                      <a:pPr algn="ctr"/>
                      <a:r>
                        <a:rPr lang="en-US" sz="1200" strike="noStrike" dirty="0"/>
                        <a:t>0</a:t>
                      </a:r>
                    </a:p>
                  </a:txBody>
                  <a:tcPr/>
                </a:tc>
                <a:tc>
                  <a:txBody>
                    <a:bodyPr/>
                    <a:lstStyle/>
                    <a:p>
                      <a:pPr algn="ctr"/>
                      <a:r>
                        <a:rPr lang="en-US" sz="1200" strike="noStrike" dirty="0"/>
                        <a:t>0.4</a:t>
                      </a:r>
                    </a:p>
                  </a:txBody>
                  <a:tcPr/>
                </a:tc>
                <a:tc>
                  <a:txBody>
                    <a:bodyPr/>
                    <a:lstStyle/>
                    <a:p>
                      <a:pPr algn="ctr"/>
                      <a:r>
                        <a:rPr lang="en-US" sz="1200" strike="noStrike" dirty="0"/>
                        <a:t>0</a:t>
                      </a:r>
                    </a:p>
                  </a:txBody>
                  <a:tcPr/>
                </a:tc>
                <a:tc>
                  <a:txBody>
                    <a:bodyPr/>
                    <a:lstStyle/>
                    <a:p>
                      <a:pPr algn="ctr"/>
                      <a:r>
                        <a:rPr lang="en-US" sz="1200" strike="noStrike" dirty="0">
                          <a:solidFill>
                            <a:srgbClr val="C00000"/>
                          </a:solidFill>
                        </a:rPr>
                        <a:t>1.6</a:t>
                      </a:r>
                    </a:p>
                  </a:txBody>
                  <a:tcPr/>
                </a:tc>
                <a:extLst>
                  <a:ext uri="{0D108BD9-81ED-4DB2-BD59-A6C34878D82A}">
                    <a16:rowId xmlns:a16="http://schemas.microsoft.com/office/drawing/2014/main" val="2588026367"/>
                  </a:ext>
                </a:extLst>
              </a:tr>
              <a:tr h="194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strike="noStrike" dirty="0">
                          <a:solidFill>
                            <a:srgbClr val="000000"/>
                          </a:solidFill>
                          <a:effectLst/>
                          <a:latin typeface="Calibri" panose="020F0502020204030204" pitchFamily="34" charset="0"/>
                          <a:ea typeface="DengXian" panose="02010600030101010101" pitchFamily="2" charset="-122"/>
                        </a:rPr>
                        <a:t>-20 </a:t>
                      </a:r>
                      <a:r>
                        <a:rPr lang="en-US" sz="1200" b="0" strike="noStrike" dirty="0" err="1">
                          <a:solidFill>
                            <a:srgbClr val="000000"/>
                          </a:solidFill>
                          <a:effectLst/>
                          <a:latin typeface="Calibri" panose="020F0502020204030204" pitchFamily="34" charset="0"/>
                          <a:ea typeface="DengXian" panose="02010600030101010101" pitchFamily="2" charset="-122"/>
                        </a:rPr>
                        <a:t>dBc</a:t>
                      </a:r>
                      <a:r>
                        <a:rPr lang="en-US" sz="1200" b="0" strike="noStrike" dirty="0">
                          <a:solidFill>
                            <a:srgbClr val="000000"/>
                          </a:solidFill>
                          <a:effectLst/>
                          <a:latin typeface="Calibri" panose="020F0502020204030204" pitchFamily="34" charset="0"/>
                          <a:ea typeface="DengXian" panose="02010600030101010101" pitchFamily="2" charset="-122"/>
                        </a:rPr>
                        <a:t> @-384</a:t>
                      </a:r>
                      <a:endParaRPr lang="en-US" sz="1200" b="0" strike="noStrike" dirty="0">
                        <a:effectLst/>
                        <a:latin typeface="Calibri" panose="020F0502020204030204" pitchFamily="34" charset="0"/>
                        <a:ea typeface="DengXian" panose="02010600030101010101" pitchFamily="2" charset="-122"/>
                      </a:endParaRPr>
                    </a:p>
                  </a:txBody>
                  <a:tcPr/>
                </a:tc>
                <a:tc>
                  <a:txBody>
                    <a:bodyPr/>
                    <a:lstStyle/>
                    <a:p>
                      <a:pPr algn="ctr"/>
                      <a:r>
                        <a:rPr lang="en-US" sz="1200" strike="noStrike" dirty="0"/>
                        <a:t>0.1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dirty="0">
                          <a:solidFill>
                            <a:srgbClr val="C00000"/>
                          </a:solidFill>
                        </a:rPr>
                        <a:t>&gt;10% floor</a:t>
                      </a:r>
                    </a:p>
                  </a:txBody>
                  <a:tcPr/>
                </a:tc>
                <a:tc>
                  <a:txBody>
                    <a:bodyPr/>
                    <a:lstStyle/>
                    <a:p>
                      <a:pPr algn="ctr"/>
                      <a:r>
                        <a:rPr lang="en-US" sz="1200" strike="noStrike" dirty="0"/>
                        <a:t>0.1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dirty="0">
                          <a:solidFill>
                            <a:srgbClr val="C00000"/>
                          </a:solidFill>
                        </a:rPr>
                        <a:t>&gt;10% floor</a:t>
                      </a:r>
                    </a:p>
                  </a:txBody>
                  <a:tcPr/>
                </a:tc>
                <a:tc>
                  <a:txBody>
                    <a:bodyPr/>
                    <a:lstStyle/>
                    <a:p>
                      <a:pPr algn="ctr"/>
                      <a:r>
                        <a:rPr lang="en-US" sz="1200" strike="noStrike" dirty="0"/>
                        <a:t>0</a:t>
                      </a:r>
                    </a:p>
                  </a:txBody>
                  <a:tcPr/>
                </a:tc>
                <a:tc>
                  <a:txBody>
                    <a:bodyPr/>
                    <a:lstStyle/>
                    <a:p>
                      <a:pPr algn="ctr"/>
                      <a:r>
                        <a:rPr lang="en-US" sz="1200" strike="noStrike" dirty="0"/>
                        <a:t>0.1</a:t>
                      </a:r>
                    </a:p>
                  </a:txBody>
                  <a:tcPr/>
                </a:tc>
                <a:tc>
                  <a:txBody>
                    <a:bodyPr/>
                    <a:lstStyle/>
                    <a:p>
                      <a:pPr algn="ctr"/>
                      <a:r>
                        <a:rPr lang="en-US" sz="1200" strike="noStrike" dirty="0"/>
                        <a:t>0</a:t>
                      </a:r>
                    </a:p>
                  </a:txBody>
                  <a:tcPr/>
                </a:tc>
                <a:tc>
                  <a:txBody>
                    <a:bodyPr/>
                    <a:lstStyle/>
                    <a:p>
                      <a:pPr algn="ctr"/>
                      <a:r>
                        <a:rPr lang="en-US" sz="1200" strike="noStrike" dirty="0"/>
                        <a:t>0.1</a:t>
                      </a:r>
                    </a:p>
                  </a:txBody>
                  <a:tcPr/>
                </a:tc>
                <a:extLst>
                  <a:ext uri="{0D108BD9-81ED-4DB2-BD59-A6C34878D82A}">
                    <a16:rowId xmlns:a16="http://schemas.microsoft.com/office/drawing/2014/main" val="2923578926"/>
                  </a:ext>
                </a:extLst>
              </a:tr>
              <a:tr h="19487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b="0" strike="noStrike" dirty="0">
                          <a:solidFill>
                            <a:srgbClr val="000000"/>
                          </a:solidFill>
                          <a:effectLst/>
                          <a:latin typeface="Calibri" panose="020F0502020204030204" pitchFamily="34" charset="0"/>
                          <a:ea typeface="DengXian" panose="02010600030101010101" pitchFamily="2" charset="-122"/>
                        </a:rPr>
                        <a:t>-20 </a:t>
                      </a:r>
                      <a:r>
                        <a:rPr lang="en-US" sz="1200" b="0" strike="noStrike" dirty="0" err="1">
                          <a:solidFill>
                            <a:srgbClr val="000000"/>
                          </a:solidFill>
                          <a:effectLst/>
                          <a:latin typeface="Calibri" panose="020F0502020204030204" pitchFamily="34" charset="0"/>
                          <a:ea typeface="DengXian" panose="02010600030101010101" pitchFamily="2" charset="-122"/>
                        </a:rPr>
                        <a:t>dBc</a:t>
                      </a:r>
                      <a:r>
                        <a:rPr lang="en-US" sz="1200" b="0" strike="noStrike" dirty="0">
                          <a:solidFill>
                            <a:srgbClr val="000000"/>
                          </a:solidFill>
                          <a:effectLst/>
                          <a:latin typeface="Calibri" panose="020F0502020204030204" pitchFamily="34" charset="0"/>
                          <a:ea typeface="DengXian" panose="02010600030101010101" pitchFamily="2" charset="-122"/>
                        </a:rPr>
                        <a:t> @-384.5</a:t>
                      </a:r>
                      <a:endParaRPr lang="en-US" sz="1200" b="0" strike="noStrike" dirty="0">
                        <a:effectLst/>
                        <a:latin typeface="Calibri" panose="020F0502020204030204" pitchFamily="34" charset="0"/>
                        <a:ea typeface="DengXian" panose="02010600030101010101" pitchFamily="2" charset="-122"/>
                      </a:endParaRPr>
                    </a:p>
                  </a:txBody>
                  <a:tcPr/>
                </a:tc>
                <a:tc>
                  <a:txBody>
                    <a:bodyPr/>
                    <a:lstStyle/>
                    <a:p>
                      <a:pPr algn="ctr"/>
                      <a:r>
                        <a:rPr lang="en-US" sz="1200" strike="noStrike" dirty="0"/>
                        <a:t>0.1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dirty="0">
                          <a:solidFill>
                            <a:srgbClr val="C00000"/>
                          </a:solidFill>
                        </a:rPr>
                        <a:t>&gt;10% floor</a:t>
                      </a:r>
                    </a:p>
                  </a:txBody>
                  <a:tcPr/>
                </a:tc>
                <a:tc>
                  <a:txBody>
                    <a:bodyPr/>
                    <a:lstStyle/>
                    <a:p>
                      <a:pPr algn="ctr"/>
                      <a:r>
                        <a:rPr lang="en-US" sz="1200" strike="noStrike" dirty="0"/>
                        <a:t>0.1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dirty="0">
                          <a:solidFill>
                            <a:srgbClr val="C00000"/>
                          </a:solidFill>
                        </a:rPr>
                        <a:t>&gt;10% floor</a:t>
                      </a:r>
                    </a:p>
                  </a:txBody>
                  <a:tcPr/>
                </a:tc>
                <a:tc>
                  <a:txBody>
                    <a:bodyPr/>
                    <a:lstStyle/>
                    <a:p>
                      <a:pPr algn="ctr"/>
                      <a:r>
                        <a:rPr lang="en-US" sz="1200" strike="noStrike" dirty="0"/>
                        <a:t>0</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dirty="0">
                          <a:solidFill>
                            <a:srgbClr val="C00000"/>
                          </a:solidFill>
                        </a:rPr>
                        <a:t>&gt;10% floor</a:t>
                      </a:r>
                    </a:p>
                  </a:txBody>
                  <a:tcPr/>
                </a:tc>
                <a:tc>
                  <a:txBody>
                    <a:bodyPr/>
                    <a:lstStyle/>
                    <a:p>
                      <a:pPr algn="ctr"/>
                      <a:r>
                        <a:rPr lang="en-US" sz="1200" strike="noStrike" dirty="0"/>
                        <a:t>0.1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strike="noStrike" dirty="0">
                          <a:solidFill>
                            <a:srgbClr val="C00000"/>
                          </a:solidFill>
                        </a:rPr>
                        <a:t>&gt;10% floor</a:t>
                      </a:r>
                    </a:p>
                  </a:txBody>
                  <a:tcPr/>
                </a:tc>
                <a:extLst>
                  <a:ext uri="{0D108BD9-81ED-4DB2-BD59-A6C34878D82A}">
                    <a16:rowId xmlns:a16="http://schemas.microsoft.com/office/drawing/2014/main" val="212263462"/>
                  </a:ext>
                </a:extLst>
              </a:tr>
            </a:tbl>
          </a:graphicData>
        </a:graphic>
      </p:graphicFrame>
      <p:sp>
        <p:nvSpPr>
          <p:cNvPr id="8" name="Content Placeholder 1">
            <a:extLst>
              <a:ext uri="{FF2B5EF4-FFF2-40B4-BE49-F238E27FC236}">
                <a16:creationId xmlns:a16="http://schemas.microsoft.com/office/drawing/2014/main" id="{DD76ECCE-04E5-C809-7C26-8522BAB1869A}"/>
              </a:ext>
            </a:extLst>
          </p:cNvPr>
          <p:cNvSpPr txBox="1">
            <a:spLocks/>
          </p:cNvSpPr>
          <p:nvPr/>
        </p:nvSpPr>
        <p:spPr bwMode="auto">
          <a:xfrm>
            <a:off x="6731163" y="1474422"/>
            <a:ext cx="4405729" cy="2535961"/>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400" kern="0" dirty="0"/>
              <a:t>Observation</a:t>
            </a:r>
          </a:p>
          <a:p>
            <a:pPr lvl="1">
              <a:buFont typeface="Arial" panose="020B0604020202020204" pitchFamily="34" charset="0"/>
              <a:buChar char="•"/>
            </a:pPr>
            <a:r>
              <a:rPr lang="en-US" sz="1200" kern="0" dirty="0"/>
              <a:t>For both DRU26 and DRU106, MCS 9 suffers significant loss for both AWGN and DNLOS, especially when -20dBc carrier leakage is present</a:t>
            </a:r>
          </a:p>
          <a:p>
            <a:pPr lvl="2">
              <a:buFont typeface="Arial" panose="020B0604020202020204" pitchFamily="34" charset="0"/>
              <a:buChar char="•"/>
            </a:pPr>
            <a:r>
              <a:rPr lang="en-US" sz="1100" kern="0" dirty="0"/>
              <a:t>It may suffer more by multiple-DC in OFDMA, due to small tone spacing</a:t>
            </a:r>
          </a:p>
          <a:p>
            <a:pPr lvl="1">
              <a:buFont typeface="Arial" panose="020B0604020202020204" pitchFamily="34" charset="0"/>
              <a:buChar char="•"/>
            </a:pPr>
            <a:r>
              <a:rPr lang="en-US" sz="1200" kern="0" dirty="0"/>
              <a:t>Similar loss also seen when channel smoothing is off</a:t>
            </a:r>
          </a:p>
          <a:p>
            <a:pPr marL="285750" indent="-285750">
              <a:buFont typeface="Arial" panose="020B0604020202020204" pitchFamily="34" charset="0"/>
              <a:buChar char="•"/>
            </a:pPr>
            <a:r>
              <a:rPr lang="en-US" sz="1600" kern="0" dirty="0"/>
              <a:t>Recommendation</a:t>
            </a:r>
          </a:p>
          <a:p>
            <a:pPr marL="685800" lvl="1">
              <a:buFont typeface="Arial" panose="020B0604020202020204" pitchFamily="34" charset="0"/>
              <a:buChar char="•"/>
            </a:pPr>
            <a:r>
              <a:rPr lang="en-US" sz="1200" kern="0" dirty="0"/>
              <a:t>Add note to spec that be cautious of using high MCS when 20MHz operating STA with </a:t>
            </a:r>
            <a:r>
              <a:rPr lang="en-US" sz="1200" kern="0" dirty="0" err="1"/>
              <a:t>dRU</a:t>
            </a:r>
            <a:r>
              <a:rPr lang="en-US" sz="1200" kern="0" dirty="0"/>
              <a:t> in wide BW OFDMA</a:t>
            </a:r>
          </a:p>
          <a:p>
            <a:pPr marL="285750" indent="-285750">
              <a:buFont typeface="Arial" panose="020B0604020202020204" pitchFamily="34" charset="0"/>
              <a:buChar char="•"/>
            </a:pPr>
            <a:endParaRPr lang="en-US" sz="1600" kern="0" dirty="0"/>
          </a:p>
        </p:txBody>
      </p:sp>
    </p:spTree>
    <p:extLst>
      <p:ext uri="{BB962C8B-B14F-4D97-AF65-F5344CB8AC3E}">
        <p14:creationId xmlns:p14="http://schemas.microsoft.com/office/powerpoint/2010/main" val="36965855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36E9555E-AB01-66C7-52AF-0BA5A7BEF431}"/>
              </a:ext>
            </a:extLst>
          </p:cNvPr>
          <p:cNvSpPr>
            <a:spLocks noGrp="1"/>
          </p:cNvSpPr>
          <p:nvPr>
            <p:ph idx="1"/>
          </p:nvPr>
        </p:nvSpPr>
        <p:spPr>
          <a:xfrm>
            <a:off x="914401" y="1751015"/>
            <a:ext cx="10361084" cy="4343400"/>
          </a:xfrm>
        </p:spPr>
        <p:txBody>
          <a:bodyPr/>
          <a:lstStyle/>
          <a:p>
            <a:pPr>
              <a:buFont typeface="Arial" panose="020B0604020202020204" pitchFamily="34" charset="0"/>
              <a:buChar char="•"/>
            </a:pPr>
            <a:r>
              <a:rPr lang="en-US" sz="2000" dirty="0"/>
              <a:t>When a 20 MHz operating STA participates in wide BW UL OFDMA using DRU, some DRUs in that 20MHz DBW may be impacted by the DC leakage from the 20MHz operating device such that performance of </a:t>
            </a:r>
            <a:r>
              <a:rPr lang="en-US" sz="2000" kern="0" dirty="0"/>
              <a:t>high MCS </a:t>
            </a:r>
            <a:r>
              <a:rPr lang="en-US" sz="2000" dirty="0"/>
              <a:t>may be significantly degraded</a:t>
            </a:r>
            <a:endParaRPr lang="en-US" sz="2000" dirty="0">
              <a:effectLst/>
            </a:endParaRPr>
          </a:p>
          <a:p>
            <a:pPr marL="0" indent="0"/>
            <a:endParaRPr lang="en-US" sz="2000" dirty="0"/>
          </a:p>
          <a:p>
            <a:pPr lvl="1">
              <a:buFont typeface="Arial" panose="020B0604020202020204" pitchFamily="34" charset="0"/>
              <a:buChar char="•"/>
            </a:pPr>
            <a:endParaRPr lang="en-US" dirty="0"/>
          </a:p>
        </p:txBody>
      </p:sp>
      <p:sp>
        <p:nvSpPr>
          <p:cNvPr id="3" name="Title 2">
            <a:extLst>
              <a:ext uri="{FF2B5EF4-FFF2-40B4-BE49-F238E27FC236}">
                <a16:creationId xmlns:a16="http://schemas.microsoft.com/office/drawing/2014/main" id="{05D1F599-D811-AF12-49A0-AD5E05F96EEA}"/>
              </a:ext>
            </a:extLst>
          </p:cNvPr>
          <p:cNvSpPr>
            <a:spLocks noGrp="1"/>
          </p:cNvSpPr>
          <p:nvPr>
            <p:ph type="title"/>
          </p:nvPr>
        </p:nvSpPr>
        <p:spPr/>
        <p:txBody>
          <a:bodyPr/>
          <a:lstStyle/>
          <a:p>
            <a:r>
              <a:rPr lang="en-US" dirty="0"/>
              <a:t>Summary</a:t>
            </a:r>
          </a:p>
        </p:txBody>
      </p:sp>
      <p:sp>
        <p:nvSpPr>
          <p:cNvPr id="4" name="Date Placeholder 3">
            <a:extLst>
              <a:ext uri="{FF2B5EF4-FFF2-40B4-BE49-F238E27FC236}">
                <a16:creationId xmlns:a16="http://schemas.microsoft.com/office/drawing/2014/main" id="{C113C11A-D2A8-1DEF-BAB6-AA04471318F9}"/>
              </a:ext>
            </a:extLst>
          </p:cNvPr>
          <p:cNvSpPr>
            <a:spLocks noGrp="1"/>
          </p:cNvSpPr>
          <p:nvPr>
            <p:ph type="dt" idx="10"/>
          </p:nvPr>
        </p:nvSpPr>
        <p:spPr/>
        <p:txBody>
          <a:bodyPr/>
          <a:lstStyle/>
          <a:p>
            <a:r>
              <a:rPr lang="en-US"/>
              <a:t>January 2025</a:t>
            </a:r>
          </a:p>
        </p:txBody>
      </p:sp>
      <p:sp>
        <p:nvSpPr>
          <p:cNvPr id="5" name="Footer Placeholder 4">
            <a:extLst>
              <a:ext uri="{FF2B5EF4-FFF2-40B4-BE49-F238E27FC236}">
                <a16:creationId xmlns:a16="http://schemas.microsoft.com/office/drawing/2014/main" id="{A3543ABA-1360-927A-0B63-EB672A23D5B4}"/>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70D2BD8E-D06B-4208-03CD-2DE80A8C8672}"/>
              </a:ext>
            </a:extLst>
          </p:cNvPr>
          <p:cNvSpPr>
            <a:spLocks noGrp="1"/>
          </p:cNvSpPr>
          <p:nvPr>
            <p:ph type="sldNum" idx="12"/>
          </p:nvPr>
        </p:nvSpPr>
        <p:spPr/>
        <p:txBody>
          <a:bodyPr/>
          <a:lstStyle/>
          <a:p>
            <a:r>
              <a:rPr lang="en-US"/>
              <a:t>Slide </a:t>
            </a:r>
            <a:fld id="{4866FC0F-9958-4B83-9DDA-F7AD6B9CD0D1}" type="slidenum">
              <a:rPr lang="en-US" smtClean="0"/>
              <a:pPr/>
              <a:t>12</a:t>
            </a:fld>
            <a:endParaRPr lang="en-US" dirty="0"/>
          </a:p>
        </p:txBody>
      </p:sp>
    </p:spTree>
    <p:extLst>
      <p:ext uri="{BB962C8B-B14F-4D97-AF65-F5344CB8AC3E}">
        <p14:creationId xmlns:p14="http://schemas.microsoft.com/office/powerpoint/2010/main" val="197704864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E19291-D1BB-D948-4B4A-D28AA55F3AF2}"/>
              </a:ext>
            </a:extLst>
          </p:cNvPr>
          <p:cNvSpPr>
            <a:spLocks noGrp="1"/>
          </p:cNvSpPr>
          <p:nvPr>
            <p:ph idx="1"/>
          </p:nvPr>
        </p:nvSpPr>
        <p:spPr/>
        <p:txBody>
          <a:bodyPr/>
          <a:lstStyle/>
          <a:p>
            <a:pPr>
              <a:buFont typeface="Arial" panose="020B0604020202020204" pitchFamily="34" charset="0"/>
              <a:buChar char="•"/>
            </a:pPr>
            <a:r>
              <a:rPr lang="en-US" altLang="zh-CN" sz="2400" dirty="0"/>
              <a:t>Do you agree to include the following into the 11bn SFD?</a:t>
            </a:r>
          </a:p>
          <a:p>
            <a:pPr marL="0" indent="0"/>
            <a:endParaRPr lang="en-US" altLang="zh-CN" sz="2400" dirty="0"/>
          </a:p>
          <a:p>
            <a:pPr marL="0" indent="0"/>
            <a:r>
              <a:rPr lang="en-US" dirty="0"/>
              <a:t>A</a:t>
            </a:r>
            <a:r>
              <a:rPr lang="en-US" kern="0" dirty="0"/>
              <a:t>dd the following note to spec that </a:t>
            </a:r>
          </a:p>
          <a:p>
            <a:pPr lvl="1">
              <a:buFont typeface="Arial" panose="020B0604020202020204" pitchFamily="34" charset="0"/>
              <a:buChar char="•"/>
            </a:pPr>
            <a:r>
              <a:rPr lang="en-US" dirty="0"/>
              <a:t>When a 20 MHz operating STA participates in an 80 MHz &lt;or wider&gt; UHR TB PPDU using 20 MHz distribution bandwidth, the TX LO leakage of the STA might interfere with some of the data subcarriers within the 20 MHz distribution bandwidth such that for some DRUs in that 20MHz DBW performance of high </a:t>
            </a:r>
            <a:r>
              <a:rPr lang="en-US" kern="0" dirty="0"/>
              <a:t>MCS </a:t>
            </a:r>
            <a:r>
              <a:rPr lang="en-US" dirty="0"/>
              <a:t>may be significantly degraded.</a:t>
            </a:r>
            <a:endParaRPr lang="en-US" dirty="0">
              <a:effectLst/>
            </a:endParaRPr>
          </a:p>
          <a:p>
            <a:pPr marL="0" indent="0"/>
            <a:endParaRPr lang="en-US" sz="2000" dirty="0"/>
          </a:p>
          <a:p>
            <a:endParaRPr lang="en-US" dirty="0"/>
          </a:p>
        </p:txBody>
      </p:sp>
      <p:sp>
        <p:nvSpPr>
          <p:cNvPr id="3" name="Title 2">
            <a:extLst>
              <a:ext uri="{FF2B5EF4-FFF2-40B4-BE49-F238E27FC236}">
                <a16:creationId xmlns:a16="http://schemas.microsoft.com/office/drawing/2014/main" id="{78C32417-B74F-1BE9-8AF6-916DF332E45C}"/>
              </a:ext>
            </a:extLst>
          </p:cNvPr>
          <p:cNvSpPr>
            <a:spLocks noGrp="1"/>
          </p:cNvSpPr>
          <p:nvPr>
            <p:ph type="title"/>
          </p:nvPr>
        </p:nvSpPr>
        <p:spPr/>
        <p:txBody>
          <a:bodyPr/>
          <a:lstStyle/>
          <a:p>
            <a:r>
              <a:rPr lang="en-US" dirty="0"/>
              <a:t>SP 3</a:t>
            </a:r>
          </a:p>
        </p:txBody>
      </p:sp>
      <p:sp>
        <p:nvSpPr>
          <p:cNvPr id="4" name="Date Placeholder 3">
            <a:extLst>
              <a:ext uri="{FF2B5EF4-FFF2-40B4-BE49-F238E27FC236}">
                <a16:creationId xmlns:a16="http://schemas.microsoft.com/office/drawing/2014/main" id="{FB9CEEEB-1242-69CD-1116-634B9FD3E0EE}"/>
              </a:ext>
            </a:extLst>
          </p:cNvPr>
          <p:cNvSpPr>
            <a:spLocks noGrp="1"/>
          </p:cNvSpPr>
          <p:nvPr>
            <p:ph type="dt" idx="10"/>
          </p:nvPr>
        </p:nvSpPr>
        <p:spPr/>
        <p:txBody>
          <a:bodyPr/>
          <a:lstStyle/>
          <a:p>
            <a:r>
              <a:rPr lang="en-US"/>
              <a:t>January 2025</a:t>
            </a:r>
          </a:p>
        </p:txBody>
      </p:sp>
      <p:sp>
        <p:nvSpPr>
          <p:cNvPr id="5" name="Footer Placeholder 4">
            <a:extLst>
              <a:ext uri="{FF2B5EF4-FFF2-40B4-BE49-F238E27FC236}">
                <a16:creationId xmlns:a16="http://schemas.microsoft.com/office/drawing/2014/main" id="{69B65932-EECB-B1DF-499D-CE0CD73A5127}"/>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2D8F8FA1-CC31-7C5C-B7D2-ABBF7B7E7AC1}"/>
              </a:ext>
            </a:extLst>
          </p:cNvPr>
          <p:cNvSpPr>
            <a:spLocks noGrp="1"/>
          </p:cNvSpPr>
          <p:nvPr>
            <p:ph type="sldNum" idx="12"/>
          </p:nvPr>
        </p:nvSpPr>
        <p:spPr/>
        <p:txBody>
          <a:bodyPr/>
          <a:lstStyle/>
          <a:p>
            <a:r>
              <a:rPr lang="en-US"/>
              <a:t>Slide </a:t>
            </a:r>
            <a:fld id="{4866FC0F-9958-4B83-9DDA-F7AD6B9CD0D1}" type="slidenum">
              <a:rPr lang="en-US" smtClean="0"/>
              <a:pPr/>
              <a:t>13</a:t>
            </a:fld>
            <a:endParaRPr lang="en-US" dirty="0"/>
          </a:p>
        </p:txBody>
      </p:sp>
    </p:spTree>
    <p:extLst>
      <p:ext uri="{BB962C8B-B14F-4D97-AF65-F5344CB8AC3E}">
        <p14:creationId xmlns:p14="http://schemas.microsoft.com/office/powerpoint/2010/main" val="33289484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F0F9E9A-7F6B-474F-4141-E37603C0FB61}"/>
              </a:ext>
            </a:extLst>
          </p:cNvPr>
          <p:cNvSpPr>
            <a:spLocks noGrp="1"/>
          </p:cNvSpPr>
          <p:nvPr>
            <p:ph idx="1"/>
          </p:nvPr>
        </p:nvSpPr>
        <p:spPr>
          <a:xfrm>
            <a:off x="914401" y="2598821"/>
            <a:ext cx="10361084" cy="3495593"/>
          </a:xfrm>
        </p:spPr>
        <p:txBody>
          <a:bodyPr/>
          <a:lstStyle/>
          <a:p>
            <a:pPr algn="ctr"/>
            <a:r>
              <a:rPr lang="en-US" sz="3200" dirty="0"/>
              <a:t>Appendix</a:t>
            </a:r>
          </a:p>
        </p:txBody>
      </p:sp>
      <p:sp>
        <p:nvSpPr>
          <p:cNvPr id="3" name="Title 2">
            <a:extLst>
              <a:ext uri="{FF2B5EF4-FFF2-40B4-BE49-F238E27FC236}">
                <a16:creationId xmlns:a16="http://schemas.microsoft.com/office/drawing/2014/main" id="{60D3DC79-7ECB-B310-BCBE-89A645E4B997}"/>
              </a:ext>
            </a:extLst>
          </p:cNvPr>
          <p:cNvSpPr>
            <a:spLocks noGrp="1"/>
          </p:cNvSpPr>
          <p:nvPr>
            <p:ph type="title"/>
          </p:nvPr>
        </p:nvSpPr>
        <p:spPr/>
        <p:txBody>
          <a:bodyPr/>
          <a:lstStyle/>
          <a:p>
            <a:endParaRPr lang="en-US"/>
          </a:p>
        </p:txBody>
      </p:sp>
      <p:sp>
        <p:nvSpPr>
          <p:cNvPr id="4" name="Date Placeholder 3">
            <a:extLst>
              <a:ext uri="{FF2B5EF4-FFF2-40B4-BE49-F238E27FC236}">
                <a16:creationId xmlns:a16="http://schemas.microsoft.com/office/drawing/2014/main" id="{FD6B6AD1-BE9D-737E-EBF8-9C2AA66DB4E3}"/>
              </a:ext>
            </a:extLst>
          </p:cNvPr>
          <p:cNvSpPr>
            <a:spLocks noGrp="1"/>
          </p:cNvSpPr>
          <p:nvPr>
            <p:ph type="dt" idx="10"/>
          </p:nvPr>
        </p:nvSpPr>
        <p:spPr/>
        <p:txBody>
          <a:bodyPr/>
          <a:lstStyle/>
          <a:p>
            <a:r>
              <a:rPr lang="en-US"/>
              <a:t>January 2025</a:t>
            </a:r>
          </a:p>
        </p:txBody>
      </p:sp>
      <p:sp>
        <p:nvSpPr>
          <p:cNvPr id="5" name="Footer Placeholder 4">
            <a:extLst>
              <a:ext uri="{FF2B5EF4-FFF2-40B4-BE49-F238E27FC236}">
                <a16:creationId xmlns:a16="http://schemas.microsoft.com/office/drawing/2014/main" id="{D5F6615F-5A70-9B6B-C7B1-B02E3B8B1BC2}"/>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E4808526-6261-D8CA-1B6F-ACA0FA726B5F}"/>
              </a:ext>
            </a:extLst>
          </p:cNvPr>
          <p:cNvSpPr>
            <a:spLocks noGrp="1"/>
          </p:cNvSpPr>
          <p:nvPr>
            <p:ph type="sldNum" idx="12"/>
          </p:nvPr>
        </p:nvSpPr>
        <p:spPr/>
        <p:txBody>
          <a:bodyPr/>
          <a:lstStyle/>
          <a:p>
            <a:r>
              <a:rPr lang="en-US"/>
              <a:t>Slide </a:t>
            </a:r>
            <a:fld id="{4866FC0F-9958-4B83-9DDA-F7AD6B9CD0D1}" type="slidenum">
              <a:rPr lang="en-US" smtClean="0"/>
              <a:pPr/>
              <a:t>14</a:t>
            </a:fld>
            <a:endParaRPr lang="en-US" dirty="0"/>
          </a:p>
        </p:txBody>
      </p:sp>
    </p:spTree>
    <p:extLst>
      <p:ext uri="{BB962C8B-B14F-4D97-AF65-F5344CB8AC3E}">
        <p14:creationId xmlns:p14="http://schemas.microsoft.com/office/powerpoint/2010/main" val="276759993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EE5F8D95-A118-C699-3060-D0957AF64193}"/>
              </a:ext>
            </a:extLst>
          </p:cNvPr>
          <p:cNvSpPr>
            <a:spLocks noGrp="1"/>
          </p:cNvSpPr>
          <p:nvPr>
            <p:ph type="title"/>
          </p:nvPr>
        </p:nvSpPr>
        <p:spPr>
          <a:xfrm>
            <a:off x="914401" y="685802"/>
            <a:ext cx="10361084" cy="1177374"/>
          </a:xfrm>
        </p:spPr>
        <p:txBody>
          <a:bodyPr/>
          <a:lstStyle/>
          <a:p>
            <a:r>
              <a:rPr lang="en-US"/>
              <a:t>Related Motions</a:t>
            </a:r>
            <a:endParaRPr lang="en-US" dirty="0"/>
          </a:p>
        </p:txBody>
      </p:sp>
      <p:sp>
        <p:nvSpPr>
          <p:cNvPr id="4" name="Date Placeholder 3">
            <a:extLst>
              <a:ext uri="{FF2B5EF4-FFF2-40B4-BE49-F238E27FC236}">
                <a16:creationId xmlns:a16="http://schemas.microsoft.com/office/drawing/2014/main" id="{DB1DF9E3-1319-6565-6FD0-F4B871F95714}"/>
              </a:ext>
            </a:extLst>
          </p:cNvPr>
          <p:cNvSpPr>
            <a:spLocks noGrp="1"/>
          </p:cNvSpPr>
          <p:nvPr>
            <p:ph type="dt" idx="10"/>
          </p:nvPr>
        </p:nvSpPr>
        <p:spPr/>
        <p:txBody>
          <a:bodyPr/>
          <a:lstStyle/>
          <a:p>
            <a:r>
              <a:rPr lang="en-US"/>
              <a:t>January 2025</a:t>
            </a:r>
          </a:p>
        </p:txBody>
      </p:sp>
      <p:sp>
        <p:nvSpPr>
          <p:cNvPr id="5" name="Footer Placeholder 4">
            <a:extLst>
              <a:ext uri="{FF2B5EF4-FFF2-40B4-BE49-F238E27FC236}">
                <a16:creationId xmlns:a16="http://schemas.microsoft.com/office/drawing/2014/main" id="{E248E260-04E6-BD0A-CCA7-E236B6C44848}"/>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20512C97-94DA-FE2F-C364-E78CD90A83F7}"/>
              </a:ext>
            </a:extLst>
          </p:cNvPr>
          <p:cNvSpPr>
            <a:spLocks noGrp="1"/>
          </p:cNvSpPr>
          <p:nvPr>
            <p:ph type="sldNum" idx="12"/>
          </p:nvPr>
        </p:nvSpPr>
        <p:spPr/>
        <p:txBody>
          <a:bodyPr/>
          <a:lstStyle/>
          <a:p>
            <a:r>
              <a:rPr lang="en-US"/>
              <a:t>Slide </a:t>
            </a:r>
            <a:fld id="{4866FC0F-9958-4B83-9DDA-F7AD6B9CD0D1}" type="slidenum">
              <a:rPr lang="en-US" smtClean="0"/>
              <a:pPr/>
              <a:t>15</a:t>
            </a:fld>
            <a:endParaRPr lang="en-US" dirty="0"/>
          </a:p>
        </p:txBody>
      </p:sp>
      <p:sp>
        <p:nvSpPr>
          <p:cNvPr id="7" name="Rectangle 1">
            <a:extLst>
              <a:ext uri="{FF2B5EF4-FFF2-40B4-BE49-F238E27FC236}">
                <a16:creationId xmlns:a16="http://schemas.microsoft.com/office/drawing/2014/main" id="{73DA875C-8FD3-D5BD-7E5E-3F397753C8D2}"/>
              </a:ext>
            </a:extLst>
          </p:cNvPr>
          <p:cNvSpPr>
            <a:spLocks noGrp="1" noChangeArrowheads="1"/>
          </p:cNvSpPr>
          <p:nvPr>
            <p:ph idx="1"/>
          </p:nvPr>
        </p:nvSpPr>
        <p:spPr bwMode="auto">
          <a:xfrm>
            <a:off x="914400" y="2052514"/>
            <a:ext cx="12699310" cy="33085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a:tabLst>
                <a:tab pos="914400" algn="l"/>
              </a:tabLst>
              <a:defRPr>
                <a:solidFill>
                  <a:schemeClr val="tx1"/>
                </a:solidFill>
                <a:latin typeface="Arial" panose="020B0604020202020204" pitchFamily="34" charset="0"/>
              </a:defRPr>
            </a:lvl1pPr>
            <a:lvl2pPr marL="457200">
              <a:tabLst>
                <a:tab pos="914400" algn="l"/>
              </a:tabLst>
              <a:defRPr>
                <a:solidFill>
                  <a:schemeClr val="tx1"/>
                </a:solidFill>
                <a:latin typeface="Arial" panose="020B0604020202020204" pitchFamily="34" charset="0"/>
              </a:defRPr>
            </a:lvl2pPr>
            <a:lvl3pPr marL="914400">
              <a:tabLst>
                <a:tab pos="914400" algn="l"/>
              </a:tabLst>
              <a:defRPr>
                <a:solidFill>
                  <a:schemeClr val="tx1"/>
                </a:solidFill>
                <a:latin typeface="Arial" panose="020B0604020202020204" pitchFamily="34" charset="0"/>
              </a:defRPr>
            </a:lvl3pPr>
            <a:lvl4pPr marL="1371600">
              <a:tabLst>
                <a:tab pos="914400" algn="l"/>
              </a:tabLst>
              <a:defRPr>
                <a:solidFill>
                  <a:schemeClr val="tx1"/>
                </a:solidFill>
                <a:latin typeface="Arial" panose="020B0604020202020204" pitchFamily="34" charset="0"/>
              </a:defRPr>
            </a:lvl4pPr>
            <a:lvl5pPr marL="1828800">
              <a:tabLst>
                <a:tab pos="914400" algn="l"/>
              </a:tabLst>
              <a:defRPr>
                <a:solidFill>
                  <a:schemeClr val="tx1"/>
                </a:solidFill>
                <a:latin typeface="Arial" panose="020B0604020202020204" pitchFamily="34" charset="0"/>
              </a:defRPr>
            </a:lvl5pPr>
            <a:lvl6pPr eaLnBrk="0" fontAlgn="base" hangingPunct="0">
              <a:spcBef>
                <a:spcPct val="0"/>
              </a:spcBef>
              <a:spcAft>
                <a:spcPct val="0"/>
              </a:spcAft>
              <a:tabLst>
                <a:tab pos="914400" algn="l"/>
              </a:tabLst>
              <a:defRPr>
                <a:solidFill>
                  <a:schemeClr val="tx1"/>
                </a:solidFill>
                <a:latin typeface="Arial" panose="020B0604020202020204" pitchFamily="34" charset="0"/>
              </a:defRPr>
            </a:lvl6pPr>
            <a:lvl7pPr eaLnBrk="0" fontAlgn="base" hangingPunct="0">
              <a:spcBef>
                <a:spcPct val="0"/>
              </a:spcBef>
              <a:spcAft>
                <a:spcPct val="0"/>
              </a:spcAft>
              <a:tabLst>
                <a:tab pos="914400" algn="l"/>
              </a:tabLst>
              <a:defRPr>
                <a:solidFill>
                  <a:schemeClr val="tx1"/>
                </a:solidFill>
                <a:latin typeface="Arial" panose="020B0604020202020204" pitchFamily="34" charset="0"/>
              </a:defRPr>
            </a:lvl7pPr>
            <a:lvl8pPr eaLnBrk="0" fontAlgn="base" hangingPunct="0">
              <a:spcBef>
                <a:spcPct val="0"/>
              </a:spcBef>
              <a:spcAft>
                <a:spcPct val="0"/>
              </a:spcAft>
              <a:tabLst>
                <a:tab pos="914400" algn="l"/>
              </a:tabLst>
              <a:defRPr>
                <a:solidFill>
                  <a:schemeClr val="tx1"/>
                </a:solidFill>
                <a:latin typeface="Arial" panose="020B0604020202020204" pitchFamily="34" charset="0"/>
              </a:defRPr>
            </a:lvl8pPr>
            <a:lvl9pPr eaLnBrk="0" fontAlgn="base" hangingPunct="0">
              <a:spcBef>
                <a:spcPct val="0"/>
              </a:spcBef>
              <a:spcAft>
                <a:spcPct val="0"/>
              </a:spcAft>
              <a:tabLst>
                <a:tab pos="9144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In a non-punctured 80 MHz PPDU, the following </a:t>
            </a:r>
            <a:r>
              <a:rPr kumimoji="0" lang="en-US" altLang="zh-CN" sz="1100" b="0" i="0" u="none" strike="sngStrike" cap="none" normalizeH="0" baseline="0" dirty="0">
                <a:ln>
                  <a:noFill/>
                </a:ln>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distribution </a:t>
            </a:r>
            <a:r>
              <a:rPr kumimoji="0" lang="en-US" altLang="zh-CN" sz="1100" b="0" i="0" u="none" strike="sngStrike" cap="none" normalizeH="0" baseline="0" dirty="0" err="1">
                <a:ln>
                  <a:noFill/>
                </a:ln>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bandwidth</a:t>
            </a:r>
            <a:r>
              <a:rPr kumimoji="0" lang="en-US" altLang="zh-CN" sz="1100" b="0" i="0" u="sng" strike="noStrike" cap="none" normalizeH="0" baseline="0" dirty="0" err="1">
                <a:ln>
                  <a:noFill/>
                </a:ln>
                <a:solidFill>
                  <a:srgbClr val="008080"/>
                </a:solidFill>
                <a:effectLst/>
                <a:latin typeface="Times New Roman" panose="02020603050405020304" pitchFamily="18" charset="0"/>
                <a:ea typeface="SimSun" panose="02010600030101010101" pitchFamily="2" charset="-122"/>
                <a:cs typeface="Times New Roman" panose="02020603050405020304" pitchFamily="18" charset="0"/>
              </a:rPr>
              <a:t>DBW</a:t>
            </a: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modes are allowed for DRU</a:t>
            </a:r>
            <a:endParaRPr kumimoji="0" lang="en-US" altLang="zh-CN" sz="6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80 MHz</a:t>
            </a:r>
            <a:endParaRPr kumimoji="0" lang="en-US" altLang="zh-CN" sz="6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20 MHz + 20 MHz + 40 MHz (or 40 MHz + 20 MHz + 20 MHz)</a:t>
            </a:r>
            <a:endParaRPr kumimoji="0" lang="en-US" altLang="zh-CN"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GB"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[Motion #20, [1] and [36]]</a:t>
            </a:r>
            <a:endParaRPr kumimoji="0" lang="en-US" altLang="zh-CN"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DRU </a:t>
            </a:r>
            <a:r>
              <a:rPr kumimoji="0" lang="en-US" altLang="zh-CN" sz="1100" b="0" i="0" u="none" strike="sngStrike" cap="none" normalizeH="0" baseline="0" dirty="0">
                <a:ln>
                  <a:noFill/>
                </a:ln>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distribution </a:t>
            </a:r>
            <a:r>
              <a:rPr kumimoji="0" lang="en-US" altLang="zh-CN" sz="1100" b="0" i="0" u="none" strike="sngStrike" cap="none" normalizeH="0" baseline="0" dirty="0" err="1">
                <a:ln>
                  <a:noFill/>
                </a:ln>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bandwidth</a:t>
            </a:r>
            <a:r>
              <a:rPr kumimoji="0" lang="en-US" altLang="zh-CN" sz="1100" b="0" i="0" u="sng" strike="noStrike" cap="none" normalizeH="0" baseline="0" dirty="0" err="1">
                <a:ln>
                  <a:noFill/>
                </a:ln>
                <a:solidFill>
                  <a:srgbClr val="008080"/>
                </a:solidFill>
                <a:effectLst/>
                <a:latin typeface="Times New Roman" panose="02020603050405020304" pitchFamily="18" charset="0"/>
                <a:ea typeface="SimSun" panose="02010600030101010101" pitchFamily="2" charset="-122"/>
                <a:cs typeface="Times New Roman" panose="02020603050405020304" pitchFamily="18" charset="0"/>
              </a:rPr>
              <a:t>DBW</a:t>
            </a: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of 60 MHz is defined in an 80 MHz frequency subblock (with the highest 20 MHz subchannel unallocated) in a UHR TB PPDU  </a:t>
            </a:r>
            <a:endParaRPr kumimoji="0" lang="en-US" altLang="zh-CN"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No allocation is made in the highest 20 MHz subchannel</a:t>
            </a:r>
            <a:endParaRPr kumimoji="0" lang="en-US" altLang="zh-CN"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GB"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[Motion #64, [1] and [166]]</a:t>
            </a:r>
            <a:endParaRPr kumimoji="0" lang="en-US" altLang="zh-CN"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For 80 MHz PPDU where one of the 20 MHz channels is punctured, the following </a:t>
            </a:r>
            <a:r>
              <a:rPr kumimoji="0" lang="en-US" altLang="zh-CN" sz="1100" b="0" i="0" u="none" strike="sngStrike" cap="none" normalizeH="0" baseline="0" dirty="0">
                <a:ln>
                  <a:noFill/>
                </a:ln>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distribution </a:t>
            </a:r>
            <a:r>
              <a:rPr kumimoji="0" lang="en-US" altLang="zh-CN" sz="1100" b="0" i="0" u="none" strike="sngStrike" cap="none" normalizeH="0" baseline="0" dirty="0" err="1">
                <a:ln>
                  <a:noFill/>
                </a:ln>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bandwidth</a:t>
            </a:r>
            <a:r>
              <a:rPr kumimoji="0" lang="en-US" altLang="zh-CN" sz="1100" b="0" i="0" u="sng" strike="noStrike" cap="none" normalizeH="0" baseline="0" dirty="0" err="1">
                <a:ln>
                  <a:noFill/>
                </a:ln>
                <a:solidFill>
                  <a:srgbClr val="008080"/>
                </a:solidFill>
                <a:effectLst/>
                <a:latin typeface="Times New Roman" panose="02020603050405020304" pitchFamily="18" charset="0"/>
                <a:ea typeface="SimSun" panose="02010600030101010101" pitchFamily="2" charset="-122"/>
                <a:cs typeface="Times New Roman" panose="02020603050405020304" pitchFamily="18" charset="0"/>
              </a:rPr>
              <a:t>DBW</a:t>
            </a: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mode is allowed for DRU</a:t>
            </a:r>
            <a:endParaRPr kumimoji="0" lang="en-US" altLang="zh-CN" sz="6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20 MHz + 40 MHz (or 40 MHz + 20 MHz) mode</a:t>
            </a:r>
            <a:endParaRPr kumimoji="0" lang="en-US" altLang="zh-CN"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GB"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[Motion #87, [1] and [173]]</a:t>
            </a:r>
            <a:endParaRPr kumimoji="0" lang="en-US" altLang="zh-CN"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For 160 MHz and 320 MHz PPDUs, in an 80 MHz frequency subblock where one of the 20 MHz channels is punctured, the following distribution bandwidth mode is allowed for DRU</a:t>
            </a:r>
            <a:endParaRPr kumimoji="0" lang="en-US" altLang="zh-CN" sz="6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20 MHz + 40 MHz (or 40 MHz + 20 MHz) mode</a:t>
            </a:r>
            <a:endParaRPr kumimoji="0" lang="en-US" altLang="zh-CN"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GB"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[Motion #88, [1] and [173]]</a:t>
            </a:r>
            <a:endParaRPr kumimoji="0" lang="en-US" altLang="zh-CN"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For 160 MHz and 320 MHz PPDUs, in an 80 MHz frequency subblock where one of the 40 MHz channels is punctured (i.e., either 1100 or 0011 case), the following </a:t>
            </a:r>
            <a:r>
              <a:rPr kumimoji="0" lang="en-US" altLang="zh-CN" sz="1100" b="0" i="0" u="none" strike="sngStrike" cap="none" normalizeH="0" baseline="0" dirty="0">
                <a:ln>
                  <a:noFill/>
                </a:ln>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distribution </a:t>
            </a:r>
            <a:r>
              <a:rPr kumimoji="0" lang="en-US" altLang="zh-CN" sz="1100" b="0" i="0" u="none" strike="sngStrike" cap="none" normalizeH="0" baseline="0" dirty="0" err="1">
                <a:ln>
                  <a:noFill/>
                </a:ln>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bandwidth</a:t>
            </a:r>
            <a:r>
              <a:rPr kumimoji="0" lang="en-US" altLang="zh-CN" sz="1100" b="0" i="0" u="sng" strike="noStrike" cap="none" normalizeH="0" baseline="0" dirty="0" err="1">
                <a:ln>
                  <a:noFill/>
                </a:ln>
                <a:solidFill>
                  <a:srgbClr val="008080"/>
                </a:solidFill>
                <a:effectLst/>
                <a:latin typeface="Times New Roman" panose="02020603050405020304" pitchFamily="18" charset="0"/>
                <a:ea typeface="SimSun" panose="02010600030101010101" pitchFamily="2" charset="-122"/>
                <a:cs typeface="Times New Roman" panose="02020603050405020304" pitchFamily="18" charset="0"/>
              </a:rPr>
              <a:t>DBW</a:t>
            </a: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mode is allowed for DRU</a:t>
            </a:r>
            <a:endParaRPr kumimoji="0" lang="en-US" altLang="zh-CN" sz="6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40 MHz mode</a:t>
            </a:r>
            <a:endParaRPr kumimoji="0" lang="en-US" altLang="zh-CN"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GB"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[Motion #89, [1] and [173]]</a:t>
            </a:r>
            <a:endParaRPr kumimoji="0" lang="en-US" altLang="zh-CN"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For a 40 MHz PPDU, the following </a:t>
            </a:r>
            <a:r>
              <a:rPr kumimoji="0" lang="en-US" altLang="zh-CN" sz="1100" b="0" i="0" u="none" strike="sngStrike" cap="none" normalizeH="0" baseline="0" dirty="0">
                <a:ln>
                  <a:noFill/>
                </a:ln>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distribution </a:t>
            </a:r>
            <a:r>
              <a:rPr kumimoji="0" lang="en-US" altLang="zh-CN" sz="1100" b="0" i="0" u="none" strike="sngStrike" cap="none" normalizeH="0" baseline="0" dirty="0" err="1">
                <a:ln>
                  <a:noFill/>
                </a:ln>
                <a:solidFill>
                  <a:srgbClr val="FF0000"/>
                </a:solidFill>
                <a:effectLst/>
                <a:latin typeface="Times New Roman" panose="02020603050405020304" pitchFamily="18" charset="0"/>
                <a:ea typeface="SimSun" panose="02010600030101010101" pitchFamily="2" charset="-122"/>
                <a:cs typeface="Times New Roman" panose="02020603050405020304" pitchFamily="18" charset="0"/>
              </a:rPr>
              <a:t>bandwidth</a:t>
            </a:r>
            <a:r>
              <a:rPr kumimoji="0" lang="en-US" altLang="zh-CN" sz="1100" b="0" i="0" u="sng" strike="noStrike" cap="none" normalizeH="0" baseline="0" dirty="0" err="1">
                <a:ln>
                  <a:noFill/>
                </a:ln>
                <a:solidFill>
                  <a:srgbClr val="008080"/>
                </a:solidFill>
                <a:effectLst/>
                <a:latin typeface="Times New Roman" panose="02020603050405020304" pitchFamily="18" charset="0"/>
                <a:ea typeface="SimSun" panose="02010600030101010101" pitchFamily="2" charset="-122"/>
                <a:cs typeface="Times New Roman" panose="02020603050405020304" pitchFamily="18" charset="0"/>
              </a:rPr>
              <a:t>DBW</a:t>
            </a: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 mode is allowed for DRU</a:t>
            </a:r>
            <a:endParaRPr kumimoji="0" lang="en-US" altLang="zh-CN" sz="600" b="0" i="0" u="none" strike="noStrike" cap="none" normalizeH="0" baseline="0" dirty="0">
              <a:ln>
                <a:noFill/>
              </a:ln>
              <a:solidFill>
                <a:schemeClr val="tx1"/>
              </a:solidFill>
              <a:effectLst/>
            </a:endParaRPr>
          </a:p>
          <a:p>
            <a:pPr marL="457200" marR="0" lvl="1" indent="0" algn="l" defTabSz="914400" rtl="0" eaLnBrk="0" fontAlgn="base" latinLnBrk="0" hangingPunct="0">
              <a:lnSpc>
                <a:spcPct val="100000"/>
              </a:lnSpc>
              <a:spcBef>
                <a:spcPct val="0"/>
              </a:spcBef>
              <a:spcAft>
                <a:spcPct val="0"/>
              </a:spcAft>
              <a:buClrTx/>
              <a:buSzTx/>
              <a:buFontTx/>
              <a:buChar char="•"/>
              <a:tabLst>
                <a:tab pos="914400" algn="l"/>
              </a:tabLst>
            </a:pPr>
            <a:r>
              <a:rPr kumimoji="0" lang="en-US"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Only 40 MHz mode</a:t>
            </a:r>
            <a:endParaRPr kumimoji="0" lang="en-US" altLang="zh-CN" sz="6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tab pos="914400" algn="l"/>
              </a:tabLst>
            </a:pPr>
            <a:r>
              <a:rPr kumimoji="0" lang="en-GB" altLang="zh-CN" sz="1100" b="0" i="0" u="none" strike="noStrike" cap="none" normalizeH="0" baseline="0" dirty="0">
                <a:ln>
                  <a:noFill/>
                </a:ln>
                <a:solidFill>
                  <a:schemeClr val="tx1"/>
                </a:solidFill>
                <a:effectLst/>
                <a:latin typeface="Times New Roman" panose="02020603050405020304" pitchFamily="18" charset="0"/>
                <a:ea typeface="SimSun" panose="02010600030101010101" pitchFamily="2" charset="-122"/>
                <a:cs typeface="Times New Roman" panose="02020603050405020304" pitchFamily="18" charset="0"/>
              </a:rPr>
              <a:t>[Motion #90, [1] and [173]]</a:t>
            </a:r>
            <a:endParaRPr kumimoji="0" lang="en-GB" altLang="zh-CN" sz="1800" b="0" i="0" u="none" strike="noStrike" cap="none" normalizeH="0" baseline="0" dirty="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421769902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標題 4"/>
          <p:cNvSpPr>
            <a:spLocks noGrp="1"/>
          </p:cNvSpPr>
          <p:nvPr>
            <p:ph type="title"/>
          </p:nvPr>
        </p:nvSpPr>
        <p:spPr>
          <a:xfrm>
            <a:off x="1946054" y="735434"/>
            <a:ext cx="8218488" cy="513074"/>
          </a:xfrm>
        </p:spPr>
        <p:txBody>
          <a:bodyPr>
            <a:noAutofit/>
          </a:bodyPr>
          <a:lstStyle/>
          <a:p>
            <a:r>
              <a:rPr lang="en-US" sz="2400" dirty="0">
                <a:solidFill>
                  <a:schemeClr val="tx1"/>
                </a:solidFill>
              </a:rPr>
              <a:t>Ref:  DRU Distribution Range on 20MHz</a:t>
            </a:r>
          </a:p>
        </p:txBody>
      </p:sp>
      <p:sp>
        <p:nvSpPr>
          <p:cNvPr id="17" name="Slide Number Placeholder 4">
            <a:extLst>
              <a:ext uri="{FF2B5EF4-FFF2-40B4-BE49-F238E27FC236}">
                <a16:creationId xmlns:a16="http://schemas.microsoft.com/office/drawing/2014/main" id="{63C0D414-434B-4F0D-9058-8B186B04A77F}"/>
              </a:ext>
            </a:extLst>
          </p:cNvPr>
          <p:cNvSpPr txBox="1">
            <a:spLocks/>
          </p:cNvSpPr>
          <p:nvPr/>
        </p:nvSpPr>
        <p:spPr>
          <a:xfrm>
            <a:off x="5715794" y="6475414"/>
            <a:ext cx="760412" cy="230187"/>
          </a:xfrm>
          <a:prstGeom prst="rect">
            <a:avLst/>
          </a:prstGeom>
        </p:spPr>
        <p:txBody>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defTabSz="914400" eaLnBrk="1" hangingPunct="1">
              <a:buClrTx/>
              <a:buSzTx/>
              <a:defRPr/>
            </a:pPr>
            <a:r>
              <a:rPr lang="en-US" dirty="0">
                <a:solidFill>
                  <a:srgbClr val="000000"/>
                </a:solidFill>
              </a:rPr>
              <a:t>Slide </a:t>
            </a:r>
            <a:fld id="{C1789BC7-C074-42CC-ADF8-5107DF6BD1C1}" type="slidenum">
              <a:rPr lang="en-US">
                <a:solidFill>
                  <a:srgbClr val="000000"/>
                </a:solidFill>
              </a:rPr>
              <a:pPr defTabSz="914400" eaLnBrk="1" hangingPunct="1">
                <a:buClrTx/>
                <a:buSzTx/>
                <a:defRPr/>
              </a:pPr>
              <a:t>16</a:t>
            </a:fld>
            <a:endParaRPr lang="en-US" dirty="0">
              <a:solidFill>
                <a:srgbClr val="000000"/>
              </a:solidFill>
            </a:endParaRPr>
          </a:p>
        </p:txBody>
      </p:sp>
      <p:grpSp>
        <p:nvGrpSpPr>
          <p:cNvPr id="4" name="Group 3">
            <a:extLst>
              <a:ext uri="{FF2B5EF4-FFF2-40B4-BE49-F238E27FC236}">
                <a16:creationId xmlns:a16="http://schemas.microsoft.com/office/drawing/2014/main" id="{F3022066-B5CC-FAAF-99D9-72871EF77AF0}"/>
              </a:ext>
            </a:extLst>
          </p:cNvPr>
          <p:cNvGrpSpPr/>
          <p:nvPr/>
        </p:nvGrpSpPr>
        <p:grpSpPr>
          <a:xfrm>
            <a:off x="2039323" y="1445801"/>
            <a:ext cx="8618911" cy="4446127"/>
            <a:chOff x="2039323" y="1445801"/>
            <a:chExt cx="8618911" cy="4446127"/>
          </a:xfrm>
        </p:grpSpPr>
        <p:pic>
          <p:nvPicPr>
            <p:cNvPr id="5" name="Picture 4">
              <a:extLst>
                <a:ext uri="{FF2B5EF4-FFF2-40B4-BE49-F238E27FC236}">
                  <a16:creationId xmlns:a16="http://schemas.microsoft.com/office/drawing/2014/main" id="{6D5F3CCA-1ABA-EFE9-14AC-FE3523B82365}"/>
                </a:ext>
              </a:extLst>
            </p:cNvPr>
            <p:cNvPicPr>
              <a:picLocks noChangeAspect="1"/>
            </p:cNvPicPr>
            <p:nvPr/>
          </p:nvPicPr>
          <p:blipFill>
            <a:blip r:embed="rId3"/>
            <a:stretch>
              <a:fillRect/>
            </a:stretch>
          </p:blipFill>
          <p:spPr>
            <a:xfrm>
              <a:off x="5791200" y="2475955"/>
              <a:ext cx="4706330" cy="1601290"/>
            </a:xfrm>
            <a:prstGeom prst="rect">
              <a:avLst/>
            </a:prstGeom>
          </p:spPr>
        </p:pic>
        <p:pic>
          <p:nvPicPr>
            <p:cNvPr id="2" name="Picture 3">
              <a:extLst>
                <a:ext uri="{FF2B5EF4-FFF2-40B4-BE49-F238E27FC236}">
                  <a16:creationId xmlns:a16="http://schemas.microsoft.com/office/drawing/2014/main" id="{FB7A11F1-9D07-B0D4-06E3-06044046AE67}"/>
                </a:ext>
              </a:extLst>
            </p:cNvPr>
            <p:cNvPicPr>
              <a:picLocks noChangeAspect="1" noChangeArrowheads="1"/>
            </p:cNvPicPr>
            <p:nvPr/>
          </p:nvPicPr>
          <p:blipFill>
            <a:blip r:embed="rId4" cstate="print"/>
            <a:srcRect/>
            <a:stretch>
              <a:fillRect/>
            </a:stretch>
          </p:blipFill>
          <p:spPr bwMode="auto">
            <a:xfrm>
              <a:off x="2171700" y="1445801"/>
              <a:ext cx="3276600" cy="3126198"/>
            </a:xfrm>
            <a:prstGeom prst="rect">
              <a:avLst/>
            </a:prstGeom>
            <a:noFill/>
            <a:ln w="9525">
              <a:noFill/>
              <a:miter lim="800000"/>
              <a:headEnd/>
              <a:tailEnd/>
            </a:ln>
          </p:spPr>
        </p:pic>
        <p:cxnSp>
          <p:nvCxnSpPr>
            <p:cNvPr id="6" name="Straight Arrow Connector 5">
              <a:extLst>
                <a:ext uri="{FF2B5EF4-FFF2-40B4-BE49-F238E27FC236}">
                  <a16:creationId xmlns:a16="http://schemas.microsoft.com/office/drawing/2014/main" id="{8C61C09C-B2DA-0585-8D43-3F6779823DB5}"/>
                </a:ext>
              </a:extLst>
            </p:cNvPr>
            <p:cNvCxnSpPr/>
            <p:nvPr/>
          </p:nvCxnSpPr>
          <p:spPr bwMode="auto">
            <a:xfrm>
              <a:off x="2286000" y="4572000"/>
              <a:ext cx="3048000" cy="0"/>
            </a:xfrm>
            <a:prstGeom prst="straightConnector1">
              <a:avLst/>
            </a:prstGeom>
            <a:solidFill>
              <a:schemeClr val="accent1"/>
            </a:solidFill>
            <a:ln w="12700" cap="flat" cmpd="sng" algn="ctr">
              <a:solidFill>
                <a:srgbClr val="FF0000"/>
              </a:solidFill>
              <a:prstDash val="solid"/>
              <a:round/>
              <a:headEnd type="arrow"/>
              <a:tailEnd type="arrow"/>
            </a:ln>
            <a:effectLst/>
          </p:spPr>
        </p:cxnSp>
        <p:sp>
          <p:nvSpPr>
            <p:cNvPr id="7" name="TextBox 6">
              <a:extLst>
                <a:ext uri="{FF2B5EF4-FFF2-40B4-BE49-F238E27FC236}">
                  <a16:creationId xmlns:a16="http://schemas.microsoft.com/office/drawing/2014/main" id="{56558937-2C58-883D-AE77-8E2CFB3F0FC7}"/>
                </a:ext>
              </a:extLst>
            </p:cNvPr>
            <p:cNvSpPr txBox="1"/>
            <p:nvPr/>
          </p:nvSpPr>
          <p:spPr>
            <a:xfrm>
              <a:off x="2039323" y="4601605"/>
              <a:ext cx="3541354" cy="246221"/>
            </a:xfrm>
            <a:prstGeom prst="rect">
              <a:avLst/>
            </a:prstGeom>
            <a:noFill/>
          </p:spPr>
          <p:txBody>
            <a:bodyPr wrap="none" rtlCol="0">
              <a:spAutoFit/>
            </a:bodyPr>
            <a:lstStyle/>
            <a:p>
              <a:pPr defTabSz="914400" eaLnBrk="1" hangingPunct="1">
                <a:buClrTx/>
                <a:buSzTx/>
              </a:pPr>
              <a:r>
                <a:rPr lang="en-US" sz="1000" dirty="0">
                  <a:solidFill>
                    <a:srgbClr val="FF0000"/>
                  </a:solidFill>
                  <a:latin typeface="Times New Roman" pitchFamily="18" charset="0"/>
                  <a:ea typeface="+mn-ea"/>
                  <a:cs typeface="Arial" charset="0"/>
                </a:rPr>
                <a:t>RRUs Span over 245 tones in range of </a:t>
              </a:r>
              <a:r>
                <a:rPr lang="en-US" sz="1000" b="1" dirty="0">
                  <a:solidFill>
                    <a:srgbClr val="FF0000"/>
                  </a:solidFill>
                  <a:latin typeface="Times New Roman" pitchFamily="18" charset="0"/>
                  <a:ea typeface="+mn-ea"/>
                  <a:cs typeface="Arial" charset="0"/>
                </a:rPr>
                <a:t>[-122:-3,3:122] on BW20</a:t>
              </a:r>
            </a:p>
          </p:txBody>
        </p:sp>
        <p:sp>
          <p:nvSpPr>
            <p:cNvPr id="9" name="TextBox 8">
              <a:extLst>
                <a:ext uri="{FF2B5EF4-FFF2-40B4-BE49-F238E27FC236}">
                  <a16:creationId xmlns:a16="http://schemas.microsoft.com/office/drawing/2014/main" id="{A1C8B49F-41C9-9A63-DBB3-FB2586B65C77}"/>
                </a:ext>
              </a:extLst>
            </p:cNvPr>
            <p:cNvSpPr txBox="1"/>
            <p:nvPr/>
          </p:nvSpPr>
          <p:spPr>
            <a:xfrm>
              <a:off x="2250692" y="5123656"/>
              <a:ext cx="466794" cy="276999"/>
            </a:xfrm>
            <a:prstGeom prst="rect">
              <a:avLst/>
            </a:prstGeom>
            <a:noFill/>
          </p:spPr>
          <p:txBody>
            <a:bodyPr wrap="square" rtlCol="0">
              <a:spAutoFit/>
            </a:bodyPr>
            <a:lstStyle/>
            <a:p>
              <a:pPr defTabSz="914400" eaLnBrk="1" hangingPunct="1">
                <a:buClrTx/>
                <a:buSzTx/>
              </a:pPr>
              <a:r>
                <a:rPr lang="en-US" sz="1200" dirty="0">
                  <a:solidFill>
                    <a:srgbClr val="000000"/>
                  </a:solidFill>
                  <a:latin typeface="Times New Roman" pitchFamily="18" charset="0"/>
                  <a:ea typeface="+mn-ea"/>
                  <a:cs typeface="Arial" charset="0"/>
                </a:rPr>
                <a:t>-120</a:t>
              </a:r>
            </a:p>
          </p:txBody>
        </p:sp>
        <p:sp>
          <p:nvSpPr>
            <p:cNvPr id="10" name="TextBox 9">
              <a:extLst>
                <a:ext uri="{FF2B5EF4-FFF2-40B4-BE49-F238E27FC236}">
                  <a16:creationId xmlns:a16="http://schemas.microsoft.com/office/drawing/2014/main" id="{AC6E29FF-DCE6-8550-511A-25FC3517B545}"/>
                </a:ext>
              </a:extLst>
            </p:cNvPr>
            <p:cNvSpPr txBox="1"/>
            <p:nvPr/>
          </p:nvSpPr>
          <p:spPr>
            <a:xfrm>
              <a:off x="4917692" y="5123656"/>
              <a:ext cx="415498" cy="276999"/>
            </a:xfrm>
            <a:prstGeom prst="rect">
              <a:avLst/>
            </a:prstGeom>
            <a:noFill/>
          </p:spPr>
          <p:txBody>
            <a:bodyPr wrap="none" rtlCol="0">
              <a:spAutoFit/>
            </a:bodyPr>
            <a:lstStyle/>
            <a:p>
              <a:pPr defTabSz="914400" eaLnBrk="1" hangingPunct="1">
                <a:buClrTx/>
                <a:buSzTx/>
              </a:pPr>
              <a:r>
                <a:rPr lang="en-US" sz="1200" dirty="0">
                  <a:solidFill>
                    <a:srgbClr val="000000"/>
                  </a:solidFill>
                  <a:latin typeface="Times New Roman" pitchFamily="18" charset="0"/>
                  <a:ea typeface="+mn-ea"/>
                  <a:cs typeface="Arial" charset="0"/>
                </a:rPr>
                <a:t>120</a:t>
              </a:r>
            </a:p>
          </p:txBody>
        </p:sp>
        <p:sp>
          <p:nvSpPr>
            <p:cNvPr id="11" name="TextBox 10">
              <a:extLst>
                <a:ext uri="{FF2B5EF4-FFF2-40B4-BE49-F238E27FC236}">
                  <a16:creationId xmlns:a16="http://schemas.microsoft.com/office/drawing/2014/main" id="{8859828C-7F45-3DF0-62B4-381BAF65BE37}"/>
                </a:ext>
              </a:extLst>
            </p:cNvPr>
            <p:cNvSpPr txBox="1"/>
            <p:nvPr/>
          </p:nvSpPr>
          <p:spPr>
            <a:xfrm>
              <a:off x="2049614" y="5461041"/>
              <a:ext cx="3398687" cy="430887"/>
            </a:xfrm>
            <a:prstGeom prst="rect">
              <a:avLst/>
            </a:prstGeom>
            <a:noFill/>
          </p:spPr>
          <p:txBody>
            <a:bodyPr wrap="none" rtlCol="0">
              <a:spAutoFit/>
            </a:bodyPr>
            <a:lstStyle/>
            <a:p>
              <a:pPr defTabSz="914400" eaLnBrk="1" hangingPunct="1">
                <a:buClrTx/>
                <a:buSzTx/>
                <a:buFont typeface="Arial" pitchFamily="34" charset="0"/>
                <a:buChar char="•"/>
              </a:pPr>
              <a:r>
                <a:rPr lang="en-US" sz="1100" dirty="0">
                  <a:solidFill>
                    <a:srgbClr val="000000"/>
                  </a:solidFill>
                  <a:latin typeface="Times New Roman" pitchFamily="18" charset="0"/>
                  <a:ea typeface="+mn-ea"/>
                  <a:cs typeface="Arial" charset="0"/>
                </a:rPr>
                <a:t>  DRUs Span over 241 tones in range of </a:t>
              </a:r>
              <a:r>
                <a:rPr lang="en-US" sz="1100" b="1" dirty="0">
                  <a:solidFill>
                    <a:srgbClr val="000000"/>
                  </a:solidFill>
                  <a:latin typeface="Times New Roman" pitchFamily="18" charset="0"/>
                  <a:ea typeface="+mn-ea"/>
                  <a:cs typeface="Arial" charset="0"/>
                </a:rPr>
                <a:t>[-120:-2,2:120]</a:t>
              </a:r>
            </a:p>
            <a:p>
              <a:pPr defTabSz="914400" eaLnBrk="1" hangingPunct="1">
                <a:buClrTx/>
                <a:buSzTx/>
                <a:buFont typeface="Arial" pitchFamily="34" charset="0"/>
                <a:buChar char="•"/>
              </a:pPr>
              <a:r>
                <a:rPr lang="en-US" sz="1100" dirty="0">
                  <a:solidFill>
                    <a:srgbClr val="000000"/>
                  </a:solidFill>
                  <a:latin typeface="Times New Roman" pitchFamily="18" charset="0"/>
                  <a:ea typeface="+mn-ea"/>
                  <a:cs typeface="Arial" charset="0"/>
                </a:rPr>
                <a:t> all DRUs keep &gt;= 3 DC tones</a:t>
              </a:r>
            </a:p>
          </p:txBody>
        </p:sp>
        <p:cxnSp>
          <p:nvCxnSpPr>
            <p:cNvPr id="12" name="Straight Arrow Connector 11">
              <a:extLst>
                <a:ext uri="{FF2B5EF4-FFF2-40B4-BE49-F238E27FC236}">
                  <a16:creationId xmlns:a16="http://schemas.microsoft.com/office/drawing/2014/main" id="{A3C55E7B-C51B-09E8-4241-40E43C3D0A59}"/>
                </a:ext>
              </a:extLst>
            </p:cNvPr>
            <p:cNvCxnSpPr/>
            <p:nvPr/>
          </p:nvCxnSpPr>
          <p:spPr bwMode="auto">
            <a:xfrm>
              <a:off x="2438400" y="5410200"/>
              <a:ext cx="2743200" cy="0"/>
            </a:xfrm>
            <a:prstGeom prst="straightConnector1">
              <a:avLst/>
            </a:prstGeom>
            <a:solidFill>
              <a:schemeClr val="accent1"/>
            </a:solidFill>
            <a:ln w="12700" cap="flat" cmpd="sng" algn="ctr">
              <a:solidFill>
                <a:srgbClr val="FFC000"/>
              </a:solidFill>
              <a:prstDash val="solid"/>
              <a:round/>
              <a:headEnd type="arrow"/>
              <a:tailEnd type="arrow"/>
            </a:ln>
            <a:effectLst/>
          </p:spPr>
        </p:cxnSp>
        <p:cxnSp>
          <p:nvCxnSpPr>
            <p:cNvPr id="14" name="Straight Arrow Connector 13">
              <a:extLst>
                <a:ext uri="{FF2B5EF4-FFF2-40B4-BE49-F238E27FC236}">
                  <a16:creationId xmlns:a16="http://schemas.microsoft.com/office/drawing/2014/main" id="{61B3FF4A-FF74-615E-979E-942F22CEDD9C}"/>
                </a:ext>
              </a:extLst>
            </p:cNvPr>
            <p:cNvCxnSpPr/>
            <p:nvPr/>
          </p:nvCxnSpPr>
          <p:spPr bwMode="auto">
            <a:xfrm flipV="1">
              <a:off x="5333190" y="3581400"/>
              <a:ext cx="1220010" cy="1819254"/>
            </a:xfrm>
            <a:prstGeom prst="straightConnector1">
              <a:avLst/>
            </a:prstGeom>
            <a:solidFill>
              <a:schemeClr val="accent1"/>
            </a:solidFill>
            <a:ln w="12700" cap="flat" cmpd="sng" algn="ctr">
              <a:solidFill>
                <a:schemeClr val="bg1">
                  <a:lumMod val="85000"/>
                </a:schemeClr>
              </a:solidFill>
              <a:prstDash val="solid"/>
              <a:round/>
              <a:headEnd type="none" w="sm" len="sm"/>
              <a:tailEnd type="triangle"/>
            </a:ln>
            <a:effectLst/>
          </p:spPr>
        </p:cxnSp>
        <p:cxnSp>
          <p:nvCxnSpPr>
            <p:cNvPr id="15" name="Straight Arrow Connector 14">
              <a:extLst>
                <a:ext uri="{FF2B5EF4-FFF2-40B4-BE49-F238E27FC236}">
                  <a16:creationId xmlns:a16="http://schemas.microsoft.com/office/drawing/2014/main" id="{B4CCE989-F3AD-824F-E950-A1ABA42C6371}"/>
                </a:ext>
              </a:extLst>
            </p:cNvPr>
            <p:cNvCxnSpPr>
              <a:cxnSpLocks/>
            </p:cNvCxnSpPr>
            <p:nvPr/>
          </p:nvCxnSpPr>
          <p:spPr bwMode="auto">
            <a:xfrm flipV="1">
              <a:off x="5374458" y="3581400"/>
              <a:ext cx="2931343" cy="1828800"/>
            </a:xfrm>
            <a:prstGeom prst="straightConnector1">
              <a:avLst/>
            </a:prstGeom>
            <a:solidFill>
              <a:schemeClr val="accent1"/>
            </a:solidFill>
            <a:ln w="12700" cap="flat" cmpd="sng" algn="ctr">
              <a:solidFill>
                <a:schemeClr val="bg1">
                  <a:lumMod val="85000"/>
                </a:schemeClr>
              </a:solidFill>
              <a:prstDash val="solid"/>
              <a:round/>
              <a:headEnd type="none" w="sm" len="sm"/>
              <a:tailEnd type="triangle"/>
            </a:ln>
            <a:effectLst/>
          </p:spPr>
        </p:cxnSp>
        <p:sp>
          <p:nvSpPr>
            <p:cNvPr id="19" name="TextBox 18">
              <a:extLst>
                <a:ext uri="{FF2B5EF4-FFF2-40B4-BE49-F238E27FC236}">
                  <a16:creationId xmlns:a16="http://schemas.microsoft.com/office/drawing/2014/main" id="{5294F6CD-509A-3EF1-48FA-3ADFFD466DE1}"/>
                </a:ext>
              </a:extLst>
            </p:cNvPr>
            <p:cNvSpPr txBox="1"/>
            <p:nvPr/>
          </p:nvSpPr>
          <p:spPr>
            <a:xfrm>
              <a:off x="6102526" y="4951651"/>
              <a:ext cx="4555708" cy="600164"/>
            </a:xfrm>
            <a:prstGeom prst="rect">
              <a:avLst/>
            </a:prstGeom>
            <a:noFill/>
          </p:spPr>
          <p:txBody>
            <a:bodyPr wrap="square" rtlCol="0">
              <a:spAutoFit/>
            </a:bodyPr>
            <a:lstStyle/>
            <a:p>
              <a:pPr defTabSz="914400" eaLnBrk="1" hangingPunct="1">
                <a:buClrTx/>
                <a:buSzTx/>
                <a:buFont typeface="Arial" pitchFamily="34" charset="0"/>
                <a:buChar char="•"/>
              </a:pPr>
              <a:r>
                <a:rPr lang="en-US" sz="1100" dirty="0">
                  <a:solidFill>
                    <a:srgbClr val="000000"/>
                  </a:solidFill>
                  <a:latin typeface="Times New Roman" pitchFamily="18" charset="0"/>
                  <a:ea typeface="+mn-ea"/>
                  <a:cs typeface="Arial" charset="0"/>
                </a:rPr>
                <a:t> DRU within 242-tone region for each 20MHz subblock on BW80/160/320</a:t>
              </a:r>
            </a:p>
            <a:p>
              <a:pPr defTabSz="914400" eaLnBrk="1" hangingPunct="1">
                <a:buClrTx/>
                <a:buSzTx/>
                <a:buFont typeface="Arial" pitchFamily="34" charset="0"/>
                <a:buChar char="•"/>
              </a:pPr>
              <a:r>
                <a:rPr lang="en-US" sz="1100" dirty="0">
                  <a:solidFill>
                    <a:srgbClr val="000000"/>
                  </a:solidFill>
                  <a:latin typeface="Times New Roman" pitchFamily="18" charset="0"/>
                  <a:ea typeface="+mn-ea"/>
                  <a:cs typeface="Arial" charset="0"/>
                </a:rPr>
                <a:t> This allows DRU distribution on 20MHz subblock for puncture mode or 20MHz only operating devices</a:t>
              </a:r>
            </a:p>
          </p:txBody>
        </p:sp>
        <p:sp>
          <p:nvSpPr>
            <p:cNvPr id="13" name="Rectangle 12">
              <a:extLst>
                <a:ext uri="{FF2B5EF4-FFF2-40B4-BE49-F238E27FC236}">
                  <a16:creationId xmlns:a16="http://schemas.microsoft.com/office/drawing/2014/main" id="{C96FDC39-65E2-3177-1C86-08A423D0B7B3}"/>
                </a:ext>
              </a:extLst>
            </p:cNvPr>
            <p:cNvSpPr/>
            <p:nvPr/>
          </p:nvSpPr>
          <p:spPr bwMode="auto">
            <a:xfrm>
              <a:off x="8177768" y="3505200"/>
              <a:ext cx="991136" cy="76200"/>
            </a:xfrm>
            <a:prstGeom prst="rect">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cs typeface="Arial" charset="0"/>
              </a:endParaRPr>
            </a:p>
          </p:txBody>
        </p:sp>
        <p:sp>
          <p:nvSpPr>
            <p:cNvPr id="18" name="Rectangle 17">
              <a:extLst>
                <a:ext uri="{FF2B5EF4-FFF2-40B4-BE49-F238E27FC236}">
                  <a16:creationId xmlns:a16="http://schemas.microsoft.com/office/drawing/2014/main" id="{9109AEFA-7660-4527-1411-E403DAAAEA36}"/>
                </a:ext>
              </a:extLst>
            </p:cNvPr>
            <p:cNvSpPr/>
            <p:nvPr/>
          </p:nvSpPr>
          <p:spPr bwMode="auto">
            <a:xfrm>
              <a:off x="6074475" y="3494314"/>
              <a:ext cx="991136" cy="76200"/>
            </a:xfrm>
            <a:prstGeom prst="rect">
              <a:avLst/>
            </a:prstGeom>
            <a:noFill/>
            <a:ln w="19050" cap="flat" cmpd="sng" algn="ctr">
              <a:solidFill>
                <a:srgbClr val="FFC000"/>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cs typeface="Arial" charset="0"/>
              </a:endParaRPr>
            </a:p>
          </p:txBody>
        </p:sp>
      </p:grpSp>
      <p:sp>
        <p:nvSpPr>
          <p:cNvPr id="3" name="Slide Number Placeholder 2">
            <a:extLst>
              <a:ext uri="{FF2B5EF4-FFF2-40B4-BE49-F238E27FC236}">
                <a16:creationId xmlns:a16="http://schemas.microsoft.com/office/drawing/2014/main" id="{9D1F8A19-9F64-41DC-C885-38BF7272D7A3}"/>
              </a:ext>
            </a:extLst>
          </p:cNvPr>
          <p:cNvSpPr>
            <a:spLocks noGrp="1"/>
          </p:cNvSpPr>
          <p:nvPr>
            <p:ph type="sldNum" sz="quarter" idx="4"/>
          </p:nvPr>
        </p:nvSpPr>
        <p:spPr/>
        <p:txBody>
          <a:bodyPr/>
          <a:lstStyle/>
          <a:p>
            <a:fld id="{0AEF9A4B-07C9-404C-9053-A3A2AC3AD5D6}" type="slidenum">
              <a:rPr lang="en-GB" smtClean="0"/>
              <a:pPr/>
              <a:t>16</a:t>
            </a:fld>
            <a:endParaRPr lang="en-GB" dirty="0"/>
          </a:p>
        </p:txBody>
      </p:sp>
    </p:spTree>
    <p:extLst>
      <p:ext uri="{BB962C8B-B14F-4D97-AF65-F5344CB8AC3E}">
        <p14:creationId xmlns:p14="http://schemas.microsoft.com/office/powerpoint/2010/main" val="29386295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A99F6C1F-BE20-2654-FFDD-6D21ADCDC5F7}"/>
              </a:ext>
            </a:extLst>
          </p:cNvPr>
          <p:cNvSpPr>
            <a:spLocks noGrp="1"/>
          </p:cNvSpPr>
          <p:nvPr>
            <p:ph idx="1"/>
          </p:nvPr>
        </p:nvSpPr>
        <p:spPr>
          <a:xfrm>
            <a:off x="807836" y="1631563"/>
            <a:ext cx="7918722" cy="4113213"/>
          </a:xfrm>
        </p:spPr>
        <p:txBody>
          <a:bodyPr/>
          <a:lstStyle/>
          <a:p>
            <a:pPr marL="0" marR="0">
              <a:spcBef>
                <a:spcPts val="0"/>
              </a:spcBef>
              <a:spcAft>
                <a:spcPts val="0"/>
              </a:spcAft>
            </a:pPr>
            <a:r>
              <a:rPr lang="en-US" sz="2000" dirty="0">
                <a:effectLst/>
                <a:ea typeface="DengXian" panose="02010600030101010101" pitchFamily="2" charset="-122"/>
              </a:rPr>
              <a:t>Assumptions:</a:t>
            </a:r>
          </a:p>
          <a:p>
            <a:pPr marL="342900" marR="0" lvl="0" indent="-342900">
              <a:spcBef>
                <a:spcPts val="0"/>
              </a:spcBef>
              <a:spcAft>
                <a:spcPts val="0"/>
              </a:spcAft>
              <a:buFont typeface="Symbol" panose="05050102010706020507" pitchFamily="18" charset="2"/>
              <a:buChar char=""/>
            </a:pPr>
            <a:r>
              <a:rPr lang="en-US" sz="1600" dirty="0">
                <a:effectLst/>
                <a:ea typeface="Times New Roman" panose="02020603050405020304" pitchFamily="18" charset="0"/>
              </a:rPr>
              <a:t>MCS0, 9, 1T1R</a:t>
            </a:r>
            <a:endParaRPr lang="en-US" sz="1600" dirty="0">
              <a:effectLst/>
              <a:ea typeface="DengXian" panose="02010600030101010101" pitchFamily="2" charset="-122"/>
            </a:endParaRPr>
          </a:p>
          <a:p>
            <a:pPr marL="342900" marR="0" lvl="0" indent="-342900">
              <a:spcBef>
                <a:spcPts val="0"/>
              </a:spcBef>
              <a:spcAft>
                <a:spcPts val="0"/>
              </a:spcAft>
              <a:buFont typeface="Symbol" panose="05050102010706020507" pitchFamily="18" charset="2"/>
              <a:buChar char=""/>
            </a:pPr>
            <a:r>
              <a:rPr lang="en-US" sz="1600" dirty="0">
                <a:effectLst/>
                <a:ea typeface="Times New Roman" panose="02020603050405020304" pitchFamily="18" charset="0"/>
              </a:rPr>
              <a:t>BSS BW80, NBW DRU BW20</a:t>
            </a:r>
            <a:endParaRPr lang="en-US" sz="1600" dirty="0">
              <a:effectLst/>
              <a:ea typeface="DengXian" panose="02010600030101010101" pitchFamily="2" charset="-122"/>
            </a:endParaRPr>
          </a:p>
          <a:p>
            <a:pPr marL="342900" marR="0" lvl="0" indent="-342900">
              <a:spcBef>
                <a:spcPts val="0"/>
              </a:spcBef>
              <a:spcAft>
                <a:spcPts val="0"/>
              </a:spcAft>
              <a:buFont typeface="Symbol" panose="05050102010706020507" pitchFamily="18" charset="2"/>
              <a:buChar char=""/>
            </a:pPr>
            <a:r>
              <a:rPr lang="en-US" sz="1600" dirty="0">
                <a:effectLst/>
                <a:ea typeface="Times New Roman" panose="02020603050405020304" pitchFamily="18" charset="0"/>
              </a:rPr>
              <a:t>NBW DRU26, DRU106 on the left most 20MHz</a:t>
            </a:r>
            <a:endParaRPr lang="en-US" sz="1600" dirty="0">
              <a:effectLst/>
              <a:ea typeface="DengXian" panose="02010600030101010101" pitchFamily="2" charset="-122"/>
            </a:endParaRPr>
          </a:p>
          <a:p>
            <a:pPr marL="342900" marR="0" lvl="0" indent="-342900">
              <a:spcBef>
                <a:spcPts val="0"/>
              </a:spcBef>
              <a:spcAft>
                <a:spcPts val="0"/>
              </a:spcAft>
              <a:buFont typeface="Symbol" panose="05050102010706020507" pitchFamily="18" charset="2"/>
              <a:buChar char=""/>
            </a:pPr>
            <a:r>
              <a:rPr lang="en-US" sz="1600" dirty="0">
                <a:effectLst/>
                <a:ea typeface="Times New Roman" panose="02020603050405020304" pitchFamily="18" charset="0"/>
              </a:rPr>
              <a:t>W/o carrier leakage, -32dBc carrier leakage</a:t>
            </a:r>
            <a:endParaRPr lang="en-US" sz="1600" dirty="0">
              <a:effectLst/>
              <a:ea typeface="DengXian" panose="02010600030101010101" pitchFamily="2" charset="-122"/>
            </a:endParaRPr>
          </a:p>
          <a:p>
            <a:pPr marL="342900" marR="0" lvl="0" indent="-342900">
              <a:spcBef>
                <a:spcPts val="0"/>
              </a:spcBef>
              <a:spcAft>
                <a:spcPts val="0"/>
              </a:spcAft>
              <a:buFont typeface="Symbol" panose="05050102010706020507" pitchFamily="18" charset="2"/>
              <a:buChar char=""/>
            </a:pPr>
            <a:r>
              <a:rPr lang="en-US" sz="1600" dirty="0">
                <a:effectLst/>
                <a:ea typeface="Times New Roman" panose="02020603050405020304" pitchFamily="18" charset="0"/>
              </a:rPr>
              <a:t>Carrier leakage strength: -32, -20dBc (IEEE spec)</a:t>
            </a:r>
            <a:endParaRPr lang="en-US" sz="1600" dirty="0">
              <a:effectLst/>
              <a:ea typeface="DengXian" panose="02010600030101010101" pitchFamily="2" charset="-122"/>
            </a:endParaRPr>
          </a:p>
          <a:p>
            <a:pPr marL="342900" marR="0" lvl="0" indent="-342900">
              <a:spcBef>
                <a:spcPts val="0"/>
              </a:spcBef>
              <a:spcAft>
                <a:spcPts val="0"/>
              </a:spcAft>
              <a:buFont typeface="Symbol" panose="05050102010706020507" pitchFamily="18" charset="2"/>
              <a:buChar char=""/>
            </a:pPr>
            <a:r>
              <a:rPr lang="en-US" sz="1600" dirty="0">
                <a:ea typeface="Times New Roman" panose="02020603050405020304" pitchFamily="18" charset="0"/>
              </a:rPr>
              <a:t>C</a:t>
            </a:r>
            <a:r>
              <a:rPr lang="en-US" sz="1600" dirty="0">
                <a:effectLst/>
                <a:ea typeface="Times New Roman" panose="02020603050405020304" pitchFamily="18" charset="0"/>
              </a:rPr>
              <a:t>arrier leakage location</a:t>
            </a:r>
            <a:endParaRPr lang="en-US" sz="1600" dirty="0">
              <a:effectLst/>
              <a:ea typeface="DengXian" panose="02010600030101010101" pitchFamily="2" charset="-122"/>
            </a:endParaRPr>
          </a:p>
          <a:p>
            <a:pPr marL="742950" marR="0" lvl="1" indent="-285750">
              <a:spcBef>
                <a:spcPts val="0"/>
              </a:spcBef>
              <a:spcAft>
                <a:spcPts val="0"/>
              </a:spcAft>
              <a:buFont typeface="Courier New" panose="02070309020205020404" pitchFamily="49" charset="0"/>
              <a:buChar char="o"/>
            </a:pPr>
            <a:r>
              <a:rPr lang="en-US" sz="1400" dirty="0">
                <a:effectLst/>
                <a:ea typeface="Times New Roman" panose="02020603050405020304" pitchFamily="18" charset="0"/>
              </a:rPr>
              <a:t>DRU106_2</a:t>
            </a:r>
            <a:endParaRPr lang="en-US" sz="1400" dirty="0">
              <a:effectLst/>
              <a:ea typeface="DengXian" panose="02010600030101010101" pitchFamily="2" charset="-122"/>
            </a:endParaRPr>
          </a:p>
          <a:p>
            <a:pPr marL="1143000" marR="0" lvl="2" indent="-228600">
              <a:spcBef>
                <a:spcPts val="0"/>
              </a:spcBef>
              <a:spcAft>
                <a:spcPts val="0"/>
              </a:spcAft>
              <a:buFont typeface="Wingdings" panose="05000000000000000000" pitchFamily="2" charset="2"/>
              <a:buChar char=""/>
            </a:pPr>
            <a:r>
              <a:rPr lang="en-US" sz="1400" dirty="0">
                <a:effectLst/>
                <a:ea typeface="Times New Roman" panose="02020603050405020304" pitchFamily="18" charset="0"/>
              </a:rPr>
              <a:t>Data tone index … -387    -385    -382       -378       -376 …</a:t>
            </a:r>
            <a:endParaRPr lang="en-US" sz="1400" dirty="0">
              <a:effectLst/>
              <a:ea typeface="DengXian" panose="02010600030101010101" pitchFamily="2" charset="-122"/>
            </a:endParaRPr>
          </a:p>
          <a:p>
            <a:pPr marL="1143000" marR="0" lvl="2" indent="-228600">
              <a:spcBef>
                <a:spcPts val="0"/>
              </a:spcBef>
              <a:spcAft>
                <a:spcPts val="0"/>
              </a:spcAft>
              <a:buFont typeface="Wingdings" panose="05000000000000000000" pitchFamily="2" charset="2"/>
              <a:buChar char=""/>
            </a:pPr>
            <a:r>
              <a:rPr lang="en-US" sz="1400" dirty="0">
                <a:effectLst/>
                <a:ea typeface="Times New Roman" panose="02020603050405020304" pitchFamily="18" charset="0"/>
              </a:rPr>
              <a:t>Carrier leakage appear @ -384 or -384.5</a:t>
            </a:r>
            <a:endParaRPr lang="en-US" sz="1400" dirty="0">
              <a:effectLst/>
              <a:ea typeface="DengXian" panose="02010600030101010101" pitchFamily="2" charset="-122"/>
            </a:endParaRPr>
          </a:p>
          <a:p>
            <a:pPr marL="742950" marR="0" lvl="1" indent="-285750">
              <a:spcBef>
                <a:spcPts val="0"/>
              </a:spcBef>
              <a:spcAft>
                <a:spcPts val="0"/>
              </a:spcAft>
              <a:buFont typeface="Courier New" panose="02070309020205020404" pitchFamily="49" charset="0"/>
              <a:buChar char="o"/>
            </a:pPr>
            <a:r>
              <a:rPr lang="en-US" sz="1400" dirty="0">
                <a:effectLst/>
                <a:ea typeface="Times New Roman" panose="02020603050405020304" pitchFamily="18" charset="0"/>
              </a:rPr>
              <a:t>DRU26_5</a:t>
            </a:r>
            <a:endParaRPr lang="en-US" sz="1400" dirty="0">
              <a:effectLst/>
              <a:ea typeface="DengXian" panose="02010600030101010101" pitchFamily="2" charset="-122"/>
            </a:endParaRPr>
          </a:p>
          <a:p>
            <a:pPr marL="1143000" marR="0" lvl="2" indent="-228600">
              <a:spcBef>
                <a:spcPts val="0"/>
              </a:spcBef>
              <a:spcAft>
                <a:spcPts val="0"/>
              </a:spcAft>
              <a:buFont typeface="Wingdings" panose="05000000000000000000" pitchFamily="2" charset="2"/>
              <a:buChar char=""/>
            </a:pPr>
            <a:r>
              <a:rPr lang="en-US" sz="1400" dirty="0">
                <a:effectLst/>
                <a:ea typeface="Times New Roman" panose="02020603050405020304" pitchFamily="18" charset="0"/>
              </a:rPr>
              <a:t>Data tone index … -402    -393    -384       -375       -366 …</a:t>
            </a:r>
            <a:endParaRPr lang="en-US" sz="1400" dirty="0">
              <a:effectLst/>
              <a:ea typeface="DengXian" panose="02010600030101010101" pitchFamily="2" charset="-122"/>
            </a:endParaRPr>
          </a:p>
          <a:p>
            <a:pPr marL="1143000" marR="0" lvl="2" indent="-228600">
              <a:spcBef>
                <a:spcPts val="0"/>
              </a:spcBef>
              <a:spcAft>
                <a:spcPts val="0"/>
              </a:spcAft>
              <a:buFont typeface="Wingdings" panose="05000000000000000000" pitchFamily="2" charset="2"/>
              <a:buChar char=""/>
            </a:pPr>
            <a:r>
              <a:rPr lang="en-US" sz="1400" dirty="0">
                <a:effectLst/>
                <a:ea typeface="Times New Roman" panose="02020603050405020304" pitchFamily="18" charset="0"/>
              </a:rPr>
              <a:t>Carrier leakage appear @ -384 or -384.5</a:t>
            </a:r>
            <a:endParaRPr lang="en-US" sz="1400" dirty="0">
              <a:effectLst/>
              <a:ea typeface="DengXian" panose="02010600030101010101" pitchFamily="2" charset="-122"/>
            </a:endParaRPr>
          </a:p>
          <a:p>
            <a:endParaRPr lang="en-US" dirty="0"/>
          </a:p>
        </p:txBody>
      </p:sp>
      <p:sp>
        <p:nvSpPr>
          <p:cNvPr id="3" name="Title 2">
            <a:extLst>
              <a:ext uri="{FF2B5EF4-FFF2-40B4-BE49-F238E27FC236}">
                <a16:creationId xmlns:a16="http://schemas.microsoft.com/office/drawing/2014/main" id="{D2D49A18-F0A9-8162-0F1C-636B9347DD9F}"/>
              </a:ext>
            </a:extLst>
          </p:cNvPr>
          <p:cNvSpPr>
            <a:spLocks noGrp="1"/>
          </p:cNvSpPr>
          <p:nvPr>
            <p:ph type="title"/>
          </p:nvPr>
        </p:nvSpPr>
        <p:spPr/>
        <p:txBody>
          <a:bodyPr/>
          <a:lstStyle/>
          <a:p>
            <a:pPr marL="0" marR="0">
              <a:spcBef>
                <a:spcPts val="0"/>
              </a:spcBef>
              <a:spcAft>
                <a:spcPts val="0"/>
              </a:spcAft>
            </a:pPr>
            <a:r>
              <a:rPr lang="en-US" sz="3200" dirty="0">
                <a:effectLst/>
                <a:ea typeface="DengXian" panose="02010600030101010101" pitchFamily="2" charset="-122"/>
              </a:rPr>
              <a:t>Simulation Setup</a:t>
            </a:r>
            <a:endParaRPr lang="en-US" dirty="0"/>
          </a:p>
        </p:txBody>
      </p:sp>
      <p:sp>
        <p:nvSpPr>
          <p:cNvPr id="4" name="Date Placeholder 3">
            <a:extLst>
              <a:ext uri="{FF2B5EF4-FFF2-40B4-BE49-F238E27FC236}">
                <a16:creationId xmlns:a16="http://schemas.microsoft.com/office/drawing/2014/main" id="{A74662D9-07B1-E349-356A-221E4A33F51C}"/>
              </a:ext>
            </a:extLst>
          </p:cNvPr>
          <p:cNvSpPr>
            <a:spLocks noGrp="1"/>
          </p:cNvSpPr>
          <p:nvPr>
            <p:ph type="dt" idx="10"/>
          </p:nvPr>
        </p:nvSpPr>
        <p:spPr/>
        <p:txBody>
          <a:bodyPr/>
          <a:lstStyle/>
          <a:p>
            <a:r>
              <a:rPr lang="en-US"/>
              <a:t>January 2025</a:t>
            </a:r>
          </a:p>
        </p:txBody>
      </p:sp>
      <p:sp>
        <p:nvSpPr>
          <p:cNvPr id="5" name="Footer Placeholder 4">
            <a:extLst>
              <a:ext uri="{FF2B5EF4-FFF2-40B4-BE49-F238E27FC236}">
                <a16:creationId xmlns:a16="http://schemas.microsoft.com/office/drawing/2014/main" id="{5B5B29B8-4010-64E6-DB8D-E34DB21F2B79}"/>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2D7E734F-1EBD-75E4-A9F6-1B98484ABE11}"/>
              </a:ext>
            </a:extLst>
          </p:cNvPr>
          <p:cNvSpPr>
            <a:spLocks noGrp="1"/>
          </p:cNvSpPr>
          <p:nvPr>
            <p:ph type="sldNum" idx="12"/>
          </p:nvPr>
        </p:nvSpPr>
        <p:spPr/>
        <p:txBody>
          <a:bodyPr/>
          <a:lstStyle/>
          <a:p>
            <a:r>
              <a:rPr lang="en-US"/>
              <a:t>Slide </a:t>
            </a:r>
            <a:fld id="{4866FC0F-9958-4B83-9DDA-F7AD6B9CD0D1}" type="slidenum">
              <a:rPr lang="en-US" smtClean="0"/>
              <a:pPr/>
              <a:t>17</a:t>
            </a:fld>
            <a:endParaRPr lang="en-US" dirty="0"/>
          </a:p>
        </p:txBody>
      </p:sp>
      <p:pic>
        <p:nvPicPr>
          <p:cNvPr id="7" name="Picture 6">
            <a:extLst>
              <a:ext uri="{FF2B5EF4-FFF2-40B4-BE49-F238E27FC236}">
                <a16:creationId xmlns:a16="http://schemas.microsoft.com/office/drawing/2014/main" id="{70A6C40C-1337-C221-2E28-A419662A9255}"/>
              </a:ext>
            </a:extLst>
          </p:cNvPr>
          <p:cNvPicPr>
            <a:picLocks noChangeAspect="1"/>
          </p:cNvPicPr>
          <p:nvPr/>
        </p:nvPicPr>
        <p:blipFill>
          <a:blip r:embed="rId2"/>
          <a:stretch>
            <a:fillRect/>
          </a:stretch>
        </p:blipFill>
        <p:spPr>
          <a:xfrm>
            <a:off x="4437462" y="5226258"/>
            <a:ext cx="5369155" cy="1048892"/>
          </a:xfrm>
          <a:prstGeom prst="rect">
            <a:avLst/>
          </a:prstGeom>
        </p:spPr>
      </p:pic>
    </p:spTree>
    <p:extLst>
      <p:ext uri="{BB962C8B-B14F-4D97-AF65-F5344CB8AC3E}">
        <p14:creationId xmlns:p14="http://schemas.microsoft.com/office/powerpoint/2010/main" val="422075901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70B53661-ED64-7B6A-20FC-DF13FC5F4970}"/>
              </a:ext>
            </a:extLst>
          </p:cNvPr>
          <p:cNvSpPr>
            <a:spLocks noGrp="1"/>
          </p:cNvSpPr>
          <p:nvPr>
            <p:ph idx="1"/>
          </p:nvPr>
        </p:nvSpPr>
        <p:spPr/>
        <p:txBody>
          <a:bodyPr/>
          <a:lstStyle/>
          <a:p>
            <a:pPr>
              <a:buFont typeface="Arial" panose="020B0604020202020204" pitchFamily="34" charset="0"/>
              <a:buChar char="•"/>
            </a:pPr>
            <a:r>
              <a:rPr lang="en-US" dirty="0"/>
              <a:t>Discussion on 20MHz+20MHz+40MHz DRU mode</a:t>
            </a:r>
          </a:p>
          <a:p>
            <a:pPr>
              <a:buFont typeface="Arial" panose="020B0604020202020204" pitchFamily="34" charset="0"/>
              <a:buChar char="•"/>
            </a:pPr>
            <a:endParaRPr lang="en-US" dirty="0"/>
          </a:p>
          <a:p>
            <a:pPr>
              <a:buFont typeface="Arial" panose="020B0604020202020204" pitchFamily="34" charset="0"/>
              <a:buChar char="•"/>
            </a:pPr>
            <a:r>
              <a:rPr lang="en-US" sz="2400" dirty="0"/>
              <a:t>Application of Global CSD for </a:t>
            </a:r>
            <a:r>
              <a:rPr lang="en-US" sz="2400" dirty="0" err="1"/>
              <a:t>dRU</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sz="2400" dirty="0"/>
              <a:t>Impact of 20MHz TX LO leakage to DRU performance when DRU spreading over 20MHz in wider BW OFDMA</a:t>
            </a:r>
            <a:endParaRPr lang="en-US" dirty="0"/>
          </a:p>
          <a:p>
            <a:pPr>
              <a:buFont typeface="Arial" panose="020B0604020202020204" pitchFamily="34" charset="0"/>
              <a:buChar char="•"/>
            </a:pPr>
            <a:endParaRPr lang="en-US" dirty="0"/>
          </a:p>
        </p:txBody>
      </p:sp>
      <p:sp>
        <p:nvSpPr>
          <p:cNvPr id="3" name="Title 2">
            <a:extLst>
              <a:ext uri="{FF2B5EF4-FFF2-40B4-BE49-F238E27FC236}">
                <a16:creationId xmlns:a16="http://schemas.microsoft.com/office/drawing/2014/main" id="{AF8F800C-812F-DD45-7CA5-EC003B84062B}"/>
              </a:ext>
            </a:extLst>
          </p:cNvPr>
          <p:cNvSpPr>
            <a:spLocks noGrp="1"/>
          </p:cNvSpPr>
          <p:nvPr>
            <p:ph type="title"/>
          </p:nvPr>
        </p:nvSpPr>
        <p:spPr/>
        <p:txBody>
          <a:bodyPr/>
          <a:lstStyle/>
          <a:p>
            <a:r>
              <a:rPr lang="en-US" dirty="0"/>
              <a:t>Outline</a:t>
            </a:r>
          </a:p>
        </p:txBody>
      </p:sp>
      <p:sp>
        <p:nvSpPr>
          <p:cNvPr id="4" name="Date Placeholder 3">
            <a:extLst>
              <a:ext uri="{FF2B5EF4-FFF2-40B4-BE49-F238E27FC236}">
                <a16:creationId xmlns:a16="http://schemas.microsoft.com/office/drawing/2014/main" id="{266BA668-FC0C-7B1C-C900-9EC82B3EDDD4}"/>
              </a:ext>
            </a:extLst>
          </p:cNvPr>
          <p:cNvSpPr>
            <a:spLocks noGrp="1"/>
          </p:cNvSpPr>
          <p:nvPr>
            <p:ph type="dt" idx="10"/>
          </p:nvPr>
        </p:nvSpPr>
        <p:spPr/>
        <p:txBody>
          <a:bodyPr/>
          <a:lstStyle/>
          <a:p>
            <a:r>
              <a:rPr lang="en-US"/>
              <a:t>January 2025</a:t>
            </a:r>
          </a:p>
        </p:txBody>
      </p:sp>
      <p:sp>
        <p:nvSpPr>
          <p:cNvPr id="5" name="Footer Placeholder 4">
            <a:extLst>
              <a:ext uri="{FF2B5EF4-FFF2-40B4-BE49-F238E27FC236}">
                <a16:creationId xmlns:a16="http://schemas.microsoft.com/office/drawing/2014/main" id="{2FC68684-3648-40A1-44FF-BC8BF29A0DC3}"/>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8BBED34D-085C-ADBB-B29C-366B92DAFC6E}"/>
              </a:ext>
            </a:extLst>
          </p:cNvPr>
          <p:cNvSpPr>
            <a:spLocks noGrp="1"/>
          </p:cNvSpPr>
          <p:nvPr>
            <p:ph type="sldNum" idx="12"/>
          </p:nvPr>
        </p:nvSpPr>
        <p:spPr/>
        <p:txBody>
          <a:bodyPr/>
          <a:lstStyle/>
          <a:p>
            <a:r>
              <a:rPr lang="en-US"/>
              <a:t>Slide </a:t>
            </a:r>
            <a:fld id="{4866FC0F-9958-4B83-9DDA-F7AD6B9CD0D1}" type="slidenum">
              <a:rPr lang="en-US" smtClean="0"/>
              <a:pPr/>
              <a:t>2</a:t>
            </a:fld>
            <a:endParaRPr lang="en-US" dirty="0"/>
          </a:p>
        </p:txBody>
      </p:sp>
    </p:spTree>
    <p:extLst>
      <p:ext uri="{BB962C8B-B14F-4D97-AF65-F5344CB8AC3E}">
        <p14:creationId xmlns:p14="http://schemas.microsoft.com/office/powerpoint/2010/main" val="34256583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C8FA2869-73CE-364B-B47F-194E099D465A}"/>
              </a:ext>
            </a:extLst>
          </p:cNvPr>
          <p:cNvSpPr>
            <a:spLocks noGrp="1"/>
          </p:cNvSpPr>
          <p:nvPr>
            <p:ph idx="1"/>
          </p:nvPr>
        </p:nvSpPr>
        <p:spPr>
          <a:xfrm>
            <a:off x="914401" y="1679579"/>
            <a:ext cx="10361084" cy="4414835"/>
          </a:xfrm>
        </p:spPr>
        <p:txBody>
          <a:bodyPr/>
          <a:lstStyle/>
          <a:p>
            <a:pPr>
              <a:buFont typeface="Arial" panose="020B0604020202020204" pitchFamily="34" charset="0"/>
              <a:buChar char="•"/>
            </a:pPr>
            <a:r>
              <a:rPr lang="en-US" dirty="0"/>
              <a:t>In the passed motion, 20+20+40 in non-punctured 80 is only supported in 80MHz PPDU, but not in each 80MHz subblocks in wider BW PPDU </a:t>
            </a:r>
          </a:p>
          <a:p>
            <a:pPr marL="800100" lvl="1" indent="-342900">
              <a:buFont typeface="Wingdings" panose="05000000000000000000" pitchFamily="2" charset="2"/>
              <a:buChar char="§"/>
            </a:pPr>
            <a:r>
              <a:rPr lang="en-US" dirty="0"/>
              <a:t>In a non-punctured 80 MHz PPDU, the following </a:t>
            </a:r>
            <a:r>
              <a:rPr lang="en-US" strike="sngStrike" dirty="0"/>
              <a:t>distribution </a:t>
            </a:r>
            <a:r>
              <a:rPr lang="en-US" strike="sngStrike" dirty="0" err="1"/>
              <a:t>bandwidth</a:t>
            </a:r>
            <a:r>
              <a:rPr lang="en-US" dirty="0" err="1"/>
              <a:t>DBW</a:t>
            </a:r>
            <a:r>
              <a:rPr lang="en-US" dirty="0"/>
              <a:t> modes are allowed for DRU </a:t>
            </a:r>
          </a:p>
          <a:p>
            <a:pPr lvl="2" indent="-285750">
              <a:buFont typeface="Arial" panose="020B0604020202020204" pitchFamily="34" charset="0"/>
              <a:buChar char="•"/>
            </a:pPr>
            <a:r>
              <a:rPr lang="en-US" dirty="0"/>
              <a:t>80 MHz</a:t>
            </a:r>
          </a:p>
          <a:p>
            <a:pPr lvl="2" indent="-285750">
              <a:buFont typeface="Arial" panose="020B0604020202020204" pitchFamily="34" charset="0"/>
              <a:buChar char="•"/>
            </a:pPr>
            <a:r>
              <a:rPr lang="en-US" dirty="0"/>
              <a:t>20 MHz + 20 MHz + 40 MHz (or 40 MHz + 20 MHz + 20 MHz)</a:t>
            </a:r>
          </a:p>
          <a:p>
            <a:pPr lvl="2" indent="-285750">
              <a:buFont typeface="Arial" panose="020B0604020202020204" pitchFamily="34" charset="0"/>
              <a:buChar char="•"/>
            </a:pPr>
            <a:endParaRPr lang="en-US" dirty="0"/>
          </a:p>
          <a:p>
            <a:pPr>
              <a:buFont typeface="Arial" panose="020B0604020202020204" pitchFamily="34" charset="0"/>
              <a:buChar char="•"/>
            </a:pPr>
            <a:r>
              <a:rPr lang="en-US" dirty="0"/>
              <a:t>Considering 20+20+40 DRU mode was introduced to support 20MHz operating STA in wide BW UL OFDMA using </a:t>
            </a:r>
            <a:r>
              <a:rPr lang="en-US" dirty="0" err="1"/>
              <a:t>dRU</a:t>
            </a:r>
            <a:r>
              <a:rPr lang="en-US" dirty="0"/>
              <a:t>, propose to support this mode also in PPDU with BW&gt;80MHz but only in the primary 80MHz subblock in which 20MHz device normally operates</a:t>
            </a:r>
          </a:p>
          <a:p>
            <a:endParaRPr lang="en-US" dirty="0"/>
          </a:p>
        </p:txBody>
      </p:sp>
      <p:sp>
        <p:nvSpPr>
          <p:cNvPr id="3" name="Title 2">
            <a:extLst>
              <a:ext uri="{FF2B5EF4-FFF2-40B4-BE49-F238E27FC236}">
                <a16:creationId xmlns:a16="http://schemas.microsoft.com/office/drawing/2014/main" id="{E895214F-CC55-2BF5-6B0B-26B2CF3D3DD2}"/>
              </a:ext>
            </a:extLst>
          </p:cNvPr>
          <p:cNvSpPr>
            <a:spLocks noGrp="1"/>
          </p:cNvSpPr>
          <p:nvPr>
            <p:ph type="title"/>
          </p:nvPr>
        </p:nvSpPr>
        <p:spPr>
          <a:xfrm>
            <a:off x="914401" y="685802"/>
            <a:ext cx="10361084" cy="914400"/>
          </a:xfrm>
        </p:spPr>
        <p:txBody>
          <a:bodyPr/>
          <a:lstStyle/>
          <a:p>
            <a:r>
              <a:rPr lang="en-US" dirty="0"/>
              <a:t>Regarding 20MHz+20MHz+40MHz DRU mode</a:t>
            </a:r>
          </a:p>
        </p:txBody>
      </p:sp>
      <p:sp>
        <p:nvSpPr>
          <p:cNvPr id="4" name="Date Placeholder 3">
            <a:extLst>
              <a:ext uri="{FF2B5EF4-FFF2-40B4-BE49-F238E27FC236}">
                <a16:creationId xmlns:a16="http://schemas.microsoft.com/office/drawing/2014/main" id="{8C558F7A-01AE-D963-2FB5-74ACD7B6FB4C}"/>
              </a:ext>
            </a:extLst>
          </p:cNvPr>
          <p:cNvSpPr>
            <a:spLocks noGrp="1"/>
          </p:cNvSpPr>
          <p:nvPr>
            <p:ph type="dt" idx="10"/>
          </p:nvPr>
        </p:nvSpPr>
        <p:spPr/>
        <p:txBody>
          <a:bodyPr/>
          <a:lstStyle/>
          <a:p>
            <a:r>
              <a:rPr lang="en-US"/>
              <a:t>January 2025</a:t>
            </a:r>
          </a:p>
        </p:txBody>
      </p:sp>
      <p:sp>
        <p:nvSpPr>
          <p:cNvPr id="5" name="Footer Placeholder 4">
            <a:extLst>
              <a:ext uri="{FF2B5EF4-FFF2-40B4-BE49-F238E27FC236}">
                <a16:creationId xmlns:a16="http://schemas.microsoft.com/office/drawing/2014/main" id="{71C91971-1D9A-3972-79A4-0F72B572365E}"/>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1702BF7D-9E2D-197F-1EFC-9751FB987202}"/>
              </a:ext>
            </a:extLst>
          </p:cNvPr>
          <p:cNvSpPr>
            <a:spLocks noGrp="1"/>
          </p:cNvSpPr>
          <p:nvPr>
            <p:ph type="sldNum" idx="12"/>
          </p:nvPr>
        </p:nvSpPr>
        <p:spPr/>
        <p:txBody>
          <a:bodyPr/>
          <a:lstStyle/>
          <a:p>
            <a:r>
              <a:rPr lang="en-US"/>
              <a:t>Slide </a:t>
            </a:r>
            <a:fld id="{4866FC0F-9958-4B83-9DDA-F7AD6B9CD0D1}" type="slidenum">
              <a:rPr lang="en-US" smtClean="0"/>
              <a:pPr/>
              <a:t>3</a:t>
            </a:fld>
            <a:endParaRPr lang="en-US" dirty="0"/>
          </a:p>
        </p:txBody>
      </p:sp>
    </p:spTree>
    <p:extLst>
      <p:ext uri="{BB962C8B-B14F-4D97-AF65-F5344CB8AC3E}">
        <p14:creationId xmlns:p14="http://schemas.microsoft.com/office/powerpoint/2010/main" val="21632320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D4E19291-D1BB-D948-4B4A-D28AA55F3AF2}"/>
              </a:ext>
            </a:extLst>
          </p:cNvPr>
          <p:cNvSpPr>
            <a:spLocks noGrp="1"/>
          </p:cNvSpPr>
          <p:nvPr>
            <p:ph idx="1"/>
          </p:nvPr>
        </p:nvSpPr>
        <p:spPr/>
        <p:txBody>
          <a:bodyPr/>
          <a:lstStyle/>
          <a:p>
            <a:pPr>
              <a:buFont typeface="Arial" panose="020B0604020202020204" pitchFamily="34" charset="0"/>
              <a:buChar char="•"/>
            </a:pPr>
            <a:r>
              <a:rPr lang="en-US" altLang="zh-CN" sz="2400" dirty="0"/>
              <a:t>Do you agree to include the following into the 11bn SFD?</a:t>
            </a:r>
          </a:p>
          <a:p>
            <a:pPr marL="0" indent="0"/>
            <a:endParaRPr lang="en-US" altLang="zh-CN" sz="2400" dirty="0"/>
          </a:p>
          <a:p>
            <a:pPr marL="0" indent="0"/>
            <a:r>
              <a:rPr lang="en-US" dirty="0"/>
              <a:t>For 160 MHz and 320 MHz PPDUs, in only the non-punctured primary 80 MHz subblock, the following distribution bandwidth mode is allowed for DRU </a:t>
            </a:r>
          </a:p>
          <a:p>
            <a:pPr lvl="1">
              <a:buFont typeface="Arial" panose="020B0604020202020204" pitchFamily="34" charset="0"/>
              <a:buChar char="•"/>
            </a:pPr>
            <a:r>
              <a:rPr lang="en-US" dirty="0"/>
              <a:t>20 MHz + 20 MHz + 40 MHz (or 40 MHz + 20 MHz + 20 MHz)</a:t>
            </a:r>
          </a:p>
          <a:p>
            <a:pPr lvl="1">
              <a:buFont typeface="Arial" panose="020B0604020202020204" pitchFamily="34" charset="0"/>
              <a:buChar char="•"/>
            </a:pPr>
            <a:endParaRPr lang="en-US" sz="2000" dirty="0"/>
          </a:p>
          <a:p>
            <a:pPr lvl="1">
              <a:buFont typeface="Arial" panose="020B0604020202020204" pitchFamily="34" charset="0"/>
              <a:buChar char="•"/>
            </a:pPr>
            <a:endParaRPr lang="en-US" sz="2000" dirty="0"/>
          </a:p>
          <a:p>
            <a:endParaRPr lang="en-US" dirty="0"/>
          </a:p>
        </p:txBody>
      </p:sp>
      <p:sp>
        <p:nvSpPr>
          <p:cNvPr id="3" name="Title 2">
            <a:extLst>
              <a:ext uri="{FF2B5EF4-FFF2-40B4-BE49-F238E27FC236}">
                <a16:creationId xmlns:a16="http://schemas.microsoft.com/office/drawing/2014/main" id="{78C32417-B74F-1BE9-8AF6-916DF332E45C}"/>
              </a:ext>
            </a:extLst>
          </p:cNvPr>
          <p:cNvSpPr>
            <a:spLocks noGrp="1"/>
          </p:cNvSpPr>
          <p:nvPr>
            <p:ph type="title"/>
          </p:nvPr>
        </p:nvSpPr>
        <p:spPr/>
        <p:txBody>
          <a:bodyPr/>
          <a:lstStyle/>
          <a:p>
            <a:r>
              <a:rPr lang="en-US" dirty="0"/>
              <a:t>SP 1</a:t>
            </a:r>
          </a:p>
        </p:txBody>
      </p:sp>
      <p:sp>
        <p:nvSpPr>
          <p:cNvPr id="4" name="Date Placeholder 3">
            <a:extLst>
              <a:ext uri="{FF2B5EF4-FFF2-40B4-BE49-F238E27FC236}">
                <a16:creationId xmlns:a16="http://schemas.microsoft.com/office/drawing/2014/main" id="{FB9CEEEB-1242-69CD-1116-634B9FD3E0EE}"/>
              </a:ext>
            </a:extLst>
          </p:cNvPr>
          <p:cNvSpPr>
            <a:spLocks noGrp="1"/>
          </p:cNvSpPr>
          <p:nvPr>
            <p:ph type="dt" idx="10"/>
          </p:nvPr>
        </p:nvSpPr>
        <p:spPr/>
        <p:txBody>
          <a:bodyPr/>
          <a:lstStyle/>
          <a:p>
            <a:r>
              <a:rPr lang="en-US"/>
              <a:t>January 2025</a:t>
            </a:r>
          </a:p>
        </p:txBody>
      </p:sp>
      <p:sp>
        <p:nvSpPr>
          <p:cNvPr id="5" name="Footer Placeholder 4">
            <a:extLst>
              <a:ext uri="{FF2B5EF4-FFF2-40B4-BE49-F238E27FC236}">
                <a16:creationId xmlns:a16="http://schemas.microsoft.com/office/drawing/2014/main" id="{69B65932-EECB-B1DF-499D-CE0CD73A5127}"/>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2D8F8FA1-CC31-7C5C-B7D2-ABBF7B7E7AC1}"/>
              </a:ext>
            </a:extLst>
          </p:cNvPr>
          <p:cNvSpPr>
            <a:spLocks noGrp="1"/>
          </p:cNvSpPr>
          <p:nvPr>
            <p:ph type="sldNum" idx="12"/>
          </p:nvPr>
        </p:nvSpPr>
        <p:spPr/>
        <p:txBody>
          <a:bodyPr/>
          <a:lstStyle/>
          <a:p>
            <a:r>
              <a:rPr lang="en-US"/>
              <a:t>Slide </a:t>
            </a:r>
            <a:fld id="{4866FC0F-9958-4B83-9DDA-F7AD6B9CD0D1}" type="slidenum">
              <a:rPr lang="en-US" smtClean="0"/>
              <a:pPr/>
              <a:t>4</a:t>
            </a:fld>
            <a:endParaRPr lang="en-US" dirty="0"/>
          </a:p>
        </p:txBody>
      </p:sp>
    </p:spTree>
    <p:extLst>
      <p:ext uri="{BB962C8B-B14F-4D97-AF65-F5344CB8AC3E}">
        <p14:creationId xmlns:p14="http://schemas.microsoft.com/office/powerpoint/2010/main" val="30917613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D774326-444B-9CB3-B560-16C7506308AD}"/>
              </a:ext>
            </a:extLst>
          </p:cNvPr>
          <p:cNvSpPr>
            <a:spLocks noGrp="1"/>
          </p:cNvSpPr>
          <p:nvPr>
            <p:ph idx="1"/>
          </p:nvPr>
        </p:nvSpPr>
        <p:spPr/>
        <p:txBody>
          <a:bodyPr/>
          <a:lstStyle/>
          <a:p>
            <a:pPr>
              <a:buFont typeface="Arial" panose="020B0604020202020204" pitchFamily="34" charset="0"/>
              <a:buChar char="•"/>
            </a:pPr>
            <a:r>
              <a:rPr lang="en-US" sz="2400" b="1" dirty="0"/>
              <a:t>Global CSD is introduced to 11bn [24/0209r7] to solve the unintentional BF issue in STF transmission for </a:t>
            </a:r>
            <a:r>
              <a:rPr lang="en-US" sz="2400" b="1" dirty="0" err="1"/>
              <a:t>dRU</a:t>
            </a:r>
            <a:endParaRPr lang="en-US" sz="2400" b="1" dirty="0"/>
          </a:p>
          <a:p>
            <a:pPr lvl="1">
              <a:buFont typeface="Arial" panose="020B0604020202020204" pitchFamily="34" charset="0"/>
              <a:buChar char="•"/>
            </a:pPr>
            <a:r>
              <a:rPr lang="en-US" sz="2000" dirty="0"/>
              <a:t>Multiple </a:t>
            </a:r>
            <a:r>
              <a:rPr lang="en-US" sz="2000" dirty="0" err="1"/>
              <a:t>dRUs</a:t>
            </a:r>
            <a:r>
              <a:rPr lang="en-US" sz="2000" dirty="0"/>
              <a:t> over same DBW transmitting the same STF signal may cause unintentional beamforming w/o global CSD</a:t>
            </a:r>
          </a:p>
          <a:p>
            <a:pPr lvl="1">
              <a:buFont typeface="Arial" panose="020B0604020202020204" pitchFamily="34" charset="0"/>
              <a:buChar char="•"/>
            </a:pPr>
            <a:endParaRPr lang="en-US" sz="1000" dirty="0"/>
          </a:p>
          <a:p>
            <a:pPr>
              <a:buFont typeface="Arial" panose="020B0604020202020204" pitchFamily="34" charset="0"/>
              <a:buChar char="•"/>
            </a:pPr>
            <a:r>
              <a:rPr lang="en-US" dirty="0"/>
              <a:t>UHR-LTF sequence and populated tones for each DRU in same DBW are different based on the specific per DRU’s tone mapping. So UHR-LTF transmission for DRU may not have unintentional BF issue</a:t>
            </a:r>
          </a:p>
          <a:p>
            <a:pPr>
              <a:buFont typeface="Arial" panose="020B0604020202020204" pitchFamily="34" charset="0"/>
              <a:buChar char="•"/>
            </a:pPr>
            <a:endParaRPr lang="en-US" sz="1000" dirty="0"/>
          </a:p>
          <a:p>
            <a:pPr>
              <a:buFont typeface="Arial" panose="020B0604020202020204" pitchFamily="34" charset="0"/>
              <a:buChar char="•"/>
            </a:pPr>
            <a:r>
              <a:rPr lang="en-US" dirty="0"/>
              <a:t>So for DRU transmission we propose to apply global CSD to UHR-STF only, and UHR-LTF and data still apply local per stream CSD, just like RRU</a:t>
            </a:r>
          </a:p>
          <a:p>
            <a:pPr>
              <a:buFont typeface="Arial" panose="020B0604020202020204" pitchFamily="34" charset="0"/>
              <a:buChar char="•"/>
            </a:pPr>
            <a:endParaRPr lang="en-US" dirty="0"/>
          </a:p>
        </p:txBody>
      </p:sp>
      <p:sp>
        <p:nvSpPr>
          <p:cNvPr id="3" name="Title 2">
            <a:extLst>
              <a:ext uri="{FF2B5EF4-FFF2-40B4-BE49-F238E27FC236}">
                <a16:creationId xmlns:a16="http://schemas.microsoft.com/office/drawing/2014/main" id="{F94E4BEE-DC72-4DDB-0DC4-5049F0B85FDA}"/>
              </a:ext>
            </a:extLst>
          </p:cNvPr>
          <p:cNvSpPr>
            <a:spLocks noGrp="1"/>
          </p:cNvSpPr>
          <p:nvPr>
            <p:ph type="title"/>
          </p:nvPr>
        </p:nvSpPr>
        <p:spPr/>
        <p:txBody>
          <a:bodyPr/>
          <a:lstStyle/>
          <a:p>
            <a:r>
              <a:rPr lang="en-US" sz="3200" dirty="0"/>
              <a:t>Application of Global CSD for </a:t>
            </a:r>
            <a:r>
              <a:rPr lang="en-US" sz="3200" dirty="0" err="1"/>
              <a:t>dRU</a:t>
            </a:r>
            <a:endParaRPr lang="en-US" dirty="0"/>
          </a:p>
        </p:txBody>
      </p:sp>
      <p:sp>
        <p:nvSpPr>
          <p:cNvPr id="4" name="Date Placeholder 3">
            <a:extLst>
              <a:ext uri="{FF2B5EF4-FFF2-40B4-BE49-F238E27FC236}">
                <a16:creationId xmlns:a16="http://schemas.microsoft.com/office/drawing/2014/main" id="{92E448E9-4AE0-6DD8-AC0C-EA73BB615430}"/>
              </a:ext>
            </a:extLst>
          </p:cNvPr>
          <p:cNvSpPr>
            <a:spLocks noGrp="1"/>
          </p:cNvSpPr>
          <p:nvPr>
            <p:ph type="dt" idx="10"/>
          </p:nvPr>
        </p:nvSpPr>
        <p:spPr/>
        <p:txBody>
          <a:bodyPr/>
          <a:lstStyle/>
          <a:p>
            <a:r>
              <a:rPr lang="en-US"/>
              <a:t>January 2025</a:t>
            </a:r>
          </a:p>
        </p:txBody>
      </p:sp>
      <p:sp>
        <p:nvSpPr>
          <p:cNvPr id="5" name="Footer Placeholder 4">
            <a:extLst>
              <a:ext uri="{FF2B5EF4-FFF2-40B4-BE49-F238E27FC236}">
                <a16:creationId xmlns:a16="http://schemas.microsoft.com/office/drawing/2014/main" id="{215AE3A7-36AA-741E-06FB-6DFC01660D5E}"/>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39F8F353-D339-0DF7-0213-99DAB6EB604E}"/>
              </a:ext>
            </a:extLst>
          </p:cNvPr>
          <p:cNvSpPr>
            <a:spLocks noGrp="1"/>
          </p:cNvSpPr>
          <p:nvPr>
            <p:ph type="sldNum" idx="12"/>
          </p:nvPr>
        </p:nvSpPr>
        <p:spPr/>
        <p:txBody>
          <a:bodyPr/>
          <a:lstStyle/>
          <a:p>
            <a:r>
              <a:rPr lang="en-US"/>
              <a:t>Slide </a:t>
            </a:r>
            <a:fld id="{4866FC0F-9958-4B83-9DDA-F7AD6B9CD0D1}" type="slidenum">
              <a:rPr lang="en-US" smtClean="0"/>
              <a:pPr/>
              <a:t>5</a:t>
            </a:fld>
            <a:endParaRPr lang="en-US" dirty="0"/>
          </a:p>
        </p:txBody>
      </p:sp>
    </p:spTree>
    <p:extLst>
      <p:ext uri="{BB962C8B-B14F-4D97-AF65-F5344CB8AC3E}">
        <p14:creationId xmlns:p14="http://schemas.microsoft.com/office/powerpoint/2010/main" val="1153464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1452B811-2F1C-4DB9-73D7-3702DCACB54D}"/>
              </a:ext>
            </a:extLst>
          </p:cNvPr>
          <p:cNvSpPr>
            <a:spLocks noGrp="1"/>
          </p:cNvSpPr>
          <p:nvPr>
            <p:ph idx="1"/>
          </p:nvPr>
        </p:nvSpPr>
        <p:spPr/>
        <p:txBody>
          <a:bodyPr/>
          <a:lstStyle/>
          <a:p>
            <a:pPr>
              <a:buFont typeface="Arial" panose="020B0604020202020204" pitchFamily="34" charset="0"/>
              <a:buChar char="•"/>
            </a:pPr>
            <a:r>
              <a:rPr lang="en-US" altLang="zh-CN" sz="2400" dirty="0"/>
              <a:t>Do you agree to include the following into the 11bn SFD?</a:t>
            </a:r>
          </a:p>
          <a:p>
            <a:pPr marL="0" indent="0"/>
            <a:endParaRPr lang="en-US" altLang="zh-CN" sz="2400" dirty="0"/>
          </a:p>
          <a:p>
            <a:pPr lvl="1"/>
            <a:r>
              <a:rPr lang="en-US" dirty="0"/>
              <a:t>F</a:t>
            </a:r>
            <a:r>
              <a:rPr lang="en-US" sz="2400" dirty="0"/>
              <a:t>or distributed transmission, apply global CSD to UHR-STF only, and UHR</a:t>
            </a:r>
            <a:r>
              <a:rPr lang="en-US" sz="2200" dirty="0"/>
              <a:t>-LTF and data still apply local per stream CSD, just like RRU</a:t>
            </a:r>
          </a:p>
          <a:p>
            <a:pPr marL="0" indent="0"/>
            <a:r>
              <a:rPr lang="en-US" sz="2400" dirty="0"/>
              <a:t> </a:t>
            </a:r>
            <a:endParaRPr lang="en-US" dirty="0"/>
          </a:p>
        </p:txBody>
      </p:sp>
      <p:sp>
        <p:nvSpPr>
          <p:cNvPr id="3" name="Title 2">
            <a:extLst>
              <a:ext uri="{FF2B5EF4-FFF2-40B4-BE49-F238E27FC236}">
                <a16:creationId xmlns:a16="http://schemas.microsoft.com/office/drawing/2014/main" id="{815DEB93-B8DC-2BBE-A63B-5FBBE9083B5D}"/>
              </a:ext>
            </a:extLst>
          </p:cNvPr>
          <p:cNvSpPr>
            <a:spLocks noGrp="1"/>
          </p:cNvSpPr>
          <p:nvPr>
            <p:ph type="title"/>
          </p:nvPr>
        </p:nvSpPr>
        <p:spPr/>
        <p:txBody>
          <a:bodyPr/>
          <a:lstStyle/>
          <a:p>
            <a:r>
              <a:rPr lang="en-US" dirty="0"/>
              <a:t>SP 2</a:t>
            </a:r>
          </a:p>
        </p:txBody>
      </p:sp>
      <p:sp>
        <p:nvSpPr>
          <p:cNvPr id="4" name="Date Placeholder 3">
            <a:extLst>
              <a:ext uri="{FF2B5EF4-FFF2-40B4-BE49-F238E27FC236}">
                <a16:creationId xmlns:a16="http://schemas.microsoft.com/office/drawing/2014/main" id="{74259FD5-1C98-B170-D457-781E743974F1}"/>
              </a:ext>
            </a:extLst>
          </p:cNvPr>
          <p:cNvSpPr>
            <a:spLocks noGrp="1"/>
          </p:cNvSpPr>
          <p:nvPr>
            <p:ph type="dt" idx="10"/>
          </p:nvPr>
        </p:nvSpPr>
        <p:spPr/>
        <p:txBody>
          <a:bodyPr/>
          <a:lstStyle/>
          <a:p>
            <a:r>
              <a:rPr lang="en-US"/>
              <a:t>January 2025</a:t>
            </a:r>
          </a:p>
        </p:txBody>
      </p:sp>
      <p:sp>
        <p:nvSpPr>
          <p:cNvPr id="5" name="Footer Placeholder 4">
            <a:extLst>
              <a:ext uri="{FF2B5EF4-FFF2-40B4-BE49-F238E27FC236}">
                <a16:creationId xmlns:a16="http://schemas.microsoft.com/office/drawing/2014/main" id="{52F78945-24EE-81C7-1807-599F58AC5FAA}"/>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A871E043-BC22-A7E8-B11D-BDB8E9662C26}"/>
              </a:ext>
            </a:extLst>
          </p:cNvPr>
          <p:cNvSpPr>
            <a:spLocks noGrp="1"/>
          </p:cNvSpPr>
          <p:nvPr>
            <p:ph type="sldNum" idx="12"/>
          </p:nvPr>
        </p:nvSpPr>
        <p:spPr/>
        <p:txBody>
          <a:bodyPr/>
          <a:lstStyle/>
          <a:p>
            <a:r>
              <a:rPr lang="en-US"/>
              <a:t>Slide </a:t>
            </a:r>
            <a:fld id="{4866FC0F-9958-4B83-9DDA-F7AD6B9CD0D1}" type="slidenum">
              <a:rPr lang="en-US" smtClean="0"/>
              <a:pPr/>
              <a:t>6</a:t>
            </a:fld>
            <a:endParaRPr lang="en-US" dirty="0"/>
          </a:p>
        </p:txBody>
      </p:sp>
    </p:spTree>
    <p:extLst>
      <p:ext uri="{BB962C8B-B14F-4D97-AF65-F5344CB8AC3E}">
        <p14:creationId xmlns:p14="http://schemas.microsoft.com/office/powerpoint/2010/main" val="353687924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9F7DD26B-BA85-EDCD-C6C0-53DAFE1C67AC}"/>
              </a:ext>
            </a:extLst>
          </p:cNvPr>
          <p:cNvSpPr>
            <a:spLocks noGrp="1"/>
          </p:cNvSpPr>
          <p:nvPr>
            <p:ph idx="1"/>
          </p:nvPr>
        </p:nvSpPr>
        <p:spPr>
          <a:xfrm>
            <a:off x="914401" y="2140225"/>
            <a:ext cx="10361084" cy="3954189"/>
          </a:xfrm>
        </p:spPr>
        <p:txBody>
          <a:bodyPr/>
          <a:lstStyle/>
          <a:p>
            <a:pPr>
              <a:buFont typeface="Arial" panose="020B0604020202020204" pitchFamily="34" charset="0"/>
              <a:buChar char="•"/>
            </a:pPr>
            <a:r>
              <a:rPr lang="en-US" dirty="0"/>
              <a:t>This </a:t>
            </a:r>
            <a:r>
              <a:rPr lang="en-US"/>
              <a:t>following slides show </a:t>
            </a:r>
            <a:r>
              <a:rPr lang="en-US" dirty="0"/>
              <a:t>performance impact of 20MHz Tx LO leakage to 20MHz DRU in wider BW PPDU, and propose possible solution and change to 11bn spec</a:t>
            </a:r>
          </a:p>
          <a:p>
            <a:pPr marL="914400" lvl="2" indent="0"/>
            <a:r>
              <a:rPr lang="en-US" dirty="0"/>
              <a:t> </a:t>
            </a:r>
          </a:p>
          <a:p>
            <a:pPr lvl="1">
              <a:buFont typeface="Arial" panose="020B0604020202020204" pitchFamily="34" charset="0"/>
              <a:buChar char="•"/>
            </a:pPr>
            <a:endParaRPr lang="en-US" dirty="0"/>
          </a:p>
        </p:txBody>
      </p:sp>
      <p:sp>
        <p:nvSpPr>
          <p:cNvPr id="3" name="Title 2">
            <a:extLst>
              <a:ext uri="{FF2B5EF4-FFF2-40B4-BE49-F238E27FC236}">
                <a16:creationId xmlns:a16="http://schemas.microsoft.com/office/drawing/2014/main" id="{2C96BB43-D190-D389-3C65-0170C392101D}"/>
              </a:ext>
            </a:extLst>
          </p:cNvPr>
          <p:cNvSpPr>
            <a:spLocks noGrp="1"/>
          </p:cNvSpPr>
          <p:nvPr>
            <p:ph type="title"/>
          </p:nvPr>
        </p:nvSpPr>
        <p:spPr/>
        <p:txBody>
          <a:bodyPr/>
          <a:lstStyle/>
          <a:p>
            <a:pPr marL="457200" lvl="1" indent="0"/>
            <a:r>
              <a:rPr lang="en-US" sz="2800" dirty="0"/>
              <a:t>Impact of 20MHz TX LO leakage to DRU performance when DRU spreading over 20MHz in wider BW OFDMA</a:t>
            </a:r>
          </a:p>
        </p:txBody>
      </p:sp>
      <p:sp>
        <p:nvSpPr>
          <p:cNvPr id="4" name="Date Placeholder 3">
            <a:extLst>
              <a:ext uri="{FF2B5EF4-FFF2-40B4-BE49-F238E27FC236}">
                <a16:creationId xmlns:a16="http://schemas.microsoft.com/office/drawing/2014/main" id="{D4ED20DD-3181-7DD3-838E-8CFC80EC384C}"/>
              </a:ext>
            </a:extLst>
          </p:cNvPr>
          <p:cNvSpPr>
            <a:spLocks noGrp="1"/>
          </p:cNvSpPr>
          <p:nvPr>
            <p:ph type="dt" idx="10"/>
          </p:nvPr>
        </p:nvSpPr>
        <p:spPr/>
        <p:txBody>
          <a:bodyPr/>
          <a:lstStyle/>
          <a:p>
            <a:r>
              <a:rPr lang="en-US"/>
              <a:t>January 2025</a:t>
            </a:r>
          </a:p>
        </p:txBody>
      </p:sp>
      <p:sp>
        <p:nvSpPr>
          <p:cNvPr id="5" name="Footer Placeholder 4">
            <a:extLst>
              <a:ext uri="{FF2B5EF4-FFF2-40B4-BE49-F238E27FC236}">
                <a16:creationId xmlns:a16="http://schemas.microsoft.com/office/drawing/2014/main" id="{9F2C0946-DFAE-BEE6-F702-56A433D00FFB}"/>
              </a:ext>
            </a:extLst>
          </p:cNvPr>
          <p:cNvSpPr>
            <a:spLocks noGrp="1"/>
          </p:cNvSpPr>
          <p:nvPr>
            <p:ph type="ftr" idx="11"/>
          </p:nvPr>
        </p:nvSpPr>
        <p:spPr/>
        <p:txBody>
          <a:bodyPr/>
          <a:lstStyle/>
          <a:p>
            <a:r>
              <a:rPr lang="en-US"/>
              <a:t>Lin Yang (Qualcomm)</a:t>
            </a:r>
          </a:p>
        </p:txBody>
      </p:sp>
      <p:sp>
        <p:nvSpPr>
          <p:cNvPr id="6" name="Slide Number Placeholder 5">
            <a:extLst>
              <a:ext uri="{FF2B5EF4-FFF2-40B4-BE49-F238E27FC236}">
                <a16:creationId xmlns:a16="http://schemas.microsoft.com/office/drawing/2014/main" id="{DEB1073F-1AC6-53AB-0CED-5ADEB6BD6B4E}"/>
              </a:ext>
            </a:extLst>
          </p:cNvPr>
          <p:cNvSpPr>
            <a:spLocks noGrp="1"/>
          </p:cNvSpPr>
          <p:nvPr>
            <p:ph type="sldNum" idx="12"/>
          </p:nvPr>
        </p:nvSpPr>
        <p:spPr/>
        <p:txBody>
          <a:bodyPr/>
          <a:lstStyle/>
          <a:p>
            <a:r>
              <a:rPr lang="en-US"/>
              <a:t>Slide </a:t>
            </a:r>
            <a:fld id="{4866FC0F-9958-4B83-9DDA-F7AD6B9CD0D1}" type="slidenum">
              <a:rPr lang="en-US" smtClean="0"/>
              <a:pPr/>
              <a:t>7</a:t>
            </a:fld>
            <a:endParaRPr lang="en-US" dirty="0"/>
          </a:p>
        </p:txBody>
      </p:sp>
    </p:spTree>
    <p:extLst>
      <p:ext uri="{BB962C8B-B14F-4D97-AF65-F5344CB8AC3E}">
        <p14:creationId xmlns:p14="http://schemas.microsoft.com/office/powerpoint/2010/main" val="92493616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E3FAA58-A469-EC4A-85DB-BB765D780AB7}"/>
              </a:ext>
            </a:extLst>
          </p:cNvPr>
          <p:cNvSpPr>
            <a:spLocks noGrp="1"/>
          </p:cNvSpPr>
          <p:nvPr>
            <p:ph type="title"/>
          </p:nvPr>
        </p:nvSpPr>
        <p:spPr/>
        <p:txBody>
          <a:bodyPr/>
          <a:lstStyle/>
          <a:p>
            <a:r>
              <a:rPr lang="en-US" dirty="0">
                <a:solidFill>
                  <a:schemeClr val="tx1"/>
                </a:solidFill>
              </a:rPr>
              <a:t>Ref: DRU  transmission for distribution BW &lt; PPDU BW</a:t>
            </a:r>
          </a:p>
        </p:txBody>
      </p:sp>
      <p:sp>
        <p:nvSpPr>
          <p:cNvPr id="4" name="Date Placeholder 3">
            <a:extLst>
              <a:ext uri="{FF2B5EF4-FFF2-40B4-BE49-F238E27FC236}">
                <a16:creationId xmlns:a16="http://schemas.microsoft.com/office/drawing/2014/main" id="{846E83E1-0D49-5C76-A1BB-6CEE076BC9EB}"/>
              </a:ext>
            </a:extLst>
          </p:cNvPr>
          <p:cNvSpPr>
            <a:spLocks noGrp="1"/>
          </p:cNvSpPr>
          <p:nvPr>
            <p:ph type="dt" idx="10"/>
          </p:nvPr>
        </p:nvSpPr>
        <p:spPr/>
        <p:txBody>
          <a:bodyPr/>
          <a:lstStyle/>
          <a:p>
            <a:r>
              <a:rPr lang="en-US"/>
              <a:t>January 2025</a:t>
            </a:r>
          </a:p>
        </p:txBody>
      </p:sp>
      <p:sp>
        <p:nvSpPr>
          <p:cNvPr id="5" name="Footer Placeholder 4">
            <a:extLst>
              <a:ext uri="{FF2B5EF4-FFF2-40B4-BE49-F238E27FC236}">
                <a16:creationId xmlns:a16="http://schemas.microsoft.com/office/drawing/2014/main" id="{CDEEBC81-AEEA-6772-80A0-ECD884C81181}"/>
              </a:ext>
            </a:extLst>
          </p:cNvPr>
          <p:cNvSpPr>
            <a:spLocks noGrp="1"/>
          </p:cNvSpPr>
          <p:nvPr>
            <p:ph type="ftr" idx="11"/>
          </p:nvPr>
        </p:nvSpPr>
        <p:spPr/>
        <p:txBody>
          <a:bodyPr/>
          <a:lstStyle/>
          <a:p>
            <a:r>
              <a:rPr lang="en-US" dirty="0"/>
              <a:t>Lin Yang (Qualcomm)</a:t>
            </a:r>
          </a:p>
        </p:txBody>
      </p:sp>
      <p:sp>
        <p:nvSpPr>
          <p:cNvPr id="6" name="Slide Number Placeholder 5">
            <a:extLst>
              <a:ext uri="{FF2B5EF4-FFF2-40B4-BE49-F238E27FC236}">
                <a16:creationId xmlns:a16="http://schemas.microsoft.com/office/drawing/2014/main" id="{F1F1BCA3-7558-B6BE-FED0-CA9F39066D40}"/>
              </a:ext>
            </a:extLst>
          </p:cNvPr>
          <p:cNvSpPr>
            <a:spLocks noGrp="1"/>
          </p:cNvSpPr>
          <p:nvPr>
            <p:ph type="sldNum" idx="12"/>
          </p:nvPr>
        </p:nvSpPr>
        <p:spPr/>
        <p:txBody>
          <a:bodyPr/>
          <a:lstStyle/>
          <a:p>
            <a:r>
              <a:rPr lang="en-US" dirty="0"/>
              <a:t>Slide </a:t>
            </a:r>
            <a:fld id="{4866FC0F-9958-4B83-9DDA-F7AD6B9CD0D1}" type="slidenum">
              <a:rPr lang="en-US" smtClean="0"/>
              <a:pPr/>
              <a:t>8</a:t>
            </a:fld>
            <a:endParaRPr lang="en-US" dirty="0"/>
          </a:p>
        </p:txBody>
      </p:sp>
      <p:sp>
        <p:nvSpPr>
          <p:cNvPr id="8" name="Rectangle 1">
            <a:extLst>
              <a:ext uri="{FF2B5EF4-FFF2-40B4-BE49-F238E27FC236}">
                <a16:creationId xmlns:a16="http://schemas.microsoft.com/office/drawing/2014/main" id="{E6DBB945-606F-DB5F-9A79-FB579725ABEB}"/>
              </a:ext>
            </a:extLst>
          </p:cNvPr>
          <p:cNvSpPr>
            <a:spLocks noChangeArrowheads="1"/>
          </p:cNvSpPr>
          <p:nvPr/>
        </p:nvSpPr>
        <p:spPr bwMode="auto">
          <a:xfrm>
            <a:off x="732693" y="4457800"/>
            <a:ext cx="10955216"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a:tabLst>
                <a:tab pos="457200" algn="l"/>
              </a:tabLst>
              <a:defRPr>
                <a:solidFill>
                  <a:schemeClr val="tx1"/>
                </a:solidFill>
                <a:latin typeface="Arial" panose="020B0604020202020204" pitchFamily="34" charset="0"/>
              </a:defRPr>
            </a:lvl1pPr>
            <a:lvl2pPr marL="457200">
              <a:tabLst>
                <a:tab pos="457200" algn="l"/>
              </a:tabLst>
              <a:defRPr>
                <a:solidFill>
                  <a:schemeClr val="tx1"/>
                </a:solidFill>
                <a:latin typeface="Arial" panose="020B0604020202020204" pitchFamily="34" charset="0"/>
              </a:defRPr>
            </a:lvl2pPr>
            <a:lvl3pPr marL="914400">
              <a:tabLst>
                <a:tab pos="457200" algn="l"/>
              </a:tabLst>
              <a:defRPr>
                <a:solidFill>
                  <a:schemeClr val="tx1"/>
                </a:solidFill>
                <a:latin typeface="Arial" panose="020B0604020202020204" pitchFamily="34" charset="0"/>
              </a:defRPr>
            </a:lvl3pPr>
            <a:lvl4pPr marL="1371600">
              <a:tabLst>
                <a:tab pos="457200" algn="l"/>
              </a:tabLst>
              <a:defRPr>
                <a:solidFill>
                  <a:schemeClr val="tx1"/>
                </a:solidFill>
                <a:latin typeface="Arial" panose="020B0604020202020204" pitchFamily="34" charset="0"/>
              </a:defRPr>
            </a:lvl4pPr>
            <a:lvl5pPr marL="1828800">
              <a:tabLst>
                <a:tab pos="457200" algn="l"/>
              </a:tabLst>
              <a:defRPr>
                <a:solidFill>
                  <a:schemeClr val="tx1"/>
                </a:solidFill>
                <a:latin typeface="Arial" panose="020B0604020202020204" pitchFamily="34" charset="0"/>
              </a:defRPr>
            </a:lvl5pPr>
            <a:lvl6pPr eaLnBrk="0" fontAlgn="base" hangingPunct="0">
              <a:spcBef>
                <a:spcPct val="0"/>
              </a:spcBef>
              <a:spcAft>
                <a:spcPct val="0"/>
              </a:spcAft>
              <a:tabLst>
                <a:tab pos="457200" algn="l"/>
              </a:tabLst>
              <a:defRPr>
                <a:solidFill>
                  <a:schemeClr val="tx1"/>
                </a:solidFill>
                <a:latin typeface="Arial" panose="020B0604020202020204" pitchFamily="34" charset="0"/>
              </a:defRPr>
            </a:lvl6pPr>
            <a:lvl7pPr eaLnBrk="0" fontAlgn="base" hangingPunct="0">
              <a:spcBef>
                <a:spcPct val="0"/>
              </a:spcBef>
              <a:spcAft>
                <a:spcPct val="0"/>
              </a:spcAft>
              <a:tabLst>
                <a:tab pos="457200" algn="l"/>
              </a:tabLst>
              <a:defRPr>
                <a:solidFill>
                  <a:schemeClr val="tx1"/>
                </a:solidFill>
                <a:latin typeface="Arial" panose="020B0604020202020204" pitchFamily="34" charset="0"/>
              </a:defRPr>
            </a:lvl7pPr>
            <a:lvl8pPr eaLnBrk="0" fontAlgn="base" hangingPunct="0">
              <a:spcBef>
                <a:spcPct val="0"/>
              </a:spcBef>
              <a:spcAft>
                <a:spcPct val="0"/>
              </a:spcAft>
              <a:tabLst>
                <a:tab pos="457200" algn="l"/>
              </a:tabLst>
              <a:defRPr>
                <a:solidFill>
                  <a:schemeClr val="tx1"/>
                </a:solidFill>
                <a:latin typeface="Arial" panose="020B0604020202020204" pitchFamily="34" charset="0"/>
              </a:defRPr>
            </a:lvl8pPr>
            <a:lvl9pPr eaLnBrk="0" fontAlgn="base" hangingPunct="0">
              <a:spcBef>
                <a:spcPct val="0"/>
              </a:spcBef>
              <a:spcAft>
                <a:spcPct val="0"/>
              </a:spcAft>
              <a:tabLst>
                <a:tab pos="457200" algn="l"/>
              </a:tabLs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tabLst>
                <a:tab pos="457200" algn="l"/>
              </a:tabLst>
            </a:pPr>
            <a:r>
              <a:rPr kumimoji="0" lang="en-US" altLang="en-US" sz="1400" b="1"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The DRUs on frequency </a:t>
            </a:r>
            <a:r>
              <a:rPr kumimoji="0" lang="en-US" altLang="en-US" sz="1400" b="1" i="0" u="none" strike="noStrike" cap="none" normalizeH="0" baseline="0" dirty="0" err="1">
                <a:ln>
                  <a:noFill/>
                </a:ln>
                <a:solidFill>
                  <a:schemeClr val="tx1"/>
                </a:solidFill>
                <a:effectLst/>
                <a:latin typeface="+mn-lt"/>
                <a:ea typeface="Times New Roman" panose="02020603050405020304" pitchFamily="18" charset="0"/>
                <a:cs typeface="Times New Roman" panose="02020603050405020304" pitchFamily="18" charset="0"/>
              </a:rPr>
              <a:t>sublocks</a:t>
            </a:r>
            <a:r>
              <a:rPr kumimoji="0" lang="en-US" altLang="en-US" sz="1400" b="1" i="0" u="none" strike="noStrike" cap="none" normalizeH="0" baseline="0" dirty="0">
                <a:ln>
                  <a:noFill/>
                </a:ln>
                <a:solidFill>
                  <a:schemeClr val="tx1"/>
                </a:solidFill>
                <a:effectLst/>
                <a:latin typeface="+mn-lt"/>
                <a:ea typeface="Times New Roman" panose="02020603050405020304" pitchFamily="18" charset="0"/>
                <a:cs typeface="Times New Roman" panose="02020603050405020304" pitchFamily="18" charset="0"/>
              </a:rPr>
              <a:t> of wide bandwidth PPDU are defined as DRUs on 20MHz, 40MHz and 80MHz PPDU with the following constant shifts  </a:t>
            </a:r>
            <a:endParaRPr kumimoji="0" lang="en-US" altLang="en-US" sz="1400" b="1" i="0" u="none" strike="noStrike" cap="none" normalizeH="0" baseline="0" dirty="0">
              <a:ln>
                <a:noFill/>
              </a:ln>
              <a:solidFill>
                <a:schemeClr val="tx1"/>
              </a:solidFill>
              <a:effectLst/>
              <a:latin typeface="+mn-lt"/>
            </a:endParaRPr>
          </a:p>
        </p:txBody>
      </p:sp>
      <p:sp>
        <p:nvSpPr>
          <p:cNvPr id="9" name="TextBox 8">
            <a:extLst>
              <a:ext uri="{FF2B5EF4-FFF2-40B4-BE49-F238E27FC236}">
                <a16:creationId xmlns:a16="http://schemas.microsoft.com/office/drawing/2014/main" id="{0E7D3597-47A3-4120-3D04-AEB9821B3DC0}"/>
              </a:ext>
            </a:extLst>
          </p:cNvPr>
          <p:cNvSpPr txBox="1"/>
          <p:nvPr/>
        </p:nvSpPr>
        <p:spPr>
          <a:xfrm>
            <a:off x="914401" y="2028836"/>
            <a:ext cx="10475383" cy="1631216"/>
          </a:xfrm>
          <a:prstGeom prst="rect">
            <a:avLst/>
          </a:prstGeom>
          <a:noFill/>
        </p:spPr>
        <p:txBody>
          <a:bodyPr wrap="square" rtlCol="0">
            <a:spAutoFit/>
          </a:bodyPr>
          <a:lstStyle/>
          <a:p>
            <a:pPr marL="342900" indent="-342900">
              <a:buFont typeface="Arial" panose="020B0604020202020204" pitchFamily="34" charset="0"/>
              <a:buChar char="•"/>
            </a:pPr>
            <a:r>
              <a:rPr lang="en-US" sz="1800" dirty="0">
                <a:solidFill>
                  <a:schemeClr val="tx1"/>
                </a:solidFill>
              </a:rPr>
              <a:t>When DRU over 20/40/80MHz participate in 80/160/320MHz transmission, the adopted DRU tone plan accommodates shifting DRU over 20/40/80MHz into wide BW OFDMA tone plan as an RU</a:t>
            </a:r>
          </a:p>
          <a:p>
            <a:pPr marL="1085850" lvl="1" indent="-342900">
              <a:buFont typeface="Arial" panose="020B0604020202020204" pitchFamily="34" charset="0"/>
              <a:buChar char="•"/>
            </a:pPr>
            <a:r>
              <a:rPr lang="en-US" sz="1400" dirty="0">
                <a:solidFill>
                  <a:schemeClr val="tx1"/>
                </a:solidFill>
              </a:rPr>
              <a:t>DRU over 20MHz  </a:t>
            </a:r>
            <a:r>
              <a:rPr lang="en-US" sz="1400" dirty="0">
                <a:solidFill>
                  <a:schemeClr val="tx1"/>
                </a:solidFill>
                <a:sym typeface="Wingdings" panose="05000000000000000000" pitchFamily="2" charset="2"/>
              </a:rPr>
              <a:t> RRU242 in 80/160/320MHz</a:t>
            </a:r>
          </a:p>
          <a:p>
            <a:pPr marL="1085850" lvl="1" indent="-342900">
              <a:buFont typeface="Arial" panose="020B0604020202020204" pitchFamily="34" charset="0"/>
              <a:buChar char="•"/>
            </a:pPr>
            <a:r>
              <a:rPr lang="en-US" sz="1400" dirty="0">
                <a:solidFill>
                  <a:schemeClr val="tx1"/>
                </a:solidFill>
              </a:rPr>
              <a:t>DRU over 40MHz  </a:t>
            </a:r>
            <a:r>
              <a:rPr lang="en-US" sz="1400" dirty="0">
                <a:solidFill>
                  <a:schemeClr val="tx1"/>
                </a:solidFill>
                <a:sym typeface="Wingdings" panose="05000000000000000000" pitchFamily="2" charset="2"/>
              </a:rPr>
              <a:t> RRU484 in 80/160/320MHz</a:t>
            </a:r>
          </a:p>
          <a:p>
            <a:pPr marL="1085850" lvl="1" indent="-342900">
              <a:buFont typeface="Arial" panose="020B0604020202020204" pitchFamily="34" charset="0"/>
              <a:buChar char="•"/>
            </a:pPr>
            <a:r>
              <a:rPr lang="en-US" sz="1400" dirty="0">
                <a:solidFill>
                  <a:schemeClr val="tx1"/>
                </a:solidFill>
              </a:rPr>
              <a:t>DRU over 80MHz  </a:t>
            </a:r>
            <a:r>
              <a:rPr lang="en-US" sz="1400" dirty="0">
                <a:solidFill>
                  <a:schemeClr val="tx1"/>
                </a:solidFill>
                <a:sym typeface="Wingdings" panose="05000000000000000000" pitchFamily="2" charset="2"/>
              </a:rPr>
              <a:t> RRU996 in 80/160/320MHz</a:t>
            </a:r>
          </a:p>
          <a:p>
            <a:pPr lvl="1" indent="0"/>
            <a:endParaRPr lang="en-US" sz="800" dirty="0">
              <a:solidFill>
                <a:schemeClr val="tx1"/>
              </a:solidFill>
              <a:sym typeface="Wingdings" panose="05000000000000000000" pitchFamily="2" charset="2"/>
            </a:endParaRPr>
          </a:p>
          <a:p>
            <a:endParaRPr lang="en-US" sz="1400" dirty="0"/>
          </a:p>
        </p:txBody>
      </p:sp>
      <p:graphicFrame>
        <p:nvGraphicFramePr>
          <p:cNvPr id="2" name="Table 1">
            <a:extLst>
              <a:ext uri="{FF2B5EF4-FFF2-40B4-BE49-F238E27FC236}">
                <a16:creationId xmlns:a16="http://schemas.microsoft.com/office/drawing/2014/main" id="{EA3B2F53-725B-2E90-3699-62D37E78A93C}"/>
              </a:ext>
            </a:extLst>
          </p:cNvPr>
          <p:cNvGraphicFramePr>
            <a:graphicFrameLocks noGrp="1"/>
          </p:cNvGraphicFramePr>
          <p:nvPr/>
        </p:nvGraphicFramePr>
        <p:xfrm>
          <a:off x="980252" y="5088041"/>
          <a:ext cx="10074387" cy="1219125"/>
        </p:xfrm>
        <a:graphic>
          <a:graphicData uri="http://schemas.openxmlformats.org/drawingml/2006/table">
            <a:tbl>
              <a:tblPr firstRow="1" firstCol="1" bandRow="1">
                <a:tableStyleId>{5C22544A-7EE6-4342-B048-85BDC9FD1C3A}</a:tableStyleId>
              </a:tblPr>
              <a:tblGrid>
                <a:gridCol w="1246607">
                  <a:extLst>
                    <a:ext uri="{9D8B030D-6E8A-4147-A177-3AD203B41FA5}">
                      <a16:colId xmlns:a16="http://schemas.microsoft.com/office/drawing/2014/main" val="3018294623"/>
                    </a:ext>
                  </a:extLst>
                </a:gridCol>
                <a:gridCol w="1463040">
                  <a:extLst>
                    <a:ext uri="{9D8B030D-6E8A-4147-A177-3AD203B41FA5}">
                      <a16:colId xmlns:a16="http://schemas.microsoft.com/office/drawing/2014/main" val="2476206848"/>
                    </a:ext>
                  </a:extLst>
                </a:gridCol>
                <a:gridCol w="3757889">
                  <a:extLst>
                    <a:ext uri="{9D8B030D-6E8A-4147-A177-3AD203B41FA5}">
                      <a16:colId xmlns:a16="http://schemas.microsoft.com/office/drawing/2014/main" val="3621548149"/>
                    </a:ext>
                  </a:extLst>
                </a:gridCol>
                <a:gridCol w="3606851">
                  <a:extLst>
                    <a:ext uri="{9D8B030D-6E8A-4147-A177-3AD203B41FA5}">
                      <a16:colId xmlns:a16="http://schemas.microsoft.com/office/drawing/2014/main" val="1766461982"/>
                    </a:ext>
                  </a:extLst>
                </a:gridCol>
              </a:tblGrid>
              <a:tr h="399784">
                <a:tc>
                  <a:txBody>
                    <a:bodyPr/>
                    <a:lstStyle/>
                    <a:p>
                      <a:pPr marL="0" marR="0" algn="ctr">
                        <a:lnSpc>
                          <a:spcPct val="107000"/>
                        </a:lnSpc>
                        <a:spcBef>
                          <a:spcPts val="0"/>
                        </a:spcBef>
                        <a:spcAft>
                          <a:spcPts val="800"/>
                        </a:spcAft>
                      </a:pPr>
                      <a:r>
                        <a:rPr lang="en-US" sz="1100">
                          <a:effectLst/>
                        </a:rPr>
                        <a:t>Frequency Subblock Size</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0" anchor="ctr"/>
                </a:tc>
                <a:tc>
                  <a:txBody>
                    <a:bodyPr/>
                    <a:lstStyle/>
                    <a:p>
                      <a:pPr marL="0" marR="0" algn="ctr">
                        <a:lnSpc>
                          <a:spcPct val="107000"/>
                        </a:lnSpc>
                        <a:spcBef>
                          <a:spcPts val="0"/>
                        </a:spcBef>
                        <a:spcAft>
                          <a:spcPts val="800"/>
                        </a:spcAft>
                      </a:pPr>
                      <a:r>
                        <a:rPr lang="en-US" sz="1100">
                          <a:effectLst/>
                        </a:rPr>
                        <a:t>BW80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0" anchor="ctr"/>
                </a:tc>
                <a:tc>
                  <a:txBody>
                    <a:bodyPr/>
                    <a:lstStyle/>
                    <a:p>
                      <a:pPr marL="0" marR="0" algn="ctr">
                        <a:lnSpc>
                          <a:spcPct val="107000"/>
                        </a:lnSpc>
                        <a:spcBef>
                          <a:spcPts val="0"/>
                        </a:spcBef>
                        <a:spcAft>
                          <a:spcPts val="800"/>
                        </a:spcAft>
                      </a:pPr>
                      <a:r>
                        <a:rPr lang="en-US" sz="1100" dirty="0">
                          <a:effectLst/>
                        </a:rPr>
                        <a:t>BW160</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0" anchor="ctr"/>
                </a:tc>
                <a:tc>
                  <a:txBody>
                    <a:bodyPr/>
                    <a:lstStyle/>
                    <a:p>
                      <a:pPr marL="0" marR="0" algn="ctr">
                        <a:lnSpc>
                          <a:spcPct val="107000"/>
                        </a:lnSpc>
                        <a:spcBef>
                          <a:spcPts val="0"/>
                        </a:spcBef>
                        <a:spcAft>
                          <a:spcPts val="800"/>
                        </a:spcAft>
                      </a:pPr>
                      <a:r>
                        <a:rPr lang="en-US" sz="1100">
                          <a:effectLst/>
                        </a:rPr>
                        <a:t>BW320</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0" anchor="ctr"/>
                </a:tc>
                <a:extLst>
                  <a:ext uri="{0D108BD9-81ED-4DB2-BD59-A6C34878D82A}">
                    <a16:rowId xmlns:a16="http://schemas.microsoft.com/office/drawing/2014/main" val="2683881325"/>
                  </a:ext>
                </a:extLst>
              </a:tr>
              <a:tr h="344550">
                <a:tc>
                  <a:txBody>
                    <a:bodyPr/>
                    <a:lstStyle/>
                    <a:p>
                      <a:pPr marL="0" marR="0" algn="ctr">
                        <a:lnSpc>
                          <a:spcPct val="107000"/>
                        </a:lnSpc>
                        <a:spcBef>
                          <a:spcPts val="0"/>
                        </a:spcBef>
                        <a:spcAft>
                          <a:spcPts val="800"/>
                        </a:spcAft>
                      </a:pPr>
                      <a:r>
                        <a:rPr lang="en-US" sz="1100">
                          <a:effectLst/>
                        </a:rPr>
                        <a:t>20MHz</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0" anchor="ctr"/>
                </a:tc>
                <a:tc>
                  <a:txBody>
                    <a:bodyPr/>
                    <a:lstStyle/>
                    <a:p>
                      <a:pPr marL="0" marR="0" algn="ctr">
                        <a:lnSpc>
                          <a:spcPct val="107000"/>
                        </a:lnSpc>
                        <a:spcBef>
                          <a:spcPts val="0"/>
                        </a:spcBef>
                        <a:spcAft>
                          <a:spcPts val="800"/>
                        </a:spcAft>
                      </a:pPr>
                      <a:r>
                        <a:rPr lang="en-US" sz="1100" dirty="0">
                          <a:effectLst/>
                        </a:rPr>
                        <a:t>[-380,-133,132,379]</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8890" marT="8890" marB="0" anchor="ctr"/>
                </a:tc>
                <a:tc>
                  <a:txBody>
                    <a:bodyPr/>
                    <a:lstStyle/>
                    <a:p>
                      <a:pPr marL="0" marR="0" algn="ctr">
                        <a:lnSpc>
                          <a:spcPct val="107000"/>
                        </a:lnSpc>
                        <a:spcBef>
                          <a:spcPts val="0"/>
                        </a:spcBef>
                        <a:spcAft>
                          <a:spcPts val="800"/>
                        </a:spcAft>
                      </a:pPr>
                      <a:r>
                        <a:rPr lang="en-US" sz="1100">
                          <a:effectLst/>
                        </a:rPr>
                        <a:t>[-892,-645,-380,-133,132,379,644,891]</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5720" marR="8890" marT="8890" marB="0" anchor="ctr"/>
                </a:tc>
                <a:tc>
                  <a:txBody>
                    <a:bodyPr/>
                    <a:lstStyle/>
                    <a:p>
                      <a:pPr marL="0" marR="0" algn="ctr">
                        <a:lnSpc>
                          <a:spcPct val="107000"/>
                        </a:lnSpc>
                        <a:spcBef>
                          <a:spcPts val="0"/>
                        </a:spcBef>
                        <a:spcAft>
                          <a:spcPts val="800"/>
                        </a:spcAft>
                      </a:pPr>
                      <a:r>
                        <a:rPr lang="en-US" sz="1100">
                          <a:effectLst/>
                        </a:rPr>
                        <a:t>[ -1916,  -1669, -1404, -1157,  -892, -645, -380,</a:t>
                      </a:r>
                    </a:p>
                    <a:p>
                      <a:pPr marL="0" marR="0" algn="ctr">
                        <a:lnSpc>
                          <a:spcPct val="107000"/>
                        </a:lnSpc>
                        <a:spcBef>
                          <a:spcPts val="0"/>
                        </a:spcBef>
                        <a:spcAft>
                          <a:spcPts val="800"/>
                        </a:spcAft>
                      </a:pPr>
                      <a:r>
                        <a:rPr lang="en-US" sz="1100">
                          <a:effectLst/>
                        </a:rPr>
                        <a:t>-133, 132, 379, 644, 891, 1156, 1403, 1668, 1915]</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5720" marR="8890" marT="8890" marB="0" anchor="ctr"/>
                </a:tc>
                <a:extLst>
                  <a:ext uri="{0D108BD9-81ED-4DB2-BD59-A6C34878D82A}">
                    <a16:rowId xmlns:a16="http://schemas.microsoft.com/office/drawing/2014/main" val="2378199023"/>
                  </a:ext>
                </a:extLst>
              </a:tr>
              <a:tr h="157152">
                <a:tc>
                  <a:txBody>
                    <a:bodyPr/>
                    <a:lstStyle/>
                    <a:p>
                      <a:pPr marL="0" marR="0" algn="ctr">
                        <a:lnSpc>
                          <a:spcPct val="107000"/>
                        </a:lnSpc>
                        <a:spcBef>
                          <a:spcPts val="0"/>
                        </a:spcBef>
                        <a:spcAft>
                          <a:spcPts val="800"/>
                        </a:spcAft>
                      </a:pPr>
                      <a:r>
                        <a:rPr lang="en-US" sz="1100">
                          <a:effectLst/>
                        </a:rPr>
                        <a:t>40MHz</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0" anchor="ctr"/>
                </a:tc>
                <a:tc>
                  <a:txBody>
                    <a:bodyPr/>
                    <a:lstStyle/>
                    <a:p>
                      <a:pPr marL="0" marR="0" algn="ctr">
                        <a:lnSpc>
                          <a:spcPct val="107000"/>
                        </a:lnSpc>
                        <a:spcBef>
                          <a:spcPts val="0"/>
                        </a:spcBef>
                        <a:spcAft>
                          <a:spcPts val="800"/>
                        </a:spcAft>
                      </a:pPr>
                      <a:r>
                        <a:rPr lang="en-US" sz="1100" dirty="0">
                          <a:effectLst/>
                        </a:rPr>
                        <a:t>[-256, 256]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8890" marT="8890" marB="0" anchor="ctr"/>
                </a:tc>
                <a:tc>
                  <a:txBody>
                    <a:bodyPr/>
                    <a:lstStyle/>
                    <a:p>
                      <a:pPr marL="0" marR="0" algn="ctr">
                        <a:lnSpc>
                          <a:spcPct val="107000"/>
                        </a:lnSpc>
                        <a:spcBef>
                          <a:spcPts val="0"/>
                        </a:spcBef>
                        <a:spcAft>
                          <a:spcPts val="800"/>
                        </a:spcAft>
                      </a:pPr>
                      <a:r>
                        <a:rPr lang="en-US" sz="1100" dirty="0">
                          <a:effectLst/>
                        </a:rPr>
                        <a:t>[-768,-256,256,768]</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8890" marT="8890" marB="0" anchor="ctr"/>
                </a:tc>
                <a:tc>
                  <a:txBody>
                    <a:bodyPr/>
                    <a:lstStyle/>
                    <a:p>
                      <a:pPr marL="0" marR="0" algn="ctr">
                        <a:lnSpc>
                          <a:spcPct val="107000"/>
                        </a:lnSpc>
                        <a:spcBef>
                          <a:spcPts val="0"/>
                        </a:spcBef>
                        <a:spcAft>
                          <a:spcPts val="800"/>
                        </a:spcAft>
                      </a:pPr>
                      <a:r>
                        <a:rPr lang="en-US" sz="1100">
                          <a:effectLst/>
                        </a:rPr>
                        <a:t>[-1792,-1280,-768,-256,256,768,1280,1792]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5720" marR="8890" marT="8890" marB="0" anchor="ctr"/>
                </a:tc>
                <a:extLst>
                  <a:ext uri="{0D108BD9-81ED-4DB2-BD59-A6C34878D82A}">
                    <a16:rowId xmlns:a16="http://schemas.microsoft.com/office/drawing/2014/main" val="801642948"/>
                  </a:ext>
                </a:extLst>
              </a:tr>
              <a:tr h="163727">
                <a:tc>
                  <a:txBody>
                    <a:bodyPr/>
                    <a:lstStyle/>
                    <a:p>
                      <a:pPr marL="0" marR="0" algn="ctr">
                        <a:lnSpc>
                          <a:spcPct val="107000"/>
                        </a:lnSpc>
                        <a:spcBef>
                          <a:spcPts val="0"/>
                        </a:spcBef>
                        <a:spcAft>
                          <a:spcPts val="800"/>
                        </a:spcAft>
                      </a:pPr>
                      <a:r>
                        <a:rPr lang="en-US" sz="1100">
                          <a:effectLst/>
                        </a:rPr>
                        <a:t>80MHz</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7620" marR="7620" marT="7620" marB="0" anchor="ctr"/>
                </a:tc>
                <a:tc>
                  <a:txBody>
                    <a:bodyPr/>
                    <a:lstStyle/>
                    <a:p>
                      <a:pPr marL="0" marR="0" algn="ctr">
                        <a:lnSpc>
                          <a:spcPct val="107000"/>
                        </a:lnSpc>
                        <a:spcBef>
                          <a:spcPts val="0"/>
                        </a:spcBef>
                        <a:spcAft>
                          <a:spcPts val="800"/>
                        </a:spcAft>
                      </a:pPr>
                      <a:r>
                        <a:rPr lang="en-US" sz="1100" dirty="0">
                          <a:effectLst/>
                        </a:rPr>
                        <a:t>NA</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8890" marT="8890" marB="0" anchor="ctr"/>
                </a:tc>
                <a:tc>
                  <a:txBody>
                    <a:bodyPr/>
                    <a:lstStyle/>
                    <a:p>
                      <a:pPr marL="0" marR="0" algn="ctr">
                        <a:lnSpc>
                          <a:spcPct val="107000"/>
                        </a:lnSpc>
                        <a:spcBef>
                          <a:spcPts val="0"/>
                        </a:spcBef>
                        <a:spcAft>
                          <a:spcPts val="800"/>
                        </a:spcAft>
                      </a:pPr>
                      <a:r>
                        <a:rPr lang="en-US" sz="1100">
                          <a:effectLst/>
                        </a:rPr>
                        <a:t>[-512,512]</a:t>
                      </a:r>
                      <a:endParaRPr lang="en-US" sz="1100">
                        <a:effectLst/>
                        <a:latin typeface="Calibri" panose="020F0502020204030204" pitchFamily="34" charset="0"/>
                        <a:ea typeface="Calibri" panose="020F0502020204030204" pitchFamily="34" charset="0"/>
                        <a:cs typeface="Times New Roman" panose="02020603050405020304" pitchFamily="18" charset="0"/>
                      </a:endParaRPr>
                    </a:p>
                  </a:txBody>
                  <a:tcPr marL="45720" marR="8890" marT="8890" marB="0" anchor="ctr"/>
                </a:tc>
                <a:tc>
                  <a:txBody>
                    <a:bodyPr/>
                    <a:lstStyle/>
                    <a:p>
                      <a:pPr marL="0" marR="0" algn="ctr">
                        <a:lnSpc>
                          <a:spcPct val="107000"/>
                        </a:lnSpc>
                        <a:spcBef>
                          <a:spcPts val="0"/>
                        </a:spcBef>
                        <a:spcAft>
                          <a:spcPts val="800"/>
                        </a:spcAft>
                      </a:pPr>
                      <a:r>
                        <a:rPr lang="en-US" sz="1100" dirty="0">
                          <a:effectLst/>
                        </a:rPr>
                        <a:t>[-1536,-512,512,1536]</a:t>
                      </a:r>
                      <a:endParaRPr lang="en-US"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45720" marR="8890" marT="8890" marB="0" anchor="ctr"/>
                </a:tc>
                <a:extLst>
                  <a:ext uri="{0D108BD9-81ED-4DB2-BD59-A6C34878D82A}">
                    <a16:rowId xmlns:a16="http://schemas.microsoft.com/office/drawing/2014/main" val="2598294764"/>
                  </a:ext>
                </a:extLst>
              </a:tr>
            </a:tbl>
          </a:graphicData>
        </a:graphic>
      </p:graphicFrame>
    </p:spTree>
    <p:extLst>
      <p:ext uri="{BB962C8B-B14F-4D97-AF65-F5344CB8AC3E}">
        <p14:creationId xmlns:p14="http://schemas.microsoft.com/office/powerpoint/2010/main" val="368585496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1E3FAA58-A469-EC4A-85DB-BB765D780AB7}"/>
              </a:ext>
            </a:extLst>
          </p:cNvPr>
          <p:cNvSpPr>
            <a:spLocks noGrp="1"/>
          </p:cNvSpPr>
          <p:nvPr>
            <p:ph type="title"/>
          </p:nvPr>
        </p:nvSpPr>
        <p:spPr>
          <a:xfrm>
            <a:off x="885096" y="685801"/>
            <a:ext cx="10462846" cy="1065213"/>
          </a:xfrm>
        </p:spPr>
        <p:txBody>
          <a:bodyPr/>
          <a:lstStyle/>
          <a:p>
            <a:r>
              <a:rPr lang="en-US" sz="2800" dirty="0">
                <a:solidFill>
                  <a:schemeClr val="tx1"/>
                </a:solidFill>
              </a:rPr>
              <a:t>Impact of 20MHz TX LO leakage to 20MHz DRU in Wide BW</a:t>
            </a:r>
          </a:p>
        </p:txBody>
      </p:sp>
      <p:sp>
        <p:nvSpPr>
          <p:cNvPr id="4" name="Date Placeholder 3">
            <a:extLst>
              <a:ext uri="{FF2B5EF4-FFF2-40B4-BE49-F238E27FC236}">
                <a16:creationId xmlns:a16="http://schemas.microsoft.com/office/drawing/2014/main" id="{846E83E1-0D49-5C76-A1BB-6CEE076BC9EB}"/>
              </a:ext>
            </a:extLst>
          </p:cNvPr>
          <p:cNvSpPr>
            <a:spLocks noGrp="1"/>
          </p:cNvSpPr>
          <p:nvPr>
            <p:ph type="dt" idx="10"/>
          </p:nvPr>
        </p:nvSpPr>
        <p:spPr/>
        <p:txBody>
          <a:bodyPr/>
          <a:lstStyle/>
          <a:p>
            <a:r>
              <a:rPr lang="en-US"/>
              <a:t>January 2025</a:t>
            </a:r>
          </a:p>
        </p:txBody>
      </p:sp>
      <p:sp>
        <p:nvSpPr>
          <p:cNvPr id="5" name="Footer Placeholder 4">
            <a:extLst>
              <a:ext uri="{FF2B5EF4-FFF2-40B4-BE49-F238E27FC236}">
                <a16:creationId xmlns:a16="http://schemas.microsoft.com/office/drawing/2014/main" id="{CDEEBC81-AEEA-6772-80A0-ECD884C81181}"/>
              </a:ext>
            </a:extLst>
          </p:cNvPr>
          <p:cNvSpPr>
            <a:spLocks noGrp="1"/>
          </p:cNvSpPr>
          <p:nvPr>
            <p:ph type="ftr" idx="11"/>
          </p:nvPr>
        </p:nvSpPr>
        <p:spPr/>
        <p:txBody>
          <a:bodyPr/>
          <a:lstStyle/>
          <a:p>
            <a:r>
              <a:rPr lang="en-US" dirty="0"/>
              <a:t>Lin Yang (Qualcomm)</a:t>
            </a:r>
          </a:p>
        </p:txBody>
      </p:sp>
      <p:sp>
        <p:nvSpPr>
          <p:cNvPr id="6" name="Slide Number Placeholder 5">
            <a:extLst>
              <a:ext uri="{FF2B5EF4-FFF2-40B4-BE49-F238E27FC236}">
                <a16:creationId xmlns:a16="http://schemas.microsoft.com/office/drawing/2014/main" id="{F1F1BCA3-7558-B6BE-FED0-CA9F39066D40}"/>
              </a:ext>
            </a:extLst>
          </p:cNvPr>
          <p:cNvSpPr>
            <a:spLocks noGrp="1"/>
          </p:cNvSpPr>
          <p:nvPr>
            <p:ph type="sldNum" idx="12"/>
          </p:nvPr>
        </p:nvSpPr>
        <p:spPr/>
        <p:txBody>
          <a:bodyPr/>
          <a:lstStyle/>
          <a:p>
            <a:r>
              <a:rPr lang="en-US" dirty="0"/>
              <a:t>Slide </a:t>
            </a:r>
            <a:fld id="{4866FC0F-9958-4B83-9DDA-F7AD6B9CD0D1}" type="slidenum">
              <a:rPr lang="en-US" smtClean="0"/>
              <a:pPr/>
              <a:t>9</a:t>
            </a:fld>
            <a:endParaRPr lang="en-US" dirty="0"/>
          </a:p>
        </p:txBody>
      </p:sp>
      <p:sp>
        <p:nvSpPr>
          <p:cNvPr id="9" name="TextBox 8">
            <a:extLst>
              <a:ext uri="{FF2B5EF4-FFF2-40B4-BE49-F238E27FC236}">
                <a16:creationId xmlns:a16="http://schemas.microsoft.com/office/drawing/2014/main" id="{0E7D3597-47A3-4120-3D04-AEB9821B3DC0}"/>
              </a:ext>
            </a:extLst>
          </p:cNvPr>
          <p:cNvSpPr txBox="1"/>
          <p:nvPr/>
        </p:nvSpPr>
        <p:spPr>
          <a:xfrm>
            <a:off x="914401" y="1752599"/>
            <a:ext cx="10404229" cy="2739211"/>
          </a:xfrm>
          <a:prstGeom prst="rect">
            <a:avLst/>
          </a:prstGeom>
          <a:noFill/>
        </p:spPr>
        <p:txBody>
          <a:bodyPr wrap="square" rtlCol="0">
            <a:spAutoFit/>
          </a:bodyPr>
          <a:lstStyle/>
          <a:p>
            <a:pPr marL="342900" indent="-342900">
              <a:buFont typeface="Arial" panose="020B0604020202020204" pitchFamily="34" charset="0"/>
              <a:buChar char="•"/>
            </a:pPr>
            <a:r>
              <a:rPr lang="en-US" sz="2000" dirty="0">
                <a:solidFill>
                  <a:schemeClr val="tx1"/>
                </a:solidFill>
                <a:sym typeface="Wingdings" panose="05000000000000000000" pitchFamily="2" charset="2"/>
              </a:rPr>
              <a:t>In HE/EHT, RRU242 is not allowed for 20MHz operation devices in wide BW OFDMA, because TX LO leakage will be self jamming its own data tones</a:t>
            </a:r>
          </a:p>
          <a:p>
            <a:pPr marL="342900" indent="-342900">
              <a:buFont typeface="Arial" panose="020B0604020202020204" pitchFamily="34" charset="0"/>
              <a:buChar char="•"/>
            </a:pPr>
            <a:endParaRPr lang="en-US" sz="800" dirty="0">
              <a:solidFill>
                <a:schemeClr val="tx1"/>
              </a:solidFill>
              <a:sym typeface="Wingdings" panose="05000000000000000000" pitchFamily="2" charset="2"/>
            </a:endParaRPr>
          </a:p>
          <a:p>
            <a:pPr marL="342900" indent="-342900">
              <a:buFont typeface="Arial" panose="020B0604020202020204" pitchFamily="34" charset="0"/>
              <a:buChar char="•"/>
            </a:pPr>
            <a:r>
              <a:rPr lang="en-US" sz="2000" dirty="0">
                <a:solidFill>
                  <a:schemeClr val="tx1"/>
                </a:solidFill>
                <a:sym typeface="Wingdings" panose="05000000000000000000" pitchFamily="2" charset="2"/>
              </a:rPr>
              <a:t>TX LO leakage issue is even more severe in DRU cases</a:t>
            </a:r>
          </a:p>
          <a:p>
            <a:pPr marL="1085850" lvl="1" indent="-342900">
              <a:buFont typeface="Arial" panose="020B0604020202020204" pitchFamily="34" charset="0"/>
              <a:buChar char="•"/>
            </a:pPr>
            <a:r>
              <a:rPr lang="en-US" sz="1600" dirty="0">
                <a:solidFill>
                  <a:schemeClr val="tx1"/>
                </a:solidFill>
                <a:sym typeface="Wingdings" panose="05000000000000000000" pitchFamily="2" charset="2"/>
              </a:rPr>
              <a:t>Unlike in RRU cases, the Tx LO leakage impact is not just limited to center RRU26 and RRU242. Multiple DRUs would be affected</a:t>
            </a:r>
          </a:p>
          <a:p>
            <a:pPr marL="1085850" lvl="1" indent="-342900">
              <a:buFont typeface="Arial" panose="020B0604020202020204" pitchFamily="34" charset="0"/>
              <a:buChar char="•"/>
            </a:pPr>
            <a:r>
              <a:rPr lang="en-US" sz="1600" dirty="0">
                <a:solidFill>
                  <a:schemeClr val="tx1"/>
                </a:solidFill>
                <a:sym typeface="Wingdings" panose="05000000000000000000" pitchFamily="2" charset="2"/>
              </a:rPr>
              <a:t>E.g., in the 1</a:t>
            </a:r>
            <a:r>
              <a:rPr lang="en-US" sz="1600" baseline="30000" dirty="0">
                <a:solidFill>
                  <a:schemeClr val="tx1"/>
                </a:solidFill>
                <a:sym typeface="Wingdings" panose="05000000000000000000" pitchFamily="2" charset="2"/>
              </a:rPr>
              <a:t>st</a:t>
            </a:r>
            <a:r>
              <a:rPr lang="en-US" sz="1600" dirty="0">
                <a:solidFill>
                  <a:schemeClr val="tx1"/>
                </a:solidFill>
                <a:sym typeface="Wingdings" panose="05000000000000000000" pitchFamily="2" charset="2"/>
              </a:rPr>
              <a:t> 20MHz within 80MHz, DC tones are around tone index of -384</a:t>
            </a:r>
          </a:p>
          <a:p>
            <a:pPr marL="1485900" lvl="2" indent="-342900">
              <a:buFont typeface="Arial" panose="020B0604020202020204" pitchFamily="34" charset="0"/>
              <a:buChar char="•"/>
            </a:pPr>
            <a:r>
              <a:rPr lang="en-US" sz="1400" dirty="0">
                <a:solidFill>
                  <a:schemeClr val="tx1"/>
                </a:solidFill>
                <a:sym typeface="Wingdings" panose="05000000000000000000" pitchFamily="2" charset="2"/>
              </a:rPr>
              <a:t>Every DRU106 over 20MHz has two tones next to sub20 DC (next slide)</a:t>
            </a:r>
          </a:p>
          <a:p>
            <a:pPr marL="1485900" lvl="2" indent="-342900">
              <a:buFont typeface="Arial" panose="020B0604020202020204" pitchFamily="34" charset="0"/>
              <a:buChar char="•"/>
            </a:pPr>
            <a:r>
              <a:rPr lang="en-US" sz="1400" dirty="0">
                <a:solidFill>
                  <a:schemeClr val="tx1"/>
                </a:solidFill>
                <a:sym typeface="Wingdings" panose="05000000000000000000" pitchFamily="2" charset="2"/>
              </a:rPr>
              <a:t>Two DRU52s out of four over 20MHz, each has one tones next to sub20 DC (next slide)</a:t>
            </a:r>
          </a:p>
          <a:p>
            <a:pPr marL="1485900" lvl="2" indent="-342900">
              <a:buFont typeface="Arial" panose="020B0604020202020204" pitchFamily="34" charset="0"/>
              <a:buChar char="•"/>
            </a:pPr>
            <a:r>
              <a:rPr lang="en-US" sz="1400" dirty="0">
                <a:solidFill>
                  <a:schemeClr val="tx1"/>
                </a:solidFill>
                <a:sym typeface="Wingdings" panose="05000000000000000000" pitchFamily="2" charset="2"/>
              </a:rPr>
              <a:t>Three DRU26s out of nine over 20MHz, each has one tones next to or exactly at sub20 DC </a:t>
            </a:r>
          </a:p>
          <a:p>
            <a:pPr marL="1943100" lvl="3" indent="-342900">
              <a:buFont typeface="Arial" panose="020B0604020202020204" pitchFamily="34" charset="0"/>
              <a:buChar char="•"/>
            </a:pPr>
            <a:r>
              <a:rPr lang="en-US" sz="1400" dirty="0">
                <a:solidFill>
                  <a:srgbClr val="C00000"/>
                </a:solidFill>
                <a:sym typeface="Wingdings" panose="05000000000000000000" pitchFamily="2" charset="2"/>
              </a:rPr>
              <a:t>dRU26_5 has a tone at -384 after shifting by -380</a:t>
            </a:r>
            <a:endParaRPr lang="en-US" sz="1600" dirty="0"/>
          </a:p>
        </p:txBody>
      </p:sp>
      <p:graphicFrame>
        <p:nvGraphicFramePr>
          <p:cNvPr id="2" name="Table 1">
            <a:extLst>
              <a:ext uri="{FF2B5EF4-FFF2-40B4-BE49-F238E27FC236}">
                <a16:creationId xmlns:a16="http://schemas.microsoft.com/office/drawing/2014/main" id="{666CE4C5-FB05-02E7-E08C-87F94F560E06}"/>
              </a:ext>
            </a:extLst>
          </p:cNvPr>
          <p:cNvGraphicFramePr>
            <a:graphicFrameLocks noGrp="1"/>
          </p:cNvGraphicFramePr>
          <p:nvPr/>
        </p:nvGraphicFramePr>
        <p:xfrm>
          <a:off x="1828800" y="4923693"/>
          <a:ext cx="7373814" cy="1524000"/>
        </p:xfrm>
        <a:graphic>
          <a:graphicData uri="http://schemas.openxmlformats.org/drawingml/2006/table">
            <a:tbl>
              <a:tblPr/>
              <a:tblGrid>
                <a:gridCol w="1228969">
                  <a:extLst>
                    <a:ext uri="{9D8B030D-6E8A-4147-A177-3AD203B41FA5}">
                      <a16:colId xmlns:a16="http://schemas.microsoft.com/office/drawing/2014/main" val="20000"/>
                    </a:ext>
                  </a:extLst>
                </a:gridCol>
                <a:gridCol w="1228969">
                  <a:extLst>
                    <a:ext uri="{9D8B030D-6E8A-4147-A177-3AD203B41FA5}">
                      <a16:colId xmlns:a16="http://schemas.microsoft.com/office/drawing/2014/main" val="20001"/>
                    </a:ext>
                  </a:extLst>
                </a:gridCol>
                <a:gridCol w="1228969">
                  <a:extLst>
                    <a:ext uri="{9D8B030D-6E8A-4147-A177-3AD203B41FA5}">
                      <a16:colId xmlns:a16="http://schemas.microsoft.com/office/drawing/2014/main" val="20002"/>
                    </a:ext>
                  </a:extLst>
                </a:gridCol>
                <a:gridCol w="1228969">
                  <a:extLst>
                    <a:ext uri="{9D8B030D-6E8A-4147-A177-3AD203B41FA5}">
                      <a16:colId xmlns:a16="http://schemas.microsoft.com/office/drawing/2014/main" val="20003"/>
                    </a:ext>
                  </a:extLst>
                </a:gridCol>
                <a:gridCol w="1228969">
                  <a:extLst>
                    <a:ext uri="{9D8B030D-6E8A-4147-A177-3AD203B41FA5}">
                      <a16:colId xmlns:a16="http://schemas.microsoft.com/office/drawing/2014/main" val="20004"/>
                    </a:ext>
                  </a:extLst>
                </a:gridCol>
                <a:gridCol w="1228969">
                  <a:extLst>
                    <a:ext uri="{9D8B030D-6E8A-4147-A177-3AD203B41FA5}">
                      <a16:colId xmlns:a16="http://schemas.microsoft.com/office/drawing/2014/main" val="20005"/>
                    </a:ext>
                  </a:extLst>
                </a:gridCol>
              </a:tblGrid>
              <a:tr h="104043">
                <a:tc gridSpan="6">
                  <a:txBody>
                    <a:bodyPr/>
                    <a:lstStyle/>
                    <a:p>
                      <a:pPr algn="ctr" fontAlgn="ctr"/>
                      <a:r>
                        <a:rPr lang="en-US" sz="1000" b="1" i="0" u="none" strike="noStrike" dirty="0">
                          <a:solidFill>
                            <a:schemeClr val="tx1"/>
                          </a:solidFill>
                          <a:latin typeface="Calibri"/>
                        </a:rPr>
                        <a:t>Data and pilot subcarrier indices for Distributed Tone RUs (DRUs)  in a 20 MHz UHR PPDU</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0"/>
                  </a:ext>
                </a:extLst>
              </a:tr>
              <a:tr h="104043">
                <a:tc>
                  <a:txBody>
                    <a:bodyPr/>
                    <a:lstStyle/>
                    <a:p>
                      <a:pPr algn="ctr" fontAlgn="ctr"/>
                      <a:r>
                        <a:rPr lang="en-US" sz="1000" b="1" i="0" u="none" strike="noStrike" dirty="0">
                          <a:solidFill>
                            <a:schemeClr val="tx1"/>
                          </a:solidFill>
                          <a:latin typeface="Calibri"/>
                        </a:rPr>
                        <a:t>DRU type</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5">
                  <a:txBody>
                    <a:bodyPr/>
                    <a:lstStyle/>
                    <a:p>
                      <a:pPr algn="ctr" fontAlgn="ctr"/>
                      <a:r>
                        <a:rPr lang="en-US" sz="1000" b="1" i="0" u="none" strike="noStrike" dirty="0">
                          <a:solidFill>
                            <a:schemeClr val="tx1"/>
                          </a:solidFill>
                          <a:latin typeface="Calibri"/>
                        </a:rPr>
                        <a:t>DRU index and subcarrier range</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extLst>
                  <a:ext uri="{0D108BD9-81ED-4DB2-BD59-A6C34878D82A}">
                    <a16:rowId xmlns:a16="http://schemas.microsoft.com/office/drawing/2014/main" val="10001"/>
                  </a:ext>
                </a:extLst>
              </a:tr>
              <a:tr h="208085">
                <a:tc rowSpan="2">
                  <a:txBody>
                    <a:bodyPr/>
                    <a:lstStyle/>
                    <a:p>
                      <a:pPr algn="ctr" fontAlgn="ctr"/>
                      <a:r>
                        <a:rPr lang="en-US" sz="800" b="0" i="0" u="none" strike="noStrike" dirty="0">
                          <a:solidFill>
                            <a:schemeClr val="tx1"/>
                          </a:solidFill>
                          <a:latin typeface="Calibri"/>
                        </a:rPr>
                        <a:t>26-tone DRU</a:t>
                      </a:r>
                      <a:br>
                        <a:rPr lang="en-US" sz="800" b="0" i="0" u="none" strike="noStrike" dirty="0">
                          <a:solidFill>
                            <a:schemeClr val="tx1"/>
                          </a:solidFill>
                          <a:latin typeface="Calibri"/>
                        </a:rPr>
                      </a:br>
                      <a:r>
                        <a:rPr lang="en-US" sz="800" b="0" i="0" u="none" strike="noStrike" dirty="0" err="1">
                          <a:solidFill>
                            <a:schemeClr val="tx1"/>
                          </a:solidFill>
                          <a:latin typeface="Calibri"/>
                        </a:rPr>
                        <a:t>i</a:t>
                      </a:r>
                      <a:r>
                        <a:rPr lang="en-US" sz="800" b="0" i="0" u="none" strike="noStrike" dirty="0">
                          <a:solidFill>
                            <a:schemeClr val="tx1"/>
                          </a:solidFill>
                          <a:latin typeface="Calibri"/>
                        </a:rPr>
                        <a:t>=1:9</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800" b="0" i="0" u="none" strike="noStrike" dirty="0">
                          <a:solidFill>
                            <a:schemeClr val="tx1"/>
                          </a:solidFill>
                          <a:latin typeface="Calibri"/>
                        </a:rPr>
                        <a:t>DRU1</a:t>
                      </a:r>
                      <a:br>
                        <a:rPr lang="en-US" sz="800" b="0" i="0" u="none" strike="noStrike" dirty="0">
                          <a:solidFill>
                            <a:schemeClr val="tx1"/>
                          </a:solidFill>
                          <a:latin typeface="Calibri"/>
                        </a:rPr>
                      </a:br>
                      <a:r>
                        <a:rPr lang="en-US" sz="800" b="0" i="0" u="none" strike="noStrike" dirty="0">
                          <a:solidFill>
                            <a:schemeClr val="tx1"/>
                          </a:solidFill>
                          <a:latin typeface="Calibri"/>
                        </a:rPr>
                        <a:t>[-120:9:-12, 6:9:114]</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800" b="0" i="0" u="none" strike="noStrike" dirty="0">
                          <a:solidFill>
                            <a:schemeClr val="tx1"/>
                          </a:solidFill>
                          <a:latin typeface="Calibri"/>
                        </a:rPr>
                        <a:t>DRU2</a:t>
                      </a:r>
                      <a:br>
                        <a:rPr lang="en-US" sz="800" b="0" i="0" u="none" strike="noStrike" dirty="0">
                          <a:solidFill>
                            <a:schemeClr val="tx1"/>
                          </a:solidFill>
                          <a:latin typeface="Calibri"/>
                        </a:rPr>
                      </a:br>
                      <a:r>
                        <a:rPr lang="en-US" sz="800" b="0" i="0" u="none" strike="noStrike" dirty="0">
                          <a:solidFill>
                            <a:schemeClr val="tx1"/>
                          </a:solidFill>
                          <a:latin typeface="Calibri"/>
                        </a:rPr>
                        <a:t>[-116:9:-8, 10:9:118]</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800" b="0" i="0" u="none" strike="noStrike" dirty="0">
                          <a:solidFill>
                            <a:schemeClr val="tx1"/>
                          </a:solidFill>
                          <a:latin typeface="Calibri"/>
                        </a:rPr>
                        <a:t>DRU3</a:t>
                      </a:r>
                      <a:br>
                        <a:rPr lang="en-US" sz="800" b="0" i="0" u="none" strike="noStrike" dirty="0">
                          <a:solidFill>
                            <a:schemeClr val="tx1"/>
                          </a:solidFill>
                          <a:latin typeface="Calibri"/>
                        </a:rPr>
                      </a:br>
                      <a:r>
                        <a:rPr lang="en-US" sz="800" b="0" i="0" u="none" strike="noStrike" dirty="0">
                          <a:solidFill>
                            <a:schemeClr val="tx1"/>
                          </a:solidFill>
                          <a:latin typeface="Calibri"/>
                        </a:rPr>
                        <a:t>[-118:9:-10, 8:9:116]</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800" b="0" i="0" u="none" strike="noStrike" dirty="0">
                          <a:solidFill>
                            <a:schemeClr val="tx1"/>
                          </a:solidFill>
                          <a:latin typeface="Calibri"/>
                        </a:rPr>
                        <a:t>DRU4</a:t>
                      </a:r>
                      <a:br>
                        <a:rPr lang="en-US" sz="800" b="0" i="0" u="none" strike="noStrike" dirty="0">
                          <a:solidFill>
                            <a:schemeClr val="tx1"/>
                          </a:solidFill>
                          <a:latin typeface="Calibri"/>
                        </a:rPr>
                      </a:br>
                      <a:r>
                        <a:rPr lang="en-US" sz="800" b="0" i="0" u="none" strike="noStrike" dirty="0">
                          <a:solidFill>
                            <a:schemeClr val="tx1"/>
                          </a:solidFill>
                          <a:latin typeface="Calibri"/>
                        </a:rPr>
                        <a:t>[-114:9:</a:t>
                      </a:r>
                      <a:r>
                        <a:rPr lang="en-US" sz="800" b="0" i="0" u="none" strike="noStrike" dirty="0">
                          <a:solidFill>
                            <a:srgbClr val="FF0000"/>
                          </a:solidFill>
                          <a:latin typeface="Calibri"/>
                        </a:rPr>
                        <a:t>-6</a:t>
                      </a:r>
                      <a:r>
                        <a:rPr lang="en-US" sz="800" b="0" i="0" u="none" strike="noStrike" dirty="0">
                          <a:solidFill>
                            <a:schemeClr val="tx1"/>
                          </a:solidFill>
                          <a:latin typeface="Calibri"/>
                        </a:rPr>
                        <a:t>, 12:9:120]</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800" b="0" i="0" u="none" strike="noStrike" dirty="0">
                          <a:solidFill>
                            <a:schemeClr val="tx1"/>
                          </a:solidFill>
                          <a:latin typeface="Calibri"/>
                        </a:rPr>
                        <a:t>DRU5</a:t>
                      </a:r>
                      <a:br>
                        <a:rPr lang="en-US" sz="800" b="0" i="0" u="none" strike="noStrike" dirty="0">
                          <a:solidFill>
                            <a:schemeClr val="tx1"/>
                          </a:solidFill>
                          <a:latin typeface="Calibri"/>
                        </a:rPr>
                      </a:br>
                      <a:r>
                        <a:rPr lang="en-US" sz="800" b="0" i="0" u="none" strike="noStrike" dirty="0">
                          <a:solidFill>
                            <a:schemeClr val="tx1"/>
                          </a:solidFill>
                          <a:latin typeface="Calibri"/>
                        </a:rPr>
                        <a:t>[-112:9:</a:t>
                      </a:r>
                      <a:r>
                        <a:rPr lang="en-US" sz="800" b="0" i="0" u="none" strike="noStrike" dirty="0">
                          <a:solidFill>
                            <a:srgbClr val="FF0000"/>
                          </a:solidFill>
                          <a:latin typeface="Calibri"/>
                        </a:rPr>
                        <a:t>-4</a:t>
                      </a:r>
                      <a:r>
                        <a:rPr lang="en-US" sz="800" b="0" i="0" u="none" strike="noStrike" dirty="0">
                          <a:solidFill>
                            <a:schemeClr val="tx1"/>
                          </a:solidFill>
                          <a:latin typeface="Calibri"/>
                        </a:rPr>
                        <a:t>, 5:9:113]</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2"/>
                  </a:ext>
                </a:extLst>
              </a:tr>
              <a:tr h="208085">
                <a:tc vMerge="1">
                  <a:txBody>
                    <a:bodyPr/>
                    <a:lstStyle/>
                    <a:p>
                      <a:endParaRPr lang="en-US"/>
                    </a:p>
                  </a:txBody>
                  <a:tcPr/>
                </a:tc>
                <a:tc>
                  <a:txBody>
                    <a:bodyPr/>
                    <a:lstStyle/>
                    <a:p>
                      <a:pPr algn="ctr" fontAlgn="ctr"/>
                      <a:r>
                        <a:rPr lang="en-US" sz="800" b="0" i="0" u="none" strike="noStrike" dirty="0">
                          <a:solidFill>
                            <a:schemeClr val="tx1"/>
                          </a:solidFill>
                          <a:latin typeface="Calibri"/>
                        </a:rPr>
                        <a:t>DRU6</a:t>
                      </a:r>
                      <a:br>
                        <a:rPr lang="en-US" sz="800" b="0" i="0" u="none" strike="noStrike" dirty="0">
                          <a:solidFill>
                            <a:schemeClr val="tx1"/>
                          </a:solidFill>
                          <a:latin typeface="Calibri"/>
                        </a:rPr>
                      </a:br>
                      <a:r>
                        <a:rPr lang="en-US" sz="800" b="0" i="0" u="none" strike="noStrike" dirty="0">
                          <a:solidFill>
                            <a:schemeClr val="tx1"/>
                          </a:solidFill>
                          <a:latin typeface="Calibri"/>
                        </a:rPr>
                        <a:t>[-119:9:-11, 7:9:115]</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800" b="0" i="0" u="none" strike="noStrike" dirty="0">
                          <a:solidFill>
                            <a:schemeClr val="tx1"/>
                          </a:solidFill>
                          <a:latin typeface="Calibri"/>
                        </a:rPr>
                        <a:t>DRU7</a:t>
                      </a:r>
                      <a:br>
                        <a:rPr lang="en-US" sz="800" b="0" i="0" u="none" strike="noStrike" dirty="0">
                          <a:solidFill>
                            <a:schemeClr val="tx1"/>
                          </a:solidFill>
                          <a:latin typeface="Calibri"/>
                        </a:rPr>
                      </a:br>
                      <a:r>
                        <a:rPr lang="en-US" sz="800" b="0" i="0" u="none" strike="noStrike" dirty="0">
                          <a:solidFill>
                            <a:schemeClr val="tx1"/>
                          </a:solidFill>
                          <a:latin typeface="Calibri"/>
                        </a:rPr>
                        <a:t>[-115:9:-7, 11:9:119]</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800" b="0" i="0" u="none" strike="noStrike" dirty="0">
                          <a:solidFill>
                            <a:schemeClr val="tx1"/>
                          </a:solidFill>
                          <a:latin typeface="Calibri"/>
                        </a:rPr>
                        <a:t>DRU8</a:t>
                      </a:r>
                      <a:br>
                        <a:rPr lang="en-US" sz="800" b="0" i="0" u="none" strike="noStrike" dirty="0">
                          <a:solidFill>
                            <a:schemeClr val="tx1"/>
                          </a:solidFill>
                          <a:latin typeface="Calibri"/>
                        </a:rPr>
                      </a:br>
                      <a:r>
                        <a:rPr lang="en-US" sz="800" b="0" i="0" u="none" strike="noStrike" dirty="0">
                          <a:solidFill>
                            <a:schemeClr val="tx1"/>
                          </a:solidFill>
                          <a:latin typeface="Calibri"/>
                        </a:rPr>
                        <a:t>[-117:9:-9, 9:9:117]</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800" b="0" i="0" u="none" strike="noStrike" dirty="0">
                          <a:solidFill>
                            <a:schemeClr val="tx1"/>
                          </a:solidFill>
                          <a:latin typeface="Calibri"/>
                        </a:rPr>
                        <a:t>DRU9</a:t>
                      </a:r>
                      <a:br>
                        <a:rPr lang="en-US" sz="800" b="0" i="0" u="none" strike="noStrike" dirty="0">
                          <a:solidFill>
                            <a:schemeClr val="tx1"/>
                          </a:solidFill>
                          <a:latin typeface="Calibri"/>
                        </a:rPr>
                      </a:br>
                      <a:r>
                        <a:rPr lang="en-US" sz="800" b="0" i="0" u="none" strike="noStrike" dirty="0">
                          <a:solidFill>
                            <a:schemeClr val="tx1"/>
                          </a:solidFill>
                          <a:latin typeface="Calibri"/>
                        </a:rPr>
                        <a:t>[-113:9:</a:t>
                      </a:r>
                      <a:r>
                        <a:rPr lang="en-US" sz="800" b="0" i="0" u="none" strike="noStrike" dirty="0">
                          <a:solidFill>
                            <a:srgbClr val="FF0000"/>
                          </a:solidFill>
                          <a:latin typeface="Calibri"/>
                        </a:rPr>
                        <a:t>-5</a:t>
                      </a:r>
                      <a:r>
                        <a:rPr lang="en-US" sz="800" b="0" i="0" u="none" strike="noStrike" dirty="0">
                          <a:solidFill>
                            <a:schemeClr val="tx1"/>
                          </a:solidFill>
                          <a:latin typeface="Calibri"/>
                        </a:rPr>
                        <a:t>, 4:9:112]</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a:txBody>
                    <a:bodyPr/>
                    <a:lstStyle/>
                    <a:p>
                      <a:pPr algn="ctr" fontAlgn="ctr"/>
                      <a:r>
                        <a:rPr lang="en-US" sz="8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3"/>
                  </a:ext>
                </a:extLst>
              </a:tr>
              <a:tr h="208085">
                <a:tc rowSpan="2">
                  <a:txBody>
                    <a:bodyPr/>
                    <a:lstStyle/>
                    <a:p>
                      <a:pPr algn="ctr" fontAlgn="ctr"/>
                      <a:r>
                        <a:rPr lang="en-US" sz="800" b="0" i="0" u="none" strike="noStrike" dirty="0">
                          <a:solidFill>
                            <a:schemeClr val="tx1"/>
                          </a:solidFill>
                          <a:latin typeface="Calibri"/>
                        </a:rPr>
                        <a:t>52-tone DRU</a:t>
                      </a:r>
                      <a:br>
                        <a:rPr lang="en-US" sz="800" b="0" i="0" u="none" strike="noStrike" dirty="0">
                          <a:solidFill>
                            <a:schemeClr val="tx1"/>
                          </a:solidFill>
                          <a:latin typeface="Calibri"/>
                        </a:rPr>
                      </a:br>
                      <a:r>
                        <a:rPr lang="en-US" sz="800" b="0" i="0" u="none" strike="noStrike" dirty="0" err="1">
                          <a:solidFill>
                            <a:schemeClr val="tx1"/>
                          </a:solidFill>
                          <a:latin typeface="Calibri"/>
                        </a:rPr>
                        <a:t>i</a:t>
                      </a:r>
                      <a:r>
                        <a:rPr lang="en-US" sz="800" b="0" i="0" u="none" strike="noStrike" dirty="0">
                          <a:solidFill>
                            <a:schemeClr val="tx1"/>
                          </a:solidFill>
                          <a:latin typeface="Calibri"/>
                        </a:rPr>
                        <a:t>=1:4</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800" b="0" i="0" u="none" strike="noStrike" dirty="0">
                          <a:solidFill>
                            <a:schemeClr val="tx1"/>
                          </a:solidFill>
                          <a:latin typeface="Calibri"/>
                        </a:rPr>
                        <a:t>DRU1</a:t>
                      </a:r>
                      <a:br>
                        <a:rPr lang="en-US" sz="800" b="0" i="0" u="none" strike="noStrike" dirty="0">
                          <a:solidFill>
                            <a:schemeClr val="tx1"/>
                          </a:solidFill>
                          <a:latin typeface="Calibri"/>
                        </a:rPr>
                      </a:br>
                      <a:r>
                        <a:rPr lang="en-US" sz="800" b="0" i="0" u="none" strike="noStrike" dirty="0">
                          <a:solidFill>
                            <a:schemeClr val="tx1"/>
                          </a:solidFill>
                          <a:latin typeface="Calibri"/>
                        </a:rPr>
                        <a:t>26-tone [DRU1, DRU2]</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b="0" i="0" u="none" strike="noStrike" dirty="0">
                          <a:solidFill>
                            <a:schemeClr val="tx1"/>
                          </a:solidFill>
                          <a:latin typeface="Calibri"/>
                        </a:rPr>
                        <a:t>DRU2</a:t>
                      </a:r>
                      <a:br>
                        <a:rPr lang="en-US" sz="800" b="0" i="0" u="none" strike="noStrike" dirty="0">
                          <a:solidFill>
                            <a:schemeClr val="tx1"/>
                          </a:solidFill>
                          <a:latin typeface="Calibri"/>
                        </a:rPr>
                      </a:br>
                      <a:r>
                        <a:rPr lang="en-US" sz="800" b="0" i="0" u="none" strike="noStrike" dirty="0">
                          <a:solidFill>
                            <a:schemeClr val="tx1"/>
                          </a:solidFill>
                          <a:latin typeface="Calibri"/>
                        </a:rPr>
                        <a:t>26-tone [DRU3, DRU4]</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8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4"/>
                  </a:ext>
                </a:extLst>
              </a:tr>
              <a:tr h="208085">
                <a:tc vMerge="1">
                  <a:txBody>
                    <a:bodyPr/>
                    <a:lstStyle/>
                    <a:p>
                      <a:endParaRPr lang="en-US"/>
                    </a:p>
                  </a:txBody>
                  <a:tcPr/>
                </a:tc>
                <a:tc gridSpan="2">
                  <a:txBody>
                    <a:bodyPr/>
                    <a:lstStyle/>
                    <a:p>
                      <a:pPr algn="ctr" fontAlgn="ctr"/>
                      <a:r>
                        <a:rPr lang="en-US" sz="800" b="0" i="0" u="none" strike="noStrike" dirty="0">
                          <a:solidFill>
                            <a:schemeClr val="tx1"/>
                          </a:solidFill>
                          <a:latin typeface="Calibri"/>
                        </a:rPr>
                        <a:t>DRU3</a:t>
                      </a:r>
                      <a:br>
                        <a:rPr lang="en-US" sz="800" b="0" i="0" u="none" strike="noStrike" dirty="0">
                          <a:solidFill>
                            <a:schemeClr val="tx1"/>
                          </a:solidFill>
                          <a:latin typeface="Calibri"/>
                        </a:rPr>
                      </a:br>
                      <a:r>
                        <a:rPr lang="en-US" sz="800" b="0" i="0" u="none" strike="noStrike" dirty="0">
                          <a:solidFill>
                            <a:schemeClr val="tx1"/>
                          </a:solidFill>
                          <a:latin typeface="Calibri"/>
                        </a:rPr>
                        <a:t>26-tone [DRU6, DRU7]</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b="0" i="0" u="none" strike="noStrike" dirty="0">
                          <a:solidFill>
                            <a:schemeClr val="tx1"/>
                          </a:solidFill>
                          <a:latin typeface="Calibri"/>
                        </a:rPr>
                        <a:t>DRU4</a:t>
                      </a:r>
                      <a:br>
                        <a:rPr lang="en-US" sz="800" b="0" i="0" u="none" strike="noStrike" dirty="0">
                          <a:solidFill>
                            <a:schemeClr val="tx1"/>
                          </a:solidFill>
                          <a:latin typeface="Calibri"/>
                        </a:rPr>
                      </a:br>
                      <a:r>
                        <a:rPr lang="en-US" sz="800" b="0" i="0" u="none" strike="noStrike" dirty="0">
                          <a:solidFill>
                            <a:schemeClr val="tx1"/>
                          </a:solidFill>
                          <a:latin typeface="Calibri"/>
                        </a:rPr>
                        <a:t>26-tone [DRU8, DRU9]</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8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5"/>
                  </a:ext>
                </a:extLst>
              </a:tr>
              <a:tr h="208085">
                <a:tc>
                  <a:txBody>
                    <a:bodyPr/>
                    <a:lstStyle/>
                    <a:p>
                      <a:pPr algn="ctr" fontAlgn="ctr"/>
                      <a:r>
                        <a:rPr lang="en-US" sz="800" b="0" i="0" u="none" strike="noStrike" dirty="0">
                          <a:solidFill>
                            <a:schemeClr val="tx1"/>
                          </a:solidFill>
                          <a:latin typeface="Calibri"/>
                        </a:rPr>
                        <a:t>106-tone DRU</a:t>
                      </a:r>
                      <a:br>
                        <a:rPr lang="en-US" sz="800" b="0" i="0" u="none" strike="noStrike" dirty="0">
                          <a:solidFill>
                            <a:schemeClr val="tx1"/>
                          </a:solidFill>
                          <a:latin typeface="Calibri"/>
                        </a:rPr>
                      </a:br>
                      <a:r>
                        <a:rPr lang="en-US" sz="800" b="0" i="0" u="none" strike="noStrike" dirty="0" err="1">
                          <a:solidFill>
                            <a:schemeClr val="tx1"/>
                          </a:solidFill>
                          <a:latin typeface="Calibri"/>
                        </a:rPr>
                        <a:t>i</a:t>
                      </a:r>
                      <a:r>
                        <a:rPr lang="en-US" sz="800" b="0" i="0" u="none" strike="noStrike" dirty="0">
                          <a:solidFill>
                            <a:schemeClr val="tx1"/>
                          </a:solidFill>
                          <a:latin typeface="Calibri"/>
                        </a:rPr>
                        <a:t>=1:2</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gridSpan="2">
                  <a:txBody>
                    <a:bodyPr/>
                    <a:lstStyle/>
                    <a:p>
                      <a:pPr algn="ctr" fontAlgn="ctr"/>
                      <a:r>
                        <a:rPr lang="en-US" sz="800" b="0" i="0" u="none" strike="noStrike" dirty="0">
                          <a:solidFill>
                            <a:schemeClr val="tx1"/>
                          </a:solidFill>
                          <a:latin typeface="Calibri"/>
                        </a:rPr>
                        <a:t>D</a:t>
                      </a:r>
                      <a:r>
                        <a:rPr lang="pl-PL" sz="800" b="0" i="0" u="none" strike="noStrike" dirty="0">
                          <a:solidFill>
                            <a:schemeClr val="tx1"/>
                          </a:solidFill>
                          <a:latin typeface="Calibri"/>
                        </a:rPr>
                        <a:t>RU1</a:t>
                      </a:r>
                      <a:br>
                        <a:rPr lang="pl-PL" sz="800" b="0" i="0" u="none" strike="noStrike" dirty="0">
                          <a:solidFill>
                            <a:schemeClr val="tx1"/>
                          </a:solidFill>
                          <a:latin typeface="Calibri"/>
                        </a:rPr>
                      </a:br>
                      <a:r>
                        <a:rPr lang="pl-PL" sz="800" b="0" i="0" u="none" strike="noStrike" dirty="0">
                          <a:solidFill>
                            <a:schemeClr val="tx1"/>
                          </a:solidFill>
                          <a:latin typeface="Calibri"/>
                        </a:rPr>
                        <a:t>26-tone [</a:t>
                      </a:r>
                      <a:r>
                        <a:rPr lang="en-US" sz="800" b="0" i="0" u="none" strike="noStrike" dirty="0">
                          <a:solidFill>
                            <a:schemeClr val="tx1"/>
                          </a:solidFill>
                          <a:latin typeface="Calibri"/>
                        </a:rPr>
                        <a:t>D</a:t>
                      </a:r>
                      <a:r>
                        <a:rPr lang="pl-PL" sz="800" b="0" i="0" u="none" strike="noStrike" dirty="0">
                          <a:solidFill>
                            <a:schemeClr val="tx1"/>
                          </a:solidFill>
                          <a:latin typeface="Calibri"/>
                        </a:rPr>
                        <a:t>RU1~4], [-3, 3]</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gridSpan="2">
                  <a:txBody>
                    <a:bodyPr/>
                    <a:lstStyle/>
                    <a:p>
                      <a:pPr algn="ctr" fontAlgn="ctr"/>
                      <a:r>
                        <a:rPr lang="en-US" sz="800" b="0" i="0" u="none" strike="noStrike" dirty="0">
                          <a:solidFill>
                            <a:schemeClr val="tx1"/>
                          </a:solidFill>
                          <a:latin typeface="Calibri"/>
                        </a:rPr>
                        <a:t>D</a:t>
                      </a:r>
                      <a:r>
                        <a:rPr lang="pl-PL" sz="800" b="0" i="0" u="none" strike="noStrike" dirty="0">
                          <a:solidFill>
                            <a:schemeClr val="tx1"/>
                          </a:solidFill>
                          <a:latin typeface="Calibri"/>
                        </a:rPr>
                        <a:t>RU2</a:t>
                      </a:r>
                      <a:br>
                        <a:rPr lang="pl-PL" sz="800" b="0" i="0" u="none" strike="noStrike" dirty="0">
                          <a:solidFill>
                            <a:schemeClr val="tx1"/>
                          </a:solidFill>
                          <a:latin typeface="Calibri"/>
                        </a:rPr>
                      </a:br>
                      <a:r>
                        <a:rPr lang="pl-PL" sz="800" b="0" i="0" u="none" strike="noStrike" dirty="0">
                          <a:solidFill>
                            <a:schemeClr val="tx1"/>
                          </a:solidFill>
                          <a:latin typeface="Calibri"/>
                        </a:rPr>
                        <a:t>26-tone [</a:t>
                      </a:r>
                      <a:r>
                        <a:rPr lang="en-US" sz="800" b="0" i="0" u="none" strike="noStrike" dirty="0">
                          <a:solidFill>
                            <a:schemeClr val="tx1"/>
                          </a:solidFill>
                          <a:latin typeface="Calibri"/>
                        </a:rPr>
                        <a:t>D</a:t>
                      </a:r>
                      <a:r>
                        <a:rPr lang="pl-PL" sz="800" b="0" i="0" u="none" strike="noStrike" dirty="0">
                          <a:solidFill>
                            <a:schemeClr val="tx1"/>
                          </a:solidFill>
                          <a:latin typeface="Calibri"/>
                        </a:rPr>
                        <a:t>RU6~9], [-2, 2]</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tc hMerge="1">
                  <a:txBody>
                    <a:bodyPr/>
                    <a:lstStyle/>
                    <a:p>
                      <a:endParaRPr lang="en-US"/>
                    </a:p>
                  </a:txBody>
                  <a:tcPr/>
                </a:tc>
                <a:tc>
                  <a:txBody>
                    <a:bodyPr/>
                    <a:lstStyle/>
                    <a:p>
                      <a:pPr algn="l" fontAlgn="ctr"/>
                      <a:r>
                        <a:rPr lang="en-US" sz="800" b="0" i="0" u="none" strike="noStrike" dirty="0">
                          <a:solidFill>
                            <a:schemeClr val="tx1"/>
                          </a:solidFill>
                          <a:latin typeface="Calibri"/>
                        </a:rPr>
                        <a:t> </a:t>
                      </a:r>
                    </a:p>
                  </a:txBody>
                  <a:tcPr marL="0" marR="0" marT="0" marB="0" anchor="ctr">
                    <a:lnL w="3175" cap="flat" cmpd="sng" algn="ctr">
                      <a:solidFill>
                        <a:schemeClr val="tx1"/>
                      </a:solidFill>
                      <a:prstDash val="solid"/>
                      <a:round/>
                      <a:headEnd type="none" w="med" len="med"/>
                      <a:tailEnd type="none" w="med" len="med"/>
                    </a:lnL>
                    <a:lnR w="3175" cap="flat" cmpd="sng" algn="ctr">
                      <a:solidFill>
                        <a:schemeClr val="tx1"/>
                      </a:solidFill>
                      <a:prstDash val="solid"/>
                      <a:round/>
                      <a:headEnd type="none" w="med" len="med"/>
                      <a:tailEnd type="none" w="med" len="med"/>
                    </a:lnR>
                    <a:lnT w="3175" cap="flat" cmpd="sng" algn="ctr">
                      <a:solidFill>
                        <a:schemeClr val="tx1"/>
                      </a:solidFill>
                      <a:prstDash val="solid"/>
                      <a:round/>
                      <a:headEnd type="none" w="med" len="med"/>
                      <a:tailEnd type="none" w="med" len="med"/>
                    </a:lnT>
                    <a:lnB w="3175"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6"/>
                  </a:ext>
                </a:extLst>
              </a:tr>
            </a:tbl>
          </a:graphicData>
        </a:graphic>
      </p:graphicFrame>
    </p:spTree>
    <p:extLst>
      <p:ext uri="{BB962C8B-B14F-4D97-AF65-F5344CB8AC3E}">
        <p14:creationId xmlns:p14="http://schemas.microsoft.com/office/powerpoint/2010/main" val="5868852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SharedWithUsers xmlns="622e72a8-28c1-4c57-b9b6-ef55eabd5151">
      <UserInfo>
        <DisplayName>Sudhir Srinivasa</DisplayName>
        <AccountId>17</AccountId>
        <AccountType/>
      </UserInfo>
      <UserInfo>
        <DisplayName>Xiayu Zheng</DisplayName>
        <AccountId>13</AccountId>
        <AccountType/>
      </UserInfo>
      <UserInfo>
        <DisplayName>Liwen Chu</DisplayName>
        <AccountId>16</AccountId>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BC914437CEDEB64D9B125810BA8883E2" ma:contentTypeVersion="6" ma:contentTypeDescription="Create a new document." ma:contentTypeScope="" ma:versionID="f2b9ff12f644d9b758cee6e8d9ee42b4">
  <xsd:schema xmlns:xsd="http://www.w3.org/2001/XMLSchema" xmlns:xs="http://www.w3.org/2001/XMLSchema" xmlns:p="http://schemas.microsoft.com/office/2006/metadata/properties" xmlns:ns2="a7be95f0-074a-4bea-980b-8e556b04e0da" xmlns:ns3="622e72a8-28c1-4c57-b9b6-ef55eabd5151" targetNamespace="http://schemas.microsoft.com/office/2006/metadata/properties" ma:root="true" ma:fieldsID="17db26c651dc527125e6536dc7484816" ns2:_="" ns3:_="">
    <xsd:import namespace="a7be95f0-074a-4bea-980b-8e556b04e0da"/>
    <xsd:import namespace="622e72a8-28c1-4c57-b9b6-ef55eabd5151"/>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7be95f0-074a-4bea-980b-8e556b04e0d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bjectDetectorVersions" ma:index="12" nillable="true" ma:displayName="MediaServiceObjectDetectorVersions" ma:hidden="true" ma:indexed="true" ma:internalName="MediaServiceObjectDetectorVersions" ma:readOnly="true">
      <xsd:simpleType>
        <xsd:restriction base="dms:Text"/>
      </xsd:simpleType>
    </xsd:element>
    <xsd:element name="MediaServiceSearchProperties" ma:index="13"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622e72a8-28c1-4c57-b9b6-ef55eabd5151"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FB6B59B2-8CCD-4998-B111-D0318F327703}">
  <ds:schemaRefs>
    <ds:schemaRef ds:uri="a7be95f0-074a-4bea-980b-8e556b04e0da"/>
    <ds:schemaRef ds:uri="http://purl.org/dc/terms/"/>
    <ds:schemaRef ds:uri="http://schemas.microsoft.com/office/2006/metadata/properties"/>
    <ds:schemaRef ds:uri="http://purl.org/dc/dcmitype/"/>
    <ds:schemaRef ds:uri="http://purl.org/dc/elements/1.1/"/>
    <ds:schemaRef ds:uri="http://schemas.openxmlformats.org/package/2006/metadata/core-properties"/>
    <ds:schemaRef ds:uri="http://www.w3.org/XML/1998/namespace"/>
    <ds:schemaRef ds:uri="http://schemas.microsoft.com/office/2006/documentManagement/types"/>
    <ds:schemaRef ds:uri="http://schemas.microsoft.com/office/infopath/2007/PartnerControls"/>
    <ds:schemaRef ds:uri="622e72a8-28c1-4c57-b9b6-ef55eabd5151"/>
  </ds:schemaRefs>
</ds:datastoreItem>
</file>

<file path=customXml/itemProps2.xml><?xml version="1.0" encoding="utf-8"?>
<ds:datastoreItem xmlns:ds="http://schemas.openxmlformats.org/officeDocument/2006/customXml" ds:itemID="{C08985B3-F7B6-43B5-BAC9-6766C6806910}">
  <ds:schemaRefs>
    <ds:schemaRef ds:uri="http://schemas.microsoft.com/sharepoint/v3/contenttype/forms"/>
  </ds:schemaRefs>
</ds:datastoreItem>
</file>

<file path=customXml/itemProps3.xml><?xml version="1.0" encoding="utf-8"?>
<ds:datastoreItem xmlns:ds="http://schemas.openxmlformats.org/officeDocument/2006/customXml" ds:itemID="{6EF952FD-A67E-484B-B3EE-0E7B0A0CA2A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7be95f0-074a-4bea-980b-8e556b04e0da"/>
    <ds:schemaRef ds:uri="622e72a8-28c1-4c57-b9b6-ef55eabd515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Metadata/LabelInfo.xml><?xml version="1.0" encoding="utf-8"?>
<clbl:labelList xmlns:clbl="http://schemas.microsoft.com/office/2020/mipLabelMetadata">
  <clbl:label id="{08f6f869-1ed0-46b3-a227-1d3e52347e28}" enabled="1" method="Standard" siteId="{98e9ba89-e1a1-4e38-9007-8bdabc25de1d}" removed="0"/>
</clbl:labelList>
</file>

<file path=docProps/app.xml><?xml version="1.0" encoding="utf-8"?>
<Properties xmlns="http://schemas.openxmlformats.org/officeDocument/2006/extended-properties" xmlns:vt="http://schemas.openxmlformats.org/officeDocument/2006/docPropsVTypes">
  <Template>Joint sounding vs Independent sounding</Template>
  <TotalTime>83492</TotalTime>
  <Words>1993</Words>
  <Application>Microsoft Office PowerPoint</Application>
  <PresentationFormat>Widescreen</PresentationFormat>
  <Paragraphs>280</Paragraphs>
  <Slides>17</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17</vt:i4>
      </vt:variant>
    </vt:vector>
  </HeadingPairs>
  <TitlesOfParts>
    <vt:vector size="24" baseType="lpstr">
      <vt:lpstr>Arial</vt:lpstr>
      <vt:lpstr>Calibri</vt:lpstr>
      <vt:lpstr>Courier New</vt:lpstr>
      <vt:lpstr>Symbol</vt:lpstr>
      <vt:lpstr>Times New Roman</vt:lpstr>
      <vt:lpstr>Wingdings</vt:lpstr>
      <vt:lpstr>Office Theme</vt:lpstr>
      <vt:lpstr>Some Open Issues on DRU</vt:lpstr>
      <vt:lpstr>Outline</vt:lpstr>
      <vt:lpstr>Regarding 20MHz+20MHz+40MHz DRU mode</vt:lpstr>
      <vt:lpstr>SP 1</vt:lpstr>
      <vt:lpstr>Application of Global CSD for dRU</vt:lpstr>
      <vt:lpstr>SP 2</vt:lpstr>
      <vt:lpstr>Impact of 20MHz TX LO leakage to DRU performance when DRU spreading over 20MHz in wider BW OFDMA</vt:lpstr>
      <vt:lpstr>Ref: DRU  transmission for distribution BW &lt; PPDU BW</vt:lpstr>
      <vt:lpstr>Impact of 20MHz TX LO leakage to 20MHz DRU in Wide BW</vt:lpstr>
      <vt:lpstr>PowerPoint Presentation</vt:lpstr>
      <vt:lpstr>Simulation Results of LO Leakage Impact</vt:lpstr>
      <vt:lpstr>Summary</vt:lpstr>
      <vt:lpstr>SP 3</vt:lpstr>
      <vt:lpstr>PowerPoint Presentation</vt:lpstr>
      <vt:lpstr>Related Motions</vt:lpstr>
      <vt:lpstr>Ref:  DRU Distribution Range on 20MHz</vt:lpstr>
      <vt:lpstr>Simulation Setup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CBF impairments analysis</dc:title>
  <dc:creator>Hari Ram Balakrishnan</dc:creator>
  <cp:lastModifiedBy>Lin Yang</cp:lastModifiedBy>
  <cp:revision>19</cp:revision>
  <dcterms:created xsi:type="dcterms:W3CDTF">2024-03-01T12:06:40Z</dcterms:created>
  <dcterms:modified xsi:type="dcterms:W3CDTF">2025-01-12T21:40:58Z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0x010100BC914437CEDEB64D9B125810BA8883E2</vt:lpwstr>
  </property>
</Properties>
</file>