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83" r:id="rId2"/>
    <p:sldId id="1034" r:id="rId3"/>
    <p:sldId id="1054" r:id="rId4"/>
    <p:sldId id="1050" r:id="rId5"/>
    <p:sldId id="1052" r:id="rId6"/>
    <p:sldId id="1039" r:id="rId7"/>
    <p:sldId id="1049" r:id="rId8"/>
    <p:sldId id="1048" r:id="rId9"/>
    <p:sldId id="1043" r:id="rId10"/>
    <p:sldId id="1083" r:id="rId11"/>
    <p:sldId id="1045" r:id="rId12"/>
    <p:sldId id="1061" r:id="rId13"/>
    <p:sldId id="1072" r:id="rId14"/>
    <p:sldId id="1073" r:id="rId15"/>
    <p:sldId id="1074" r:id="rId16"/>
    <p:sldId id="1075" r:id="rId17"/>
    <p:sldId id="1070" r:id="rId18"/>
    <p:sldId id="1038" r:id="rId19"/>
    <p:sldId id="1011" r:id="rId20"/>
    <p:sldId id="1085" r:id="rId21"/>
    <p:sldId id="1086" r:id="rId22"/>
    <p:sldId id="1077" r:id="rId23"/>
    <p:sldId id="1078" r:id="rId24"/>
    <p:sldId id="1079" r:id="rId25"/>
    <p:sldId id="1071" r:id="rId26"/>
    <p:sldId id="1081" r:id="rId27"/>
    <p:sldId id="1087" r:id="rId28"/>
    <p:sldId id="1088" r:id="rId29"/>
    <p:sldId id="1089" r:id="rId3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7" autoAdjust="0"/>
    <p:restoredTop sz="60630" autoAdjust="0"/>
  </p:normalViewPr>
  <p:slideViewPr>
    <p:cSldViewPr>
      <p:cViewPr varScale="1">
        <p:scale>
          <a:sx n="41" d="100"/>
          <a:sy n="41" d="100"/>
        </p:scale>
        <p:origin x="1950" y="48"/>
      </p:cViewPr>
      <p:guideLst>
        <p:guide orient="horz" pos="2160"/>
        <p:guide pos="2880"/>
      </p:guideLst>
    </p:cSldViewPr>
  </p:slideViewPr>
  <p:outlineViewPr>
    <p:cViewPr>
      <p:scale>
        <a:sx n="33" d="100"/>
        <a:sy n="33" d="100"/>
      </p:scale>
      <p:origin x="48" y="8040"/>
    </p:cViewPr>
  </p:outlineViewPr>
  <p:notesTextViewPr>
    <p:cViewPr>
      <p:scale>
        <a:sx n="75" d="100"/>
        <a:sy n="75" d="100"/>
      </p:scale>
      <p:origin x="0" y="0"/>
    </p:cViewPr>
  </p:notesTextViewPr>
  <p:sorterViewPr>
    <p:cViewPr>
      <p:scale>
        <a:sx n="66" d="100"/>
        <a:sy n="66" d="100"/>
      </p:scale>
      <p:origin x="0" y="0"/>
    </p:cViewPr>
  </p:sorterViewPr>
  <p:notesViewPr>
    <p:cSldViewPr>
      <p:cViewPr varScale="1">
        <p:scale>
          <a:sx n="123" d="100"/>
          <a:sy n="123" d="100"/>
        </p:scale>
        <p:origin x="1584" y="90"/>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1629588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4283280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886206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4166195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4209718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indent="0">
              <a:buFont typeface="Wingdings" panose="05000000000000000000" pitchFamily="2" charset="2"/>
              <a:buNone/>
            </a:pPr>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15</a:t>
            </a:fld>
            <a:endParaRPr lang="en-US" altLang="ko-KR"/>
          </a:p>
        </p:txBody>
      </p:sp>
    </p:spTree>
    <p:extLst>
      <p:ext uri="{BB962C8B-B14F-4D97-AF65-F5344CB8AC3E}">
        <p14:creationId xmlns:p14="http://schemas.microsoft.com/office/powerpoint/2010/main" val="1699348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16</a:t>
            </a:fld>
            <a:endParaRPr lang="en-US" altLang="ko-KR"/>
          </a:p>
        </p:txBody>
      </p:sp>
    </p:spTree>
    <p:extLst>
      <p:ext uri="{BB962C8B-B14F-4D97-AF65-F5344CB8AC3E}">
        <p14:creationId xmlns:p14="http://schemas.microsoft.com/office/powerpoint/2010/main" val="3811622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17</a:t>
            </a:fld>
            <a:endParaRPr lang="en-US" altLang="ko-KR"/>
          </a:p>
        </p:txBody>
      </p:sp>
    </p:spTree>
    <p:extLst>
      <p:ext uri="{BB962C8B-B14F-4D97-AF65-F5344CB8AC3E}">
        <p14:creationId xmlns:p14="http://schemas.microsoft.com/office/powerpoint/2010/main" val="10859568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18</a:t>
            </a:fld>
            <a:endParaRPr lang="en-US" altLang="ko-KR"/>
          </a:p>
        </p:txBody>
      </p:sp>
    </p:spTree>
    <p:extLst>
      <p:ext uri="{BB962C8B-B14F-4D97-AF65-F5344CB8AC3E}">
        <p14:creationId xmlns:p14="http://schemas.microsoft.com/office/powerpoint/2010/main" val="993507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19</a:t>
            </a:fld>
            <a:endParaRPr lang="en-US" altLang="ko-KR"/>
          </a:p>
        </p:txBody>
      </p:sp>
    </p:spTree>
    <p:extLst>
      <p:ext uri="{BB962C8B-B14F-4D97-AF65-F5344CB8AC3E}">
        <p14:creationId xmlns:p14="http://schemas.microsoft.com/office/powerpoint/2010/main" val="748002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14046645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20</a:t>
            </a:fld>
            <a:endParaRPr lang="en-US" altLang="ko-KR"/>
          </a:p>
        </p:txBody>
      </p:sp>
    </p:spTree>
    <p:extLst>
      <p:ext uri="{BB962C8B-B14F-4D97-AF65-F5344CB8AC3E}">
        <p14:creationId xmlns:p14="http://schemas.microsoft.com/office/powerpoint/2010/main" val="9152681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21</a:t>
            </a:fld>
            <a:endParaRPr lang="en-US" altLang="ko-KR"/>
          </a:p>
        </p:txBody>
      </p:sp>
    </p:spTree>
    <p:extLst>
      <p:ext uri="{BB962C8B-B14F-4D97-AF65-F5344CB8AC3E}">
        <p14:creationId xmlns:p14="http://schemas.microsoft.com/office/powerpoint/2010/main" val="1969162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baseline="0" smtClean="0"/>
              <a:t>	</a:t>
            </a: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22</a:t>
            </a:fld>
            <a:endParaRPr lang="en-US" altLang="ko-KR"/>
          </a:p>
        </p:txBody>
      </p:sp>
    </p:spTree>
    <p:extLst>
      <p:ext uri="{BB962C8B-B14F-4D97-AF65-F5344CB8AC3E}">
        <p14:creationId xmlns:p14="http://schemas.microsoft.com/office/powerpoint/2010/main" val="31929637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23</a:t>
            </a:fld>
            <a:endParaRPr lang="en-US" altLang="ko-KR"/>
          </a:p>
        </p:txBody>
      </p:sp>
    </p:spTree>
    <p:extLst>
      <p:ext uri="{BB962C8B-B14F-4D97-AF65-F5344CB8AC3E}">
        <p14:creationId xmlns:p14="http://schemas.microsoft.com/office/powerpoint/2010/main" val="15568851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24</a:t>
            </a:fld>
            <a:endParaRPr lang="en-US" altLang="ko-KR"/>
          </a:p>
        </p:txBody>
      </p:sp>
    </p:spTree>
    <p:extLst>
      <p:ext uri="{BB962C8B-B14F-4D97-AF65-F5344CB8AC3E}">
        <p14:creationId xmlns:p14="http://schemas.microsoft.com/office/powerpoint/2010/main" val="462185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25</a:t>
            </a:fld>
            <a:endParaRPr lang="en-US" altLang="ko-KR"/>
          </a:p>
        </p:txBody>
      </p:sp>
    </p:spTree>
    <p:extLst>
      <p:ext uri="{BB962C8B-B14F-4D97-AF65-F5344CB8AC3E}">
        <p14:creationId xmlns:p14="http://schemas.microsoft.com/office/powerpoint/2010/main" val="26253159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26</a:t>
            </a:fld>
            <a:endParaRPr lang="en-US" altLang="ko-KR"/>
          </a:p>
        </p:txBody>
      </p:sp>
    </p:spTree>
    <p:extLst>
      <p:ext uri="{BB962C8B-B14F-4D97-AF65-F5344CB8AC3E}">
        <p14:creationId xmlns:p14="http://schemas.microsoft.com/office/powerpoint/2010/main" val="32372078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27</a:t>
            </a:fld>
            <a:endParaRPr lang="en-US" altLang="ko-KR"/>
          </a:p>
        </p:txBody>
      </p:sp>
    </p:spTree>
    <p:extLst>
      <p:ext uri="{BB962C8B-B14F-4D97-AF65-F5344CB8AC3E}">
        <p14:creationId xmlns:p14="http://schemas.microsoft.com/office/powerpoint/2010/main" val="19437482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28</a:t>
            </a:fld>
            <a:endParaRPr lang="en-US" altLang="ko-KR"/>
          </a:p>
        </p:txBody>
      </p:sp>
    </p:spTree>
    <p:extLst>
      <p:ext uri="{BB962C8B-B14F-4D97-AF65-F5344CB8AC3E}">
        <p14:creationId xmlns:p14="http://schemas.microsoft.com/office/powerpoint/2010/main" val="41032460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29</a:t>
            </a:fld>
            <a:endParaRPr lang="en-US" altLang="ko-KR"/>
          </a:p>
        </p:txBody>
      </p:sp>
    </p:spTree>
    <p:extLst>
      <p:ext uri="{BB962C8B-B14F-4D97-AF65-F5344CB8AC3E}">
        <p14:creationId xmlns:p14="http://schemas.microsoft.com/office/powerpoint/2010/main" val="660594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4154223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3851638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2449913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mtClean="0"/>
              <a:t>BSS color 1 – COBF sounding </a:t>
            </a:r>
            <a:r>
              <a:rPr lang="ko-KR" altLang="en-US" smtClean="0"/>
              <a:t>절차의 </a:t>
            </a:r>
            <a:r>
              <a:rPr lang="en-US" altLang="ko-KR" smtClean="0"/>
              <a:t>COBF</a:t>
            </a:r>
            <a:r>
              <a:rPr lang="en-US" altLang="ko-KR" baseline="0" smtClean="0"/>
              <a:t> NDPA</a:t>
            </a:r>
            <a:r>
              <a:rPr lang="ko-KR" altLang="en-US" baseline="0" smtClean="0"/>
              <a:t>에 이미 전달되는 정보임</a:t>
            </a:r>
            <a:endParaRPr lang="en-US" altLang="ko-KR"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554981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mtClean="0"/>
              <a:t>PPDU</a:t>
            </a:r>
            <a:r>
              <a:rPr lang="en-US" altLang="ko-KR" baseline="0" smtClean="0"/>
              <a:t> Type / M-AP Flag </a:t>
            </a:r>
            <a:r>
              <a:rPr lang="en-US" altLang="ko-KR" baseline="0" smtClean="0">
                <a:sym typeface="Wingdings" panose="05000000000000000000" pitchFamily="2" charset="2"/>
              </a:rPr>
              <a:t> CoBF</a:t>
            </a:r>
            <a:r>
              <a:rPr lang="ko-KR" altLang="en-US" baseline="0" smtClean="0">
                <a:sym typeface="Wingdings" panose="05000000000000000000" pitchFamily="2" charset="2"/>
              </a:rPr>
              <a:t>에선 자명한 세팅이므로 전달 필요 없음</a:t>
            </a:r>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129376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31122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198503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91228" y="6475413"/>
            <a:ext cx="1652697" cy="184666"/>
          </a:xfrm>
        </p:spPr>
        <p:txBody>
          <a:bodyPr/>
          <a:lstStyle>
            <a:lvl1pPr>
              <a:defRPr/>
            </a:lvl1pPr>
          </a:lstStyle>
          <a:p>
            <a:pPr>
              <a:defRPr/>
            </a:pPr>
            <a:r>
              <a:rPr lang="en-US" altLang="ko-KR" smtClean="0"/>
              <a:t>Insik Jung, LG Electronics</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smtClean="0"/>
              <a:t>January 2025</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6891228" y="6475413"/>
            <a:ext cx="1652697" cy="184666"/>
          </a:xfrm>
        </p:spPr>
        <p:txBody>
          <a:bodyPr/>
          <a:lstStyle>
            <a:lvl1pPr>
              <a:defRPr/>
            </a:lvl1pPr>
          </a:lstStyle>
          <a:p>
            <a:pPr>
              <a:defRPr/>
            </a:pPr>
            <a:r>
              <a:rPr lang="en-US" altLang="ko-KR" smtClean="0"/>
              <a:t>Insik Jung, LG Electronics</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smtClean="0"/>
              <a:t>January 2025</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551392" y="6475413"/>
            <a:ext cx="199253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smtClean="0"/>
              <a:t>Insik Jung et. al, LG Electronics</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a:t>
            </a:r>
            <a:r>
              <a:rPr kumimoji="0" lang="en-US" altLang="ko-KR" sz="1800" b="1" smtClean="0">
                <a:cs typeface="Arial" charset="0"/>
              </a:rPr>
              <a:t>IEEE 802.11-24</a:t>
            </a:r>
            <a:r>
              <a:rPr kumimoji="0" lang="en-US" altLang="ko-KR" sz="1800" b="1" smtClean="0">
                <a:solidFill>
                  <a:schemeClr val="tx1"/>
                </a:solidFill>
                <a:cs typeface="Arial" charset="0"/>
              </a:rPr>
              <a:t>/0087</a:t>
            </a:r>
            <a:r>
              <a:rPr kumimoji="0" lang="en-US" altLang="ko-KR" sz="1800" b="1" smtClean="0">
                <a:cs typeface="Arial" charset="0"/>
              </a:rPr>
              <a:t>r0</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2"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smtClean="0"/>
              <a:t>January 2025</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91228" y="6475413"/>
            <a:ext cx="1652697" cy="184666"/>
          </a:xfrm>
        </p:spPr>
        <p:txBody>
          <a:bodyPr/>
          <a:lstStyle/>
          <a:p>
            <a:pPr>
              <a:defRPr/>
            </a:pPr>
            <a:r>
              <a:rPr lang="en-US" altLang="ko-KR" smtClean="0"/>
              <a:t>Insik Jung,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smtClean="0">
                <a:solidFill>
                  <a:schemeClr val="tx1"/>
                </a:solidFill>
                <a:ea typeface="굴림" panose="020B0600000101010101" pitchFamily="50" charset="-127"/>
              </a:rPr>
              <a:t>Co-Triggering Frame Design for CoBF</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smtClean="0">
                <a:ea typeface="굴림" panose="020B0600000101010101" pitchFamily="50" charset="-127"/>
              </a:rPr>
              <a:t>:</a:t>
            </a:r>
            <a:r>
              <a:rPr lang="en-US" altLang="ko-KR" sz="2000" b="0" smtClean="0">
                <a:ea typeface="굴림" panose="020B0600000101010101" pitchFamily="50" charset="-127"/>
              </a:rPr>
              <a:t> </a:t>
            </a:r>
            <a:r>
              <a:rPr lang="en-US" altLang="ko-KR" sz="2000" b="0" smtClean="0">
                <a:ea typeface="굴림" panose="020B0600000101010101" pitchFamily="50" charset="-127"/>
              </a:rPr>
              <a:t>2025-</a:t>
            </a:r>
            <a:r>
              <a:rPr lang="en-US" altLang="ko-KR" sz="2000" b="0" smtClean="0">
                <a:solidFill>
                  <a:srgbClr val="FF0000"/>
                </a:solidFill>
                <a:ea typeface="굴림" panose="020B0600000101010101" pitchFamily="50" charset="-127"/>
              </a:rPr>
              <a:t>xx-xx</a:t>
            </a:r>
            <a:endParaRPr lang="en-US" altLang="ko-KR" sz="2000" b="0" dirty="0" smtClean="0">
              <a:solidFill>
                <a:srgbClr val="FF0000"/>
              </a:solidFill>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082992290"/>
              </p:ext>
            </p:extLst>
          </p:nvPr>
        </p:nvGraphicFramePr>
        <p:xfrm>
          <a:off x="762000" y="2895605"/>
          <a:ext cx="7620000" cy="3108800"/>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48031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378960">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Insik Jung</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insik0618.jung@lge.com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0">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43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Eunsung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0">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rgbClr val="000000"/>
                          </a:solidFill>
                          <a:effectLst/>
                          <a:uLnTx/>
                          <a:uFillTx/>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95807">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dongguk.lim@lge.com</a:t>
                      </a:r>
                      <a:endParaRPr kumimoji="0" lang="en-US" altLang="ko-KR"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273">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rgbClr val="000000"/>
                          </a:solidFill>
                          <a:effectLst/>
                          <a:uLnTx/>
                          <a:uFillTx/>
                          <a:latin typeface="Times New Roman" pitchFamily="18" charset="0"/>
                          <a:ea typeface="굴림" charset="-127"/>
                          <a:cs typeface="Times New Roman" pitchFamily="18" charset="0"/>
                        </a:rPr>
                        <a:t>Jinyoung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92268">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693">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321165">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795">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Geonhwan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350063">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geonhwan.kim@lge.com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8">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355332">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Types of the Parameters to be Delivered</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Common PHY parameters</a:t>
            </a:r>
            <a:endParaRPr lang="en-US" altLang="ko-KR" sz="1800"/>
          </a:p>
          <a:p>
            <a:pPr lvl="1"/>
            <a:r>
              <a:rPr lang="en-US" altLang="ko-KR" smtClean="0"/>
              <a:t>Identical U-SIG</a:t>
            </a:r>
          </a:p>
          <a:p>
            <a:pPr lvl="2"/>
            <a:r>
              <a:rPr lang="en-US" altLang="ko-KR" smtClean="0"/>
              <a:t> </a:t>
            </a:r>
            <a:r>
              <a:rPr lang="en-US" altLang="ko-KR"/>
              <a:t>PHY version </a:t>
            </a:r>
            <a:r>
              <a:rPr lang="en-US" altLang="ko-KR" smtClean="0"/>
              <a:t>identifier, UHR-SIG </a:t>
            </a:r>
            <a:r>
              <a:rPr lang="en-US" altLang="ko-KR"/>
              <a:t>MCS, Number of UHR-SIG </a:t>
            </a:r>
            <a:r>
              <a:rPr lang="en-US" altLang="ko-KR" smtClean="0"/>
              <a:t>Symbols</a:t>
            </a:r>
          </a:p>
          <a:p>
            <a:pPr lvl="1"/>
            <a:r>
              <a:rPr lang="en-US" altLang="ko-KR" smtClean="0"/>
              <a:t>Common field of the Identical UHR-SIG </a:t>
            </a:r>
          </a:p>
          <a:p>
            <a:pPr lvl="2"/>
            <a:r>
              <a:rPr lang="en-US" altLang="ko-KR" smtClean="0"/>
              <a:t>Spatial reuse, GI+LTF </a:t>
            </a:r>
            <a:r>
              <a:rPr lang="en-US" altLang="ko-KR"/>
              <a:t>size,  Number of UHR-LTF symbols, </a:t>
            </a:r>
            <a:r>
              <a:rPr lang="en-US" altLang="ko-KR" smtClean="0"/>
              <a:t>LDPC </a:t>
            </a:r>
            <a:r>
              <a:rPr lang="en-US" altLang="ko-KR"/>
              <a:t>Extra Symbol Segment, Pre-FEC padding, PE disambiguity, Number of Non-OFDMA </a:t>
            </a:r>
            <a:r>
              <a:rPr lang="en-US" altLang="ko-KR" smtClean="0"/>
              <a:t>users</a:t>
            </a:r>
            <a:endParaRPr lang="en-US" altLang="ko-KR"/>
          </a:p>
          <a:p>
            <a:pPr lvl="1"/>
            <a:r>
              <a:rPr lang="en-US" altLang="ko-KR" sz="2400" smtClean="0"/>
              <a:t>spatial configuration</a:t>
            </a:r>
          </a:p>
          <a:p>
            <a:pPr lvl="2"/>
            <a:endParaRPr lang="en-US" altLang="ko-KR"/>
          </a:p>
          <a:p>
            <a:r>
              <a:rPr lang="en-US" altLang="ko-KR" smtClean="0"/>
              <a:t>Per-user PHY parameters</a:t>
            </a:r>
          </a:p>
          <a:p>
            <a:pPr lvl="1"/>
            <a:r>
              <a:rPr lang="en-US" altLang="ko-KR" smtClean="0"/>
              <a:t>User field of the Identical UHR-SIG</a:t>
            </a:r>
          </a:p>
          <a:p>
            <a:pPr lvl="2"/>
            <a:r>
              <a:rPr lang="en-US" altLang="ko-KR"/>
              <a:t>STA-ID, MCS, BSS color indication, </a:t>
            </a:r>
            <a:r>
              <a:rPr lang="en-US" altLang="ko-KR" smtClean="0"/>
              <a:t>2xLDPC</a:t>
            </a: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Tree>
    <p:extLst>
      <p:ext uri="{BB962C8B-B14F-4D97-AF65-F5344CB8AC3E}">
        <p14:creationId xmlns:p14="http://schemas.microsoft.com/office/powerpoint/2010/main" val="3112631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Co-Triggering Frame</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Common PHY parameters </a:t>
            </a:r>
          </a:p>
          <a:p>
            <a:pPr lvl="1"/>
            <a:r>
              <a:rPr lang="en-US" altLang="ko-KR" smtClean="0"/>
              <a:t>Common PHY parameters would be natural to be delivered in common info field of the co-triggering frame</a:t>
            </a:r>
          </a:p>
          <a:p>
            <a:pPr lvl="2"/>
            <a:endParaRPr lang="en-US" altLang="ko-KR" smtClean="0"/>
          </a:p>
          <a:p>
            <a:r>
              <a:rPr lang="en-US" altLang="ko-KR" smtClean="0"/>
              <a:t>Per-user </a:t>
            </a:r>
            <a:r>
              <a:rPr lang="en-US" altLang="ko-KR"/>
              <a:t>PHY parameters</a:t>
            </a:r>
          </a:p>
          <a:p>
            <a:pPr lvl="1"/>
            <a:r>
              <a:rPr lang="en-US" altLang="ko-KR"/>
              <a:t>Per-user parameters would better to be delivered in the </a:t>
            </a:r>
            <a:r>
              <a:rPr lang="en-US" altLang="ko-KR" smtClean="0"/>
              <a:t>user </a:t>
            </a:r>
            <a:r>
              <a:rPr lang="en-US" altLang="ko-KR"/>
              <a:t>info field of the co-triggering </a:t>
            </a:r>
            <a:r>
              <a:rPr lang="en-US" altLang="ko-KR" smtClean="0"/>
              <a:t>frame</a:t>
            </a:r>
            <a:endParaRPr lang="en-US" altLang="ko-KR"/>
          </a:p>
          <a:p>
            <a:pPr lvl="2"/>
            <a:r>
              <a:rPr lang="en-US" altLang="ko-KR"/>
              <a:t>Since the aggregated data size of the per-user parameters varies according to the number of users, it may not proper to be included in the common field</a:t>
            </a:r>
            <a:endParaRPr lang="en-US" altLang="ko-KR" smtClean="0"/>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
        <p:nvSpPr>
          <p:cNvPr id="12" name="직사각형 11"/>
          <p:cNvSpPr/>
          <p:nvPr/>
        </p:nvSpPr>
        <p:spPr bwMode="auto">
          <a:xfrm>
            <a:off x="1365265" y="5334000"/>
            <a:ext cx="1981200" cy="9144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smtClean="0">
                <a:solidFill>
                  <a:schemeClr val="tx1"/>
                </a:solidFill>
                <a:latin typeface="Times New Roman" pitchFamily="18" charset="0"/>
              </a:rPr>
              <a:t>Common Info field</a:t>
            </a:r>
            <a:endParaRPr kumimoji="0" lang="ko-KR" altLang="en-US" sz="20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3352800" y="5334000"/>
            <a:ext cx="1981200" cy="914400"/>
          </a:xfrm>
          <a:prstGeom prst="rect">
            <a:avLst/>
          </a:prstGeom>
          <a:noFill/>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smtClean="0">
                <a:solidFill>
                  <a:schemeClr val="tx1"/>
                </a:solidFill>
                <a:latin typeface="Times New Roman" pitchFamily="18" charset="0"/>
              </a:rPr>
              <a:t>User </a:t>
            </a:r>
            <a:r>
              <a:rPr kumimoji="0" lang="en-US" altLang="ko-KR" sz="2000">
                <a:solidFill>
                  <a:schemeClr val="tx1"/>
                </a:solidFill>
                <a:latin typeface="Times New Roman" pitchFamily="18" charset="0"/>
              </a:rPr>
              <a:t>I</a:t>
            </a:r>
            <a:r>
              <a:rPr kumimoji="0" lang="en-US" altLang="ko-KR" sz="2000" smtClean="0">
                <a:solidFill>
                  <a:schemeClr val="tx1"/>
                </a:solidFill>
                <a:latin typeface="Times New Roman" pitchFamily="18" charset="0"/>
              </a:rPr>
              <a:t>nfo </a:t>
            </a:r>
            <a:r>
              <a:rPr kumimoji="0" lang="en-US" altLang="ko-KR" sz="2000">
                <a:solidFill>
                  <a:schemeClr val="tx1"/>
                </a:solidFill>
                <a:latin typeface="Times New Roman" pitchFamily="18" charset="0"/>
              </a:rPr>
              <a:t>F</a:t>
            </a:r>
            <a:r>
              <a:rPr kumimoji="0" lang="en-US" altLang="ko-KR" sz="2000" smtClean="0">
                <a:solidFill>
                  <a:schemeClr val="tx1"/>
                </a:solidFill>
                <a:latin typeface="Times New Roman" pitchFamily="18" charset="0"/>
              </a:rPr>
              <a:t>ield 1</a:t>
            </a:r>
            <a:endParaRPr kumimoji="0" lang="ko-KR" altLang="en-US" sz="20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5334000" y="5334000"/>
            <a:ext cx="1981200" cy="914400"/>
          </a:xfrm>
          <a:prstGeom prst="rect">
            <a:avLst/>
          </a:prstGeom>
          <a:noFill/>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2000" smtClean="0">
                <a:solidFill>
                  <a:schemeClr val="tx1"/>
                </a:solidFill>
                <a:latin typeface="Times New Roman" pitchFamily="18" charset="0"/>
              </a:rPr>
              <a:t>User </a:t>
            </a:r>
            <a:r>
              <a:rPr kumimoji="0" lang="en-US" altLang="ko-KR" sz="2000">
                <a:solidFill>
                  <a:schemeClr val="tx1"/>
                </a:solidFill>
                <a:latin typeface="Times New Roman" pitchFamily="18" charset="0"/>
              </a:rPr>
              <a:t>Info Field </a:t>
            </a:r>
            <a:r>
              <a:rPr kumimoji="0" lang="en-US" altLang="ko-KR" sz="2000" smtClean="0">
                <a:solidFill>
                  <a:schemeClr val="tx1"/>
                </a:solidFill>
                <a:latin typeface="Times New Roman" pitchFamily="18" charset="0"/>
              </a:rPr>
              <a:t>2</a:t>
            </a:r>
            <a:endParaRPr kumimoji="0" lang="ko-KR" altLang="en-US" sz="2000">
              <a:solidFill>
                <a:schemeClr val="tx1"/>
              </a:solidFill>
              <a:latin typeface="Times New Roman" pitchFamily="18" charset="0"/>
            </a:endParaRPr>
          </a:p>
        </p:txBody>
      </p:sp>
      <p:sp>
        <p:nvSpPr>
          <p:cNvPr id="15" name="TextBox 14"/>
          <p:cNvSpPr txBox="1"/>
          <p:nvPr/>
        </p:nvSpPr>
        <p:spPr>
          <a:xfrm>
            <a:off x="7509059" y="5606534"/>
            <a:ext cx="457200" cy="369332"/>
          </a:xfrm>
          <a:prstGeom prst="rect">
            <a:avLst/>
          </a:prstGeom>
          <a:noFill/>
        </p:spPr>
        <p:txBody>
          <a:bodyPr wrap="square" rtlCol="0">
            <a:spAutoFit/>
          </a:bodyPr>
          <a:lstStyle/>
          <a:p>
            <a:r>
              <a:rPr lang="en-US" altLang="ko-KR" sz="1800" b="1" smtClean="0"/>
              <a:t>…</a:t>
            </a:r>
            <a:endParaRPr lang="ko-KR" altLang="en-US" sz="1800" b="1"/>
          </a:p>
        </p:txBody>
      </p:sp>
    </p:spTree>
    <p:extLst>
      <p:ext uri="{BB962C8B-B14F-4D97-AF65-F5344CB8AC3E}">
        <p14:creationId xmlns:p14="http://schemas.microsoft.com/office/powerpoint/2010/main" val="2843950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Possible Containers</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We may consider some candidate trigger frame formats for the co-triggering frame</a:t>
            </a:r>
          </a:p>
          <a:p>
            <a:pPr lvl="1"/>
            <a:r>
              <a:rPr lang="en-US" altLang="ko-KR" smtClean="0"/>
              <a:t>MU-RTS TXS Trigger Frame</a:t>
            </a:r>
          </a:p>
          <a:p>
            <a:pPr lvl="1"/>
            <a:r>
              <a:rPr lang="en-US" altLang="ko-KR" smtClean="0"/>
              <a:t>BSRP Trigger Frame</a:t>
            </a:r>
          </a:p>
          <a:p>
            <a:pPr lvl="1"/>
            <a:r>
              <a:rPr lang="en-US" altLang="ko-KR" smtClean="0"/>
              <a:t>…</a:t>
            </a:r>
          </a:p>
          <a:p>
            <a:pPr lvl="1"/>
            <a:endParaRPr lang="en-US" altLang="ko-KR" smtClean="0"/>
          </a:p>
          <a:p>
            <a:r>
              <a:rPr lang="en-US" altLang="ko-KR" smtClean="0"/>
              <a:t>We prefer the MU-RTS TXS Trigger Frame</a:t>
            </a:r>
          </a:p>
          <a:p>
            <a:pPr lvl="1"/>
            <a:r>
              <a:rPr lang="en-US" altLang="ko-KR" smtClean="0"/>
              <a:t>MU-RTS TXS Trigger Frame is already adopted as a co-triggering frame for coordinated TDMA (Co-TDMA) </a:t>
            </a:r>
          </a:p>
          <a:p>
            <a:pPr lvl="1"/>
            <a:r>
              <a:rPr lang="en-US" altLang="ko-KR" smtClean="0"/>
              <a:t>To better use of multi-AP common framework, it is natural for Co-BF to consider MU-RTS TXS Trigger frame as a co-triggering frame</a:t>
            </a: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Tree>
    <p:extLst>
      <p:ext uri="{BB962C8B-B14F-4D97-AF65-F5344CB8AC3E}">
        <p14:creationId xmlns:p14="http://schemas.microsoft.com/office/powerpoint/2010/main" val="2854337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Container: MU-RTS TXS Trigger (1/4)</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CoBF MU-RTS trigger frame parsing</a:t>
            </a:r>
          </a:p>
          <a:p>
            <a:pPr lvl="1"/>
            <a:r>
              <a:rPr lang="en-US" altLang="ko-KR" smtClean="0"/>
              <a:t>Multi-AP parsing</a:t>
            </a:r>
          </a:p>
          <a:p>
            <a:pPr lvl="2"/>
            <a:r>
              <a:rPr lang="en-US" altLang="ko-KR" smtClean="0"/>
              <a:t>TXOP sharing mode = 3</a:t>
            </a:r>
          </a:p>
          <a:p>
            <a:pPr lvl="3"/>
            <a:r>
              <a:rPr lang="en-US" altLang="ko-KR" smtClean="0"/>
              <a:t>If the value is 3, we can parse that the trigger frame is for multi-AP transmission</a:t>
            </a:r>
          </a:p>
          <a:p>
            <a:pPr lvl="2"/>
            <a:endParaRPr lang="en-US" altLang="ko-KR" smtClean="0"/>
          </a:p>
          <a:p>
            <a:pPr lvl="2"/>
            <a:endParaRPr lang="en-US" altLang="ko-KR"/>
          </a:p>
          <a:p>
            <a:pPr lvl="2"/>
            <a:endParaRPr lang="en-US" altLang="ko-KR" smtClean="0"/>
          </a:p>
          <a:p>
            <a:pPr lvl="2"/>
            <a:endParaRPr lang="en-US" altLang="ko-KR" smtClean="0"/>
          </a:p>
          <a:p>
            <a:pPr lvl="2"/>
            <a:endParaRPr lang="en-US" altLang="ko-KR"/>
          </a:p>
          <a:p>
            <a:pPr lvl="2"/>
            <a:endParaRPr lang="en-US" altLang="ko-KR" smtClean="0"/>
          </a:p>
          <a:p>
            <a:pPr lvl="2"/>
            <a:endParaRPr lang="en-US" altLang="ko-KR" smtClean="0"/>
          </a:p>
          <a:p>
            <a:pPr marL="457200" lvl="1" indent="0">
              <a:buNone/>
            </a:pPr>
            <a:endParaRPr lang="en-US" altLang="ko-KR" smtClean="0"/>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graphicFrame>
        <p:nvGraphicFramePr>
          <p:cNvPr id="13" name="표 12"/>
          <p:cNvGraphicFramePr>
            <a:graphicFrameLocks noGrp="1"/>
          </p:cNvGraphicFramePr>
          <p:nvPr>
            <p:extLst>
              <p:ext uri="{D42A27DB-BD31-4B8C-83A1-F6EECF244321}">
                <p14:modId xmlns:p14="http://schemas.microsoft.com/office/powerpoint/2010/main" val="25018947"/>
              </p:ext>
            </p:extLst>
          </p:nvPr>
        </p:nvGraphicFramePr>
        <p:xfrm>
          <a:off x="1292056" y="3382487"/>
          <a:ext cx="7251868" cy="2941320"/>
        </p:xfrm>
        <a:graphic>
          <a:graphicData uri="http://schemas.openxmlformats.org/drawingml/2006/table">
            <a:tbl>
              <a:tblPr firstRow="1" bandRow="1">
                <a:tableStyleId>{2D5ABB26-0587-4C30-8999-92F81FD0307C}</a:tableStyleId>
              </a:tblPr>
              <a:tblGrid>
                <a:gridCol w="2060744"/>
                <a:gridCol w="5191124"/>
              </a:tblGrid>
              <a:tr h="370840">
                <a:tc>
                  <a:txBody>
                    <a:bodyPr/>
                    <a:lstStyle/>
                    <a:p>
                      <a:pPr latinLnBrk="1"/>
                      <a:r>
                        <a:rPr lang="en-US" altLang="ko-KR" smtClean="0"/>
                        <a:t>TXS mode subfield</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mtClean="0"/>
                        <a:t>Description</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latinLnBrk="1"/>
                      <a:r>
                        <a:rPr lang="en-US" altLang="ko-KR" smtClean="0"/>
                        <a:t>0</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mtClean="0"/>
                        <a:t>MU-RTS that does not initiate TXS procedure</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latinLnBrk="1"/>
                      <a:r>
                        <a:rPr lang="en-US" altLang="ko-KR" smtClean="0"/>
                        <a:t>1</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mtClean="0"/>
                        <a:t>MU-RTS that initiates TXS procedure wherein a scheduled STA can only transmit MPDU(s)</a:t>
                      </a:r>
                      <a:r>
                        <a:rPr lang="en-US" altLang="ko-KR" baseline="0" smtClean="0"/>
                        <a:t> addressed to its associated AP</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latinLnBrk="1"/>
                      <a:r>
                        <a:rPr lang="en-US" altLang="ko-KR" smtClean="0"/>
                        <a:t>2</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mtClean="0"/>
                        <a:t>MU-RTS that initiates</a:t>
                      </a:r>
                      <a:r>
                        <a:rPr lang="en-US" altLang="ko-KR" baseline="0" smtClean="0"/>
                        <a:t> TXS procedure whrein a scheduled STA can transmit MPDU(s) addressed to its associated AP or addressed to another STA</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latinLnBrk="1"/>
                      <a:r>
                        <a:rPr lang="en-US" altLang="ko-KR" smtClean="0"/>
                        <a:t>3</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mtClean="0">
                          <a:solidFill>
                            <a:srgbClr val="FF0000"/>
                          </a:solidFill>
                        </a:rPr>
                        <a:t>MU-RTS</a:t>
                      </a:r>
                      <a:r>
                        <a:rPr lang="en-US" altLang="ko-KR" baseline="0" smtClean="0">
                          <a:solidFill>
                            <a:srgbClr val="FF0000"/>
                          </a:solidFill>
                        </a:rPr>
                        <a:t> for multi-AP transmission</a:t>
                      </a:r>
                      <a:endParaRPr lang="ko-KR" altLang="en-US">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 name="직사각형 13"/>
          <p:cNvSpPr/>
          <p:nvPr/>
        </p:nvSpPr>
        <p:spPr bwMode="auto">
          <a:xfrm>
            <a:off x="1143000" y="5867400"/>
            <a:ext cx="7543800" cy="57912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14318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Container: MU-RTS TXS Trigger (2/4)</a:t>
            </a:r>
            <a:endParaRPr lang="ko-KR" altLang="en-US" dirty="0"/>
          </a:p>
        </p:txBody>
      </p:sp>
      <p:sp>
        <p:nvSpPr>
          <p:cNvPr id="3" name="내용 개체 틀 2"/>
          <p:cNvSpPr>
            <a:spLocks noGrp="1"/>
          </p:cNvSpPr>
          <p:nvPr>
            <p:ph idx="1"/>
          </p:nvPr>
        </p:nvSpPr>
        <p:spPr>
          <a:xfrm>
            <a:off x="685799" y="1752600"/>
            <a:ext cx="7858125" cy="4343400"/>
          </a:xfrm>
        </p:spPr>
        <p:txBody>
          <a:bodyPr/>
          <a:lstStyle/>
          <a:p>
            <a:pPr lvl="1"/>
            <a:r>
              <a:rPr lang="en-US" altLang="ko-KR" smtClean="0"/>
              <a:t>CoBF parsing</a:t>
            </a:r>
          </a:p>
          <a:p>
            <a:pPr lvl="2"/>
            <a:r>
              <a:rPr lang="en-US" altLang="ko-KR" smtClean="0"/>
              <a:t>Multi-AP coordination type</a:t>
            </a:r>
          </a:p>
          <a:p>
            <a:pPr lvl="3"/>
            <a:r>
              <a:rPr lang="en-US" altLang="ko-KR" smtClean="0"/>
              <a:t>Newly introduced field to identify the Multi-AP transmission scheme</a:t>
            </a:r>
          </a:p>
          <a:p>
            <a:pPr lvl="3"/>
            <a:r>
              <a:rPr lang="en-US" altLang="ko-KR" smtClean="0"/>
              <a:t>If the value is 2, we can parse that the trigger frame is for CoBF</a:t>
            </a:r>
          </a:p>
          <a:p>
            <a:pPr lvl="2"/>
            <a:endParaRPr lang="en-US" altLang="ko-KR"/>
          </a:p>
          <a:p>
            <a:pPr lvl="2"/>
            <a:endParaRPr lang="en-US" altLang="ko-KR" smtClean="0"/>
          </a:p>
          <a:p>
            <a:pPr lvl="2"/>
            <a:endParaRPr lang="en-US" altLang="ko-KR"/>
          </a:p>
          <a:p>
            <a:pPr lvl="2"/>
            <a:endParaRPr lang="en-US" altLang="ko-KR" smtClean="0"/>
          </a:p>
          <a:p>
            <a:pPr lvl="2"/>
            <a:endParaRPr lang="en-US" altLang="ko-KR"/>
          </a:p>
          <a:p>
            <a:pPr marL="857250" lvl="2" indent="0">
              <a:buNone/>
            </a:pPr>
            <a:endParaRPr lang="en-US" altLang="ko-K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graphicFrame>
        <p:nvGraphicFramePr>
          <p:cNvPr id="9" name="표 8"/>
          <p:cNvGraphicFramePr>
            <a:graphicFrameLocks noGrp="1"/>
          </p:cNvGraphicFramePr>
          <p:nvPr>
            <p:extLst>
              <p:ext uri="{D42A27DB-BD31-4B8C-83A1-F6EECF244321}">
                <p14:modId xmlns:p14="http://schemas.microsoft.com/office/powerpoint/2010/main" val="462736636"/>
              </p:ext>
            </p:extLst>
          </p:nvPr>
        </p:nvGraphicFramePr>
        <p:xfrm>
          <a:off x="1301021" y="3276600"/>
          <a:ext cx="7251868" cy="1854200"/>
        </p:xfrm>
        <a:graphic>
          <a:graphicData uri="http://schemas.openxmlformats.org/drawingml/2006/table">
            <a:tbl>
              <a:tblPr firstRow="1" bandRow="1">
                <a:tableStyleId>{2D5ABB26-0587-4C30-8999-92F81FD0307C}</a:tableStyleId>
              </a:tblPr>
              <a:tblGrid>
                <a:gridCol w="2060744"/>
                <a:gridCol w="5191124"/>
              </a:tblGrid>
              <a:tr h="370840">
                <a:tc>
                  <a:txBody>
                    <a:bodyPr/>
                    <a:lstStyle/>
                    <a:p>
                      <a:pPr algn="ctr" latinLnBrk="1"/>
                      <a:r>
                        <a:rPr lang="en-US" altLang="ko-KR" smtClean="0"/>
                        <a:t>subfield</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mtClean="0"/>
                        <a:t>Description</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latinLnBrk="1"/>
                      <a:r>
                        <a:rPr lang="en-US" altLang="ko-KR" smtClean="0"/>
                        <a:t>0</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mtClean="0"/>
                        <a:t>Co-TDMA</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latinLnBrk="1"/>
                      <a:r>
                        <a:rPr lang="en-US" altLang="ko-KR" smtClean="0"/>
                        <a:t>1</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mtClean="0"/>
                        <a:t>CoSR</a:t>
                      </a:r>
                      <a:endParaRPr lang="ko-KR"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defTabSz="914400" rtl="0" eaLnBrk="1" latinLnBrk="1" hangingPunct="1"/>
                      <a:r>
                        <a:rPr lang="en-US" altLang="ko-KR" sz="1800" kern="1200" smtClean="0">
                          <a:solidFill>
                            <a:schemeClr val="tx1"/>
                          </a:solidFill>
                          <a:latin typeface="+mn-lt"/>
                          <a:ea typeface="+mn-ea"/>
                          <a:cs typeface="+mn-cs"/>
                        </a:rPr>
                        <a:t>2</a:t>
                      </a:r>
                      <a:endParaRPr lang="ko-KR" altLang="en-US" sz="18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mtClean="0">
                          <a:solidFill>
                            <a:srgbClr val="FF0000"/>
                          </a:solidFill>
                        </a:rPr>
                        <a:t>CoBF</a:t>
                      </a:r>
                      <a:endParaRPr lang="ko-KR" altLang="en-US">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latinLnBrk="1"/>
                      <a:r>
                        <a:rPr lang="en-US" altLang="ko-KR" smtClean="0">
                          <a:solidFill>
                            <a:schemeClr val="tx1"/>
                          </a:solidFill>
                        </a:rPr>
                        <a:t>3</a:t>
                      </a:r>
                      <a:endParaRPr lang="ko-KR"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r>
                        <a:rPr lang="en-US" altLang="ko-KR" smtClean="0">
                          <a:solidFill>
                            <a:schemeClr val="tx1"/>
                          </a:solidFill>
                        </a:rPr>
                        <a:t>…</a:t>
                      </a:r>
                      <a:endParaRPr lang="ko-KR"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직사각형 9"/>
          <p:cNvSpPr/>
          <p:nvPr/>
        </p:nvSpPr>
        <p:spPr bwMode="auto">
          <a:xfrm>
            <a:off x="1143000" y="4312920"/>
            <a:ext cx="7543800" cy="492312"/>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64764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Container: MU-RTS TXS Trigger (3/4)</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Common Field Example</a:t>
            </a:r>
          </a:p>
          <a:p>
            <a:pPr lvl="1"/>
            <a:r>
              <a:rPr lang="en-US" altLang="ko-KR"/>
              <a:t>If the MU-RTS TXS is parsed as CoBF, we can redesign the common field of the trigger </a:t>
            </a:r>
            <a:r>
              <a:rPr lang="en-US" altLang="ko-KR" smtClean="0"/>
              <a:t>frame</a:t>
            </a:r>
          </a:p>
          <a:p>
            <a:pPr lvl="2"/>
            <a:r>
              <a:rPr lang="en-US" altLang="ko-KR" smtClean="0"/>
              <a:t>Order of the subfields need to be discussed in the future</a:t>
            </a:r>
          </a:p>
          <a:p>
            <a:pPr lvl="2"/>
            <a:r>
              <a:rPr lang="en-US" altLang="ko-KR" smtClean="0"/>
              <a:t>Number of the bits of each field needs to be discussed in the future</a:t>
            </a:r>
          </a:p>
          <a:p>
            <a:pPr lvl="2"/>
            <a:r>
              <a:rPr lang="en-US" altLang="ko-KR" smtClean="0"/>
              <a:t>We may need a special user info field to signal the overflowed parameters</a:t>
            </a:r>
          </a:p>
          <a:p>
            <a:pPr lvl="1"/>
            <a:r>
              <a:rPr lang="en-US" altLang="ko-KR" smtClean="0"/>
              <a:t>If we do not want to redesign the common info field, Multi-AP coordination type and common PHY parameters may need to be delivered in special user info field(s). </a:t>
            </a:r>
          </a:p>
          <a:p>
            <a:pPr lvl="1"/>
            <a:endParaRPr lang="en-US" altLang="ko-KR" smtClean="0"/>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
        <p:nvSpPr>
          <p:cNvPr id="7" name="직사각형 6"/>
          <p:cNvSpPr/>
          <p:nvPr/>
        </p:nvSpPr>
        <p:spPr bwMode="auto">
          <a:xfrm>
            <a:off x="1291279" y="5142707"/>
            <a:ext cx="934778"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Trigger Type</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2168906" y="5142707"/>
            <a:ext cx="678964"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More TF</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2847870" y="5142707"/>
            <a:ext cx="839788"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CS Required</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3687658" y="5142707"/>
            <a:ext cx="839788"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TXS Mode</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5748229" y="5142707"/>
            <a:ext cx="1143000"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Common PHY Parameters</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54" name="직사각형 53"/>
          <p:cNvSpPr/>
          <p:nvPr/>
        </p:nvSpPr>
        <p:spPr bwMode="auto">
          <a:xfrm>
            <a:off x="4506843" y="5142707"/>
            <a:ext cx="1241385"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altLang="ko-KR" sz="1400">
                <a:solidFill>
                  <a:schemeClr val="tx1"/>
                </a:solidFill>
                <a:latin typeface="Times New Roman" pitchFamily="18" charset="0"/>
              </a:rPr>
              <a:t>Multi-AP Coordination Type</a:t>
            </a:r>
            <a:endParaRPr kumimoji="0" lang="ko-KR" altLang="en-US" sz="1400">
              <a:solidFill>
                <a:schemeClr val="tx1"/>
              </a:solidFill>
              <a:latin typeface="Times New Roman" pitchFamily="18" charset="0"/>
            </a:endParaRPr>
          </a:p>
        </p:txBody>
      </p:sp>
      <p:sp>
        <p:nvSpPr>
          <p:cNvPr id="56" name="직사각형 55"/>
          <p:cNvSpPr/>
          <p:nvPr/>
        </p:nvSpPr>
        <p:spPr bwMode="auto">
          <a:xfrm>
            <a:off x="6891229" y="5142707"/>
            <a:ext cx="1143000"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a:t>
            </a:r>
            <a:endParaRPr kumimoji="0" lang="ko-KR" altLang="en-US" sz="1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07173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Container: MU-RTS TXS Trigger (4/4)</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CoBF User Field Example</a:t>
            </a:r>
          </a:p>
          <a:p>
            <a:pPr lvl="1"/>
            <a:r>
              <a:rPr lang="en-US" altLang="ko-KR" smtClean="0"/>
              <a:t>If MU-RTS TXS trigger frame is parsed as CoBF, we can define a new user field named CoBF user field</a:t>
            </a:r>
          </a:p>
          <a:p>
            <a:pPr lvl="2"/>
            <a:r>
              <a:rPr lang="en-US" altLang="ko-KR" smtClean="0"/>
              <a:t>AID 12 field indicates the shared AP’s ID </a:t>
            </a:r>
          </a:p>
          <a:p>
            <a:pPr lvl="1"/>
            <a:r>
              <a:rPr lang="en-US" altLang="ko-KR" smtClean="0"/>
              <a:t>Or, we can redesign the UHR variant user info field when the frame is parsed as CoBF</a:t>
            </a:r>
          </a:p>
          <a:p>
            <a:r>
              <a:rPr lang="en-US" altLang="ko-KR" smtClean="0"/>
              <a:t>Another option</a:t>
            </a:r>
          </a:p>
          <a:p>
            <a:pPr lvl="1"/>
            <a:r>
              <a:rPr lang="en-US" altLang="ko-KR" smtClean="0"/>
              <a:t>We may not even need AID12 field since the RA would be set to shared AP’s address and then shared AP’s ID is obvious and legacy stations will not read this trigger frame. </a:t>
            </a:r>
          </a:p>
          <a:p>
            <a:pPr marL="857250" lvl="2" indent="0">
              <a:buNone/>
            </a:pPr>
            <a:endParaRPr lang="en-US" altLang="ko-KR" smtClean="0"/>
          </a:p>
          <a:p>
            <a:pPr lvl="2"/>
            <a:endParaRPr lang="en-US" altLang="ko-KR" smtClean="0"/>
          </a:p>
          <a:p>
            <a:pPr marL="457200" lvl="1" indent="0">
              <a:buNone/>
            </a:pPr>
            <a:endParaRPr lang="en-US" altLang="ko-KR" smtClean="0"/>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
        <p:nvSpPr>
          <p:cNvPr id="7" name="직사각형 6"/>
          <p:cNvSpPr/>
          <p:nvPr/>
        </p:nvSpPr>
        <p:spPr bwMode="auto">
          <a:xfrm>
            <a:off x="1310698" y="5562600"/>
            <a:ext cx="1167838"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AID 12</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19" name="직사각형 18"/>
          <p:cNvSpPr/>
          <p:nvPr/>
        </p:nvSpPr>
        <p:spPr bwMode="auto">
          <a:xfrm>
            <a:off x="2478536" y="5562600"/>
            <a:ext cx="1161558"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smtClean="0">
                <a:solidFill>
                  <a:schemeClr val="tx1"/>
                </a:solidFill>
                <a:latin typeface="Times New Roman" pitchFamily="18" charset="0"/>
              </a:rPr>
              <a:t>STA-ID</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3640094" y="5562600"/>
            <a:ext cx="973290"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MCS</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4605337" y="5562600"/>
            <a:ext cx="1172026"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BSS</a:t>
            </a:r>
            <a:r>
              <a:rPr kumimoji="0" lang="en-US" altLang="ko-KR" sz="1400" b="0" i="0" u="none" strike="noStrike" cap="none" normalizeH="0" smtClean="0">
                <a:ln>
                  <a:noFill/>
                </a:ln>
                <a:solidFill>
                  <a:schemeClr val="tx1"/>
                </a:solidFill>
                <a:effectLst/>
                <a:latin typeface="Times New Roman" pitchFamily="18" charset="0"/>
              </a:rPr>
              <a:t> Color Indication</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5777363" y="5562600"/>
            <a:ext cx="852037"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2xLDPC</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1245499" y="5306759"/>
            <a:ext cx="381000" cy="276999"/>
          </a:xfrm>
          <a:prstGeom prst="rect">
            <a:avLst/>
          </a:prstGeom>
          <a:noFill/>
        </p:spPr>
        <p:txBody>
          <a:bodyPr wrap="square" rtlCol="0">
            <a:spAutoFit/>
          </a:bodyPr>
          <a:lstStyle/>
          <a:p>
            <a:r>
              <a:rPr lang="en-US" altLang="ko-KR" smtClean="0"/>
              <a:t>B0</a:t>
            </a:r>
            <a:endParaRPr lang="ko-KR" altLang="en-US"/>
          </a:p>
        </p:txBody>
      </p:sp>
      <p:sp>
        <p:nvSpPr>
          <p:cNvPr id="25" name="TextBox 24"/>
          <p:cNvSpPr txBox="1"/>
          <p:nvPr/>
        </p:nvSpPr>
        <p:spPr>
          <a:xfrm>
            <a:off x="2007498" y="5306759"/>
            <a:ext cx="487547" cy="276999"/>
          </a:xfrm>
          <a:prstGeom prst="rect">
            <a:avLst/>
          </a:prstGeom>
          <a:noFill/>
        </p:spPr>
        <p:txBody>
          <a:bodyPr wrap="square" rtlCol="0">
            <a:spAutoFit/>
          </a:bodyPr>
          <a:lstStyle/>
          <a:p>
            <a:r>
              <a:rPr lang="en-US" altLang="ko-KR" smtClean="0"/>
              <a:t>B11</a:t>
            </a:r>
            <a:endParaRPr lang="ko-KR" altLang="en-US"/>
          </a:p>
        </p:txBody>
      </p:sp>
      <p:sp>
        <p:nvSpPr>
          <p:cNvPr id="26" name="TextBox 25"/>
          <p:cNvSpPr txBox="1"/>
          <p:nvPr/>
        </p:nvSpPr>
        <p:spPr>
          <a:xfrm>
            <a:off x="2501255" y="5306759"/>
            <a:ext cx="487547" cy="276999"/>
          </a:xfrm>
          <a:prstGeom prst="rect">
            <a:avLst/>
          </a:prstGeom>
          <a:noFill/>
        </p:spPr>
        <p:txBody>
          <a:bodyPr wrap="square" rtlCol="0">
            <a:spAutoFit/>
          </a:bodyPr>
          <a:lstStyle/>
          <a:p>
            <a:r>
              <a:rPr lang="en-US" altLang="ko-KR" smtClean="0"/>
              <a:t>B12</a:t>
            </a:r>
            <a:endParaRPr lang="ko-KR" altLang="en-US"/>
          </a:p>
        </p:txBody>
      </p:sp>
      <p:sp>
        <p:nvSpPr>
          <p:cNvPr id="27" name="TextBox 26"/>
          <p:cNvSpPr txBox="1"/>
          <p:nvPr/>
        </p:nvSpPr>
        <p:spPr>
          <a:xfrm>
            <a:off x="3224561" y="5306759"/>
            <a:ext cx="487547" cy="276999"/>
          </a:xfrm>
          <a:prstGeom prst="rect">
            <a:avLst/>
          </a:prstGeom>
          <a:noFill/>
        </p:spPr>
        <p:txBody>
          <a:bodyPr wrap="square" rtlCol="0">
            <a:spAutoFit/>
          </a:bodyPr>
          <a:lstStyle/>
          <a:p>
            <a:r>
              <a:rPr lang="en-US" altLang="ko-KR" smtClean="0"/>
              <a:t>B22</a:t>
            </a:r>
            <a:endParaRPr lang="ko-KR" altLang="en-US"/>
          </a:p>
        </p:txBody>
      </p:sp>
      <p:sp>
        <p:nvSpPr>
          <p:cNvPr id="28" name="직사각형 27"/>
          <p:cNvSpPr/>
          <p:nvPr/>
        </p:nvSpPr>
        <p:spPr bwMode="auto">
          <a:xfrm>
            <a:off x="6629400" y="5562600"/>
            <a:ext cx="1566971" cy="762000"/>
          </a:xfrm>
          <a:prstGeom prst="rect">
            <a:avLst/>
          </a:prstGeom>
          <a:ln w="12700">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rPr>
              <a:t>Reserved</a:t>
            </a:r>
            <a:endParaRPr kumimoji="0" lang="ko-KR" altLang="en-US" sz="14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3587391" y="5306759"/>
            <a:ext cx="487547" cy="276999"/>
          </a:xfrm>
          <a:prstGeom prst="rect">
            <a:avLst/>
          </a:prstGeom>
          <a:noFill/>
        </p:spPr>
        <p:txBody>
          <a:bodyPr wrap="square" rtlCol="0">
            <a:spAutoFit/>
          </a:bodyPr>
          <a:lstStyle/>
          <a:p>
            <a:r>
              <a:rPr lang="en-US" altLang="ko-KR" smtClean="0"/>
              <a:t>B23</a:t>
            </a:r>
            <a:endParaRPr lang="ko-KR" altLang="en-US"/>
          </a:p>
        </p:txBody>
      </p:sp>
      <p:sp>
        <p:nvSpPr>
          <p:cNvPr id="30" name="TextBox 29"/>
          <p:cNvSpPr txBox="1"/>
          <p:nvPr/>
        </p:nvSpPr>
        <p:spPr>
          <a:xfrm>
            <a:off x="4140942" y="5306759"/>
            <a:ext cx="487547" cy="276999"/>
          </a:xfrm>
          <a:prstGeom prst="rect">
            <a:avLst/>
          </a:prstGeom>
          <a:noFill/>
        </p:spPr>
        <p:txBody>
          <a:bodyPr wrap="square" rtlCol="0">
            <a:spAutoFit/>
          </a:bodyPr>
          <a:lstStyle/>
          <a:p>
            <a:r>
              <a:rPr lang="en-US" altLang="ko-KR" smtClean="0"/>
              <a:t>B27</a:t>
            </a:r>
            <a:endParaRPr lang="ko-KR" altLang="en-US"/>
          </a:p>
        </p:txBody>
      </p:sp>
      <p:sp>
        <p:nvSpPr>
          <p:cNvPr id="31" name="TextBox 30"/>
          <p:cNvSpPr txBox="1"/>
          <p:nvPr/>
        </p:nvSpPr>
        <p:spPr>
          <a:xfrm>
            <a:off x="4968167" y="5306759"/>
            <a:ext cx="487547" cy="276999"/>
          </a:xfrm>
          <a:prstGeom prst="rect">
            <a:avLst/>
          </a:prstGeom>
          <a:noFill/>
        </p:spPr>
        <p:txBody>
          <a:bodyPr wrap="square" rtlCol="0">
            <a:spAutoFit/>
          </a:bodyPr>
          <a:lstStyle/>
          <a:p>
            <a:r>
              <a:rPr lang="en-US" altLang="ko-KR" smtClean="0"/>
              <a:t>B28</a:t>
            </a:r>
            <a:endParaRPr lang="ko-KR" altLang="en-US"/>
          </a:p>
        </p:txBody>
      </p:sp>
      <p:sp>
        <p:nvSpPr>
          <p:cNvPr id="32" name="TextBox 31"/>
          <p:cNvSpPr txBox="1"/>
          <p:nvPr/>
        </p:nvSpPr>
        <p:spPr>
          <a:xfrm>
            <a:off x="5951353" y="5306759"/>
            <a:ext cx="487547" cy="276999"/>
          </a:xfrm>
          <a:prstGeom prst="rect">
            <a:avLst/>
          </a:prstGeom>
          <a:noFill/>
        </p:spPr>
        <p:txBody>
          <a:bodyPr wrap="square" rtlCol="0">
            <a:spAutoFit/>
          </a:bodyPr>
          <a:lstStyle/>
          <a:p>
            <a:r>
              <a:rPr lang="en-US" altLang="ko-KR" smtClean="0"/>
              <a:t>B29</a:t>
            </a:r>
            <a:endParaRPr lang="ko-KR" altLang="en-US"/>
          </a:p>
        </p:txBody>
      </p:sp>
      <p:sp>
        <p:nvSpPr>
          <p:cNvPr id="33" name="TextBox 32"/>
          <p:cNvSpPr txBox="1"/>
          <p:nvPr/>
        </p:nvSpPr>
        <p:spPr>
          <a:xfrm>
            <a:off x="6622335" y="5306759"/>
            <a:ext cx="487547" cy="276999"/>
          </a:xfrm>
          <a:prstGeom prst="rect">
            <a:avLst/>
          </a:prstGeom>
          <a:noFill/>
        </p:spPr>
        <p:txBody>
          <a:bodyPr wrap="square" rtlCol="0">
            <a:spAutoFit/>
          </a:bodyPr>
          <a:lstStyle/>
          <a:p>
            <a:r>
              <a:rPr lang="en-US" altLang="ko-KR" smtClean="0"/>
              <a:t>B30</a:t>
            </a:r>
            <a:endParaRPr lang="ko-KR" altLang="en-US"/>
          </a:p>
        </p:txBody>
      </p:sp>
      <p:sp>
        <p:nvSpPr>
          <p:cNvPr id="34" name="TextBox 33"/>
          <p:cNvSpPr txBox="1"/>
          <p:nvPr/>
        </p:nvSpPr>
        <p:spPr>
          <a:xfrm>
            <a:off x="7728166" y="5306759"/>
            <a:ext cx="487547" cy="276999"/>
          </a:xfrm>
          <a:prstGeom prst="rect">
            <a:avLst/>
          </a:prstGeom>
          <a:noFill/>
        </p:spPr>
        <p:txBody>
          <a:bodyPr wrap="square" rtlCol="0">
            <a:spAutoFit/>
          </a:bodyPr>
          <a:lstStyle/>
          <a:p>
            <a:r>
              <a:rPr lang="en-US" altLang="ko-KR" smtClean="0"/>
              <a:t>B39</a:t>
            </a:r>
            <a:endParaRPr lang="ko-KR" altLang="en-US"/>
          </a:p>
        </p:txBody>
      </p:sp>
    </p:spTree>
    <p:extLst>
      <p:ext uri="{BB962C8B-B14F-4D97-AF65-F5344CB8AC3E}">
        <p14:creationId xmlns:p14="http://schemas.microsoft.com/office/powerpoint/2010/main" val="4253100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Thoughts on ICF/ICR for CoBF</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For the common SIG field, some parameters would better to be negotiated through ICF/ICR in advance of transmitting the co-triggering frame for the sharing AP to decide the common parameters</a:t>
            </a:r>
          </a:p>
          <a:p>
            <a:pPr lvl="1"/>
            <a:r>
              <a:rPr lang="en-US" altLang="ko-KR" smtClean="0"/>
              <a:t>Available bandwidth</a:t>
            </a:r>
          </a:p>
          <a:p>
            <a:pPr lvl="1"/>
            <a:r>
              <a:rPr lang="en-US" altLang="ko-KR" smtClean="0"/>
              <a:t>Punctured channel information (might be a dynamic punc. info.)</a:t>
            </a:r>
          </a:p>
          <a:p>
            <a:pPr lvl="1"/>
            <a:r>
              <a:rPr lang="en-US" altLang="ko-KR" smtClean="0"/>
              <a:t>GI+LTF size</a:t>
            </a:r>
          </a:p>
          <a:p>
            <a:pPr lvl="1"/>
            <a:r>
              <a:rPr lang="en-US" altLang="ko-KR" smtClean="0"/>
              <a:t>Number of UHR-LTF symbols</a:t>
            </a:r>
          </a:p>
          <a:p>
            <a:pPr lvl="1"/>
            <a:r>
              <a:rPr lang="en-US" altLang="ko-KR" smtClean="0"/>
              <a:t>Serving STAs information (number of STAs, STA-IDs)</a:t>
            </a:r>
          </a:p>
          <a:p>
            <a:pPr lvl="1"/>
            <a:r>
              <a:rPr lang="en-US" altLang="ko-KR" smtClean="0"/>
              <a:t>Etc..</a:t>
            </a: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Tree>
    <p:extLst>
      <p:ext uri="{BB962C8B-B14F-4D97-AF65-F5344CB8AC3E}">
        <p14:creationId xmlns:p14="http://schemas.microsoft.com/office/powerpoint/2010/main" val="2364619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Conclusion</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We have proposed a method to configure the common pre-UHR portion for CoBF Transmission </a:t>
            </a:r>
          </a:p>
          <a:p>
            <a:r>
              <a:rPr lang="en-US" altLang="ko-KR" smtClean="0"/>
              <a:t>We propose to use co-triggering frame as a container to deliver the derived common parameters to the shared AP</a:t>
            </a:r>
          </a:p>
          <a:p>
            <a:pPr lvl="1"/>
            <a:r>
              <a:rPr lang="en-US" altLang="ko-KR" smtClean="0"/>
              <a:t>Especially, we proposed MU-RTS TXS trigger frame</a:t>
            </a: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Tree>
    <p:extLst>
      <p:ext uri="{BB962C8B-B14F-4D97-AF65-F5344CB8AC3E}">
        <p14:creationId xmlns:p14="http://schemas.microsoft.com/office/powerpoint/2010/main" val="382039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b="0" smtClean="0"/>
              <a:t>[1] 11-19-0842-00, </a:t>
            </a:r>
            <a:r>
              <a:rPr lang="en-US" altLang="ko-KR" sz="2000" b="0"/>
              <a:t>Multi-AP set configuration for </a:t>
            </a:r>
            <a:r>
              <a:rPr lang="en-US" altLang="ko-KR" sz="2000" b="0" smtClean="0"/>
              <a:t>C-TDMA</a:t>
            </a:r>
          </a:p>
          <a:p>
            <a:pPr marL="0" indent="0">
              <a:buNone/>
            </a:pPr>
            <a:r>
              <a:rPr lang="en-US" altLang="ko-KR" sz="2000" b="0"/>
              <a:t>[2] 11-24-1220-00, A Framework for Coordinated Access </a:t>
            </a:r>
            <a:r>
              <a:rPr lang="en-US" altLang="ko-KR" sz="2000" b="0" smtClean="0"/>
              <a:t>Points</a:t>
            </a:r>
          </a:p>
          <a:p>
            <a:pPr marL="0" indent="0">
              <a:buNone/>
            </a:pPr>
            <a:r>
              <a:rPr lang="en-US" altLang="ko-KR" sz="2000" b="0"/>
              <a:t>[3] 11-24-1822-04, COBF Design for UHR</a:t>
            </a:r>
            <a:endParaRPr lang="en-US" altLang="ko-KR" sz="2000" b="0" smtClean="0"/>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Tree>
    <p:extLst>
      <p:ext uri="{BB962C8B-B14F-4D97-AF65-F5344CB8AC3E}">
        <p14:creationId xmlns:p14="http://schemas.microsoft.com/office/powerpoint/2010/main" val="3841126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For CoBF transmission, we don’t apply beamforming to the pre-UHR portion </a:t>
            </a:r>
          </a:p>
          <a:p>
            <a:pPr lvl="1"/>
            <a:r>
              <a:rPr lang="en-US" altLang="ko-KR" smtClean="0"/>
              <a:t>For this reason, the pre-UHR portion need to be commonly designed to avoid preamble collison</a:t>
            </a:r>
          </a:p>
          <a:p>
            <a:r>
              <a:rPr lang="en-US" altLang="ko-KR" smtClean="0"/>
              <a:t>In this contribution, we propose a method to configure the common pre-UHR portion </a:t>
            </a:r>
          </a:p>
          <a:p>
            <a:pPr lvl="1"/>
            <a:r>
              <a:rPr lang="en-US" altLang="ko-KR" smtClean="0"/>
              <a:t>We firstly handle the method how sharing AP decides the commonly configured parameters</a:t>
            </a:r>
          </a:p>
          <a:p>
            <a:pPr lvl="1"/>
            <a:r>
              <a:rPr lang="en-US" altLang="ko-KR" smtClean="0"/>
              <a:t>We then point out that the sharing AP needs to deliver the derived pre-UHR portion to the shared AP using Co-Triggering frame</a:t>
            </a:r>
          </a:p>
          <a:p>
            <a:pPr lvl="1"/>
            <a:r>
              <a:rPr lang="en-US" altLang="ko-KR" smtClean="0"/>
              <a:t>We also propose how to configure the Co-Triggering frame</a:t>
            </a:r>
          </a:p>
          <a:p>
            <a:endParaRPr lang="en-US" altLang="ko-KR" smtClean="0"/>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Tree>
    <p:extLst>
      <p:ext uri="{BB962C8B-B14F-4D97-AF65-F5344CB8AC3E}">
        <p14:creationId xmlns:p14="http://schemas.microsoft.com/office/powerpoint/2010/main" val="7102934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#1 </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a:t>As part of the CoBF procedure, to trigger CoBF PPDUs, a sharing AP shall send a co-triggering frame to a shared </a:t>
            </a:r>
            <a:r>
              <a:rPr lang="en-US" altLang="ko-KR" smtClean="0"/>
              <a:t>AP</a:t>
            </a:r>
          </a:p>
          <a:p>
            <a:pPr lvl="2"/>
            <a:r>
              <a:rPr lang="en-US" altLang="ko-KR" smtClean="0"/>
              <a:t>Exact container (e.g, MU-RTS TXS, BSRP …) is TBD</a:t>
            </a:r>
          </a:p>
          <a:p>
            <a:pPr lvl="2"/>
            <a:r>
              <a:rPr lang="en-US" altLang="ko-KR" smtClean="0"/>
              <a:t>The name “co-triggering frame” is TBD</a:t>
            </a:r>
          </a:p>
          <a:p>
            <a:pPr lvl="1"/>
            <a:endParaRPr lang="en-US" altLang="ko-KR" sz="2200" smtClean="0"/>
          </a:p>
          <a:p>
            <a:r>
              <a:rPr lang="en-US" altLang="ko-KR"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20</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20619554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#2 </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smtClean="0"/>
              <a:t>The </a:t>
            </a:r>
            <a:r>
              <a:rPr lang="en-US" altLang="ko-KR"/>
              <a:t>information for </a:t>
            </a:r>
            <a:r>
              <a:rPr lang="en-US" altLang="ko-KR" smtClean="0"/>
              <a:t>some parts of the commonly </a:t>
            </a:r>
            <a:r>
              <a:rPr lang="en-US" altLang="ko-KR"/>
              <a:t>configured SIG fields (e.g., L-SIG, U-SIG, UHR-SIG</a:t>
            </a:r>
            <a:r>
              <a:rPr lang="en-US" altLang="ko-KR" smtClean="0"/>
              <a:t>) of the following COBF PPDU </a:t>
            </a:r>
            <a:r>
              <a:rPr lang="en-US" altLang="ko-KR"/>
              <a:t>needs to be delivered from a sharing AP to the shared AP through the co-triggering </a:t>
            </a:r>
            <a:r>
              <a:rPr lang="en-US" altLang="ko-KR" smtClean="0"/>
              <a:t>frame</a:t>
            </a:r>
          </a:p>
          <a:p>
            <a:pPr lvl="2"/>
            <a:r>
              <a:rPr lang="en-US" altLang="ko-KR" smtClean="0"/>
              <a:t>NOTE</a:t>
            </a:r>
          </a:p>
          <a:p>
            <a:pPr lvl="3"/>
            <a:r>
              <a:rPr lang="en-US" altLang="ko-KR" smtClean="0"/>
              <a:t>Which parts are to be carried in the trigger frame is TBD</a:t>
            </a:r>
          </a:p>
          <a:p>
            <a:pPr lvl="3"/>
            <a:r>
              <a:rPr lang="en-US" altLang="ko-KR" smtClean="0"/>
              <a:t>The name “Co-triggering frame” is TBD</a:t>
            </a:r>
          </a:p>
          <a:p>
            <a:pPr lvl="2"/>
            <a:endParaRPr lang="en-US" altLang="ko-KR" smtClean="0"/>
          </a:p>
          <a:p>
            <a:pPr lvl="1"/>
            <a:endParaRPr lang="en-US" altLang="ko-KR" sz="2200" smtClean="0"/>
          </a:p>
          <a:p>
            <a:r>
              <a:rPr lang="en-US" altLang="ko-KR"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21</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2668047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#3 </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smtClean="0"/>
              <a:t>Co-Triggering frame includes the following fields to commonly configure the U-SIG fields among two APs</a:t>
            </a:r>
            <a:endParaRPr lang="en-US" altLang="ko-KR"/>
          </a:p>
          <a:p>
            <a:pPr lvl="2"/>
            <a:r>
              <a:rPr lang="en-US" altLang="ko-KR"/>
              <a:t>PHY version identifier, </a:t>
            </a:r>
            <a:r>
              <a:rPr lang="en-US" altLang="ko-KR" smtClean="0"/>
              <a:t>UHR-SIG </a:t>
            </a:r>
            <a:r>
              <a:rPr lang="en-US" altLang="ko-KR"/>
              <a:t>MCS, Number of UHR-SIG Symbols</a:t>
            </a:r>
          </a:p>
          <a:p>
            <a:pPr lvl="1"/>
            <a:endParaRPr lang="en-US" altLang="ko-KR" sz="2400" dirty="0" smtClean="0"/>
          </a:p>
          <a:p>
            <a:r>
              <a:rPr lang="en-US" altLang="ko-KR" dirty="0"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22</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53957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#4</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smtClean="0"/>
              <a:t>Co-Triggering frame includes the following fields to commonly configure the common field of the UHR-SIG fields among two APs</a:t>
            </a:r>
            <a:endParaRPr lang="en-US" altLang="ko-KR"/>
          </a:p>
          <a:p>
            <a:pPr lvl="2"/>
            <a:r>
              <a:rPr lang="en-US" altLang="ko-KR" smtClean="0"/>
              <a:t>Spatial reuse, GI+LTF </a:t>
            </a:r>
            <a:r>
              <a:rPr lang="en-US" altLang="ko-KR"/>
              <a:t>size,  Number of UHR-LTF symbols, </a:t>
            </a:r>
            <a:r>
              <a:rPr lang="en-US" altLang="ko-KR" smtClean="0"/>
              <a:t>LDPC </a:t>
            </a:r>
            <a:r>
              <a:rPr lang="en-US" altLang="ko-KR"/>
              <a:t>Extra Symbol Segment, Pre-FEC padding, PE disambiguity, Number of Non-OFDMA users</a:t>
            </a:r>
          </a:p>
          <a:p>
            <a:pPr lvl="1"/>
            <a:endParaRPr lang="en-US" altLang="ko-KR" sz="2400" dirty="0" smtClean="0"/>
          </a:p>
          <a:p>
            <a:r>
              <a:rPr lang="en-US" altLang="ko-KR" dirty="0"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23</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23468486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#5</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smtClean="0"/>
              <a:t>Co-Triggering frame includes the following fields to commonly configure the user fields of the UHR-SIG fields among two APs</a:t>
            </a:r>
            <a:endParaRPr lang="en-US" altLang="ko-KR"/>
          </a:p>
          <a:p>
            <a:pPr lvl="2"/>
            <a:r>
              <a:rPr lang="en-US" altLang="ko-KR"/>
              <a:t>STA-ID, MCS, BSS color indication, </a:t>
            </a:r>
            <a:r>
              <a:rPr lang="en-US" altLang="ko-KR" smtClean="0"/>
              <a:t>spatial configuration, 2xLDPC</a:t>
            </a:r>
          </a:p>
          <a:p>
            <a:pPr lvl="2"/>
            <a:r>
              <a:rPr lang="en-US" altLang="ko-KR" smtClean="0"/>
              <a:t>Co-Triggering frame includes all of the user fields for the common UHR-SIG</a:t>
            </a:r>
            <a:endParaRPr lang="en-US" altLang="ko-KR"/>
          </a:p>
          <a:p>
            <a:pPr lvl="1"/>
            <a:endParaRPr lang="en-US" altLang="ko-KR" sz="2400" dirty="0" smtClean="0"/>
          </a:p>
          <a:p>
            <a:r>
              <a:rPr lang="en-US" altLang="ko-KR" dirty="0"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24</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39631634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#6</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smtClean="0"/>
              <a:t>Co-Triggering frame includes length field to configure the common L-SIG field</a:t>
            </a:r>
            <a:br>
              <a:rPr lang="en-US" altLang="ko-KR" smtClean="0"/>
            </a:br>
            <a:endParaRPr lang="en-US" altLang="ko-KR"/>
          </a:p>
          <a:p>
            <a:pPr lvl="1"/>
            <a:endParaRPr lang="en-US" altLang="ko-KR" sz="2400" dirty="0" smtClean="0"/>
          </a:p>
          <a:p>
            <a:r>
              <a:rPr lang="en-US" altLang="ko-KR" dirty="0"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25</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2984459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#7</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smtClean="0"/>
              <a:t>Co-Triggering frame includes the TXOP field to configure the common U-SIG field</a:t>
            </a:r>
            <a:br>
              <a:rPr lang="en-US" altLang="ko-KR" smtClean="0"/>
            </a:br>
            <a:endParaRPr lang="en-US" altLang="ko-KR"/>
          </a:p>
          <a:p>
            <a:pPr lvl="1"/>
            <a:endParaRPr lang="en-US" altLang="ko-KR" sz="2400" dirty="0" smtClean="0"/>
          </a:p>
          <a:p>
            <a:r>
              <a:rPr lang="en-US" altLang="ko-KR" dirty="0"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26</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9055897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#8</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smtClean="0"/>
              <a:t>Co-Triggering frame includes the </a:t>
            </a:r>
            <a:r>
              <a:rPr lang="en-US" altLang="ko-KR"/>
              <a:t>PPDU BW </a:t>
            </a:r>
            <a:r>
              <a:rPr lang="en-US" altLang="ko-KR" smtClean="0"/>
              <a:t>field to configure the common U-SIG field</a:t>
            </a:r>
            <a:br>
              <a:rPr lang="en-US" altLang="ko-KR" smtClean="0"/>
            </a:br>
            <a:endParaRPr lang="en-US" altLang="ko-KR"/>
          </a:p>
          <a:p>
            <a:pPr lvl="1"/>
            <a:endParaRPr lang="en-US" altLang="ko-KR" sz="2400" dirty="0" smtClean="0"/>
          </a:p>
          <a:p>
            <a:r>
              <a:rPr lang="en-US" altLang="ko-KR" dirty="0"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27</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15175192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a:t>
            </a:r>
            <a:r>
              <a:rPr lang="en-US" altLang="ko-KR"/>
              <a:t>9</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smtClean="0"/>
              <a:t>Co-Triggering frame includes the </a:t>
            </a:r>
            <a:r>
              <a:rPr lang="en-US" altLang="ko-KR"/>
              <a:t>Punctured Channel Information </a:t>
            </a:r>
            <a:r>
              <a:rPr lang="en-US" altLang="ko-KR" smtClean="0"/>
              <a:t>field to configure the common U-SIG field</a:t>
            </a:r>
            <a:br>
              <a:rPr lang="en-US" altLang="ko-KR" smtClean="0"/>
            </a:br>
            <a:endParaRPr lang="en-US" altLang="ko-KR" sz="2400" dirty="0" smtClean="0"/>
          </a:p>
          <a:p>
            <a:r>
              <a:rPr lang="en-US" altLang="ko-KR" dirty="0"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28</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40180785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smtClean="0"/>
              <a:t>Poll #10 </a:t>
            </a:r>
            <a:endParaRPr lang="ko-KR" altLang="en-US" dirty="0"/>
          </a:p>
        </p:txBody>
      </p:sp>
      <p:sp>
        <p:nvSpPr>
          <p:cNvPr id="3" name="내용 개체 틀 2"/>
          <p:cNvSpPr>
            <a:spLocks noGrp="1"/>
          </p:cNvSpPr>
          <p:nvPr>
            <p:ph idx="1"/>
          </p:nvPr>
        </p:nvSpPr>
        <p:spPr/>
        <p:txBody>
          <a:bodyPr/>
          <a:lstStyle/>
          <a:p>
            <a:r>
              <a:rPr lang="en-US" altLang="ko-KR"/>
              <a:t>Do you agree to include following to the 11bn SFD</a:t>
            </a:r>
            <a:r>
              <a:rPr lang="en-US" altLang="ko-KR" smtClean="0"/>
              <a:t>?</a:t>
            </a:r>
            <a:endParaRPr lang="en-US" altLang="ko-KR" sz="1600"/>
          </a:p>
          <a:p>
            <a:pPr lvl="1"/>
            <a:r>
              <a:rPr lang="en-US" altLang="ko-KR"/>
              <a:t>As part of the CoBF procedure, to trigger CoBF PPDUs, a sharing AP shall send a </a:t>
            </a:r>
            <a:r>
              <a:rPr lang="en-US" altLang="ko-KR" smtClean="0"/>
              <a:t>MU-RTS TXS trigger frame </a:t>
            </a:r>
            <a:r>
              <a:rPr lang="en-US" altLang="ko-KR"/>
              <a:t>to a shared </a:t>
            </a:r>
            <a:r>
              <a:rPr lang="en-US" altLang="ko-KR" smtClean="0"/>
              <a:t>AP</a:t>
            </a:r>
          </a:p>
          <a:p>
            <a:pPr lvl="2"/>
            <a:r>
              <a:rPr lang="en-US" altLang="ko-KR" smtClean="0"/>
              <a:t>The name “co-triggering frame” is TBD</a:t>
            </a:r>
          </a:p>
          <a:p>
            <a:pPr lvl="1"/>
            <a:endParaRPr lang="en-US" altLang="ko-KR" sz="2200" smtClean="0"/>
          </a:p>
          <a:p>
            <a:r>
              <a:rPr lang="en-US" altLang="ko-KR" smtClean="0"/>
              <a:t>Y/N/A</a:t>
            </a:r>
            <a:r>
              <a:rPr lang="en-US" altLang="ko-KR" dirty="0"/>
              <a:t>: //</a:t>
            </a:r>
            <a:endParaRPr lang="ko-KR" altLang="en-US" sz="2800" dirty="0"/>
          </a:p>
        </p:txBody>
      </p:sp>
      <p:sp>
        <p:nvSpPr>
          <p:cNvPr id="4" name="바닥글 개체 틀 3"/>
          <p:cNvSpPr>
            <a:spLocks noGrp="1"/>
          </p:cNvSpPr>
          <p:nvPr>
            <p:ph type="ftr" sz="quarter" idx="11"/>
          </p:nvPr>
        </p:nvSpPr>
        <p:spPr>
          <a:xfrm>
            <a:off x="6891228" y="6475413"/>
            <a:ext cx="1652697" cy="184666"/>
          </a:xfrm>
        </p:spPr>
        <p:txBody>
          <a:bodyPr/>
          <a:lstStyle/>
          <a:p>
            <a:pPr>
              <a:defRPr/>
            </a:pPr>
            <a:r>
              <a:rPr lang="en-US" altLang="ko-KR" smtClean="0"/>
              <a:t>Insik Jung,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29</a:t>
            </a:fld>
            <a:endParaRPr lang="en-US" altLang="ko-KR"/>
          </a:p>
        </p:txBody>
      </p:sp>
      <p:sp>
        <p:nvSpPr>
          <p:cNvPr id="8" name="날짜 개체 틀 5"/>
          <p:cNvSpPr>
            <a:spLocks noGrp="1"/>
          </p:cNvSpPr>
          <p:nvPr>
            <p:ph type="dt" sz="half" idx="2"/>
          </p:nvPr>
        </p:nvSpPr>
        <p:spPr>
          <a:xfrm>
            <a:off x="696913" y="332601"/>
            <a:ext cx="1541128" cy="276999"/>
          </a:xfrm>
        </p:spPr>
        <p:txBody>
          <a:bodyPr/>
          <a:lstStyle/>
          <a:p>
            <a:pPr>
              <a:defRPr/>
            </a:pPr>
            <a:r>
              <a:rPr lang="en-US" smtClean="0"/>
              <a:t>November 2024</a:t>
            </a:r>
            <a:endParaRPr lang="en-US" dirty="0"/>
          </a:p>
        </p:txBody>
      </p:sp>
    </p:spTree>
    <p:extLst>
      <p:ext uri="{BB962C8B-B14F-4D97-AF65-F5344CB8AC3E}">
        <p14:creationId xmlns:p14="http://schemas.microsoft.com/office/powerpoint/2010/main" val="127121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Multi-AP Coordination Framework</a:t>
            </a:r>
            <a:endParaRPr lang="ko-KR" altLang="en-US" dirty="0"/>
          </a:p>
        </p:txBody>
      </p:sp>
      <p:sp>
        <p:nvSpPr>
          <p:cNvPr id="3" name="내용 개체 틀 2"/>
          <p:cNvSpPr>
            <a:spLocks noGrp="1"/>
          </p:cNvSpPr>
          <p:nvPr>
            <p:ph idx="1"/>
          </p:nvPr>
        </p:nvSpPr>
        <p:spPr>
          <a:xfrm>
            <a:off x="685799" y="1752600"/>
            <a:ext cx="8153401" cy="4343400"/>
          </a:xfrm>
        </p:spPr>
        <p:txBody>
          <a:bodyPr/>
          <a:lstStyle/>
          <a:p>
            <a:r>
              <a:rPr lang="en-US" altLang="ko-KR" sz="2000" smtClean="0"/>
              <a:t>Multi-AP framework has several benefits [1-2]</a:t>
            </a:r>
          </a:p>
          <a:p>
            <a:pPr lvl="1"/>
            <a:r>
              <a:rPr lang="en-US" altLang="ko-KR" sz="1600" smtClean="0"/>
              <a:t>Each AP can simply and dynamically select a better scheme depending on the situations</a:t>
            </a:r>
          </a:p>
          <a:p>
            <a:pPr lvl="1"/>
            <a:r>
              <a:rPr lang="en-US" altLang="ko-KR" sz="1600" smtClean="0"/>
              <a:t>It may be easy to deploy newly designed MAPC schemes in the future</a:t>
            </a:r>
          </a:p>
          <a:p>
            <a:r>
              <a:rPr lang="en-US" altLang="ko-KR" sz="2000" smtClean="0"/>
              <a:t>In this contribution, we focus on the CoBF transmission method as a part of the MAPC procedure</a:t>
            </a: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pic>
        <p:nvPicPr>
          <p:cNvPr id="170" name="그림 169"/>
          <p:cNvPicPr>
            <a:picLocks noChangeAspect="1"/>
          </p:cNvPicPr>
          <p:nvPr/>
        </p:nvPicPr>
        <p:blipFill>
          <a:blip r:embed="rId3"/>
          <a:stretch>
            <a:fillRect/>
          </a:stretch>
        </p:blipFill>
        <p:spPr>
          <a:xfrm>
            <a:off x="966084" y="3299619"/>
            <a:ext cx="7211832" cy="3248025"/>
          </a:xfrm>
          <a:prstGeom prst="rect">
            <a:avLst/>
          </a:prstGeom>
        </p:spPr>
      </p:pic>
    </p:spTree>
    <p:extLst>
      <p:ext uri="{BB962C8B-B14F-4D97-AF65-F5344CB8AC3E}">
        <p14:creationId xmlns:p14="http://schemas.microsoft.com/office/powerpoint/2010/main" val="358410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CoBF Transmission </a:t>
            </a:r>
            <a:br>
              <a:rPr lang="en-US" altLang="ko-KR" smtClean="0"/>
            </a:br>
            <a:r>
              <a:rPr lang="en-US" altLang="ko-KR" smtClean="0"/>
              <a:t>with Common Pre–UHR </a:t>
            </a:r>
            <a:r>
              <a:rPr lang="en-US" altLang="ko-KR"/>
              <a:t>P</a:t>
            </a:r>
            <a:r>
              <a:rPr lang="en-US" altLang="ko-KR" smtClean="0"/>
              <a:t>ortion</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z="2000" smtClean="0"/>
              <a:t>For CoBF Transmission, pre-UHR portion of the PHY preamble needs to be set as identical [3]</a:t>
            </a:r>
          </a:p>
          <a:p>
            <a:r>
              <a:rPr lang="en-US" altLang="ko-KR" sz="2000"/>
              <a:t>The commonly configured fields should be delivered to the shared AP in advance of the CoBF Transmission </a:t>
            </a:r>
          </a:p>
          <a:p>
            <a:pPr lvl="1"/>
            <a:r>
              <a:rPr lang="en-US" altLang="ko-KR" sz="1800" smtClean="0"/>
              <a:t>Shared AP then can configure the common preamble based on the delivery</a:t>
            </a:r>
          </a:p>
          <a:p>
            <a:pPr lvl="1"/>
            <a:r>
              <a:rPr lang="en-US" altLang="ko-KR" sz="1800" smtClean="0"/>
              <a:t>We are considering Co-Triggering frame as a container</a:t>
            </a: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
        <p:nvSpPr>
          <p:cNvPr id="7" name="TextBox 6"/>
          <p:cNvSpPr txBox="1"/>
          <p:nvPr/>
        </p:nvSpPr>
        <p:spPr>
          <a:xfrm>
            <a:off x="119254" y="4520733"/>
            <a:ext cx="1529670" cy="338554"/>
          </a:xfrm>
          <a:prstGeom prst="rect">
            <a:avLst/>
          </a:prstGeom>
          <a:noFill/>
        </p:spPr>
        <p:txBody>
          <a:bodyPr wrap="square" rtlCol="0">
            <a:spAutoFit/>
          </a:bodyPr>
          <a:lstStyle/>
          <a:p>
            <a:r>
              <a:rPr lang="en-US" altLang="ko-KR" sz="1600" smtClean="0"/>
              <a:t>Sharing AP</a:t>
            </a:r>
            <a:endParaRPr lang="ko-KR" altLang="en-US" sz="1600"/>
          </a:p>
        </p:txBody>
      </p:sp>
      <p:cxnSp>
        <p:nvCxnSpPr>
          <p:cNvPr id="9" name="직선 연결선 8"/>
          <p:cNvCxnSpPr/>
          <p:nvPr/>
        </p:nvCxnSpPr>
        <p:spPr bwMode="auto">
          <a:xfrm>
            <a:off x="1371599" y="4742364"/>
            <a:ext cx="71628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직선 연결선 9"/>
          <p:cNvCxnSpPr/>
          <p:nvPr/>
        </p:nvCxnSpPr>
        <p:spPr bwMode="auto">
          <a:xfrm>
            <a:off x="1371599" y="5843995"/>
            <a:ext cx="71628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19254" y="5622364"/>
            <a:ext cx="1248265" cy="338554"/>
          </a:xfrm>
          <a:prstGeom prst="rect">
            <a:avLst/>
          </a:prstGeom>
          <a:noFill/>
        </p:spPr>
        <p:txBody>
          <a:bodyPr wrap="square" rtlCol="0">
            <a:spAutoFit/>
          </a:bodyPr>
          <a:lstStyle/>
          <a:p>
            <a:r>
              <a:rPr lang="en-US" altLang="ko-KR" sz="1600" smtClean="0"/>
              <a:t>Shared AP</a:t>
            </a:r>
            <a:endParaRPr lang="ko-KR" altLang="en-US" sz="1600"/>
          </a:p>
        </p:txBody>
      </p:sp>
      <p:sp>
        <p:nvSpPr>
          <p:cNvPr id="12" name="직사각형 11"/>
          <p:cNvSpPr/>
          <p:nvPr/>
        </p:nvSpPr>
        <p:spPr bwMode="auto">
          <a:xfrm>
            <a:off x="1514477" y="4084668"/>
            <a:ext cx="2575349" cy="65769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ko-KR" sz="1600" smtClean="0"/>
              <a:t>Co-Triggering Frame</a:t>
            </a:r>
            <a:endParaRPr kumimoji="0" lang="ko-KR" altLang="en-US" sz="1600" b="0" i="0" u="none" strike="noStrike" cap="none" normalizeH="0" baseline="0" smtClean="0">
              <a:ln>
                <a:noFill/>
              </a:ln>
              <a:solidFill>
                <a:schemeClr val="tx1"/>
              </a:solidFill>
              <a:effectLst/>
            </a:endParaRPr>
          </a:p>
        </p:txBody>
      </p:sp>
      <p:sp>
        <p:nvSpPr>
          <p:cNvPr id="13" name="직사각형 12"/>
          <p:cNvSpPr/>
          <p:nvPr/>
        </p:nvSpPr>
        <p:spPr bwMode="auto">
          <a:xfrm>
            <a:off x="6084730" y="4084668"/>
            <a:ext cx="2525870" cy="65769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smtClean="0"/>
              <a:t>UHR preamble 1+Data 1</a:t>
            </a:r>
            <a:endParaRPr kumimoji="0" lang="ko-KR" altLang="en-US" sz="1600" b="0" i="0" u="none" strike="noStrike" cap="none" normalizeH="0" baseline="0" smtClean="0">
              <a:ln>
                <a:noFill/>
              </a:ln>
              <a:solidFill>
                <a:schemeClr val="tx1"/>
              </a:solidFill>
              <a:effectLst/>
            </a:endParaRPr>
          </a:p>
        </p:txBody>
      </p:sp>
      <p:cxnSp>
        <p:nvCxnSpPr>
          <p:cNvPr id="15" name="직선 연결선 14"/>
          <p:cNvCxnSpPr/>
          <p:nvPr/>
        </p:nvCxnSpPr>
        <p:spPr bwMode="auto">
          <a:xfrm>
            <a:off x="3375379" y="4742364"/>
            <a:ext cx="3346428"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직사각형 15"/>
          <p:cNvSpPr/>
          <p:nvPr/>
        </p:nvSpPr>
        <p:spPr bwMode="auto">
          <a:xfrm>
            <a:off x="4917026" y="4084667"/>
            <a:ext cx="1184637" cy="657696"/>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smtClean="0"/>
              <a:t>Common preamble</a:t>
            </a:r>
            <a:endParaRPr kumimoji="0" lang="ko-KR" altLang="en-US" sz="1600" b="0" i="0" u="none" strike="noStrike" cap="none" normalizeH="0" baseline="0" smtClean="0">
              <a:ln>
                <a:noFill/>
              </a:ln>
              <a:solidFill>
                <a:schemeClr val="tx1"/>
              </a:solidFill>
              <a:effectLst/>
            </a:endParaRPr>
          </a:p>
        </p:txBody>
      </p:sp>
      <p:sp>
        <p:nvSpPr>
          <p:cNvPr id="18" name="직사각형 17"/>
          <p:cNvSpPr/>
          <p:nvPr/>
        </p:nvSpPr>
        <p:spPr bwMode="auto">
          <a:xfrm>
            <a:off x="6084730" y="5181599"/>
            <a:ext cx="2525870" cy="66239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smtClean="0"/>
              <a:t>UHR preamble 2+Data 2</a:t>
            </a:r>
            <a:endParaRPr kumimoji="0" lang="ko-KR" altLang="en-US" sz="1600" b="0" i="0" u="none" strike="noStrike" cap="none" normalizeH="0" baseline="0" smtClean="0">
              <a:ln>
                <a:noFill/>
              </a:ln>
              <a:solidFill>
                <a:schemeClr val="tx1"/>
              </a:solidFill>
              <a:effectLst/>
            </a:endParaRPr>
          </a:p>
        </p:txBody>
      </p:sp>
      <p:sp>
        <p:nvSpPr>
          <p:cNvPr id="19" name="직사각형 18"/>
          <p:cNvSpPr/>
          <p:nvPr/>
        </p:nvSpPr>
        <p:spPr bwMode="auto">
          <a:xfrm>
            <a:off x="4900093" y="5181599"/>
            <a:ext cx="1184637" cy="66239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smtClean="0"/>
              <a:t>Common preamble</a:t>
            </a:r>
            <a:endParaRPr kumimoji="0" lang="ko-KR" altLang="en-US" sz="1600" b="0" i="0" u="none" strike="noStrike" cap="none" normalizeH="0" baseline="0" smtClean="0">
              <a:ln>
                <a:noFill/>
              </a:ln>
              <a:solidFill>
                <a:schemeClr val="tx1"/>
              </a:solidFill>
              <a:effectLst/>
            </a:endParaRPr>
          </a:p>
        </p:txBody>
      </p:sp>
      <p:sp>
        <p:nvSpPr>
          <p:cNvPr id="20" name="오른쪽 중괄호 19"/>
          <p:cNvSpPr/>
          <p:nvPr/>
        </p:nvSpPr>
        <p:spPr bwMode="auto">
          <a:xfrm rot="5400000">
            <a:off x="6675264" y="4221224"/>
            <a:ext cx="160164" cy="371050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b="0" i="0" u="none" strike="noStrike" cap="none" normalizeH="0" baseline="0" smtClean="0">
              <a:ln>
                <a:noFill/>
              </a:ln>
              <a:solidFill>
                <a:schemeClr val="tx1"/>
              </a:solidFill>
              <a:effectLst/>
              <a:latin typeface="Times New Roman" pitchFamily="18" charset="0"/>
            </a:endParaRPr>
          </a:p>
        </p:txBody>
      </p:sp>
      <p:sp>
        <p:nvSpPr>
          <p:cNvPr id="21" name="TextBox 20"/>
          <p:cNvSpPr txBox="1"/>
          <p:nvPr/>
        </p:nvSpPr>
        <p:spPr>
          <a:xfrm>
            <a:off x="5370008" y="6200001"/>
            <a:ext cx="2770676" cy="276999"/>
          </a:xfrm>
          <a:prstGeom prst="rect">
            <a:avLst/>
          </a:prstGeom>
          <a:noFill/>
        </p:spPr>
        <p:txBody>
          <a:bodyPr wrap="square" rtlCol="0">
            <a:spAutoFit/>
          </a:bodyPr>
          <a:lstStyle/>
          <a:p>
            <a:pPr algn="ctr"/>
            <a:r>
              <a:rPr lang="en-US" altLang="ko-KR" smtClean="0"/>
              <a:t>UHR PPDUs for CoBF Transmission</a:t>
            </a:r>
            <a:endParaRPr lang="ko-KR" altLang="en-US"/>
          </a:p>
        </p:txBody>
      </p:sp>
      <p:sp>
        <p:nvSpPr>
          <p:cNvPr id="22" name="직사각형 21"/>
          <p:cNvSpPr/>
          <p:nvPr/>
        </p:nvSpPr>
        <p:spPr bwMode="auto">
          <a:xfrm>
            <a:off x="3428536" y="4202273"/>
            <a:ext cx="567931" cy="46330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0" lang="ko-KR" altLang="en-US" sz="1600"/>
          </a:p>
        </p:txBody>
      </p:sp>
      <p:cxnSp>
        <p:nvCxnSpPr>
          <p:cNvPr id="27" name="직선 연결선 26"/>
          <p:cNvCxnSpPr>
            <a:endCxn id="28" idx="0"/>
          </p:cNvCxnSpPr>
          <p:nvPr/>
        </p:nvCxnSpPr>
        <p:spPr bwMode="auto">
          <a:xfrm flipH="1">
            <a:off x="3086299" y="4690010"/>
            <a:ext cx="626202" cy="3453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TextBox 27"/>
          <p:cNvSpPr txBox="1"/>
          <p:nvPr/>
        </p:nvSpPr>
        <p:spPr>
          <a:xfrm>
            <a:off x="1600597" y="5035319"/>
            <a:ext cx="2971403" cy="584775"/>
          </a:xfrm>
          <a:prstGeom prst="rect">
            <a:avLst/>
          </a:prstGeom>
          <a:noFill/>
        </p:spPr>
        <p:txBody>
          <a:bodyPr wrap="square" rtlCol="0">
            <a:spAutoFit/>
          </a:bodyPr>
          <a:lstStyle/>
          <a:p>
            <a:r>
              <a:rPr lang="en-US" altLang="ko-KR" sz="1600" smtClean="0"/>
              <a:t>Information to </a:t>
            </a:r>
            <a:br>
              <a:rPr lang="en-US" altLang="ko-KR" sz="1600" smtClean="0"/>
            </a:br>
            <a:r>
              <a:rPr lang="en-US" altLang="ko-KR" sz="1600" u="sng" smtClean="0"/>
              <a:t>configure the common preamble</a:t>
            </a:r>
            <a:endParaRPr lang="ko-KR" altLang="en-US" sz="1600" u="sng"/>
          </a:p>
        </p:txBody>
      </p:sp>
      <p:cxnSp>
        <p:nvCxnSpPr>
          <p:cNvPr id="29" name="직선 연결선 28"/>
          <p:cNvCxnSpPr/>
          <p:nvPr/>
        </p:nvCxnSpPr>
        <p:spPr bwMode="auto">
          <a:xfrm>
            <a:off x="5029200" y="4530402"/>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TextBox 29"/>
          <p:cNvSpPr txBox="1"/>
          <p:nvPr/>
        </p:nvSpPr>
        <p:spPr>
          <a:xfrm>
            <a:off x="4618121" y="4800600"/>
            <a:ext cx="4358533" cy="307777"/>
          </a:xfrm>
          <a:prstGeom prst="rect">
            <a:avLst/>
          </a:prstGeom>
          <a:noFill/>
        </p:spPr>
        <p:txBody>
          <a:bodyPr wrap="square" rtlCol="0">
            <a:spAutoFit/>
          </a:bodyPr>
          <a:lstStyle/>
          <a:p>
            <a:r>
              <a:rPr lang="en-US" altLang="ko-KR" sz="1400" smtClean="0"/>
              <a:t>L-STF, L-LTF, L-SIG, RL-SIG, U-SIG, UHR-SIG</a:t>
            </a:r>
            <a:endParaRPr lang="ko-KR" altLang="en-US" sz="1400" u="sng"/>
          </a:p>
        </p:txBody>
      </p:sp>
      <p:cxnSp>
        <p:nvCxnSpPr>
          <p:cNvPr id="17" name="구부러진 연결선 16"/>
          <p:cNvCxnSpPr/>
          <p:nvPr/>
        </p:nvCxnSpPr>
        <p:spPr bwMode="auto">
          <a:xfrm>
            <a:off x="3996467" y="4530402"/>
            <a:ext cx="870354" cy="867952"/>
          </a:xfrm>
          <a:prstGeom prst="curvedConnector3">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93291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On the Common Setting</a:t>
            </a:r>
            <a:endParaRPr lang="ko-KR" altLang="en-US" dirty="0"/>
          </a:p>
        </p:txBody>
      </p:sp>
      <p:sp>
        <p:nvSpPr>
          <p:cNvPr id="3" name="내용 개체 틀 2"/>
          <p:cNvSpPr>
            <a:spLocks noGrp="1"/>
          </p:cNvSpPr>
          <p:nvPr>
            <p:ph idx="1"/>
          </p:nvPr>
        </p:nvSpPr>
        <p:spPr>
          <a:xfrm>
            <a:off x="685799" y="1752600"/>
            <a:ext cx="7858125" cy="4343400"/>
          </a:xfrm>
        </p:spPr>
        <p:txBody>
          <a:bodyPr/>
          <a:lstStyle/>
          <a:p>
            <a:r>
              <a:rPr lang="en-US" altLang="ko-KR" smtClean="0"/>
              <a:t>Role of the sharing AP to set the common preamble</a:t>
            </a:r>
          </a:p>
          <a:p>
            <a:pPr lvl="1"/>
            <a:r>
              <a:rPr lang="en-US" altLang="ko-KR" smtClean="0"/>
              <a:t>Need to decide which parameters are required to be delivered to shared AP. We may need to exclude some parameters which are already obvious to the shared AP</a:t>
            </a:r>
          </a:p>
          <a:p>
            <a:pPr lvl="1"/>
            <a:r>
              <a:rPr lang="en-US" altLang="ko-KR" smtClean="0"/>
              <a:t>Need to decide the field value of the parameters</a:t>
            </a:r>
          </a:p>
          <a:p>
            <a:pPr lvl="2"/>
            <a:r>
              <a:rPr lang="en-US" altLang="ko-KR"/>
              <a:t>I</a:t>
            </a:r>
            <a:r>
              <a:rPr lang="en-US" altLang="ko-KR" smtClean="0"/>
              <a:t>t </a:t>
            </a:r>
            <a:r>
              <a:rPr lang="en-US" altLang="ko-KR"/>
              <a:t>can just be determined by sharing AP or can be set via negotiation through ICF-ICR frames before the Co-Triggering frame</a:t>
            </a:r>
          </a:p>
          <a:p>
            <a:endParaRPr lang="en-US" altLang="ko-KR" smtClean="0"/>
          </a:p>
          <a:p>
            <a:r>
              <a:rPr lang="en-US" altLang="ko-KR" smtClean="0"/>
              <a:t>In the following slides, we will discuss the parameters which are needed to be delivered</a:t>
            </a:r>
          </a:p>
          <a:p>
            <a:pPr lvl="1"/>
            <a:r>
              <a:rPr lang="en-US" altLang="ko-KR" smtClean="0"/>
              <a:t>We will handle both whether to deliver and how to set</a:t>
            </a: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spTree>
    <p:extLst>
      <p:ext uri="{BB962C8B-B14F-4D97-AF65-F5344CB8AC3E}">
        <p14:creationId xmlns:p14="http://schemas.microsoft.com/office/powerpoint/2010/main" val="2083360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Identical L-SIG / U-SIG Field (1/2)</a:t>
            </a:r>
            <a:endParaRPr lang="ko-KR" altLang="en-US" dirty="0"/>
          </a:p>
        </p:txBody>
      </p:sp>
      <p:sp>
        <p:nvSpPr>
          <p:cNvPr id="3" name="내용 개체 틀 2"/>
          <p:cNvSpPr>
            <a:spLocks noGrp="1"/>
          </p:cNvSpPr>
          <p:nvPr>
            <p:ph idx="1"/>
          </p:nvPr>
        </p:nvSpPr>
        <p:spPr>
          <a:xfrm>
            <a:off x="685799" y="1752600"/>
            <a:ext cx="7858125" cy="4343400"/>
          </a:xfrm>
        </p:spPr>
        <p:txBody>
          <a:bodyPr/>
          <a:lstStyle/>
          <a:p>
            <a:endParaRPr lang="en-US" altLang="ko-KR" sz="1800" smtClean="0"/>
          </a:p>
          <a:p>
            <a:endParaRPr lang="en-US" altLang="ko-KR" sz="1800"/>
          </a:p>
          <a:p>
            <a:r>
              <a:rPr lang="en-US" altLang="ko-KR" sz="1800" smtClean="0"/>
              <a:t>Identical </a:t>
            </a:r>
            <a:r>
              <a:rPr lang="en-US" altLang="ko-KR" sz="1800"/>
              <a:t>L-SIG Field</a:t>
            </a:r>
          </a:p>
          <a:p>
            <a:pPr lvl="1"/>
            <a:r>
              <a:rPr lang="en-US" altLang="ko-KR" sz="1400"/>
              <a:t>Length field need to be commonly designed to avoid L-SIG preamble </a:t>
            </a:r>
            <a:r>
              <a:rPr lang="en-US" altLang="ko-KR" sz="1400" smtClean="0"/>
              <a:t>collison. We can implicitly get this value through the Duration field of the co-triggering frame</a:t>
            </a:r>
            <a:endParaRPr lang="en-US" altLang="ko-KR" sz="1800" smtClean="0"/>
          </a:p>
          <a:p>
            <a:r>
              <a:rPr lang="en-US" altLang="ko-KR" sz="1800" smtClean="0"/>
              <a:t>PHY Version Identifier</a:t>
            </a:r>
            <a:endParaRPr lang="en-US" altLang="ko-KR" sz="1400" smtClean="0"/>
          </a:p>
          <a:p>
            <a:pPr lvl="1"/>
            <a:r>
              <a:rPr lang="en-US" altLang="ko-KR" sz="1400" smtClean="0"/>
              <a:t>We need this indication for the future extension of CoBF transmission</a:t>
            </a:r>
          </a:p>
          <a:p>
            <a:pPr lvl="1"/>
            <a:r>
              <a:rPr lang="en-US" altLang="ko-KR" sz="1400" smtClean="0"/>
              <a:t>Set to the lower version of PPDU for the common setting</a:t>
            </a:r>
          </a:p>
          <a:p>
            <a:r>
              <a:rPr lang="en-US" altLang="ko-KR" sz="1800" smtClean="0"/>
              <a:t>PPDU BW</a:t>
            </a:r>
          </a:p>
          <a:p>
            <a:pPr lvl="1"/>
            <a:r>
              <a:rPr lang="en-US" altLang="ko-KR" sz="1400" smtClean="0"/>
              <a:t>PPDU BW should be set to a value that both APs are commonly available. We may simply inherit the BW of the PPDU transmitting the co-triggering frame</a:t>
            </a:r>
          </a:p>
          <a:p>
            <a:r>
              <a:rPr lang="en-US" altLang="ko-KR" sz="1800" smtClean="0"/>
              <a:t>TXOP</a:t>
            </a:r>
            <a:endParaRPr lang="en-US" altLang="ko-KR" sz="1400" smtClean="0"/>
          </a:p>
          <a:p>
            <a:pPr lvl="1"/>
            <a:r>
              <a:rPr lang="en-US" altLang="ko-KR" sz="1400" smtClean="0"/>
              <a:t>TXOP field may not be needed since shared AP can know the TXOP information through duration subfield of Co-Triggering frame </a:t>
            </a:r>
            <a:r>
              <a:rPr lang="ko-KR" altLang="en-US" sz="1400" smtClean="0"/>
              <a:t> </a:t>
            </a:r>
            <a:endParaRPr lang="en-US" altLang="ko-KR" sz="1400" smtClean="0"/>
          </a:p>
          <a:p>
            <a:r>
              <a:rPr lang="en-US" altLang="ko-KR" sz="1800" smtClean="0"/>
              <a:t>UL/DL, BSS color 1, BSS color 2</a:t>
            </a:r>
          </a:p>
          <a:p>
            <a:pPr lvl="1"/>
            <a:r>
              <a:rPr lang="en-US" altLang="ko-KR" sz="1400" smtClean="0"/>
              <a:t>These fields are obviously known to the shared AP in advance of the co-triggering frame</a:t>
            </a:r>
          </a:p>
          <a:p>
            <a:endParaRPr lang="en-US" altLang="ko-KR" sz="1400" smtClean="0"/>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graphicFrame>
        <p:nvGraphicFramePr>
          <p:cNvPr id="9" name="Content Placeholder 7">
            <a:extLst>
              <a:ext uri="{FF2B5EF4-FFF2-40B4-BE49-F238E27FC236}">
                <a16:creationId xmlns="" xmlns:a16="http://schemas.microsoft.com/office/drawing/2014/main" id="{9B2D5800-8512-8E32-2567-D1A86345AB68}"/>
              </a:ext>
            </a:extLst>
          </p:cNvPr>
          <p:cNvGraphicFramePr>
            <a:graphicFrameLocks/>
          </p:cNvGraphicFramePr>
          <p:nvPr>
            <p:extLst>
              <p:ext uri="{D42A27DB-BD31-4B8C-83A1-F6EECF244321}">
                <p14:modId xmlns:p14="http://schemas.microsoft.com/office/powerpoint/2010/main" val="2920236192"/>
              </p:ext>
            </p:extLst>
          </p:nvPr>
        </p:nvGraphicFramePr>
        <p:xfrm>
          <a:off x="685799" y="1441134"/>
          <a:ext cx="7946948" cy="844866"/>
        </p:xfrm>
        <a:graphic>
          <a:graphicData uri="http://schemas.openxmlformats.org/drawingml/2006/table">
            <a:tbl>
              <a:tblPr firstRow="1" bandRow="1"/>
              <a:tblGrid>
                <a:gridCol w="660530">
                  <a:extLst>
                    <a:ext uri="{9D8B030D-6E8A-4147-A177-3AD203B41FA5}">
                      <a16:colId xmlns="" xmlns:a16="http://schemas.microsoft.com/office/drawing/2014/main" val="4190613649"/>
                    </a:ext>
                  </a:extLst>
                </a:gridCol>
                <a:gridCol w="1271971">
                  <a:extLst>
                    <a:ext uri="{9D8B030D-6E8A-4147-A177-3AD203B41FA5}">
                      <a16:colId xmlns="" xmlns:a16="http://schemas.microsoft.com/office/drawing/2014/main" val="2831994361"/>
                    </a:ext>
                  </a:extLst>
                </a:gridCol>
                <a:gridCol w="1068166">
                  <a:extLst>
                    <a:ext uri="{9D8B030D-6E8A-4147-A177-3AD203B41FA5}">
                      <a16:colId xmlns="" xmlns:a16="http://schemas.microsoft.com/office/drawing/2014/main" val="3261877510"/>
                    </a:ext>
                  </a:extLst>
                </a:gridCol>
                <a:gridCol w="808342">
                  <a:extLst>
                    <a:ext uri="{9D8B030D-6E8A-4147-A177-3AD203B41FA5}">
                      <a16:colId xmlns="" xmlns:a16="http://schemas.microsoft.com/office/drawing/2014/main" val="1127640190"/>
                    </a:ext>
                  </a:extLst>
                </a:gridCol>
                <a:gridCol w="1509663">
                  <a:extLst>
                    <a:ext uri="{9D8B030D-6E8A-4147-A177-3AD203B41FA5}">
                      <a16:colId xmlns="" xmlns:a16="http://schemas.microsoft.com/office/drawing/2014/main" val="2978946948"/>
                    </a:ext>
                  </a:extLst>
                </a:gridCol>
                <a:gridCol w="992727">
                  <a:extLst>
                    <a:ext uri="{9D8B030D-6E8A-4147-A177-3AD203B41FA5}">
                      <a16:colId xmlns="" xmlns:a16="http://schemas.microsoft.com/office/drawing/2014/main" val="419582586"/>
                    </a:ext>
                  </a:extLst>
                </a:gridCol>
                <a:gridCol w="1635549">
                  <a:extLst>
                    <a:ext uri="{9D8B030D-6E8A-4147-A177-3AD203B41FA5}">
                      <a16:colId xmlns="" xmlns:a16="http://schemas.microsoft.com/office/drawing/2014/main" val="1489416118"/>
                    </a:ext>
                  </a:extLst>
                </a:gridCol>
              </a:tblGrid>
              <a:tr h="326706">
                <a:tc rowSpan="2">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U-SIG1</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dirty="0">
                          <a:solidFill>
                            <a:schemeClr val="tx1"/>
                          </a:solidFill>
                        </a:rPr>
                        <a:t>B0-B2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dirty="0">
                          <a:solidFill>
                            <a:schemeClr val="tx1"/>
                          </a:solidFill>
                        </a:rPr>
                        <a:t>B3-B5</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B6</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B7-B12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B13-B19</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dirty="0">
                          <a:solidFill>
                            <a:schemeClr val="tx1"/>
                          </a:solidFill>
                        </a:rPr>
                        <a:t>B20-B25</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386522459"/>
                  </a:ext>
                </a:extLst>
              </a:tr>
              <a:tr h="430174">
                <a:tc vMerge="1">
                  <a:txBody>
                    <a:bodyPr/>
                    <a:lstStyle/>
                    <a:p>
                      <a:endParaRPr 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a:solidFill>
                            <a:schemeClr val="tx1"/>
                          </a:solidFill>
                        </a:rPr>
                        <a:t>PHY </a:t>
                      </a:r>
                      <a:r>
                        <a:rPr lang="en-US" sz="1400" smtClean="0">
                          <a:solidFill>
                            <a:schemeClr val="tx1"/>
                          </a:solidFill>
                        </a:rPr>
                        <a:t>version</a:t>
                      </a:r>
                    </a:p>
                    <a:p>
                      <a:pPr algn="ctr"/>
                      <a:r>
                        <a:rPr lang="en-US" sz="1400" smtClean="0">
                          <a:solidFill>
                            <a:schemeClr val="tx1"/>
                          </a:solidFill>
                        </a:rPr>
                        <a:t>Identifier</a:t>
                      </a:r>
                      <a:endParaRPr lang="en-US" sz="14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PPDU BW</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a:solidFill>
                            <a:schemeClr val="tx1"/>
                          </a:solidFill>
                        </a:rPr>
                        <a:t>UL/DL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BSS color 1</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a:solidFill>
                            <a:schemeClr val="tx1"/>
                          </a:solidFill>
                        </a:rPr>
                        <a:t>TXOP</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BSS color 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04769627"/>
                  </a:ext>
                </a:extLst>
              </a:tr>
            </a:tbl>
          </a:graphicData>
        </a:graphic>
      </p:graphicFrame>
      <p:sp>
        <p:nvSpPr>
          <p:cNvPr id="7" name="TextBox 6"/>
          <p:cNvSpPr txBox="1"/>
          <p:nvPr/>
        </p:nvSpPr>
        <p:spPr>
          <a:xfrm>
            <a:off x="4883913" y="2320467"/>
            <a:ext cx="3929171" cy="276999"/>
          </a:xfrm>
          <a:prstGeom prst="rect">
            <a:avLst/>
          </a:prstGeom>
          <a:noFill/>
        </p:spPr>
        <p:txBody>
          <a:bodyPr wrap="square" rtlCol="0">
            <a:spAutoFit/>
          </a:bodyPr>
          <a:lstStyle/>
          <a:p>
            <a:r>
              <a:rPr lang="en-US" altLang="ko-KR" smtClean="0"/>
              <a:t>*We think that delivery of the colored fields are necessary</a:t>
            </a:r>
            <a:endParaRPr lang="ko-KR" altLang="en-US"/>
          </a:p>
        </p:txBody>
      </p:sp>
    </p:spTree>
    <p:extLst>
      <p:ext uri="{BB962C8B-B14F-4D97-AF65-F5344CB8AC3E}">
        <p14:creationId xmlns:p14="http://schemas.microsoft.com/office/powerpoint/2010/main" val="945168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Identical </a:t>
            </a:r>
            <a:r>
              <a:rPr lang="en-US" altLang="ko-KR" smtClean="0"/>
              <a:t>L-SIG / U-SIG Field </a:t>
            </a:r>
            <a:r>
              <a:rPr lang="en-US" altLang="ko-KR"/>
              <a:t>(2/2)</a:t>
            </a:r>
            <a:endParaRPr lang="ko-KR" altLang="en-US" dirty="0"/>
          </a:p>
        </p:txBody>
      </p:sp>
      <p:sp>
        <p:nvSpPr>
          <p:cNvPr id="3" name="내용 개체 틀 2"/>
          <p:cNvSpPr>
            <a:spLocks noGrp="1"/>
          </p:cNvSpPr>
          <p:nvPr>
            <p:ph idx="1"/>
          </p:nvPr>
        </p:nvSpPr>
        <p:spPr>
          <a:xfrm>
            <a:off x="685799" y="1752600"/>
            <a:ext cx="7858125" cy="4343400"/>
          </a:xfrm>
        </p:spPr>
        <p:txBody>
          <a:bodyPr/>
          <a:lstStyle/>
          <a:p>
            <a:endParaRPr lang="en-US" altLang="ko-KR" sz="1800" smtClean="0"/>
          </a:p>
          <a:p>
            <a:endParaRPr lang="en-US" altLang="ko-KR" sz="1800"/>
          </a:p>
          <a:p>
            <a:endParaRPr lang="en-US" altLang="ko-KR" sz="1800" smtClean="0"/>
          </a:p>
          <a:p>
            <a:r>
              <a:rPr lang="en-US" altLang="ko-KR" sz="1800" smtClean="0"/>
              <a:t>PPDU Type, M-AP Flag</a:t>
            </a:r>
          </a:p>
          <a:p>
            <a:pPr lvl="1"/>
            <a:r>
              <a:rPr lang="en-US" altLang="ko-KR" sz="1400" smtClean="0"/>
              <a:t>These fields are obviously known to the shared AP in advance of the co-triggering frame </a:t>
            </a:r>
          </a:p>
          <a:p>
            <a:r>
              <a:rPr lang="en-US" altLang="ko-KR" sz="1800" smtClean="0"/>
              <a:t>Punctured Channel Information</a:t>
            </a:r>
          </a:p>
          <a:p>
            <a:pPr lvl="1"/>
            <a:r>
              <a:rPr lang="en-US" altLang="ko-KR" sz="1400" smtClean="0"/>
              <a:t>We may need to apply an aggregated puncturing pattern of both APs. We may simply inherit the puncturing pattern of the PPDU containing the co-triggering frame</a:t>
            </a:r>
          </a:p>
          <a:p>
            <a:r>
              <a:rPr lang="en-US" altLang="ko-KR" sz="1800" smtClean="0"/>
              <a:t>UHR-SIG MCS</a:t>
            </a:r>
          </a:p>
          <a:p>
            <a:pPr lvl="1"/>
            <a:r>
              <a:rPr lang="en-US" altLang="ko-KR" sz="1400" smtClean="0"/>
              <a:t>Considering RSSI, UHR-SIG MCS is set to be a value which is decodable for the target STAs from both APs</a:t>
            </a:r>
          </a:p>
          <a:p>
            <a:r>
              <a:rPr lang="en-US" altLang="ko-KR" sz="1800" smtClean="0"/>
              <a:t>Number of UHR-SIG Symbols</a:t>
            </a:r>
          </a:p>
          <a:p>
            <a:pPr lvl="1"/>
            <a:r>
              <a:rPr lang="en-US" altLang="ko-KR" sz="1400" smtClean="0"/>
              <a:t>UHR-SIG field includes user fields of all of the target users from both APs. Thus, the number of UHR-SIG symbols need to be set as a value to cover all of the user fields from both APs.</a:t>
            </a: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graphicFrame>
        <p:nvGraphicFramePr>
          <p:cNvPr id="10" name="Content Placeholder 7">
            <a:extLst>
              <a:ext uri="{FF2B5EF4-FFF2-40B4-BE49-F238E27FC236}">
                <a16:creationId xmlns="" xmlns:a16="http://schemas.microsoft.com/office/drawing/2014/main" id="{B4FE69AD-B1FA-C196-57DE-41337F197365}"/>
              </a:ext>
            </a:extLst>
          </p:cNvPr>
          <p:cNvGraphicFramePr>
            <a:graphicFrameLocks/>
          </p:cNvGraphicFramePr>
          <p:nvPr>
            <p:extLst>
              <p:ext uri="{D42A27DB-BD31-4B8C-83A1-F6EECF244321}">
                <p14:modId xmlns:p14="http://schemas.microsoft.com/office/powerpoint/2010/main" val="4194284793"/>
              </p:ext>
            </p:extLst>
          </p:nvPr>
        </p:nvGraphicFramePr>
        <p:xfrm>
          <a:off x="685799" y="1600200"/>
          <a:ext cx="8153400" cy="1036320"/>
        </p:xfrm>
        <a:graphic>
          <a:graphicData uri="http://schemas.openxmlformats.org/drawingml/2006/table">
            <a:tbl>
              <a:tblPr firstRow="1" bandRow="1"/>
              <a:tblGrid>
                <a:gridCol w="629003">
                  <a:extLst>
                    <a:ext uri="{9D8B030D-6E8A-4147-A177-3AD203B41FA5}">
                      <a16:colId xmlns="" xmlns:a16="http://schemas.microsoft.com/office/drawing/2014/main" val="4190613649"/>
                    </a:ext>
                  </a:extLst>
                </a:gridCol>
                <a:gridCol w="720436">
                  <a:extLst>
                    <a:ext uri="{9D8B030D-6E8A-4147-A177-3AD203B41FA5}">
                      <a16:colId xmlns="" xmlns:a16="http://schemas.microsoft.com/office/drawing/2014/main" val="2831994361"/>
                    </a:ext>
                  </a:extLst>
                </a:gridCol>
                <a:gridCol w="732446">
                  <a:extLst>
                    <a:ext uri="{9D8B030D-6E8A-4147-A177-3AD203B41FA5}">
                      <a16:colId xmlns="" xmlns:a16="http://schemas.microsoft.com/office/drawing/2014/main" val="3261877510"/>
                    </a:ext>
                  </a:extLst>
                </a:gridCol>
                <a:gridCol w="1194716">
                  <a:extLst>
                    <a:ext uri="{9D8B030D-6E8A-4147-A177-3AD203B41FA5}">
                      <a16:colId xmlns="" xmlns:a16="http://schemas.microsoft.com/office/drawing/2014/main" val="1127640190"/>
                    </a:ext>
                  </a:extLst>
                </a:gridCol>
                <a:gridCol w="838200">
                  <a:extLst>
                    <a:ext uri="{9D8B030D-6E8A-4147-A177-3AD203B41FA5}">
                      <a16:colId xmlns="" xmlns:a16="http://schemas.microsoft.com/office/drawing/2014/main" val="2978946948"/>
                    </a:ext>
                  </a:extLst>
                </a:gridCol>
                <a:gridCol w="762000">
                  <a:extLst>
                    <a:ext uri="{9D8B030D-6E8A-4147-A177-3AD203B41FA5}">
                      <a16:colId xmlns="" xmlns:a16="http://schemas.microsoft.com/office/drawing/2014/main" val="419582586"/>
                    </a:ext>
                  </a:extLst>
                </a:gridCol>
                <a:gridCol w="1295400">
                  <a:extLst>
                    <a:ext uri="{9D8B030D-6E8A-4147-A177-3AD203B41FA5}">
                      <a16:colId xmlns="" xmlns:a16="http://schemas.microsoft.com/office/drawing/2014/main" val="1489416118"/>
                    </a:ext>
                  </a:extLst>
                </a:gridCol>
                <a:gridCol w="990600">
                  <a:extLst>
                    <a:ext uri="{9D8B030D-6E8A-4147-A177-3AD203B41FA5}">
                      <a16:colId xmlns="" xmlns:a16="http://schemas.microsoft.com/office/drawing/2014/main" val="1789311771"/>
                    </a:ext>
                  </a:extLst>
                </a:gridCol>
                <a:gridCol w="990599">
                  <a:extLst>
                    <a:ext uri="{9D8B030D-6E8A-4147-A177-3AD203B41FA5}">
                      <a16:colId xmlns="" xmlns:a16="http://schemas.microsoft.com/office/drawing/2014/main" val="3205514054"/>
                    </a:ext>
                  </a:extLst>
                </a:gridCol>
              </a:tblGrid>
              <a:tr h="0">
                <a:tc rowSpan="2">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dirty="0">
                          <a:solidFill>
                            <a:schemeClr val="tx1"/>
                          </a:solidFill>
                        </a:rPr>
                        <a:t>U-SIG2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B0-B1</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B2</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B3-B7</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B8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B9-B10</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B11-B15</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a:r>
                        <a:rPr lang="en-US" sz="1400">
                          <a:solidFill>
                            <a:schemeClr val="tx1"/>
                          </a:solidFill>
                        </a:rPr>
                        <a:t>B16-B19</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B20-B25</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386522459"/>
                  </a:ext>
                </a:extLst>
              </a:tr>
              <a:tr h="351644">
                <a:tc vMerge="1">
                  <a:txBody>
                    <a:bodyPr/>
                    <a:lstStyle/>
                    <a:p>
                      <a:endParaRPr 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PPDU Type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smtClean="0">
                          <a:solidFill>
                            <a:schemeClr val="tx1"/>
                          </a:solidFill>
                        </a:rPr>
                        <a:t>M-AP Flag</a:t>
                      </a:r>
                      <a:endParaRPr lang="en-US" sz="14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Punctured Channel Information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Validate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UHR-SIG MCS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Number of UHR-SIG Symbols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CRC</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a:r>
                        <a:rPr lang="en-US" sz="1400" dirty="0">
                          <a:solidFill>
                            <a:schemeClr val="tx1"/>
                          </a:solidFill>
                        </a:rPr>
                        <a:t>Tail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04769627"/>
                  </a:ext>
                </a:extLst>
              </a:tr>
            </a:tbl>
          </a:graphicData>
        </a:graphic>
      </p:graphicFrame>
    </p:spTree>
    <p:extLst>
      <p:ext uri="{BB962C8B-B14F-4D97-AF65-F5344CB8AC3E}">
        <p14:creationId xmlns:p14="http://schemas.microsoft.com/office/powerpoint/2010/main" val="665038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Identical UHR-SIG </a:t>
            </a:r>
            <a:r>
              <a:rPr lang="en-US" altLang="ko-KR" smtClean="0"/>
              <a:t>Common Field</a:t>
            </a:r>
            <a:endParaRPr lang="ko-KR" altLang="en-US" dirty="0"/>
          </a:p>
        </p:txBody>
      </p:sp>
      <p:sp>
        <p:nvSpPr>
          <p:cNvPr id="3" name="내용 개체 틀 2"/>
          <p:cNvSpPr>
            <a:spLocks noGrp="1"/>
          </p:cNvSpPr>
          <p:nvPr>
            <p:ph idx="1"/>
          </p:nvPr>
        </p:nvSpPr>
        <p:spPr>
          <a:xfrm>
            <a:off x="685799" y="1752600"/>
            <a:ext cx="8245366" cy="4343400"/>
          </a:xfrm>
        </p:spPr>
        <p:txBody>
          <a:bodyPr/>
          <a:lstStyle/>
          <a:p>
            <a:endParaRPr lang="en-US" altLang="ko-KR" sz="2000" smtClean="0"/>
          </a:p>
          <a:p>
            <a:endParaRPr lang="en-US" altLang="ko-KR" sz="2000"/>
          </a:p>
          <a:p>
            <a:pPr marL="0" indent="0">
              <a:buNone/>
            </a:pPr>
            <a:endParaRPr lang="en-US" altLang="ko-KR" sz="2000" smtClean="0"/>
          </a:p>
          <a:p>
            <a:r>
              <a:rPr lang="en-US" altLang="ko-KR" sz="2000" smtClean="0"/>
              <a:t>GI+LTF Size &amp; Number </a:t>
            </a:r>
            <a:r>
              <a:rPr lang="en-US" altLang="ko-KR" sz="2000"/>
              <a:t>of UHR-LTF Symbols</a:t>
            </a:r>
            <a:endParaRPr lang="en-US" altLang="ko-KR" sz="2000" smtClean="0"/>
          </a:p>
          <a:p>
            <a:pPr lvl="1"/>
            <a:r>
              <a:rPr lang="en-US" altLang="ko-KR" sz="1600" smtClean="0"/>
              <a:t>GI+LTF needs to be set as a value to guarantee reliable CE performance for all STAs </a:t>
            </a:r>
          </a:p>
          <a:p>
            <a:pPr lvl="1"/>
            <a:r>
              <a:rPr lang="en-US" altLang="ko-KR" sz="1600" smtClean="0"/>
              <a:t># of UHR-LTF symbols needs to be set based on the giant P matrix </a:t>
            </a:r>
          </a:p>
          <a:p>
            <a:pPr lvl="1"/>
            <a:r>
              <a:rPr lang="en-US" altLang="ko-KR" sz="1600" smtClean="0"/>
              <a:t>Thanks to this common design, we can strictly synchronize those two PPDUs to avoid residual interference</a:t>
            </a:r>
          </a:p>
          <a:p>
            <a:r>
              <a:rPr lang="en-US" altLang="ko-KR" sz="2000" smtClean="0"/>
              <a:t>Number of non-OFDMA Users</a:t>
            </a:r>
          </a:p>
          <a:p>
            <a:pPr lvl="1"/>
            <a:r>
              <a:rPr lang="en-US" altLang="ko-KR" sz="1600" smtClean="0"/>
              <a:t># of non-OFDMA users should be set as the total number of users across the both APs. </a:t>
            </a:r>
          </a:p>
          <a:p>
            <a:r>
              <a:rPr lang="en-US" altLang="ko-KR" sz="2000" smtClean="0"/>
              <a:t>Spatial Reuse &amp; LDPC Extra &amp; Pre-FEC padding &amp; PE disambiguity</a:t>
            </a:r>
            <a:endParaRPr lang="en-US" altLang="ko-KR" sz="2000"/>
          </a:p>
          <a:p>
            <a:pPr lvl="1"/>
            <a:r>
              <a:rPr lang="en-US" altLang="ko-KR" sz="1600" smtClean="0"/>
              <a:t>Those four parameters </a:t>
            </a:r>
            <a:r>
              <a:rPr lang="en-US" altLang="ko-KR" sz="1600"/>
              <a:t>need to be commonly configured to avoid preamble </a:t>
            </a:r>
            <a:r>
              <a:rPr lang="en-US" altLang="ko-KR" sz="1600" smtClean="0"/>
              <a:t>collison</a:t>
            </a:r>
            <a:endParaRPr lang="en-US" altLang="ko-KR" sz="1600"/>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graphicFrame>
        <p:nvGraphicFramePr>
          <p:cNvPr id="9" name="Table 3">
            <a:extLst>
              <a:ext uri="{FF2B5EF4-FFF2-40B4-BE49-F238E27FC236}">
                <a16:creationId xmlns="" xmlns:a16="http://schemas.microsoft.com/office/drawing/2014/main" id="{05B31D5E-4A42-1004-C148-BB934D833297}"/>
              </a:ext>
            </a:extLst>
          </p:cNvPr>
          <p:cNvGraphicFramePr>
            <a:graphicFrameLocks noGrp="1"/>
          </p:cNvGraphicFramePr>
          <p:nvPr>
            <p:extLst>
              <p:ext uri="{D42A27DB-BD31-4B8C-83A1-F6EECF244321}">
                <p14:modId xmlns:p14="http://schemas.microsoft.com/office/powerpoint/2010/main" val="2244432488"/>
              </p:ext>
            </p:extLst>
          </p:nvPr>
        </p:nvGraphicFramePr>
        <p:xfrm>
          <a:off x="396766" y="1676400"/>
          <a:ext cx="8534399" cy="1036320"/>
        </p:xfrm>
        <a:graphic>
          <a:graphicData uri="http://schemas.openxmlformats.org/drawingml/2006/table">
            <a:tbl>
              <a:tblPr firstRow="1" bandRow="1">
                <a:tableStyleId>{5C22544A-7EE6-4342-B048-85BDC9FD1C3A}</a:tableStyleId>
              </a:tblPr>
              <a:tblGrid>
                <a:gridCol w="849702">
                  <a:extLst>
                    <a:ext uri="{9D8B030D-6E8A-4147-A177-3AD203B41FA5}">
                      <a16:colId xmlns="" xmlns:a16="http://schemas.microsoft.com/office/drawing/2014/main" val="1843793423"/>
                    </a:ext>
                  </a:extLst>
                </a:gridCol>
                <a:gridCol w="810932">
                  <a:extLst>
                    <a:ext uri="{9D8B030D-6E8A-4147-A177-3AD203B41FA5}">
                      <a16:colId xmlns="" xmlns:a16="http://schemas.microsoft.com/office/drawing/2014/main" val="234171862"/>
                    </a:ext>
                  </a:extLst>
                </a:gridCol>
                <a:gridCol w="1187341">
                  <a:extLst>
                    <a:ext uri="{9D8B030D-6E8A-4147-A177-3AD203B41FA5}">
                      <a16:colId xmlns="" xmlns:a16="http://schemas.microsoft.com/office/drawing/2014/main" val="3937720954"/>
                    </a:ext>
                  </a:extLst>
                </a:gridCol>
                <a:gridCol w="1259364">
                  <a:extLst>
                    <a:ext uri="{9D8B030D-6E8A-4147-A177-3AD203B41FA5}">
                      <a16:colId xmlns="" xmlns:a16="http://schemas.microsoft.com/office/drawing/2014/main" val="3119442355"/>
                    </a:ext>
                  </a:extLst>
                </a:gridCol>
                <a:gridCol w="998061">
                  <a:extLst>
                    <a:ext uri="{9D8B030D-6E8A-4147-A177-3AD203B41FA5}">
                      <a16:colId xmlns="" xmlns:a16="http://schemas.microsoft.com/office/drawing/2014/main" val="134243967"/>
                    </a:ext>
                  </a:extLst>
                </a:gridCol>
                <a:gridCol w="1219200">
                  <a:extLst>
                    <a:ext uri="{9D8B030D-6E8A-4147-A177-3AD203B41FA5}">
                      <a16:colId xmlns="" xmlns:a16="http://schemas.microsoft.com/office/drawing/2014/main" val="287976569"/>
                    </a:ext>
                  </a:extLst>
                </a:gridCol>
                <a:gridCol w="982548">
                  <a:extLst>
                    <a:ext uri="{9D8B030D-6E8A-4147-A177-3AD203B41FA5}">
                      <a16:colId xmlns="" xmlns:a16="http://schemas.microsoft.com/office/drawing/2014/main" val="1012945115"/>
                    </a:ext>
                  </a:extLst>
                </a:gridCol>
                <a:gridCol w="1227251">
                  <a:extLst>
                    <a:ext uri="{9D8B030D-6E8A-4147-A177-3AD203B41FA5}">
                      <a16:colId xmlns="" xmlns:a16="http://schemas.microsoft.com/office/drawing/2014/main" val="4200772541"/>
                    </a:ext>
                  </a:extLst>
                </a:gridCol>
              </a:tblGrid>
              <a:tr h="228600">
                <a:tc>
                  <a:txBody>
                    <a:bodyPr/>
                    <a:lstStyle/>
                    <a:p>
                      <a:pPr algn="ctr" rtl="0" eaLnBrk="0" fontAlgn="base" hangingPunct="0">
                        <a:spcBef>
                          <a:spcPct val="0"/>
                        </a:spcBef>
                        <a:spcAft>
                          <a:spcPct val="0"/>
                        </a:spcAft>
                      </a:pPr>
                      <a:r>
                        <a:rPr kumimoji="1" lang="en-US" sz="1400" kern="1200" dirty="0">
                          <a:solidFill>
                            <a:schemeClr val="tx1"/>
                          </a:solidFill>
                          <a:latin typeface="Times New Roman" panose="02020603050405020304" pitchFamily="18" charset="0"/>
                          <a:ea typeface="굴림" panose="020B0600000101010101" pitchFamily="50" charset="-127"/>
                          <a:cs typeface="+mn-cs"/>
                        </a:rPr>
                        <a:t>B0-B3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a:solidFill>
                            <a:schemeClr val="tx1"/>
                          </a:solidFill>
                          <a:latin typeface="Times New Roman" panose="02020603050405020304" pitchFamily="18" charset="0"/>
                          <a:ea typeface="굴림" panose="020B0600000101010101" pitchFamily="50" charset="-127"/>
                          <a:cs typeface="+mn-cs"/>
                        </a:rPr>
                        <a:t>B4-B5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dirty="0">
                          <a:solidFill>
                            <a:schemeClr val="tx1"/>
                          </a:solidFill>
                          <a:latin typeface="Times New Roman" panose="02020603050405020304" pitchFamily="18" charset="0"/>
                          <a:ea typeface="굴림" panose="020B0600000101010101" pitchFamily="50" charset="-127"/>
                          <a:cs typeface="+mn-cs"/>
                        </a:rPr>
                        <a:t>B6-B8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a:solidFill>
                            <a:schemeClr val="tx1"/>
                          </a:solidFill>
                          <a:latin typeface="Times New Roman" panose="02020603050405020304" pitchFamily="18" charset="0"/>
                          <a:ea typeface="굴림" panose="020B0600000101010101" pitchFamily="50" charset="-127"/>
                          <a:cs typeface="+mn-cs"/>
                        </a:rPr>
                        <a:t>B9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a:solidFill>
                            <a:schemeClr val="tx1"/>
                          </a:solidFill>
                          <a:latin typeface="Times New Roman" panose="02020603050405020304" pitchFamily="18" charset="0"/>
                          <a:ea typeface="굴림" panose="020B0600000101010101" pitchFamily="50" charset="-127"/>
                          <a:cs typeface="+mn-cs"/>
                        </a:rPr>
                        <a:t>B10-B11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a:solidFill>
                            <a:schemeClr val="tx1"/>
                          </a:solidFill>
                          <a:latin typeface="Times New Roman" panose="02020603050405020304" pitchFamily="18" charset="0"/>
                          <a:ea typeface="굴림" panose="020B0600000101010101" pitchFamily="50" charset="-127"/>
                          <a:cs typeface="+mn-cs"/>
                        </a:rPr>
                        <a:t>B12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a:solidFill>
                            <a:schemeClr val="tx1"/>
                          </a:solidFill>
                          <a:latin typeface="Times New Roman" panose="02020603050405020304" pitchFamily="18" charset="0"/>
                          <a:ea typeface="굴림" panose="020B0600000101010101" pitchFamily="50" charset="-127"/>
                          <a:cs typeface="+mn-cs"/>
                        </a:rPr>
                        <a:t>B13-B15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0" fontAlgn="base" latinLnBrk="0" hangingPunct="0">
                        <a:spcBef>
                          <a:spcPct val="0"/>
                        </a:spcBef>
                        <a:spcAft>
                          <a:spcPct val="0"/>
                        </a:spcAft>
                      </a:pPr>
                      <a:r>
                        <a:rPr kumimoji="1" lang="en-US" sz="1400" kern="1200">
                          <a:solidFill>
                            <a:schemeClr val="tx1"/>
                          </a:solidFill>
                          <a:latin typeface="Times New Roman" panose="02020603050405020304" pitchFamily="18" charset="0"/>
                          <a:ea typeface="굴림" panose="020B0600000101010101" pitchFamily="50" charset="-127"/>
                          <a:cs typeface="+mn-cs"/>
                        </a:rPr>
                        <a:t>B16-B18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3327230290"/>
                  </a:ext>
                </a:extLst>
              </a:tr>
              <a:tr h="590013">
                <a:tc>
                  <a:txBody>
                    <a:bodyPr/>
                    <a:lstStyle/>
                    <a:p>
                      <a:pPr algn="ctr" rtl="0" eaLnBrk="0" fontAlgn="base" hangingPunct="0">
                        <a:spcBef>
                          <a:spcPct val="0"/>
                        </a:spcBef>
                        <a:spcAft>
                          <a:spcPct val="0"/>
                        </a:spcAft>
                      </a:pPr>
                      <a:r>
                        <a:rPr kumimoji="1" lang="en-US" sz="1400" kern="1200">
                          <a:solidFill>
                            <a:schemeClr val="tx1"/>
                          </a:solidFill>
                          <a:latin typeface="Times New Roman" panose="02020603050405020304" pitchFamily="18" charset="0"/>
                          <a:ea typeface="굴림" panose="020B0600000101010101" pitchFamily="50" charset="-127"/>
                          <a:cs typeface="+mn-cs"/>
                        </a:rPr>
                        <a:t>Spatial Reuse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a:solidFill>
                            <a:schemeClr val="tx1"/>
                          </a:solidFill>
                          <a:latin typeface="Times New Roman" panose="02020603050405020304" pitchFamily="18" charset="0"/>
                          <a:ea typeface="굴림" panose="020B0600000101010101" pitchFamily="50" charset="-127"/>
                          <a:cs typeface="+mn-cs"/>
                        </a:rPr>
                        <a:t>GI+LTF 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dirty="0">
                          <a:solidFill>
                            <a:schemeClr val="tx1"/>
                          </a:solidFill>
                          <a:latin typeface="Times New Roman" panose="02020603050405020304" pitchFamily="18" charset="0"/>
                          <a:ea typeface="굴림" panose="020B0600000101010101" pitchFamily="50" charset="-127"/>
                          <a:cs typeface="+mn-cs"/>
                        </a:rPr>
                        <a:t>Number of UHR-LTF Symbols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dirty="0">
                          <a:solidFill>
                            <a:schemeClr val="tx1"/>
                          </a:solidFill>
                          <a:latin typeface="Times New Roman" panose="02020603050405020304" pitchFamily="18" charset="0"/>
                          <a:ea typeface="굴림" panose="020B0600000101010101" pitchFamily="50" charset="-127"/>
                          <a:cs typeface="+mn-cs"/>
                        </a:rPr>
                        <a:t>LDPC Extra Symbol Segment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dirty="0">
                          <a:solidFill>
                            <a:schemeClr val="tx1"/>
                          </a:solidFill>
                          <a:latin typeface="Times New Roman" panose="02020603050405020304" pitchFamily="18" charset="0"/>
                          <a:ea typeface="굴림" panose="020B0600000101010101" pitchFamily="50" charset="-127"/>
                          <a:cs typeface="+mn-cs"/>
                        </a:rPr>
                        <a:t>Pre-FEC padding Factor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dirty="0">
                          <a:solidFill>
                            <a:schemeClr val="tx1"/>
                          </a:solidFill>
                          <a:latin typeface="Times New Roman" panose="02020603050405020304" pitchFamily="18" charset="0"/>
                          <a:ea typeface="굴림" panose="020B0600000101010101" pitchFamily="50" charset="-127"/>
                          <a:cs typeface="+mn-cs"/>
                        </a:rPr>
                        <a:t>PE </a:t>
                      </a:r>
                      <a:r>
                        <a:rPr kumimoji="1" lang="en-US" sz="1400" kern="1200" dirty="0" err="1">
                          <a:solidFill>
                            <a:schemeClr val="tx1"/>
                          </a:solidFill>
                          <a:latin typeface="Times New Roman" panose="02020603050405020304" pitchFamily="18" charset="0"/>
                          <a:ea typeface="굴림" panose="020B0600000101010101" pitchFamily="50" charset="-127"/>
                          <a:cs typeface="+mn-cs"/>
                        </a:rPr>
                        <a:t>Disambiguity</a:t>
                      </a:r>
                      <a:endParaRPr kumimoji="1" lang="en-US" sz="1400" kern="1200" dirty="0">
                        <a:solidFill>
                          <a:schemeClr val="tx1"/>
                        </a:solidFill>
                        <a:latin typeface="Times New Roman" panose="02020603050405020304" pitchFamily="18" charset="0"/>
                        <a:ea typeface="굴림" panose="020B0600000101010101" pitchFamily="50" charset="-127"/>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eaLnBrk="0" fontAlgn="base" hangingPunct="0">
                        <a:spcBef>
                          <a:spcPct val="0"/>
                        </a:spcBef>
                        <a:spcAft>
                          <a:spcPct val="0"/>
                        </a:spcAft>
                      </a:pPr>
                      <a:r>
                        <a:rPr kumimoji="1" lang="en-US" sz="1400" kern="1200" dirty="0">
                          <a:solidFill>
                            <a:schemeClr val="tx1"/>
                          </a:solidFill>
                          <a:latin typeface="Times New Roman" panose="02020603050405020304" pitchFamily="18" charset="0"/>
                          <a:ea typeface="굴림" panose="020B0600000101010101" pitchFamily="50" charset="-127"/>
                          <a:cs typeface="+mn-cs"/>
                        </a:rPr>
                        <a:t>Disregard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0" fontAlgn="base" latinLnBrk="0" hangingPunct="0">
                        <a:spcBef>
                          <a:spcPct val="0"/>
                        </a:spcBef>
                        <a:spcAft>
                          <a:spcPct val="0"/>
                        </a:spcAft>
                      </a:pPr>
                      <a:r>
                        <a:rPr kumimoji="1" lang="en-US" sz="1400" kern="1200" dirty="0">
                          <a:solidFill>
                            <a:schemeClr val="tx1"/>
                          </a:solidFill>
                          <a:latin typeface="Times New Roman" panose="02020603050405020304" pitchFamily="18" charset="0"/>
                          <a:ea typeface="굴림" panose="020B0600000101010101" pitchFamily="50" charset="-127"/>
                          <a:cs typeface="+mn-cs"/>
                        </a:rPr>
                        <a:t>Number of non-OFDMA Users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561159414"/>
                  </a:ext>
                </a:extLst>
              </a:tr>
            </a:tbl>
          </a:graphicData>
        </a:graphic>
      </p:graphicFrame>
      <p:sp>
        <p:nvSpPr>
          <p:cNvPr id="11" name="TextBox 10"/>
          <p:cNvSpPr txBox="1"/>
          <p:nvPr/>
        </p:nvSpPr>
        <p:spPr>
          <a:xfrm>
            <a:off x="396766" y="1303020"/>
            <a:ext cx="2956034" cy="307777"/>
          </a:xfrm>
          <a:prstGeom prst="rect">
            <a:avLst/>
          </a:prstGeom>
          <a:noFill/>
        </p:spPr>
        <p:txBody>
          <a:bodyPr wrap="square" rtlCol="0">
            <a:spAutoFit/>
          </a:bodyPr>
          <a:lstStyle/>
          <a:p>
            <a:r>
              <a:rPr lang="en-US" altLang="ko-KR" sz="1400" smtClean="0"/>
              <a:t>&lt;Non-OFDMA common field&gt; </a:t>
            </a:r>
            <a:endParaRPr lang="ko-KR" altLang="en-US" sz="1400"/>
          </a:p>
        </p:txBody>
      </p:sp>
    </p:spTree>
    <p:extLst>
      <p:ext uri="{BB962C8B-B14F-4D97-AF65-F5344CB8AC3E}">
        <p14:creationId xmlns:p14="http://schemas.microsoft.com/office/powerpoint/2010/main" val="40896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Identical UHR-SIG User Field</a:t>
            </a:r>
            <a:endParaRPr lang="ko-KR" altLang="en-US" dirty="0"/>
          </a:p>
        </p:txBody>
      </p:sp>
      <p:sp>
        <p:nvSpPr>
          <p:cNvPr id="3" name="내용 개체 틀 2"/>
          <p:cNvSpPr>
            <a:spLocks noGrp="1"/>
          </p:cNvSpPr>
          <p:nvPr>
            <p:ph idx="1"/>
          </p:nvPr>
        </p:nvSpPr>
        <p:spPr>
          <a:xfrm>
            <a:off x="685799" y="1752600"/>
            <a:ext cx="7858125" cy="4343400"/>
          </a:xfrm>
        </p:spPr>
        <p:txBody>
          <a:bodyPr/>
          <a:lstStyle/>
          <a:p>
            <a:endParaRPr lang="en-US" altLang="ko-KR" sz="2000" smtClean="0"/>
          </a:p>
          <a:p>
            <a:endParaRPr lang="en-US" altLang="ko-KR" sz="2000"/>
          </a:p>
          <a:p>
            <a:endParaRPr lang="en-US" altLang="ko-KR" sz="2000" smtClean="0"/>
          </a:p>
          <a:p>
            <a:r>
              <a:rPr lang="en-US" altLang="ko-KR" sz="2000" smtClean="0"/>
              <a:t>Shared AP need to know all of the user field information of the target stations from both APs.</a:t>
            </a:r>
          </a:p>
          <a:p>
            <a:r>
              <a:rPr lang="en-US" altLang="ko-KR" sz="2000" smtClean="0"/>
              <a:t>So, multiple sets of the per-user parameters listed below need to be delivered to the shared AP to configure the common UHR-SIG field</a:t>
            </a:r>
          </a:p>
          <a:p>
            <a:pPr lvl="1"/>
            <a:r>
              <a:rPr lang="en-US" altLang="ko-KR" sz="1600" smtClean="0"/>
              <a:t>STA-ID</a:t>
            </a:r>
          </a:p>
          <a:p>
            <a:pPr lvl="1"/>
            <a:r>
              <a:rPr lang="en-US" altLang="ko-KR" sz="1600" smtClean="0"/>
              <a:t>MCS</a:t>
            </a:r>
          </a:p>
          <a:p>
            <a:pPr lvl="1"/>
            <a:r>
              <a:rPr lang="en-US" altLang="ko-KR" sz="1600" smtClean="0"/>
              <a:t>Spatial Configuration</a:t>
            </a:r>
          </a:p>
          <a:p>
            <a:pPr lvl="2"/>
            <a:r>
              <a:rPr lang="en-US" altLang="ko-KR" sz="1400" smtClean="0"/>
              <a:t>Since this information is basically not a per-user information. So, we can consider this as a common information. </a:t>
            </a:r>
          </a:p>
          <a:p>
            <a:pPr lvl="1"/>
            <a:r>
              <a:rPr lang="en-US" altLang="ko-KR" sz="1600" smtClean="0"/>
              <a:t>BSS Color Indication</a:t>
            </a:r>
          </a:p>
          <a:p>
            <a:pPr lvl="1"/>
            <a:r>
              <a:rPr lang="en-US" altLang="ko-KR" sz="1600" smtClean="0"/>
              <a:t>2xLDPC</a:t>
            </a:r>
          </a:p>
        </p:txBody>
      </p:sp>
      <p:sp>
        <p:nvSpPr>
          <p:cNvPr id="4" name="바닥글 개체 틀 3"/>
          <p:cNvSpPr>
            <a:spLocks noGrp="1"/>
          </p:cNvSpPr>
          <p:nvPr>
            <p:ph type="ftr" sz="quarter" idx="11"/>
          </p:nvPr>
        </p:nvSpPr>
        <p:spPr>
          <a:xfrm>
            <a:off x="6891229" y="6475413"/>
            <a:ext cx="1652696" cy="184666"/>
          </a:xfrm>
        </p:spPr>
        <p:txBody>
          <a:bodyPr/>
          <a:lstStyle/>
          <a:p>
            <a:pPr>
              <a:defRPr/>
            </a:pPr>
            <a:r>
              <a:rPr lang="en-US" altLang="ko-KR"/>
              <a:t>Insik Jung,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a:xfrm>
            <a:off x="696913" y="332601"/>
            <a:ext cx="1340110" cy="276999"/>
          </a:xfrm>
        </p:spPr>
        <p:txBody>
          <a:bodyPr/>
          <a:lstStyle/>
          <a:p>
            <a:pPr>
              <a:defRPr/>
            </a:pPr>
            <a:r>
              <a:rPr lang="en-US" smtClean="0"/>
              <a:t>January 2025</a:t>
            </a:r>
            <a:endParaRPr lang="en-US" dirty="0"/>
          </a:p>
        </p:txBody>
      </p:sp>
      <p:graphicFrame>
        <p:nvGraphicFramePr>
          <p:cNvPr id="10" name="Content Placeholder 28">
            <a:extLst>
              <a:ext uri="{FF2B5EF4-FFF2-40B4-BE49-F238E27FC236}">
                <a16:creationId xmlns="" xmlns:a16="http://schemas.microsoft.com/office/drawing/2014/main" id="{820AA0F4-CC48-054A-18AB-F796216F902D}"/>
              </a:ext>
            </a:extLst>
          </p:cNvPr>
          <p:cNvGraphicFramePr>
            <a:graphicFrameLocks/>
          </p:cNvGraphicFramePr>
          <p:nvPr>
            <p:extLst>
              <p:ext uri="{D42A27DB-BD31-4B8C-83A1-F6EECF244321}">
                <p14:modId xmlns:p14="http://schemas.microsoft.com/office/powerpoint/2010/main" val="693598255"/>
              </p:ext>
            </p:extLst>
          </p:nvPr>
        </p:nvGraphicFramePr>
        <p:xfrm>
          <a:off x="381000" y="1820347"/>
          <a:ext cx="8550165" cy="822960"/>
        </p:xfrm>
        <a:graphic>
          <a:graphicData uri="http://schemas.openxmlformats.org/drawingml/2006/table">
            <a:tbl>
              <a:tblPr firstRow="1" bandRow="1"/>
              <a:tblGrid>
                <a:gridCol w="1667422">
                  <a:extLst>
                    <a:ext uri="{9D8B030D-6E8A-4147-A177-3AD203B41FA5}">
                      <a16:colId xmlns="" xmlns:a16="http://schemas.microsoft.com/office/drawing/2014/main" val="1298318152"/>
                    </a:ext>
                  </a:extLst>
                </a:gridCol>
                <a:gridCol w="1005087">
                  <a:extLst>
                    <a:ext uri="{9D8B030D-6E8A-4147-A177-3AD203B41FA5}">
                      <a16:colId xmlns="" xmlns:a16="http://schemas.microsoft.com/office/drawing/2014/main" val="3424783854"/>
                    </a:ext>
                  </a:extLst>
                </a:gridCol>
                <a:gridCol w="1468973">
                  <a:extLst>
                    <a:ext uri="{9D8B030D-6E8A-4147-A177-3AD203B41FA5}">
                      <a16:colId xmlns="" xmlns:a16="http://schemas.microsoft.com/office/drawing/2014/main" val="2158100857"/>
                    </a:ext>
                  </a:extLst>
                </a:gridCol>
                <a:gridCol w="1263929">
                  <a:extLst>
                    <a:ext uri="{9D8B030D-6E8A-4147-A177-3AD203B41FA5}">
                      <a16:colId xmlns="" xmlns:a16="http://schemas.microsoft.com/office/drawing/2014/main" val="3038068564"/>
                    </a:ext>
                  </a:extLst>
                </a:gridCol>
                <a:gridCol w="2011804">
                  <a:extLst>
                    <a:ext uri="{9D8B030D-6E8A-4147-A177-3AD203B41FA5}">
                      <a16:colId xmlns="" xmlns:a16="http://schemas.microsoft.com/office/drawing/2014/main" val="3075492366"/>
                    </a:ext>
                  </a:extLst>
                </a:gridCol>
                <a:gridCol w="1132950">
                  <a:extLst>
                    <a:ext uri="{9D8B030D-6E8A-4147-A177-3AD203B41FA5}">
                      <a16:colId xmlns="" xmlns:a16="http://schemas.microsoft.com/office/drawing/2014/main" val="2953547056"/>
                    </a:ext>
                  </a:extLst>
                </a:gridCol>
              </a:tblGrid>
              <a:tr h="195521">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latin typeface="Times New Roman"/>
                          <a:ea typeface="MS Gothic"/>
                          <a:cs typeface="+mn-cs"/>
                        </a:rPr>
                        <a:t>B0-B10</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algn="ctr"/>
                      <a:r>
                        <a:rPr lang="en-US" sz="1400" kern="1200" dirty="0">
                          <a:solidFill>
                            <a:schemeClr val="tx1"/>
                          </a:solidFill>
                          <a:latin typeface="Times New Roman"/>
                          <a:ea typeface="MS Gothic"/>
                          <a:cs typeface="+mn-cs"/>
                        </a:rPr>
                        <a:t>B11-B15</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algn="ctr"/>
                      <a:r>
                        <a:rPr lang="en-US" sz="1400" kern="1200" dirty="0">
                          <a:solidFill>
                            <a:schemeClr val="tx1"/>
                          </a:solidFill>
                          <a:latin typeface="Times New Roman"/>
                          <a:ea typeface="MS Gothic"/>
                          <a:cs typeface="+mn-cs"/>
                        </a:rPr>
                        <a:t>B16-B19</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algn="ctr"/>
                      <a:r>
                        <a:rPr lang="en-US" sz="1400" kern="1200" dirty="0">
                          <a:solidFill>
                            <a:schemeClr val="tx1"/>
                          </a:solidFill>
                          <a:latin typeface="Times New Roman"/>
                          <a:ea typeface="MS Gothic"/>
                          <a:cs typeface="+mn-cs"/>
                        </a:rPr>
                        <a:t>B20</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algn="ctr"/>
                      <a:r>
                        <a:rPr lang="en-US" sz="1400" kern="1200" dirty="0">
                          <a:solidFill>
                            <a:schemeClr val="tx1"/>
                          </a:solidFill>
                          <a:latin typeface="Times New Roman"/>
                          <a:ea typeface="MS Gothic"/>
                          <a:cs typeface="+mn-cs"/>
                        </a:rPr>
                        <a:t>B21</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algn="ctr"/>
                      <a:r>
                        <a:rPr lang="en-US" sz="1400" kern="1200" dirty="0">
                          <a:solidFill>
                            <a:schemeClr val="tx1"/>
                          </a:solidFill>
                          <a:latin typeface="Times New Roman"/>
                          <a:ea typeface="MS Gothic"/>
                          <a:cs typeface="+mn-cs"/>
                        </a:rPr>
                        <a:t>B22</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2431372086"/>
                  </a:ext>
                </a:extLst>
              </a:tr>
              <a:tr h="459799">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1400" kern="1200" dirty="0">
                          <a:solidFill>
                            <a:schemeClr val="tx1"/>
                          </a:solidFill>
                          <a:latin typeface="Times New Roman"/>
                          <a:ea typeface="MS Gothic"/>
                          <a:cs typeface="+mn-cs"/>
                        </a:rPr>
                        <a:t>STA-ID</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1400" kern="1200" dirty="0">
                          <a:solidFill>
                            <a:schemeClr val="tx1"/>
                          </a:solidFill>
                          <a:latin typeface="Times New Roman"/>
                          <a:ea typeface="MS Gothic"/>
                          <a:cs typeface="+mn-cs"/>
                        </a:rPr>
                        <a:t>MCS</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1400" kern="1200" dirty="0">
                          <a:solidFill>
                            <a:schemeClr val="tx1"/>
                          </a:solidFill>
                          <a:latin typeface="Times New Roman"/>
                          <a:ea typeface="MS Gothic"/>
                          <a:cs typeface="+mn-cs"/>
                        </a:rPr>
                        <a:t>Spatial Configuration</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1400" kern="1200" dirty="0">
                          <a:solidFill>
                            <a:schemeClr val="tx1"/>
                          </a:solidFill>
                          <a:latin typeface="Times New Roman"/>
                          <a:ea typeface="MS Gothic"/>
                          <a:cs typeface="+mn-cs"/>
                        </a:rPr>
                        <a:t>Reserved</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1400" kern="1200" dirty="0">
                          <a:solidFill>
                            <a:schemeClr val="tx1"/>
                          </a:solidFill>
                          <a:latin typeface="Times New Roman"/>
                          <a:ea typeface="MS Gothic"/>
                          <a:cs typeface="+mn-cs"/>
                        </a:rPr>
                        <a:t>BSS </a:t>
                      </a:r>
                      <a:r>
                        <a:rPr lang="en-US" sz="1400" kern="1200">
                          <a:solidFill>
                            <a:schemeClr val="tx1"/>
                          </a:solidFill>
                          <a:latin typeface="Times New Roman"/>
                          <a:ea typeface="MS Gothic"/>
                          <a:cs typeface="+mn-cs"/>
                        </a:rPr>
                        <a:t>Color </a:t>
                      </a:r>
                      <a:r>
                        <a:rPr lang="en-US" sz="1400" kern="1200" smtClean="0">
                          <a:solidFill>
                            <a:schemeClr val="tx1"/>
                          </a:solidFill>
                          <a:latin typeface="Times New Roman"/>
                          <a:ea typeface="MS Gothic"/>
                          <a:cs typeface="+mn-cs"/>
                        </a:rPr>
                        <a:t>Indication</a:t>
                      </a:r>
                      <a:endParaRPr lang="en-US" sz="1400" kern="1200" dirty="0">
                        <a:solidFill>
                          <a:schemeClr val="tx1"/>
                        </a:solidFill>
                        <a:latin typeface="Times New Roman"/>
                        <a:ea typeface="MS Gothic"/>
                        <a:cs typeface="+mn-cs"/>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1400" kern="1200" dirty="0">
                          <a:solidFill>
                            <a:schemeClr val="tx1"/>
                          </a:solidFill>
                          <a:latin typeface="Times New Roman"/>
                          <a:ea typeface="MS Gothic"/>
                          <a:cs typeface="+mn-cs"/>
                        </a:rPr>
                        <a:t>2xLDPC</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4278645069"/>
                  </a:ext>
                </a:extLst>
              </a:tr>
            </a:tbl>
          </a:graphicData>
        </a:graphic>
      </p:graphicFrame>
      <p:sp>
        <p:nvSpPr>
          <p:cNvPr id="13" name="TextBox 12"/>
          <p:cNvSpPr txBox="1"/>
          <p:nvPr/>
        </p:nvSpPr>
        <p:spPr>
          <a:xfrm>
            <a:off x="381000" y="1365166"/>
            <a:ext cx="2601264" cy="307777"/>
          </a:xfrm>
          <a:prstGeom prst="rect">
            <a:avLst/>
          </a:prstGeom>
          <a:noFill/>
        </p:spPr>
        <p:txBody>
          <a:bodyPr wrap="square" rtlCol="0">
            <a:spAutoFit/>
          </a:bodyPr>
          <a:lstStyle/>
          <a:p>
            <a:r>
              <a:rPr lang="en-US" altLang="ko-KR" sz="1400" smtClean="0"/>
              <a:t>&lt;MU-MIMO user field&gt; </a:t>
            </a:r>
            <a:endParaRPr lang="ko-KR" altLang="en-US" sz="1400"/>
          </a:p>
        </p:txBody>
      </p:sp>
    </p:spTree>
    <p:extLst>
      <p:ext uri="{BB962C8B-B14F-4D97-AF65-F5344CB8AC3E}">
        <p14:creationId xmlns:p14="http://schemas.microsoft.com/office/powerpoint/2010/main" val="3066311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374096</TotalTime>
  <Words>2423</Words>
  <Application>Microsoft Office PowerPoint</Application>
  <PresentationFormat>화면 슬라이드 쇼(4:3)</PresentationFormat>
  <Paragraphs>562</Paragraphs>
  <Slides>29</Slides>
  <Notes>29</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29</vt:i4>
      </vt:variant>
    </vt:vector>
  </HeadingPairs>
  <TitlesOfParts>
    <vt:vector size="36" baseType="lpstr">
      <vt:lpstr>MS Gothic</vt:lpstr>
      <vt:lpstr>굴림</vt:lpstr>
      <vt:lpstr>맑은 고딕</vt:lpstr>
      <vt:lpstr>Arial</vt:lpstr>
      <vt:lpstr>Times New Roman</vt:lpstr>
      <vt:lpstr>Wingdings</vt:lpstr>
      <vt:lpstr>802-11-Submission</vt:lpstr>
      <vt:lpstr>Co-Triggering Frame Design for CoBF</vt:lpstr>
      <vt:lpstr>Introduction</vt:lpstr>
      <vt:lpstr>Multi-AP Coordination Framework</vt:lpstr>
      <vt:lpstr>CoBF Transmission  with Common Pre–UHR Portion</vt:lpstr>
      <vt:lpstr>On the Common Setting</vt:lpstr>
      <vt:lpstr>Identical L-SIG / U-SIG Field (1/2)</vt:lpstr>
      <vt:lpstr>Identical L-SIG / U-SIG Field (2/2)</vt:lpstr>
      <vt:lpstr>Identical UHR-SIG Common Field</vt:lpstr>
      <vt:lpstr>Identical UHR-SIG User Field</vt:lpstr>
      <vt:lpstr>Types of the Parameters to be Delivered</vt:lpstr>
      <vt:lpstr>Co-Triggering Frame</vt:lpstr>
      <vt:lpstr>Possible Containers</vt:lpstr>
      <vt:lpstr>Container: MU-RTS TXS Trigger (1/4)</vt:lpstr>
      <vt:lpstr>Container: MU-RTS TXS Trigger (2/4)</vt:lpstr>
      <vt:lpstr>Container: MU-RTS TXS Trigger (3/4)</vt:lpstr>
      <vt:lpstr>Container: MU-RTS TXS Trigger (4/4)</vt:lpstr>
      <vt:lpstr>Thoughts on ICF/ICR for CoBF</vt:lpstr>
      <vt:lpstr>Conclusion</vt:lpstr>
      <vt:lpstr>References</vt:lpstr>
      <vt:lpstr>Straw Poll #1 </vt:lpstr>
      <vt:lpstr>Straw Poll #2 </vt:lpstr>
      <vt:lpstr>Straw Poll #3 </vt:lpstr>
      <vt:lpstr>Straw Poll #4</vt:lpstr>
      <vt:lpstr>Straw Poll #5</vt:lpstr>
      <vt:lpstr>Straw Poll #6</vt:lpstr>
      <vt:lpstr>Straw Poll #7</vt:lpstr>
      <vt:lpstr>Straw Poll #8</vt:lpstr>
      <vt:lpstr>Straw Poll #9</vt:lpstr>
      <vt:lpstr>Straw Poll #10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정인식/선임연구원/ICT기술센터 C&amp;M표준(연)IoT커넥티비티표준Task(insik0618.jung@lge.com)</cp:lastModifiedBy>
  <cp:revision>6230</cp:revision>
  <cp:lastPrinted>2019-01-10T23:08:02Z</cp:lastPrinted>
  <dcterms:created xsi:type="dcterms:W3CDTF">2007-05-21T21:00:37Z</dcterms:created>
  <dcterms:modified xsi:type="dcterms:W3CDTF">2025-01-14T02:15:25Z</dcterms:modified>
</cp:coreProperties>
</file>