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318" r:id="rId3"/>
    <p:sldId id="4925" r:id="rId4"/>
    <p:sldId id="5014" r:id="rId5"/>
    <p:sldId id="4955" r:id="rId6"/>
    <p:sldId id="4942" r:id="rId7"/>
    <p:sldId id="5039" r:id="rId8"/>
    <p:sldId id="5040" r:id="rId9"/>
    <p:sldId id="5041" r:id="rId10"/>
    <p:sldId id="5043" r:id="rId11"/>
    <p:sldId id="5042" r:id="rId12"/>
    <p:sldId id="5044" r:id="rId13"/>
    <p:sldId id="5045" r:id="rId14"/>
    <p:sldId id="4943" r:id="rId15"/>
    <p:sldId id="5047" r:id="rId16"/>
    <p:sldId id="5048" r:id="rId17"/>
    <p:sldId id="5049" r:id="rId18"/>
    <p:sldId id="5023" r:id="rId19"/>
    <p:sldId id="5018" r:id="rId20"/>
    <p:sldId id="5027" r:id="rId21"/>
    <p:sldId id="5022" r:id="rId22"/>
    <p:sldId id="5017" r:id="rId23"/>
    <p:sldId id="5019" r:id="rId24"/>
    <p:sldId id="5050" r:id="rId25"/>
    <p:sldId id="5021" r:id="rId26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9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3484" autoAdjust="0"/>
  </p:normalViewPr>
  <p:slideViewPr>
    <p:cSldViewPr>
      <p:cViewPr varScale="1">
        <p:scale>
          <a:sx n="125" d="100"/>
          <a:sy n="125" d="100"/>
        </p:scale>
        <p:origin x="33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6187" y="8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07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8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30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85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14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6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8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10"/>
          </p:nvPr>
        </p:nvSpPr>
        <p:spPr>
          <a:xfrm>
            <a:off x="323850" y="1343609"/>
            <a:ext cx="8218489" cy="4943151"/>
          </a:xfr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400" b="1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 dirty="0"/>
          </a:p>
        </p:txBody>
      </p:sp>
      <p:sp>
        <p:nvSpPr>
          <p:cNvPr id="6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73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NEWRACOM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802.11-25/0079r1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58209"/>
            <a:ext cx="8523287" cy="81950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Thoughts on IM pilots and other PHY parameters</a:t>
            </a:r>
            <a:endParaRPr lang="en-US" dirty="0"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2025-07-25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90974"/>
              </p:ext>
            </p:extLst>
          </p:nvPr>
        </p:nvGraphicFramePr>
        <p:xfrm>
          <a:off x="990600" y="2895600"/>
          <a:ext cx="7391400" cy="1818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Shengquan.hu@mediatek.com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Jianhan.liu@mediatek.com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sz="2400" dirty="0"/>
              <a:t>IM Simulation/Modeling For IM Performance Evaluation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7DF9F-EA57-FDF8-AD7D-053979897D80}"/>
              </a:ext>
            </a:extLst>
          </p:cNvPr>
          <p:cNvSpPr/>
          <p:nvPr/>
        </p:nvSpPr>
        <p:spPr>
          <a:xfrm>
            <a:off x="1130496" y="3354343"/>
            <a:ext cx="1334655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Encoding/mod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C3010-5187-E508-FF9C-D5F5FF89AEF2}"/>
              </a:ext>
            </a:extLst>
          </p:cNvPr>
          <p:cNvSpPr/>
          <p:nvPr/>
        </p:nvSpPr>
        <p:spPr>
          <a:xfrm>
            <a:off x="1130496" y="4468764"/>
            <a:ext cx="1334655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768024-22BB-3367-8AE8-6A811EBE6D75}"/>
              </a:ext>
            </a:extLst>
          </p:cNvPr>
          <p:cNvCxnSpPr>
            <a:endCxn id="3" idx="1"/>
          </p:cNvCxnSpPr>
          <p:nvPr/>
        </p:nvCxnSpPr>
        <p:spPr>
          <a:xfrm>
            <a:off x="303842" y="3615270"/>
            <a:ext cx="8266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5B384-389F-8516-A2C5-7B1C7F2FA644}"/>
              </a:ext>
            </a:extLst>
          </p:cNvPr>
          <p:cNvSpPr/>
          <p:nvPr/>
        </p:nvSpPr>
        <p:spPr>
          <a:xfrm>
            <a:off x="2963915" y="3354344"/>
            <a:ext cx="591128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464BE-BF72-A46A-B34F-6022CCED22A8}"/>
              </a:ext>
            </a:extLst>
          </p:cNvPr>
          <p:cNvSpPr/>
          <p:nvPr/>
        </p:nvSpPr>
        <p:spPr>
          <a:xfrm>
            <a:off x="2963916" y="4468764"/>
            <a:ext cx="591128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CH</a:t>
            </a:r>
            <a:r>
              <a:rPr lang="en-US" sz="1200" baseline="-25000" dirty="0" err="1">
                <a:solidFill>
                  <a:schemeClr val="tx1"/>
                </a:solidFill>
              </a:rPr>
              <a:t>intf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45958B-BE8F-4FD4-C30E-7DC8912E3581}"/>
              </a:ext>
            </a:extLst>
          </p:cNvPr>
          <p:cNvSpPr/>
          <p:nvPr/>
        </p:nvSpPr>
        <p:spPr>
          <a:xfrm>
            <a:off x="4247769" y="3466201"/>
            <a:ext cx="314036" cy="2981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+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B26A7-3335-5B68-DA3D-582BF8541DDF}"/>
              </a:ext>
            </a:extLst>
          </p:cNvPr>
          <p:cNvSpPr txBox="1"/>
          <p:nvPr/>
        </p:nvSpPr>
        <p:spPr>
          <a:xfrm>
            <a:off x="174532" y="3645287"/>
            <a:ext cx="914400" cy="18011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200" dirty="0"/>
              <a:t>Desired signal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0A783D-D386-6AF0-3469-F918C9A6850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259479" y="2961797"/>
            <a:ext cx="0" cy="392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EB4B32-EE01-5B98-D305-DB4938EDEEE9}"/>
              </a:ext>
            </a:extLst>
          </p:cNvPr>
          <p:cNvCxnSpPr>
            <a:stCxn id="3" idx="3"/>
            <a:endCxn id="9" idx="1"/>
          </p:cNvCxnSpPr>
          <p:nvPr/>
        </p:nvCxnSpPr>
        <p:spPr>
          <a:xfrm>
            <a:off x="2465151" y="3615270"/>
            <a:ext cx="4987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26BF6C-1B46-0A07-8E3D-49C074996888}"/>
              </a:ext>
            </a:extLst>
          </p:cNvPr>
          <p:cNvCxnSpPr/>
          <p:nvPr/>
        </p:nvCxnSpPr>
        <p:spPr>
          <a:xfrm>
            <a:off x="303842" y="4742107"/>
            <a:ext cx="8266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9341CB-8841-3166-9EEF-B70B9D5B7B12}"/>
              </a:ext>
            </a:extLst>
          </p:cNvPr>
          <p:cNvSpPr txBox="1"/>
          <p:nvPr/>
        </p:nvSpPr>
        <p:spPr>
          <a:xfrm>
            <a:off x="248289" y="4731414"/>
            <a:ext cx="914400" cy="385484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200" dirty="0"/>
              <a:t>Interference </a:t>
            </a:r>
          </a:p>
          <a:p>
            <a:r>
              <a:rPr lang="en-US" sz="1200" dirty="0"/>
              <a:t>signal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E170B6-411C-7102-D436-C0215EFA79E1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2465151" y="4729691"/>
            <a:ext cx="4987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7C602-8504-50C2-B29B-C939176FF954}"/>
              </a:ext>
            </a:extLst>
          </p:cNvPr>
          <p:cNvCxnSpPr>
            <a:stCxn id="9" idx="3"/>
            <a:endCxn id="11" idx="2"/>
          </p:cNvCxnSpPr>
          <p:nvPr/>
        </p:nvCxnSpPr>
        <p:spPr>
          <a:xfrm>
            <a:off x="3555043" y="3615271"/>
            <a:ext cx="6927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311896E-F188-A0FF-8510-0FE6F06DFBB9}"/>
              </a:ext>
            </a:extLst>
          </p:cNvPr>
          <p:cNvSpPr/>
          <p:nvPr/>
        </p:nvSpPr>
        <p:spPr>
          <a:xfrm>
            <a:off x="5097513" y="3479035"/>
            <a:ext cx="314036" cy="2981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+</a:t>
            </a:r>
            <a:endParaRPr lang="en-US" sz="16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5624DB-A15D-E9D6-9326-E049CE580D44}"/>
              </a:ext>
            </a:extLst>
          </p:cNvPr>
          <p:cNvCxnSpPr>
            <a:cxnSpLocks/>
          </p:cNvCxnSpPr>
          <p:nvPr/>
        </p:nvCxnSpPr>
        <p:spPr>
          <a:xfrm flipV="1">
            <a:off x="4418641" y="3764341"/>
            <a:ext cx="0" cy="977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458591-7203-6507-3582-2C8601D813F3}"/>
              </a:ext>
            </a:extLst>
          </p:cNvPr>
          <p:cNvCxnSpPr>
            <a:stCxn id="10" idx="3"/>
          </p:cNvCxnSpPr>
          <p:nvPr/>
        </p:nvCxnSpPr>
        <p:spPr>
          <a:xfrm>
            <a:off x="3555044" y="4729691"/>
            <a:ext cx="863597" cy="12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00AC11-F49D-4333-22EA-03A195B44F06}"/>
              </a:ext>
            </a:extLst>
          </p:cNvPr>
          <p:cNvCxnSpPr>
            <a:stCxn id="11" idx="6"/>
            <a:endCxn id="19" idx="2"/>
          </p:cNvCxnSpPr>
          <p:nvPr/>
        </p:nvCxnSpPr>
        <p:spPr>
          <a:xfrm>
            <a:off x="4561805" y="3615271"/>
            <a:ext cx="535708" cy="12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2C6DF1-2150-5E38-0B5F-2D1000465701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411549" y="3628105"/>
            <a:ext cx="4433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606845-E41A-C303-81DE-8E970D0A07B1}"/>
              </a:ext>
            </a:extLst>
          </p:cNvPr>
          <p:cNvCxnSpPr>
            <a:cxnSpLocks/>
          </p:cNvCxnSpPr>
          <p:nvPr/>
        </p:nvCxnSpPr>
        <p:spPr>
          <a:xfrm flipV="1">
            <a:off x="1259806" y="4990618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91EDEA-C690-B259-739F-C7EA83E70A18}"/>
              </a:ext>
            </a:extLst>
          </p:cNvPr>
          <p:cNvCxnSpPr/>
          <p:nvPr/>
        </p:nvCxnSpPr>
        <p:spPr>
          <a:xfrm>
            <a:off x="1259806" y="2874053"/>
            <a:ext cx="0" cy="480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1CE6D55-7E83-B98A-C20D-8C5A0978D35A}"/>
              </a:ext>
            </a:extLst>
          </p:cNvPr>
          <p:cNvSpPr txBox="1"/>
          <p:nvPr/>
        </p:nvSpPr>
        <p:spPr>
          <a:xfrm>
            <a:off x="1040576" y="2688739"/>
            <a:ext cx="39356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 err="1"/>
              <a:t>Nsp_im</a:t>
            </a:r>
            <a:endParaRPr lang="en-US" sz="9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8576E2-15C1-EAFD-C67D-F1B1D56C6704}"/>
              </a:ext>
            </a:extLst>
          </p:cNvPr>
          <p:cNvCxnSpPr/>
          <p:nvPr/>
        </p:nvCxnSpPr>
        <p:spPr>
          <a:xfrm>
            <a:off x="1796668" y="2872178"/>
            <a:ext cx="0" cy="480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B0A59F-D0E8-9CDE-3ECE-340C53D1E46A}"/>
              </a:ext>
            </a:extLst>
          </p:cNvPr>
          <p:cNvSpPr txBox="1"/>
          <p:nvPr/>
        </p:nvSpPr>
        <p:spPr>
          <a:xfrm>
            <a:off x="1485873" y="2706966"/>
            <a:ext cx="605516" cy="145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/>
              <a:t>ZE or NZE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DFA5E-E500-006A-6671-4011553BBAB1}"/>
              </a:ext>
            </a:extLst>
          </p:cNvPr>
          <p:cNvSpPr txBox="1"/>
          <p:nvPr/>
        </p:nvSpPr>
        <p:spPr>
          <a:xfrm>
            <a:off x="3051660" y="5249669"/>
            <a:ext cx="639618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D-NLOS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9EA3B5-3182-A486-B80D-7288BE031D09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259479" y="4990618"/>
            <a:ext cx="1" cy="234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500D6E-8F7A-25F6-7161-37E40652183E}"/>
              </a:ext>
            </a:extLst>
          </p:cNvPr>
          <p:cNvCxnSpPr>
            <a:endCxn id="19" idx="0"/>
          </p:cNvCxnSpPr>
          <p:nvPr/>
        </p:nvCxnSpPr>
        <p:spPr>
          <a:xfrm>
            <a:off x="5254531" y="3003362"/>
            <a:ext cx="0" cy="475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513135-3EBB-66EF-0ECB-79659383E467}"/>
              </a:ext>
            </a:extLst>
          </p:cNvPr>
          <p:cNvSpPr txBox="1"/>
          <p:nvPr/>
        </p:nvSpPr>
        <p:spPr>
          <a:xfrm>
            <a:off x="5156394" y="2868521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noise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95754C-CB3C-FDCD-C1AE-D4192F137AD8}"/>
              </a:ext>
            </a:extLst>
          </p:cNvPr>
          <p:cNvSpPr/>
          <p:nvPr/>
        </p:nvSpPr>
        <p:spPr>
          <a:xfrm>
            <a:off x="5847967" y="3155498"/>
            <a:ext cx="1701801" cy="1034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Receiver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C1F3CE-D8B8-DD95-D1BA-09FB1A338180}"/>
              </a:ext>
            </a:extLst>
          </p:cNvPr>
          <p:cNvCxnSpPr>
            <a:cxnSpLocks/>
          </p:cNvCxnSpPr>
          <p:nvPr/>
        </p:nvCxnSpPr>
        <p:spPr>
          <a:xfrm>
            <a:off x="7539933" y="3302344"/>
            <a:ext cx="3729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55C7C8C-A68C-82D3-4352-6990633DC14C}"/>
              </a:ext>
            </a:extLst>
          </p:cNvPr>
          <p:cNvCxnSpPr>
            <a:cxnSpLocks/>
          </p:cNvCxnSpPr>
          <p:nvPr/>
        </p:nvCxnSpPr>
        <p:spPr>
          <a:xfrm flipV="1">
            <a:off x="6099661" y="4171325"/>
            <a:ext cx="0" cy="512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D69DDAE-35B1-2DAA-DF16-C998C82D4874}"/>
              </a:ext>
            </a:extLst>
          </p:cNvPr>
          <p:cNvSpPr txBox="1"/>
          <p:nvPr/>
        </p:nvSpPr>
        <p:spPr>
          <a:xfrm>
            <a:off x="5746736" y="4693883"/>
            <a:ext cx="914400" cy="48708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000" b="1" dirty="0" err="1"/>
              <a:t>Demod_method</a:t>
            </a:r>
            <a:r>
              <a:rPr lang="en-US" sz="10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MRC (IM off)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MVDR (IM on)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A4C55C-1825-1AAA-0C1B-6273569D65E3}"/>
              </a:ext>
            </a:extLst>
          </p:cNvPr>
          <p:cNvCxnSpPr>
            <a:cxnSpLocks/>
          </p:cNvCxnSpPr>
          <p:nvPr/>
        </p:nvCxnSpPr>
        <p:spPr>
          <a:xfrm flipV="1">
            <a:off x="7254207" y="4171325"/>
            <a:ext cx="0" cy="512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C8D93A9-F9D6-9260-9F38-509753BD0C4E}"/>
              </a:ext>
            </a:extLst>
          </p:cNvPr>
          <p:cNvSpPr txBox="1"/>
          <p:nvPr/>
        </p:nvSpPr>
        <p:spPr>
          <a:xfrm>
            <a:off x="6972864" y="4699001"/>
            <a:ext cx="1616130" cy="708546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000" b="1" dirty="0" err="1"/>
              <a:t>Cov</a:t>
            </a:r>
            <a:r>
              <a:rPr lang="en-US" sz="1000" b="1" dirty="0"/>
              <a:t> Estimate/Average/Interpolation: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Est. CE/</a:t>
            </a:r>
            <a:r>
              <a:rPr lang="en-US" sz="900" dirty="0" err="1"/>
              <a:t>Cov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IM pilots based </a:t>
            </a:r>
            <a:r>
              <a:rPr lang="en-US" sz="900" dirty="0" err="1"/>
              <a:t>Cov</a:t>
            </a:r>
            <a:r>
              <a:rPr lang="en-US" sz="900" dirty="0"/>
              <a:t> estimate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Cov</a:t>
            </a:r>
            <a:r>
              <a:rPr lang="en-US" sz="900" dirty="0"/>
              <a:t> average over symbols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interpolation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2EA21A-C61B-C66A-691A-E6C5E7DC8040}"/>
              </a:ext>
            </a:extLst>
          </p:cNvPr>
          <p:cNvSpPr txBox="1"/>
          <p:nvPr/>
        </p:nvSpPr>
        <p:spPr>
          <a:xfrm>
            <a:off x="8035820" y="3229095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PER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D13BAC-31D0-F008-9CFB-C6372651E182}"/>
              </a:ext>
            </a:extLst>
          </p:cNvPr>
          <p:cNvCxnSpPr>
            <a:cxnSpLocks/>
          </p:cNvCxnSpPr>
          <p:nvPr/>
        </p:nvCxnSpPr>
        <p:spPr>
          <a:xfrm>
            <a:off x="7549768" y="3667985"/>
            <a:ext cx="3729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3B33601-C572-D00C-1BBB-46DBB186C607}"/>
              </a:ext>
            </a:extLst>
          </p:cNvPr>
          <p:cNvSpPr txBox="1"/>
          <p:nvPr/>
        </p:nvSpPr>
        <p:spPr>
          <a:xfrm>
            <a:off x="8026583" y="3580355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Goodput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C96417-6116-78E0-C307-B527246829F5}"/>
              </a:ext>
            </a:extLst>
          </p:cNvPr>
          <p:cNvCxnSpPr>
            <a:cxnSpLocks/>
          </p:cNvCxnSpPr>
          <p:nvPr/>
        </p:nvCxnSpPr>
        <p:spPr>
          <a:xfrm>
            <a:off x="7549768" y="4051688"/>
            <a:ext cx="3729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6D92E20-40E8-024E-DC68-3772EC9F6DC3}"/>
              </a:ext>
            </a:extLst>
          </p:cNvPr>
          <p:cNvCxnSpPr/>
          <p:nvPr/>
        </p:nvCxnSpPr>
        <p:spPr>
          <a:xfrm>
            <a:off x="2323141" y="2868521"/>
            <a:ext cx="0" cy="480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73CE414-793E-0A9A-2D04-FAA37756BA99}"/>
              </a:ext>
            </a:extLst>
          </p:cNvPr>
          <p:cNvSpPr txBox="1"/>
          <p:nvPr/>
        </p:nvSpPr>
        <p:spPr>
          <a:xfrm>
            <a:off x="2033467" y="2555923"/>
            <a:ext cx="605514" cy="303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/>
              <a:t>IM pilots</a:t>
            </a:r>
          </a:p>
          <a:p>
            <a:pPr algn="ctr"/>
            <a:r>
              <a:rPr lang="en-US" sz="900" dirty="0"/>
              <a:t>option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A3FD6B-0E28-BC2B-A8F7-504D73FD8B6D}"/>
              </a:ext>
            </a:extLst>
          </p:cNvPr>
          <p:cNvSpPr txBox="1"/>
          <p:nvPr/>
        </p:nvSpPr>
        <p:spPr>
          <a:xfrm>
            <a:off x="8020667" y="3968126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PHY rate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4E722B-C046-500D-DDB9-5C22C63210D3}"/>
              </a:ext>
            </a:extLst>
          </p:cNvPr>
          <p:cNvSpPr txBox="1"/>
          <p:nvPr/>
        </p:nvSpPr>
        <p:spPr>
          <a:xfrm rot="5400000">
            <a:off x="1087583" y="5405969"/>
            <a:ext cx="312600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 err="1"/>
              <a:t>unsync</a:t>
            </a:r>
            <a:endParaRPr lang="en-US" sz="8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6A19F03-9444-E011-7299-A0DA805C5576}"/>
              </a:ext>
            </a:extLst>
          </p:cNvPr>
          <p:cNvCxnSpPr>
            <a:cxnSpLocks/>
          </p:cNvCxnSpPr>
          <p:nvPr/>
        </p:nvCxnSpPr>
        <p:spPr>
          <a:xfrm flipV="1">
            <a:off x="1524468" y="5000119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E8CEC6A-F1BB-3C48-1045-115B2CA1B3BF}"/>
              </a:ext>
            </a:extLst>
          </p:cNvPr>
          <p:cNvSpPr txBox="1"/>
          <p:nvPr/>
        </p:nvSpPr>
        <p:spPr>
          <a:xfrm rot="5400000">
            <a:off x="1360998" y="5386694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16QAM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1309538-24E0-AEE0-D1A1-75ED8588012C}"/>
              </a:ext>
            </a:extLst>
          </p:cNvPr>
          <p:cNvCxnSpPr>
            <a:cxnSpLocks/>
          </p:cNvCxnSpPr>
          <p:nvPr/>
        </p:nvCxnSpPr>
        <p:spPr>
          <a:xfrm flipV="1">
            <a:off x="1781320" y="5000119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25C3CAE-2956-49EA-546E-337B9DC09ADC}"/>
              </a:ext>
            </a:extLst>
          </p:cNvPr>
          <p:cNvSpPr txBox="1"/>
          <p:nvPr/>
        </p:nvSpPr>
        <p:spPr>
          <a:xfrm rot="5400000">
            <a:off x="1617850" y="5386694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Full BW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9D69D6-5E14-103B-CCE9-89332E91FDBF}"/>
              </a:ext>
            </a:extLst>
          </p:cNvPr>
          <p:cNvCxnSpPr>
            <a:cxnSpLocks/>
          </p:cNvCxnSpPr>
          <p:nvPr/>
        </p:nvCxnSpPr>
        <p:spPr>
          <a:xfrm flipV="1">
            <a:off x="2085239" y="5000119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9F72A69-D0A5-5C80-2636-B9606D68D2A2}"/>
              </a:ext>
            </a:extLst>
          </p:cNvPr>
          <p:cNvSpPr txBox="1"/>
          <p:nvPr/>
        </p:nvSpPr>
        <p:spPr>
          <a:xfrm rot="5400000">
            <a:off x="1921769" y="5386694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SIR=5/10dB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CD9DE0A-F386-ECEA-F2E9-3A349A06DDBE}"/>
              </a:ext>
            </a:extLst>
          </p:cNvPr>
          <p:cNvCxnSpPr>
            <a:cxnSpLocks/>
          </p:cNvCxnSpPr>
          <p:nvPr/>
        </p:nvCxnSpPr>
        <p:spPr>
          <a:xfrm flipV="1">
            <a:off x="2357408" y="5005003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E907A-E235-8EE4-E31E-24DDA3EFDC4F}"/>
              </a:ext>
            </a:extLst>
          </p:cNvPr>
          <p:cNvSpPr txBox="1"/>
          <p:nvPr/>
        </p:nvSpPr>
        <p:spPr>
          <a:xfrm rot="5400000">
            <a:off x="2193938" y="5391578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Data only/or </a:t>
            </a:r>
            <a:r>
              <a:rPr lang="en-US" sz="800" dirty="0" err="1"/>
              <a:t>LTF&amp;data</a:t>
            </a:r>
            <a:endParaRPr lang="en-US" sz="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AEF85E-472F-40C2-CBF6-8A3311BC33BC}"/>
              </a:ext>
            </a:extLst>
          </p:cNvPr>
          <p:cNvSpPr txBox="1"/>
          <p:nvPr/>
        </p:nvSpPr>
        <p:spPr>
          <a:xfrm>
            <a:off x="3041345" y="2787102"/>
            <a:ext cx="465615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D-NLOS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40EE42-E5E3-E24C-E7FE-6B0C0C8ADBF1}"/>
              </a:ext>
            </a:extLst>
          </p:cNvPr>
          <p:cNvSpPr txBox="1"/>
          <p:nvPr/>
        </p:nvSpPr>
        <p:spPr>
          <a:xfrm>
            <a:off x="1288609" y="1173531"/>
            <a:ext cx="6192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To evaluate IM performance with different number of IM pilots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~5%     (</a:t>
            </a:r>
            <a:r>
              <a:rPr lang="en-US" sz="1600" dirty="0" err="1"/>
              <a:t>Nsp_im</a:t>
            </a:r>
            <a:r>
              <a:rPr lang="en-US" sz="1600" dirty="0"/>
              <a:t> = 13 for BW20, 26 for BW40, 49 for BW80)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</a:rPr>
              <a:t>~10%  (</a:t>
            </a:r>
            <a:r>
              <a:rPr lang="en-US" sz="1600" b="1" dirty="0" err="1">
                <a:solidFill>
                  <a:srgbClr val="FF0000"/>
                </a:solidFill>
              </a:rPr>
              <a:t>Nsp_im</a:t>
            </a:r>
            <a:r>
              <a:rPr lang="en-US" sz="1600" b="1" dirty="0">
                <a:solidFill>
                  <a:srgbClr val="FF0000"/>
                </a:solidFill>
              </a:rPr>
              <a:t> = 26 for BW20, 52 for BW40, 98 for BW80)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~20%   (</a:t>
            </a:r>
            <a:r>
              <a:rPr lang="en-US" sz="1600" dirty="0" err="1"/>
              <a:t>Nsp_im</a:t>
            </a:r>
            <a:r>
              <a:rPr lang="en-US" sz="1600" dirty="0"/>
              <a:t> = 52 for BW20, 104 for BW40, 196 for BW80)</a:t>
            </a:r>
          </a:p>
        </p:txBody>
      </p:sp>
    </p:spTree>
    <p:extLst>
      <p:ext uri="{BB962C8B-B14F-4D97-AF65-F5344CB8AC3E}">
        <p14:creationId xmlns:p14="http://schemas.microsoft.com/office/powerpoint/2010/main" val="93422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sz="2800" dirty="0"/>
              <a:t>Simulation Scenarios &amp; Settings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2474-01B7-5838-F963-3143F64C1CDE}"/>
              </a:ext>
            </a:extLst>
          </p:cNvPr>
          <p:cNvSpPr txBox="1"/>
          <p:nvPr/>
        </p:nvSpPr>
        <p:spPr>
          <a:xfrm>
            <a:off x="1066800" y="1219200"/>
            <a:ext cx="6906768" cy="4648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General: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20MHz/80MHz, i.e. RU242/996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1T2R, 1T4R, 1ss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D-NLOS (for both desired and interference signals, but uncorrelated)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Packet sizes with 1024B for RU242, 2048/4096bytes for RU996)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MCS1~8 (some cases are limited to lower MCS due to error floor)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RF impairments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Interference: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Random data &amp; 16QAM modulated OFDM signals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Unsynchronized with desired signals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SIR=5/10dB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Full BW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On data symbol only or on both LTF &amp;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Static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Receiver: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Practical estimated channel with smoothing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MRC when IM off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Advanced Receiver for interference suppression (e.g. MVDR, </a:t>
            </a:r>
            <a:r>
              <a:rPr lang="en-US" dirty="0" err="1"/>
              <a:t>etc</a:t>
            </a:r>
            <a:r>
              <a:rPr lang="en-US" dirty="0"/>
              <a:t>) when IM 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Covariance estimation using IM pilots for interference estimation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Covariance average over OFDM symbols &amp; interpolation in FD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Measurements: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Goodput (taking account IM pilots overhead)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45F8C8-1A2F-6B50-1D80-F394C47E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" y="1752600"/>
            <a:ext cx="5586125" cy="4343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284883"/>
          </a:xfrm>
        </p:spPr>
        <p:txBody>
          <a:bodyPr/>
          <a:lstStyle/>
          <a:p>
            <a:r>
              <a:rPr lang="en-US" sz="2000" dirty="0"/>
              <a:t>Performance Comparison of IM Pilots: RU996, 1x4x1, SIR=5dB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53270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04C2C-E595-15D6-C14F-5CF99DE44BB9}"/>
              </a:ext>
            </a:extLst>
          </p:cNvPr>
          <p:cNvSpPr txBox="1"/>
          <p:nvPr/>
        </p:nvSpPr>
        <p:spPr>
          <a:xfrm>
            <a:off x="5372829" y="2277529"/>
            <a:ext cx="3733800" cy="297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Simulations: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RU996, 1x4x1,D-NLOS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SIR=5dB,  interference on LTF &amp;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ZE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Cov</a:t>
            </a:r>
            <a:r>
              <a:rPr lang="en-US" dirty="0"/>
              <a:t> average over symbols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</a:t>
            </a:r>
            <a:r>
              <a:rPr lang="en-US" dirty="0" err="1"/>
              <a:t>intf</a:t>
            </a:r>
            <a:r>
              <a:rPr lang="en-US" dirty="0"/>
              <a:t> no IM: MCS1~9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Intf,no</a:t>
            </a:r>
            <a:r>
              <a:rPr lang="en-US" dirty="0"/>
              <a:t> IM: MCS1~3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IM: MCS1~8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Observations: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10% IM pilots </a:t>
            </a:r>
            <a:r>
              <a:rPr lang="en-US" dirty="0"/>
              <a:t>achieve near-optimal goodput performance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5% &amp; 20% IM pilots are suboptimal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IM with interference, error floor for MCS3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 achieves </a:t>
            </a:r>
            <a:r>
              <a:rPr lang="en-US" dirty="0" err="1"/>
              <a:t>Gput</a:t>
            </a:r>
            <a:r>
              <a:rPr lang="en-US" dirty="0"/>
              <a:t> up to ~3x of no-IM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1A449F-AD72-F477-96FF-12EF046E84A2}"/>
              </a:ext>
            </a:extLst>
          </p:cNvPr>
          <p:cNvCxnSpPr>
            <a:cxnSpLocks/>
          </p:cNvCxnSpPr>
          <p:nvPr/>
        </p:nvCxnSpPr>
        <p:spPr bwMode="auto">
          <a:xfrm>
            <a:off x="4473004" y="3039528"/>
            <a:ext cx="0" cy="190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59B18D9-2151-2557-4DCE-D44E731216DD}"/>
              </a:ext>
            </a:extLst>
          </p:cNvPr>
          <p:cNvSpPr txBox="1"/>
          <p:nvPr/>
        </p:nvSpPr>
        <p:spPr>
          <a:xfrm>
            <a:off x="3935677" y="4182528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&gt;3x</a:t>
            </a:r>
          </a:p>
        </p:txBody>
      </p:sp>
    </p:spTree>
    <p:extLst>
      <p:ext uri="{BB962C8B-B14F-4D97-AF65-F5344CB8AC3E}">
        <p14:creationId xmlns:p14="http://schemas.microsoft.com/office/powerpoint/2010/main" val="261694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DE340-C50E-9F5F-D27F-A5702DD5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295400"/>
            <a:ext cx="5821893" cy="4391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848"/>
            <a:ext cx="8839200" cy="284883"/>
          </a:xfrm>
        </p:spPr>
        <p:txBody>
          <a:bodyPr/>
          <a:lstStyle/>
          <a:p>
            <a:r>
              <a:rPr lang="en-US" sz="2000" dirty="0"/>
              <a:t>Performance Comparison of IM Pilots: RU242, 1x2x1, SIR=10dB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2FF2B-7E67-DE7F-C2A8-589917260CCA}"/>
              </a:ext>
            </a:extLst>
          </p:cNvPr>
          <p:cNvSpPr txBox="1"/>
          <p:nvPr/>
        </p:nvSpPr>
        <p:spPr>
          <a:xfrm>
            <a:off x="5067677" y="1617244"/>
            <a:ext cx="4000122" cy="4181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Simulations: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RU242, 1x2x1,D-NLOS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SIR=10dB,  interference on data only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ZE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Cov</a:t>
            </a:r>
            <a:r>
              <a:rPr lang="en-US" dirty="0"/>
              <a:t> average over symbols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</a:t>
            </a:r>
            <a:r>
              <a:rPr lang="en-US" dirty="0" err="1"/>
              <a:t>intf</a:t>
            </a:r>
            <a:r>
              <a:rPr lang="en-US" dirty="0"/>
              <a:t> no IM: MCS1~9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Intf,no</a:t>
            </a:r>
            <a:r>
              <a:rPr lang="en-US" dirty="0"/>
              <a:t> IM: MCS1~4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IM: MCS1~8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Observations: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10% IM pilots achieve near-optimal goodput performance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5% &amp; 20% IM pilots are suboptimal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IM with interference, error floor for MCS4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 achieves </a:t>
            </a:r>
            <a:r>
              <a:rPr lang="en-US" dirty="0" err="1"/>
              <a:t>Gput</a:t>
            </a:r>
            <a:r>
              <a:rPr lang="en-US" dirty="0"/>
              <a:t> up to ~3x of no-IM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890EB4-85B7-B79C-6116-7DC5199ADA8C}"/>
              </a:ext>
            </a:extLst>
          </p:cNvPr>
          <p:cNvCxnSpPr>
            <a:cxnSpLocks/>
          </p:cNvCxnSpPr>
          <p:nvPr/>
        </p:nvCxnSpPr>
        <p:spPr bwMode="auto">
          <a:xfrm>
            <a:off x="4596445" y="3276600"/>
            <a:ext cx="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C7FB9E-0307-54A6-7D91-34CC30C1BED8}"/>
              </a:ext>
            </a:extLst>
          </p:cNvPr>
          <p:cNvSpPr txBox="1"/>
          <p:nvPr/>
        </p:nvSpPr>
        <p:spPr>
          <a:xfrm>
            <a:off x="4059118" y="388620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~3x</a:t>
            </a:r>
          </a:p>
        </p:txBody>
      </p:sp>
    </p:spTree>
    <p:extLst>
      <p:ext uri="{BB962C8B-B14F-4D97-AF65-F5344CB8AC3E}">
        <p14:creationId xmlns:p14="http://schemas.microsoft.com/office/powerpoint/2010/main" val="369606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 Values: ZE vs NZE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120C2A-EF37-98DD-EA6C-60F36EFB8C23}"/>
              </a:ext>
            </a:extLst>
          </p:cNvPr>
          <p:cNvSpPr txBox="1">
            <a:spLocks/>
          </p:cNvSpPr>
          <p:nvPr/>
        </p:nvSpPr>
        <p:spPr>
          <a:xfrm>
            <a:off x="76200" y="1676400"/>
            <a:ext cx="4298752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values can be two options: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Zero-Energy (ZE)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None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-Zero Energy (NZE)</a:t>
            </a:r>
          </a:p>
          <a:p>
            <a:pPr lvl="1"/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Zero-Energy (ZE) pilots have several advantages, such as: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~ 0.5dB power boost gains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Decouple frequency offset estimation and interference estimation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Less complexity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need pilot values/sequence design to reduce PAPR</a:t>
            </a:r>
          </a:p>
          <a:p>
            <a:pPr lvl="1"/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We prefer and propose to use Zero Energy IM pilots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3808E-9A39-003F-6BAD-8AEDBC9AE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691" y="1562100"/>
            <a:ext cx="4752109" cy="3733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E92E3-AF65-B484-33A4-BDEBED0B3C17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192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22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PAPR of ZE IM Pilots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F4CE5-670B-2056-75A4-4CA586F4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3065241" cy="2368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14C96-B484-D02F-4449-441988E84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43" y="3907745"/>
            <a:ext cx="3096798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AB138-682E-30F0-05B3-C6DD1410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422129"/>
            <a:ext cx="3220675" cy="2572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90A21-2FD5-1003-8614-CBC38C0ED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265613"/>
            <a:ext cx="2766861" cy="22098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FE59A3-0F4E-624C-E2B6-21F25A8958C9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192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120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675501"/>
            <a:ext cx="7772400" cy="381000"/>
          </a:xfrm>
        </p:spPr>
        <p:txBody>
          <a:bodyPr/>
          <a:lstStyle/>
          <a:p>
            <a:r>
              <a:rPr lang="en-US" dirty="0"/>
              <a:t>PHY Parameter of </a:t>
            </a:r>
            <a:r>
              <a:rPr lang="en-US" dirty="0" err="1"/>
              <a:t>Nsd_short</a:t>
            </a:r>
            <a:r>
              <a:rPr lang="en-US" dirty="0"/>
              <a:t> for 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14F8C-71C5-1EC2-A4D7-5EBAE7C34639}"/>
              </a:ext>
            </a:extLst>
          </p:cNvPr>
          <p:cNvSpPr txBox="1"/>
          <p:nvPr/>
        </p:nvSpPr>
        <p:spPr>
          <a:xfrm>
            <a:off x="696913" y="1279148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For IM, some of data tones (e.g. ~10%) will be used as IM pilots for interference covariance estimation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Number of data tones in IM operation will be reduced, thus, the pre-FEC padding parameter </a:t>
            </a:r>
            <a:r>
              <a:rPr lang="en-US" sz="1400" dirty="0" err="1"/>
              <a:t>Nsd_short</a:t>
            </a:r>
            <a:r>
              <a:rPr lang="en-US" sz="1400" dirty="0"/>
              <a:t> need be updated accordingly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Following the same design methodology as 11ax/be, a set of new PHY parameters of </a:t>
            </a:r>
            <a:r>
              <a:rPr lang="en-US" sz="1400" dirty="0" err="1"/>
              <a:t>Nsd_short</a:t>
            </a:r>
            <a:r>
              <a:rPr lang="en-US" sz="1400" dirty="0"/>
              <a:t> for IM is proposed as below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C9859C-D59F-A320-1956-B217492F2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21374"/>
              </p:ext>
            </p:extLst>
          </p:nvPr>
        </p:nvGraphicFramePr>
        <p:xfrm>
          <a:off x="1756849" y="2895600"/>
          <a:ext cx="5176278" cy="1603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25">
                  <a:extLst>
                    <a:ext uri="{9D8B030D-6E8A-4147-A177-3AD203B41FA5}">
                      <a16:colId xmlns:a16="http://schemas.microsoft.com/office/drawing/2014/main" val="3474776817"/>
                    </a:ext>
                  </a:extLst>
                </a:gridCol>
                <a:gridCol w="1177546">
                  <a:extLst>
                    <a:ext uri="{9D8B030D-6E8A-4147-A177-3AD203B41FA5}">
                      <a16:colId xmlns:a16="http://schemas.microsoft.com/office/drawing/2014/main" val="4134249189"/>
                    </a:ext>
                  </a:extLst>
                </a:gridCol>
                <a:gridCol w="981288">
                  <a:extLst>
                    <a:ext uri="{9D8B030D-6E8A-4147-A177-3AD203B41FA5}">
                      <a16:colId xmlns:a16="http://schemas.microsoft.com/office/drawing/2014/main" val="3792790092"/>
                    </a:ext>
                  </a:extLst>
                </a:gridCol>
                <a:gridCol w="1874419">
                  <a:extLst>
                    <a:ext uri="{9D8B030D-6E8A-4147-A177-3AD203B41FA5}">
                      <a16:colId xmlns:a16="http://schemas.microsoft.com/office/drawing/2014/main" val="682234086"/>
                    </a:ext>
                  </a:extLst>
                </a:gridCol>
              </a:tblGrid>
              <a:tr h="345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RU Size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Nsd_IM</a:t>
                      </a:r>
                      <a:r>
                        <a:rPr lang="en-US" sz="1000" b="1" u="none" strike="noStrike" dirty="0">
                          <a:effectLst/>
                        </a:rPr>
                        <a:t> &amp; </a:t>
                      </a:r>
                      <a:r>
                        <a:rPr lang="en-US" sz="1000" b="1" u="none" strike="noStrike" dirty="0" err="1">
                          <a:effectLst/>
                        </a:rPr>
                        <a:t>Nsp_IM</a:t>
                      </a:r>
                      <a:endParaRPr lang="en-US" sz="1000" b="1" u="none" strike="noStrike" dirty="0">
                        <a:effectLst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Nsd_short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48184"/>
                  </a:ext>
                </a:extLst>
              </a:tr>
              <a:tr h="20963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RU/MRU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Nsd_IM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Nsp_IM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MCS=[0:13,17,19,20,23]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5211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74853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108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06781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216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35935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2x996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1764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444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57343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4x996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3528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888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65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dirty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EF4C1-5E31-E06D-B5FB-2047275CBA96}"/>
              </a:ext>
            </a:extLst>
          </p:cNvPr>
          <p:cNvSpPr txBox="1"/>
          <p:nvPr/>
        </p:nvSpPr>
        <p:spPr>
          <a:xfrm>
            <a:off x="457200" y="1600200"/>
            <a:ext cx="8393277" cy="388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 can greatly improve system performance when interference occurs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 operation scopes are discussed in this contribution, suggest to focus on main IM application scenarios such as full BW/non-punctured SU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~10% of </a:t>
            </a:r>
            <a:r>
              <a:rPr lang="en-US" sz="1600" dirty="0" err="1"/>
              <a:t>Nsd</a:t>
            </a:r>
            <a:r>
              <a:rPr lang="en-US" sz="1600" dirty="0"/>
              <a:t> used for IM pilots seems a good choice to achieve near-optimal goodput, which correspond to 26 IM pilots for BW20, 52 for BW40, 98 for BW80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LDPC tone mapper based IM pilot design was studied, new  </a:t>
            </a:r>
            <a:r>
              <a:rPr lang="en-US" sz="1600" dirty="0" err="1"/>
              <a:t>Dtm</a:t>
            </a:r>
            <a:r>
              <a:rPr lang="en-US" sz="1600" dirty="0"/>
              <a:t> values are proposed to achieve better IM pilot distribution pattern and avoid pilot wrap around issues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ZE &amp; NZE IM pilots are studied, we propose to use ZE IM pilots with less complexity in interference covariance estimation and achieve slightly better performance than 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set of new </a:t>
            </a:r>
            <a:r>
              <a:rPr lang="en-US" sz="1600" dirty="0" err="1"/>
              <a:t>Nsd,short</a:t>
            </a:r>
            <a:r>
              <a:rPr lang="en-US" sz="1600" dirty="0"/>
              <a:t> parameters for pre-FEC padding is proposed when IM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938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dirty="0"/>
              <a:t>Reference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EF4C1-5E31-E06D-B5FB-2047275CBA96}"/>
              </a:ext>
            </a:extLst>
          </p:cNvPr>
          <p:cNvSpPr txBox="1"/>
          <p:nvPr/>
        </p:nvSpPr>
        <p:spPr>
          <a:xfrm>
            <a:off x="445923" y="1676400"/>
            <a:ext cx="8621877" cy="388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/>
              <a:t>[1]. 11-24-1264-00-00bn-supporting-rx-interference-mitigation-in-tgbn</a:t>
            </a:r>
          </a:p>
          <a:p>
            <a:r>
              <a:rPr lang="en-US" sz="1600" dirty="0"/>
              <a:t>[2]. 11-25-0808-00-00bn-discussion-on-design-of-interference-mitigation-pilots-follow-up</a:t>
            </a:r>
          </a:p>
          <a:p>
            <a:r>
              <a:rPr lang="en-US" sz="1600" dirty="0"/>
              <a:t>[3]. 11-25-0739-01-00bn-on-interference-mitigation-pilots</a:t>
            </a:r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366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agree to include the following into 11bn SFD?</a:t>
            </a:r>
          </a:p>
          <a:p>
            <a:r>
              <a:rPr lang="en-US" sz="1800" dirty="0"/>
              <a:t>IM pilots are only applied for non-punctured/full bandwidth SU PPDU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6291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r>
              <a:rPr lang="en-US" dirty="0"/>
              <a:t>A motion was passed to add additional pilots for interference mitigation (IM) for 11bn in 2024 Sept. IEEE meeting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However, detailed IM designs are still TBD and need be resolved</a:t>
            </a:r>
          </a:p>
          <a:p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 this contribution, we will share our thoughts on IM pilot design and other related topics with the following focuses: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Scope of IM operation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design method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Number of IM pilots and performance evaluation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values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Pre-FEC padding parameter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sd,short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for IM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000274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 2025</a:t>
            </a:r>
          </a:p>
        </p:txBody>
      </p:sp>
    </p:spTree>
    <p:extLst>
      <p:ext uri="{BB962C8B-B14F-4D97-AF65-F5344CB8AC3E}">
        <p14:creationId xmlns:p14="http://schemas.microsoft.com/office/powerpoint/2010/main" val="383152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5704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800" dirty="0"/>
              <a:t>Do you agree to include the following into 11bn SFD?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when IM pilots are applied, the value of D_TM for LDPC tone mapper is as below: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 for 242-tone RU for non-DCM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 for 484-tone RU for non-DCM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 for 996-tone RU for non-DCM (same value is used for each 80MHz frequency subblock when PPDU bandwidth is 160MHz and 320MHz)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69173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1132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agree to include the following into 11bn SFD?</a:t>
            </a:r>
          </a:p>
          <a:p>
            <a:r>
              <a:rPr lang="en-US" sz="1800" dirty="0"/>
              <a:t>IM pilots have values of 0’s (i.e. Zero-Energy)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49520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agree to include the following into 11bn SFD?</a:t>
            </a:r>
          </a:p>
          <a:p>
            <a:r>
              <a:rPr lang="en-US" sz="1800" dirty="0" err="1"/>
              <a:t>Nsd_short</a:t>
            </a:r>
            <a:r>
              <a:rPr lang="en-US" sz="1800" dirty="0"/>
              <a:t> values are defined as below when IM pilots are applied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5052D4-881E-A04F-6672-897EE27E9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06217"/>
              </p:ext>
            </p:extLst>
          </p:nvPr>
        </p:nvGraphicFramePr>
        <p:xfrm>
          <a:off x="1676400" y="2209800"/>
          <a:ext cx="5867400" cy="1779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640">
                  <a:extLst>
                    <a:ext uri="{9D8B030D-6E8A-4147-A177-3AD203B41FA5}">
                      <a16:colId xmlns:a16="http://schemas.microsoft.com/office/drawing/2014/main" val="3474776817"/>
                    </a:ext>
                  </a:extLst>
                </a:gridCol>
                <a:gridCol w="1334768">
                  <a:extLst>
                    <a:ext uri="{9D8B030D-6E8A-4147-A177-3AD203B41FA5}">
                      <a16:colId xmlns:a16="http://schemas.microsoft.com/office/drawing/2014/main" val="4134249189"/>
                    </a:ext>
                  </a:extLst>
                </a:gridCol>
                <a:gridCol w="1112306">
                  <a:extLst>
                    <a:ext uri="{9D8B030D-6E8A-4147-A177-3AD203B41FA5}">
                      <a16:colId xmlns:a16="http://schemas.microsoft.com/office/drawing/2014/main" val="3792790092"/>
                    </a:ext>
                  </a:extLst>
                </a:gridCol>
                <a:gridCol w="2124686">
                  <a:extLst>
                    <a:ext uri="{9D8B030D-6E8A-4147-A177-3AD203B41FA5}">
                      <a16:colId xmlns:a16="http://schemas.microsoft.com/office/drawing/2014/main" val="682234086"/>
                    </a:ext>
                  </a:extLst>
                </a:gridCol>
              </a:tblGrid>
              <a:tr h="4163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RU/MRU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Nsd_IM</a:t>
                      </a:r>
                      <a:r>
                        <a:rPr lang="en-US" sz="1100" b="1" u="none" strike="noStrike" dirty="0">
                          <a:effectLst/>
                        </a:rPr>
                        <a:t> &amp; </a:t>
                      </a:r>
                      <a:r>
                        <a:rPr lang="en-US" sz="1100" b="1" u="none" strike="noStrike" dirty="0" err="1">
                          <a:effectLst/>
                        </a:rPr>
                        <a:t>Nsp_IM</a:t>
                      </a:r>
                      <a:endParaRPr lang="en-US" sz="1100" b="1" u="none" strike="noStrike" dirty="0">
                        <a:effectLst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Nsd_short_IM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48184"/>
                  </a:ext>
                </a:extLst>
              </a:tr>
              <a:tr h="227122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RU/MRU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Nsd_IM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Nsp_IM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MCS=[0:13,17,19,20,23]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5211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74853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06781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35935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2x996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1764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444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57343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4x996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3528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45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5704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agree to include the following into 11bn SFD?</a:t>
            </a:r>
          </a:p>
          <a:p>
            <a:r>
              <a:rPr lang="en-US" sz="1800" dirty="0"/>
              <a:t>the number of spatial streams is defined as below if IM pilots are applied?</a:t>
            </a:r>
          </a:p>
          <a:p>
            <a:pPr marL="685800" lvl="1"/>
            <a:r>
              <a:rPr lang="en-US" sz="1600" dirty="0"/>
              <a:t>1 spatial stream for DL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311111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0370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agree to include the following into 11bn SFD?</a:t>
            </a:r>
          </a:p>
          <a:p>
            <a:r>
              <a:rPr lang="en-US" sz="1800" dirty="0"/>
              <a:t>IM pilots are not applicable when MCS 15 is used</a:t>
            </a:r>
            <a:endParaRPr lang="en-US" sz="16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355886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24086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agree to include the following into 11bn SFD?</a:t>
            </a:r>
          </a:p>
          <a:p>
            <a:r>
              <a:rPr lang="en-US" sz="1800" dirty="0"/>
              <a:t>number of IM pilots is defined as below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26 for BW20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52 for BW40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98 for BW80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2*98 (=196) for BW160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4*98 (=392) for BW320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14742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609600"/>
            <a:ext cx="8218488" cy="45720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General Considerations for IM Operation 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9152-982B-B70E-3ACD-79596EE0A836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83058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for SU only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Each STA may experience different interference pattern, IM for MU makes scheduling challenge, and may also suffer overall efficiency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AP has the flexibility to schedule the resources to avoid interference with proper RU/MRUs assignments for each STA (e.g. with OFDMA)</a:t>
            </a:r>
          </a:p>
          <a:p>
            <a:pPr lvl="1"/>
            <a:endParaRPr lang="en-US" sz="8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for non-punctured/full BW PPDU only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MRU itself has the certain capability to mitigate interference by puncturing subchannels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on MRU results in extra complexity in implementation such as: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Different size RU in MRU has the different # of IM pilot tone &amp; separations/patterns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Support of IM on MRU may result in IM pilot tone wrapped-around issue in order to avoid modifications of leftover bits for PRR segment parser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8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Limited </a:t>
            </a:r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600" kern="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ss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for IM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Make implementation &amp; testing simple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Focus on more reasonable &amp; practical IM application scenarios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need one degree of freedom for receiver antennas to mitigate the interference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Propose </a:t>
            </a:r>
            <a:r>
              <a:rPr lang="en-US" sz="12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Nss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is limited to 1 for IM in DL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Open for more discussions for </a:t>
            </a:r>
            <a:r>
              <a:rPr lang="en-US" sz="12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Nss</a:t>
            </a:r>
            <a:r>
              <a:rPr lang="en-US" sz="1200" kern="0">
                <a:latin typeface="Times New Roman" panose="02020603050405020304" pitchFamily="18" charset="0"/>
                <a:ea typeface="SimSun" panose="02010600030101010101" pitchFamily="2" charset="-122"/>
              </a:rPr>
              <a:t> in 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UL IM</a:t>
            </a:r>
          </a:p>
          <a:p>
            <a:pPr lvl="1"/>
            <a:endParaRPr lang="en-US" sz="8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MCS15 for IM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MCS15 is operated in lower SNR region which is noise dominated, our simulations show that IM doesn’t provide notable performance gain in low SNR region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with MCS 15 requires additional spec efforts</a:t>
            </a:r>
          </a:p>
          <a:p>
            <a:pPr lvl="1"/>
            <a:endParaRPr lang="en-US" sz="12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8046A3-24A4-D2DB-1A8E-8BCDC3583695}"/>
              </a:ext>
            </a:extLst>
          </p:cNvPr>
          <p:cNvSpPr txBox="1">
            <a:spLocks/>
          </p:cNvSpPr>
          <p:nvPr/>
        </p:nvSpPr>
        <p:spPr>
          <a:xfrm>
            <a:off x="762000" y="276029"/>
            <a:ext cx="1741487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 dirty="0"/>
              <a:t>July  2025</a:t>
            </a:r>
          </a:p>
        </p:txBody>
      </p:sp>
    </p:spTree>
    <p:extLst>
      <p:ext uri="{BB962C8B-B14F-4D97-AF65-F5344CB8AC3E}">
        <p14:creationId xmlns:p14="http://schemas.microsoft.com/office/powerpoint/2010/main" val="32520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sz="2000" dirty="0"/>
              <a:t>Consideration of IM Pilot Design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897B8-227F-FE05-F10C-F9DB75D2314D}"/>
              </a:ext>
            </a:extLst>
          </p:cNvPr>
          <p:cNvSpPr txBox="1"/>
          <p:nvPr/>
        </p:nvSpPr>
        <p:spPr>
          <a:xfrm>
            <a:off x="533400" y="1026946"/>
            <a:ext cx="8165211" cy="1462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Some IM pilot design methods are proposed &amp; discussed in [1~3].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Proposal [1] uses LDPC tone mapper based method to spread IM pilot 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pilots would be better distributed as evenly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ea typeface="SimSun" panose="02010600030101010101" pitchFamily="2" charset="-122"/>
              </a:rPr>
              <a:t>For a given BW &amp; number of IM pilots, </a:t>
            </a:r>
            <a:r>
              <a:rPr lang="en-US" sz="1400" kern="0" dirty="0" err="1">
                <a:ea typeface="SimSun" panose="02010600030101010101" pitchFamily="2" charset="-122"/>
              </a:rPr>
              <a:t>Dtm</a:t>
            </a:r>
            <a:r>
              <a:rPr lang="en-US" sz="1400" kern="0" dirty="0">
                <a:ea typeface="SimSun" panose="02010600030101010101" pitchFamily="2" charset="-122"/>
              </a:rPr>
              <a:t> value determines IM pilot distribution pattern and pilot tone separation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For ~10% IM pilots (simulations show ~10% IM pilots </a:t>
            </a:r>
            <a:r>
              <a:rPr lang="en-US" sz="1400" kern="0" dirty="0">
                <a:ea typeface="SimSun" panose="02010600030101010101" pitchFamily="2" charset="-122"/>
              </a:rPr>
              <a:t>achieves near-optimal performance), some of existing </a:t>
            </a:r>
            <a:r>
              <a:rPr lang="en-US" sz="1400" kern="0" dirty="0" err="1">
                <a:ea typeface="SimSun" panose="02010600030101010101" pitchFamily="2" charset="-122"/>
              </a:rPr>
              <a:t>Dtm</a:t>
            </a:r>
            <a:r>
              <a:rPr lang="en-US" sz="1400" kern="0" dirty="0">
                <a:ea typeface="SimSun" panose="02010600030101010101" pitchFamily="2" charset="-122"/>
              </a:rPr>
              <a:t> values need be modified to achieve better IM pilot distribution </a:t>
            </a:r>
            <a:endParaRPr lang="en-US" sz="14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CC7FB-6947-BF53-EC2D-2425170D0B9B}"/>
              </a:ext>
            </a:extLst>
          </p:cNvPr>
          <p:cNvSpPr/>
          <p:nvPr/>
        </p:nvSpPr>
        <p:spPr>
          <a:xfrm>
            <a:off x="2514600" y="4343400"/>
            <a:ext cx="863213" cy="815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LDPC tone mapper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0227462-1B6C-886D-EEAB-9211A3E7A96F}"/>
              </a:ext>
            </a:extLst>
          </p:cNvPr>
          <p:cNvSpPr/>
          <p:nvPr/>
        </p:nvSpPr>
        <p:spPr>
          <a:xfrm>
            <a:off x="2039514" y="4676396"/>
            <a:ext cx="438727" cy="105641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9057F3-E365-EC4C-BFD7-6263CABE51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377813" y="4751054"/>
            <a:ext cx="4027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EBBA63-5630-6FEE-CECB-C173E3D0E9A7}"/>
              </a:ext>
            </a:extLst>
          </p:cNvPr>
          <p:cNvSpPr/>
          <p:nvPr/>
        </p:nvSpPr>
        <p:spPr>
          <a:xfrm>
            <a:off x="1342260" y="3622839"/>
            <a:ext cx="358185" cy="739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575F7-A0D7-EFA9-AB05-DDD92352F307}"/>
              </a:ext>
            </a:extLst>
          </p:cNvPr>
          <p:cNvSpPr/>
          <p:nvPr/>
        </p:nvSpPr>
        <p:spPr>
          <a:xfrm>
            <a:off x="1342178" y="4343400"/>
            <a:ext cx="358185" cy="1478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8EA7F-7781-B3FF-48A6-139E6BB92F96}"/>
              </a:ext>
            </a:extLst>
          </p:cNvPr>
          <p:cNvSpPr txBox="1"/>
          <p:nvPr/>
        </p:nvSpPr>
        <p:spPr>
          <a:xfrm>
            <a:off x="643448" y="3929304"/>
            <a:ext cx="358185" cy="12617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b="1" dirty="0"/>
              <a:t>IM pilots</a:t>
            </a:r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37A2D-FD26-144E-76D2-9688BA591D3C}"/>
              </a:ext>
            </a:extLst>
          </p:cNvPr>
          <p:cNvSpPr txBox="1"/>
          <p:nvPr/>
        </p:nvSpPr>
        <p:spPr>
          <a:xfrm>
            <a:off x="763444" y="5152611"/>
            <a:ext cx="387927" cy="20311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b="1" dirty="0"/>
              <a:t>IM data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6C318D0-E2CE-6F94-F6E8-ADAAC5A02C11}"/>
              </a:ext>
            </a:extLst>
          </p:cNvPr>
          <p:cNvSpPr/>
          <p:nvPr/>
        </p:nvSpPr>
        <p:spPr>
          <a:xfrm>
            <a:off x="1759391" y="3650054"/>
            <a:ext cx="207034" cy="21720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3773E-4A20-98F6-1050-ED607294A0A7}"/>
              </a:ext>
            </a:extLst>
          </p:cNvPr>
          <p:cNvSpPr txBox="1"/>
          <p:nvPr/>
        </p:nvSpPr>
        <p:spPr>
          <a:xfrm>
            <a:off x="2091775" y="4461652"/>
            <a:ext cx="387927" cy="206164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 err="1"/>
              <a:t>Nsd</a:t>
            </a:r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3C63857-9306-BE2C-C70A-C2D0771A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18258"/>
            <a:ext cx="4114800" cy="308999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3B9FF70-1F7B-E059-DF24-D06029EEF1DD}"/>
              </a:ext>
            </a:extLst>
          </p:cNvPr>
          <p:cNvSpPr txBox="1"/>
          <p:nvPr/>
        </p:nvSpPr>
        <p:spPr>
          <a:xfrm>
            <a:off x="4038600" y="2806027"/>
            <a:ext cx="48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BW20/RU242 with </a:t>
            </a:r>
            <a:r>
              <a:rPr lang="en-US" b="1" dirty="0" err="1"/>
              <a:t>Nsp_im</a:t>
            </a:r>
            <a:r>
              <a:rPr lang="en-US" b="1" dirty="0"/>
              <a:t>=26 (~11%), existing </a:t>
            </a:r>
            <a:r>
              <a:rPr lang="en-US" b="1" dirty="0" err="1"/>
              <a:t>Dtm</a:t>
            </a:r>
            <a:r>
              <a:rPr lang="en-US" b="1" dirty="0"/>
              <a:t>=9 works fine, achieve near evenly IM pilot distribution with separation distance = 9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5D8629-85EA-18C8-0884-34DBB6BDCD59}"/>
              </a:ext>
            </a:extLst>
          </p:cNvPr>
          <p:cNvSpPr txBox="1"/>
          <p:nvPr/>
        </p:nvSpPr>
        <p:spPr>
          <a:xfrm>
            <a:off x="4459152" y="6167469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78D4C7-B5D2-C5B3-C025-F3B60004C7F3}"/>
              </a:ext>
            </a:extLst>
          </p:cNvPr>
          <p:cNvSpPr txBox="1"/>
          <p:nvPr/>
        </p:nvSpPr>
        <p:spPr>
          <a:xfrm>
            <a:off x="2716816" y="405547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ED566-BC03-5C92-1A3F-05E6C3F4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24" y="2588780"/>
            <a:ext cx="4913376" cy="3443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72E6A5-D9E8-4A9E-2BE5-EB488CFE4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694" y="2549843"/>
            <a:ext cx="4973502" cy="3485458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BW40 with Existing </a:t>
            </a:r>
            <a:r>
              <a:rPr lang="en-US" altLang="zh-TW" sz="2400" dirty="0" err="1">
                <a:solidFill>
                  <a:schemeClr val="tx1"/>
                </a:solidFill>
              </a:rPr>
              <a:t>Dtm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45A64C-130C-5E8E-0E0C-1AE84998B921}"/>
              </a:ext>
            </a:extLst>
          </p:cNvPr>
          <p:cNvSpPr txBox="1">
            <a:spLocks/>
          </p:cNvSpPr>
          <p:nvPr/>
        </p:nvSpPr>
        <p:spPr>
          <a:xfrm>
            <a:off x="533400" y="1148838"/>
            <a:ext cx="7772400" cy="923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=52, </a:t>
            </a:r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=12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12 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(will cause some performance degradation vs separation by 9)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tones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wrap-around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(2 IM pilots adjacent together)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Two IM pilots are near DC</a:t>
            </a:r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875EAD-A9C2-485B-017E-D74267430166}"/>
              </a:ext>
            </a:extLst>
          </p:cNvPr>
          <p:cNvSpPr/>
          <p:nvPr/>
        </p:nvSpPr>
        <p:spPr bwMode="auto">
          <a:xfrm>
            <a:off x="1752600" y="2831381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DC637B-98F6-5FC7-E834-F8174D471CE8}"/>
              </a:ext>
            </a:extLst>
          </p:cNvPr>
          <p:cNvCxnSpPr>
            <a:cxnSpLocks/>
          </p:cNvCxnSpPr>
          <p:nvPr/>
        </p:nvCxnSpPr>
        <p:spPr bwMode="auto">
          <a:xfrm>
            <a:off x="2866103" y="3195564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7DF60-1C82-616F-6860-C9BE11B53BAB}"/>
              </a:ext>
            </a:extLst>
          </p:cNvPr>
          <p:cNvSpPr txBox="1"/>
          <p:nvPr/>
        </p:nvSpPr>
        <p:spPr>
          <a:xfrm>
            <a:off x="4255440" y="3235505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7B669-7A13-4958-FD8A-CC6BB13EBAA4}"/>
              </a:ext>
            </a:extLst>
          </p:cNvPr>
          <p:cNvSpPr txBox="1"/>
          <p:nvPr/>
        </p:nvSpPr>
        <p:spPr>
          <a:xfrm>
            <a:off x="394622" y="5896801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3F75-7799-0DE1-4CBB-EAD559A0E8E7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119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BW40 with </a:t>
            </a:r>
            <a:r>
              <a:rPr lang="en-US" altLang="zh-TW" sz="2400" dirty="0">
                <a:solidFill>
                  <a:srgbClr val="FF0000"/>
                </a:solidFill>
              </a:rPr>
              <a:t>New Proposed </a:t>
            </a:r>
            <a:r>
              <a:rPr lang="en-US" altLang="zh-TW" sz="2400" dirty="0" err="1">
                <a:solidFill>
                  <a:srgbClr val="FF0000"/>
                </a:solidFill>
              </a:rPr>
              <a:t>Dtm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E8308C-23AC-A3C6-C842-CCDC5BEE6878}"/>
              </a:ext>
            </a:extLst>
          </p:cNvPr>
          <p:cNvSpPr txBox="1">
            <a:spLocks/>
          </p:cNvSpPr>
          <p:nvPr/>
        </p:nvSpPr>
        <p:spPr>
          <a:xfrm>
            <a:off x="533400" y="1148837"/>
            <a:ext cx="8077200" cy="9734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=52, </a:t>
            </a:r>
            <a:r>
              <a:rPr lang="en-US" sz="1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=9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one </a:t>
            </a:r>
            <a:r>
              <a:rPr lang="en-US" sz="1200" b="1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9</a:t>
            </a:r>
            <a:r>
              <a:rPr lang="en-US" sz="1200" b="0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200" b="1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same as BW20</a:t>
            </a:r>
          </a:p>
          <a:p>
            <a:pPr lvl="1"/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wrap-around, near evenly distributed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pilots away from DC</a:t>
            </a:r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FD0AA-90BA-76EC-F42E-2161195FE937}"/>
              </a:ext>
            </a:extLst>
          </p:cNvPr>
          <p:cNvSpPr txBox="1"/>
          <p:nvPr/>
        </p:nvSpPr>
        <p:spPr>
          <a:xfrm>
            <a:off x="566475" y="5985085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06AA9-613F-8C63-D50F-99E8E7E5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05" y="2366798"/>
            <a:ext cx="4691353" cy="3592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A466D-A6B3-DC49-5D7D-56EFF53A3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016" y="2414483"/>
            <a:ext cx="4798458" cy="355374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51E2D95-E14A-13A2-F5AD-3697F902083C}"/>
              </a:ext>
            </a:extLst>
          </p:cNvPr>
          <p:cNvSpPr/>
          <p:nvPr/>
        </p:nvSpPr>
        <p:spPr bwMode="auto">
          <a:xfrm>
            <a:off x="1858297" y="2912417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97AB1D-2615-81FF-AA28-94877E5367EC}"/>
              </a:ext>
            </a:extLst>
          </p:cNvPr>
          <p:cNvCxnSpPr>
            <a:cxnSpLocks/>
          </p:cNvCxnSpPr>
          <p:nvPr/>
        </p:nvCxnSpPr>
        <p:spPr bwMode="auto">
          <a:xfrm>
            <a:off x="2971800" y="3276600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3ED84-6BC1-9804-29DB-4038AAC96D29}"/>
              </a:ext>
            </a:extLst>
          </p:cNvPr>
          <p:cNvSpPr txBox="1"/>
          <p:nvPr/>
        </p:nvSpPr>
        <p:spPr>
          <a:xfrm>
            <a:off x="4295221" y="330199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102747-6CDA-32DD-058B-6FEB1F8B99E9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582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B57D38-1680-66A8-A3DA-9DAB4D06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590800"/>
            <a:ext cx="5001588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036D4-4DCE-8256-2AB5-9170546E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63845"/>
            <a:ext cx="5110318" cy="3581400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BW80 with Existing </a:t>
            </a:r>
            <a:r>
              <a:rPr lang="en-US" altLang="zh-TW" sz="2400" dirty="0" err="1">
                <a:solidFill>
                  <a:schemeClr val="tx1"/>
                </a:solidFill>
              </a:rPr>
              <a:t>Dtm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45A64C-130C-5E8E-0E0C-1AE84998B921}"/>
              </a:ext>
            </a:extLst>
          </p:cNvPr>
          <p:cNvSpPr txBox="1">
            <a:spLocks/>
          </p:cNvSpPr>
          <p:nvPr/>
        </p:nvSpPr>
        <p:spPr>
          <a:xfrm>
            <a:off x="533400" y="1148838"/>
            <a:ext cx="7772400" cy="923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=98, </a:t>
            </a:r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=20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20 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(will cause some performance degradation vs separation by 10)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tones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wrap-around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(2 IM pilots adjacent together)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Two IM pilots are near DC</a:t>
            </a:r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875EAD-A9C2-485B-017E-D74267430166}"/>
              </a:ext>
            </a:extLst>
          </p:cNvPr>
          <p:cNvSpPr/>
          <p:nvPr/>
        </p:nvSpPr>
        <p:spPr bwMode="auto">
          <a:xfrm>
            <a:off x="1752774" y="2938664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DC637B-98F6-5FC7-E834-F8174D471CE8}"/>
              </a:ext>
            </a:extLst>
          </p:cNvPr>
          <p:cNvCxnSpPr>
            <a:cxnSpLocks/>
          </p:cNvCxnSpPr>
          <p:nvPr/>
        </p:nvCxnSpPr>
        <p:spPr bwMode="auto">
          <a:xfrm>
            <a:off x="2866103" y="3195564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7DF60-1C82-616F-6860-C9BE11B53BAB}"/>
              </a:ext>
            </a:extLst>
          </p:cNvPr>
          <p:cNvSpPr txBox="1"/>
          <p:nvPr/>
        </p:nvSpPr>
        <p:spPr>
          <a:xfrm>
            <a:off x="4255440" y="3235505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7B669-7A13-4958-FD8A-CC6BB13EBAA4}"/>
              </a:ext>
            </a:extLst>
          </p:cNvPr>
          <p:cNvSpPr txBox="1"/>
          <p:nvPr/>
        </p:nvSpPr>
        <p:spPr>
          <a:xfrm>
            <a:off x="394622" y="5896801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1506BC-6853-2BA7-C0DB-C86C226C62EF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260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1B909-EC9C-1075-BDAD-957FD98E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68" y="2407319"/>
            <a:ext cx="4966836" cy="3715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423DF6-E96F-EF46-0755-2BBB281CC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2475091"/>
            <a:ext cx="4876234" cy="3647475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BW80 with </a:t>
            </a:r>
            <a:r>
              <a:rPr lang="en-US" altLang="zh-TW" sz="2400" dirty="0">
                <a:solidFill>
                  <a:srgbClr val="FF0000"/>
                </a:solidFill>
              </a:rPr>
              <a:t>New Proposed </a:t>
            </a:r>
            <a:r>
              <a:rPr lang="en-US" altLang="zh-TW" sz="2400" dirty="0" err="1">
                <a:solidFill>
                  <a:srgbClr val="FF0000"/>
                </a:solidFill>
              </a:rPr>
              <a:t>Dtm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E8308C-23AC-A3C6-C842-CCDC5BEE6878}"/>
              </a:ext>
            </a:extLst>
          </p:cNvPr>
          <p:cNvSpPr txBox="1">
            <a:spLocks/>
          </p:cNvSpPr>
          <p:nvPr/>
        </p:nvSpPr>
        <p:spPr>
          <a:xfrm>
            <a:off x="533400" y="1148837"/>
            <a:ext cx="8077200" cy="9734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=98, </a:t>
            </a:r>
            <a:r>
              <a:rPr lang="en-US" sz="1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=10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one </a:t>
            </a:r>
            <a:r>
              <a:rPr lang="en-US" sz="1200" b="1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10</a:t>
            </a:r>
          </a:p>
          <a:p>
            <a:pPr lvl="1"/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wrap-around, near evenly distributed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pilots away from DC</a:t>
            </a:r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FD0AA-90BA-76EC-F42E-2161195FE937}"/>
              </a:ext>
            </a:extLst>
          </p:cNvPr>
          <p:cNvSpPr txBox="1"/>
          <p:nvPr/>
        </p:nvSpPr>
        <p:spPr>
          <a:xfrm>
            <a:off x="334828" y="6091821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1E2D95-E14A-13A2-F5AD-3697F902083C}"/>
              </a:ext>
            </a:extLst>
          </p:cNvPr>
          <p:cNvSpPr/>
          <p:nvPr/>
        </p:nvSpPr>
        <p:spPr bwMode="auto">
          <a:xfrm>
            <a:off x="1858297" y="2912417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97AB1D-2615-81FF-AA28-94877E5367EC}"/>
              </a:ext>
            </a:extLst>
          </p:cNvPr>
          <p:cNvCxnSpPr>
            <a:cxnSpLocks/>
          </p:cNvCxnSpPr>
          <p:nvPr/>
        </p:nvCxnSpPr>
        <p:spPr bwMode="auto">
          <a:xfrm>
            <a:off x="2971800" y="3276600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3ED84-6BC1-9804-29DB-4038AAC96D29}"/>
              </a:ext>
            </a:extLst>
          </p:cNvPr>
          <p:cNvSpPr txBox="1"/>
          <p:nvPr/>
        </p:nvSpPr>
        <p:spPr>
          <a:xfrm>
            <a:off x="4295221" y="330199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CE4E29-07C3-8F0D-A25F-4E73A08FF5C1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709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8952"/>
            <a:ext cx="7772400" cy="284883"/>
          </a:xfrm>
        </p:spPr>
        <p:txBody>
          <a:bodyPr/>
          <a:lstStyle/>
          <a:p>
            <a:r>
              <a:rPr lang="en-US" dirty="0"/>
              <a:t>PER Performance NOT Degrade with New </a:t>
            </a:r>
            <a:r>
              <a:rPr lang="en-US" dirty="0" err="1"/>
              <a:t>Dtm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A04FC-52D6-BD4E-2D1E-99880FF8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4363"/>
            <a:ext cx="4209603" cy="3181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CCCF5-627F-7CB8-C713-7DD5705AF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60" y="2854468"/>
            <a:ext cx="4454710" cy="3104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24E2B-D417-B1A1-98F6-73EF8CE18B78}"/>
              </a:ext>
            </a:extLst>
          </p:cNvPr>
          <p:cNvSpPr txBox="1"/>
          <p:nvPr/>
        </p:nvSpPr>
        <p:spPr>
          <a:xfrm>
            <a:off x="1619274" y="5959356"/>
            <a:ext cx="216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BW40: </a:t>
            </a:r>
            <a:r>
              <a:rPr lang="en-US" sz="1400" b="1" dirty="0" err="1"/>
              <a:t>Dtm</a:t>
            </a:r>
            <a:r>
              <a:rPr lang="en-US" sz="1400" b="1" dirty="0"/>
              <a:t>=12 vs </a:t>
            </a:r>
            <a:r>
              <a:rPr lang="en-US" sz="1400" b="1" dirty="0" err="1"/>
              <a:t>Dtm</a:t>
            </a:r>
            <a:r>
              <a:rPr lang="en-US" sz="1400" b="1" dirty="0"/>
              <a:t>=9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7AA5A-181F-6789-B433-8624AAE08949}"/>
              </a:ext>
            </a:extLst>
          </p:cNvPr>
          <p:cNvSpPr txBox="1"/>
          <p:nvPr/>
        </p:nvSpPr>
        <p:spPr>
          <a:xfrm>
            <a:off x="6323291" y="5846869"/>
            <a:ext cx="225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BW80: </a:t>
            </a:r>
            <a:r>
              <a:rPr lang="en-US" sz="1400" b="1" dirty="0" err="1"/>
              <a:t>Dtm</a:t>
            </a:r>
            <a:r>
              <a:rPr lang="en-US" sz="1400" b="1" dirty="0"/>
              <a:t>=20 vs </a:t>
            </a:r>
            <a:r>
              <a:rPr lang="en-US" sz="1400" b="1" dirty="0" err="1"/>
              <a:t>Dtm</a:t>
            </a:r>
            <a:r>
              <a:rPr lang="en-US" sz="1400" b="1" dirty="0"/>
              <a:t>=10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B92F8-5E3D-17AB-03D3-5869C79EDD39}"/>
              </a:ext>
            </a:extLst>
          </p:cNvPr>
          <p:cNvSpPr txBox="1"/>
          <p:nvPr/>
        </p:nvSpPr>
        <p:spPr>
          <a:xfrm>
            <a:off x="568064" y="1139048"/>
            <a:ext cx="8647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Simulation Settings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1x2x1 (1T,2R,</a:t>
            </a:r>
            <a:r>
              <a:rPr lang="en-US" b="1" dirty="0"/>
              <a:t>1ss</a:t>
            </a:r>
            <a:r>
              <a:rPr lang="en-US" dirty="0"/>
              <a:t>), MCS=[4, 7, 9, 11] (for 16QAM, 64QAM, 256QAM, 1024QAM)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D-NLOS</a:t>
            </a:r>
            <a:r>
              <a:rPr lang="en-US" dirty="0"/>
              <a:t>, practical channel estimation with smoothing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4kB for BW40, 8kB for BW80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Observations: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The performance difference is negligible (around +/- 0.1dB)  for </a:t>
            </a:r>
            <a:r>
              <a:rPr lang="en-US" dirty="0" err="1"/>
              <a:t>Dtm</a:t>
            </a:r>
            <a:r>
              <a:rPr lang="en-US" dirty="0"/>
              <a:t>=12 vs 9 of BW40 and </a:t>
            </a:r>
            <a:r>
              <a:rPr lang="en-US" dirty="0" err="1"/>
              <a:t>Dtm</a:t>
            </a:r>
            <a:r>
              <a:rPr lang="en-US" dirty="0"/>
              <a:t>=20 vs 10 of BW80/160/320</a:t>
            </a:r>
          </a:p>
        </p:txBody>
      </p:sp>
    </p:spTree>
    <p:extLst>
      <p:ext uri="{BB962C8B-B14F-4D97-AF65-F5344CB8AC3E}">
        <p14:creationId xmlns:p14="http://schemas.microsoft.com/office/powerpoint/2010/main" val="425611290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3bcef13-7cac-433f-ba1d-47a323951816}" enabled="1" method="Privileged" siteId="{a7687ede-7a6b-4ef6-bace-642f677fbe3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139719</TotalTime>
  <Words>2215</Words>
  <Application>Microsoft Office PowerPoint</Application>
  <PresentationFormat>On-screen Show (4:3)</PresentationFormat>
  <Paragraphs>404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802-11-Submission</vt:lpstr>
      <vt:lpstr>Thoughts on IM pilots and other PHY parameters</vt:lpstr>
      <vt:lpstr>Introduction</vt:lpstr>
      <vt:lpstr>General Considerations for IM Operation Scope</vt:lpstr>
      <vt:lpstr>Consideration of IM Pilot Design</vt:lpstr>
      <vt:lpstr>IM Pilots for BW40 with Existing Dtm</vt:lpstr>
      <vt:lpstr>IM Pilots for BW40 with New Proposed Dtm</vt:lpstr>
      <vt:lpstr>IM Pilots for BW80 with Existing Dtm</vt:lpstr>
      <vt:lpstr>IM Pilots for BW80 with New Proposed Dtm</vt:lpstr>
      <vt:lpstr>PER Performance NOT Degrade with New Dtm</vt:lpstr>
      <vt:lpstr>IM Simulation/Modeling For IM Performance Evaluation</vt:lpstr>
      <vt:lpstr>Simulation Scenarios &amp; Settings</vt:lpstr>
      <vt:lpstr>Performance Comparison of IM Pilots: RU996, 1x4x1, SIR=5dB</vt:lpstr>
      <vt:lpstr>Performance Comparison of IM Pilots: RU242, 1x2x1, SIR=10dB</vt:lpstr>
      <vt:lpstr>IM Pilot Values: ZE vs NZE</vt:lpstr>
      <vt:lpstr>PAPR of ZE IM Pilots</vt:lpstr>
      <vt:lpstr>PHY Parameter of Nsd_short for IM</vt:lpstr>
      <vt:lpstr>Summary</vt:lpstr>
      <vt:lpstr>Reference</vt:lpstr>
      <vt:lpstr>SP#1</vt:lpstr>
      <vt:lpstr>SP#2</vt:lpstr>
      <vt:lpstr>SP#3</vt:lpstr>
      <vt:lpstr>SP#4</vt:lpstr>
      <vt:lpstr>SP#5</vt:lpstr>
      <vt:lpstr>SP#6</vt:lpstr>
      <vt:lpstr>SP#7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Shengquan Hu</cp:lastModifiedBy>
  <cp:revision>1272</cp:revision>
  <cp:lastPrinted>1998-02-10T13:28:06Z</cp:lastPrinted>
  <dcterms:created xsi:type="dcterms:W3CDTF">2007-05-21T21:00:37Z</dcterms:created>
  <dcterms:modified xsi:type="dcterms:W3CDTF">2025-07-28T22:28:07Z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bcef13-7cac-433f-ba1d-47a323951816_Enabled">
    <vt:lpwstr>true</vt:lpwstr>
  </property>
  <property fmtid="{D5CDD505-2E9C-101B-9397-08002B2CF9AE}" pid="4" name="MSIP_Label_83bcef13-7cac-433f-ba1d-47a323951816_SetDate">
    <vt:lpwstr>2022-11-28T23:02:32Z</vt:lpwstr>
  </property>
  <property fmtid="{D5CDD505-2E9C-101B-9397-08002B2CF9AE}" pid="5" name="MSIP_Label_83bcef13-7cac-433f-ba1d-47a323951816_Method">
    <vt:lpwstr>Privileged</vt:lpwstr>
  </property>
  <property fmtid="{D5CDD505-2E9C-101B-9397-08002B2CF9AE}" pid="6" name="MSIP_Label_83bcef13-7cac-433f-ba1d-47a323951816_Name">
    <vt:lpwstr>MTK_Unclassified</vt:lpwstr>
  </property>
  <property fmtid="{D5CDD505-2E9C-101B-9397-08002B2CF9AE}" pid="7" name="MSIP_Label_83bcef13-7cac-433f-ba1d-47a323951816_SiteId">
    <vt:lpwstr>a7687ede-7a6b-4ef6-bace-642f677fbe31</vt:lpwstr>
  </property>
  <property fmtid="{D5CDD505-2E9C-101B-9397-08002B2CF9AE}" pid="8" name="MSIP_Label_83bcef13-7cac-433f-ba1d-47a323951816_ActionId">
    <vt:lpwstr>594ac713-ed2d-4529-ace9-aee2509cd8c0</vt:lpwstr>
  </property>
  <property fmtid="{D5CDD505-2E9C-101B-9397-08002B2CF9AE}" pid="9" name="MSIP_Label_83bcef13-7cac-433f-ba1d-47a323951816_ContentBits">
    <vt:lpwstr>0</vt:lpwstr>
  </property>
</Properties>
</file>