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452" r:id="rId13"/>
    <p:sldId id="2454" r:id="rId14"/>
    <p:sldId id="2455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2BDF63-378D-96AC-26BA-4904CC20671A}" name="Steve Rodriguez (steprodr)" initials="S(" userId="S::steprodr@cisco.com::38af0b31-28b2-4149-979c-00cd6911a6a0" providerId="AD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9DC3E-387C-ABB4-85D6-F2345770245D}" v="226" dt="2025-01-08T14:49:33.724"/>
    <p1510:client id="{E0F2F4CE-8279-8C49-9C87-5CAC6FAEC712}" v="16" dt="2025-01-08T15:15:51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Javier Contreras </a:t>
            </a:r>
            <a:r>
              <a:rPr lang="en-GB" err="1"/>
              <a:t>Albesa</a:t>
            </a:r>
            <a:r>
              <a:rPr lang="en-GB"/>
              <a:t>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802.11-25-0070-00-auto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metnet.eu/wp-content/themes/aeron-child/observations-programme/current-activities/opera/database/OPERA_Database/index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70C25-31B9-92EB-15B8-64A664202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Field Considerations on </a:t>
            </a:r>
            <a:r>
              <a:rPr lang="en-GB" err="1"/>
              <a:t>WiFi</a:t>
            </a:r>
            <a:r>
              <a:rPr lang="en-GB"/>
              <a:t> for Vehicles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A9455-A220-57EB-5F44-7455879EC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F95B1-207E-96E3-F0A2-DA93F0433D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C3852C-71CC-38B5-162E-3F71675F24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624E5E-12A8-3F54-F70D-AAF3C3135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C7E68C84-D08B-5488-9BCE-466B0435E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420968"/>
              </p:ext>
            </p:extLst>
          </p:nvPr>
        </p:nvGraphicFramePr>
        <p:xfrm>
          <a:off x="701675" y="2863850"/>
          <a:ext cx="10180638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00" imgH="2387600" progId="Word.Document.8">
                  <p:embed/>
                </p:oleObj>
              </mc:Choice>
              <mc:Fallback>
                <p:oleObj name="Document" r:id="rId2" imgW="10439400" imgH="238760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C7E68C84-D08B-5488-9BCE-466B0435E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2863850"/>
                        <a:ext cx="10180638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083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1E1-7067-0CB4-A5DF-F43294034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EE40-5091-5B26-CB36-538769A8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 Placement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CC89-8BD7-7F66-47CB-7DA585B9A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Cost of installing AP outdoors: 20 x Cost of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Most installations today are focused on sidewalks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Cities tend to do “max coverage” (less Aps), and ignore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AP placement is difficult and tend to be suboptimal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Architectural restrictions on historical areas</a:t>
            </a:r>
          </a:p>
          <a:p>
            <a:pPr marL="457200" lvl="1" indent="0"/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B799B-7499-C06C-6401-FD3F8C052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7D432-21AC-74C8-CEC4-CC16D8619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EC8565-598A-46E0-3593-6A0BCBE695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6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562E-4C97-118B-F3D3-5C0D23C23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EF61-E60D-3946-2097-823AAC6C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Car Privacy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09F86-5B84-0192-CAAB-1F8EE9DA1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Car as device has physical security implications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Tracking is possible by service provider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Privacy aspects if car can be identified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38979-BB5A-2740-B8BF-5A7240AA3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52069-0CE1-5370-9198-B3390AF6E6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72D8B9-80E5-2F21-02F4-C040B54D7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500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/>
              <a:t>Do you agree on including infrastructure assisted client side roaming </a:t>
            </a:r>
            <a:r>
              <a:rPr lang="en-US">
                <a:ea typeface="MS Gothic"/>
                <a:cs typeface="+mn-lt"/>
              </a:rPr>
              <a:t>as use case study</a:t>
            </a:r>
            <a:r>
              <a:rPr lang="en-ES"/>
              <a:t> as part of this group?</a:t>
            </a:r>
          </a:p>
          <a:p>
            <a:r>
              <a:rPr lang="en-ES">
                <a:cs typeface="Times New Roman"/>
              </a:rPr>
              <a:t>(GEO help, large scale, beyond 11k/v)</a:t>
            </a:r>
          </a:p>
          <a:p>
            <a:endParaRPr lang="en-ES"/>
          </a:p>
          <a:p>
            <a:r>
              <a:rPr lang="en-ES"/>
              <a:t>Y:</a:t>
            </a:r>
            <a:endParaRPr lang="en-US">
              <a:cs typeface="Times New Roman"/>
            </a:endParaRPr>
          </a:p>
          <a:p>
            <a:r>
              <a:rPr lang="en-ES"/>
              <a:t>N:</a:t>
            </a:r>
            <a:endParaRPr lang="en-US">
              <a:cs typeface="Times New Roman"/>
            </a:endParaRPr>
          </a:p>
          <a:p>
            <a:r>
              <a:rPr lang="en-ES"/>
              <a:t>Abs:</a:t>
            </a:r>
            <a:endParaRPr lang="en-US">
              <a:cs typeface="Times New Roman"/>
            </a:endParaRPr>
          </a:p>
          <a:p>
            <a:r>
              <a:rPr lang="en-ES"/>
              <a:t>No answer: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Sept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104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/>
              <a:t>Do you agree on discussing inter-ESS IP handling as  part of this group?</a:t>
            </a:r>
          </a:p>
          <a:p>
            <a:endParaRPr lang="en-ES"/>
          </a:p>
          <a:p>
            <a:r>
              <a:rPr lang="en-ES"/>
              <a:t>Y:</a:t>
            </a:r>
            <a:endParaRPr lang="en-US">
              <a:cs typeface="Times New Roman"/>
            </a:endParaRPr>
          </a:p>
          <a:p>
            <a:r>
              <a:rPr lang="en-ES"/>
              <a:t>N:</a:t>
            </a:r>
            <a:endParaRPr lang="en-US">
              <a:cs typeface="Times New Roman"/>
            </a:endParaRPr>
          </a:p>
          <a:p>
            <a:r>
              <a:rPr lang="en-ES"/>
              <a:t>Abs:</a:t>
            </a:r>
            <a:endParaRPr lang="en-US">
              <a:cs typeface="Times New Roman"/>
            </a:endParaRPr>
          </a:p>
          <a:p>
            <a:r>
              <a:rPr lang="en-ES"/>
              <a:t>No answer: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Sept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78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/>
              <a:t>Do you agree on discussing AP placement/RF solutions as part of this group?</a:t>
            </a:r>
          </a:p>
          <a:p>
            <a:endParaRPr lang="en-ES"/>
          </a:p>
          <a:p>
            <a:r>
              <a:rPr lang="en-ES"/>
              <a:t>Y:</a:t>
            </a:r>
            <a:endParaRPr lang="en-US">
              <a:cs typeface="Times New Roman"/>
            </a:endParaRPr>
          </a:p>
          <a:p>
            <a:r>
              <a:rPr lang="en-ES"/>
              <a:t>N:</a:t>
            </a:r>
            <a:endParaRPr lang="en-US">
              <a:cs typeface="Times New Roman"/>
            </a:endParaRPr>
          </a:p>
          <a:p>
            <a:r>
              <a:rPr lang="en-ES"/>
              <a:t>Abs:</a:t>
            </a:r>
            <a:endParaRPr lang="en-US">
              <a:cs typeface="Times New Roman"/>
            </a:endParaRPr>
          </a:p>
          <a:p>
            <a:r>
              <a:rPr lang="en-ES"/>
              <a:t>No answer:</a:t>
            </a: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Sept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9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EB115-D1C7-EDFC-67BA-6DD09CF9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20EE5-30D0-CEB0-D78A-BE4597D08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Summary of collection of  problems observed in the field, that should be tracked for consideration on Auto TIG</a:t>
            </a:r>
          </a:p>
          <a:p>
            <a:r>
              <a:rPr lang="en-GB"/>
              <a:t>No solutions discussed, just overview for awareness</a:t>
            </a:r>
            <a:endParaRPr lang="en-GB">
              <a:cs typeface="Times New Roman"/>
            </a:endParaRPr>
          </a:p>
          <a:p>
            <a:r>
              <a:rPr lang="en-GB">
                <a:cs typeface="Times New Roman"/>
              </a:rPr>
              <a:t>Part of scope definition</a:t>
            </a: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F94BC-D234-709A-D011-08C108F4C4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650BC-CF26-F16B-5253-DE3290B541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653A92-0B1E-E116-9513-078CAE5B52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45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DAB4-C589-4FD0-834E-347F92FD5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Quick Intro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1E119-D8E4-ECEF-7C26-2491F513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/>
              <a:t>Diverse 802.11 based vehicle deployment scenarios in the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Emergency Response Teams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0" u="none" strike="noStrike">
                <a:solidFill>
                  <a:srgbClr val="000000"/>
                </a:solidFill>
                <a:effectLst/>
              </a:rPr>
              <a:t>In-Vehicle mass bus public transport (Info, ticketing)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0" u="none" strike="noStrike">
                <a:solidFill>
                  <a:srgbClr val="000000"/>
                </a:solidFill>
                <a:effectLst/>
              </a:rPr>
              <a:t>In-Vehicle mass train  public transport (telemetry, positioning, 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Telemetry, data on opportunistic connections (Charge station, home, </a:t>
            </a:r>
            <a:r>
              <a:rPr lang="en-US" sz="1600" b="1" err="1"/>
              <a:t>etc</a:t>
            </a:r>
            <a:r>
              <a:rPr lang="en-US" sz="1600" b="1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Application specific: Roller coasters,</a:t>
            </a:r>
            <a:r>
              <a:rPr lang="en-US" sz="1600" b="1" i="0" u="none" strike="noStrike">
                <a:solidFill>
                  <a:srgbClr val="000000"/>
                </a:solidFill>
                <a:effectLst/>
              </a:rPr>
              <a:t> Mine Systems</a:t>
            </a:r>
            <a:r>
              <a:rPr lang="en-US" sz="1600" b="1"/>
              <a:t> </a:t>
            </a:r>
            <a:r>
              <a:rPr lang="en-US" sz="1600" b="1" err="1"/>
              <a:t>etc</a:t>
            </a:r>
            <a:endParaRPr lang="en-US" sz="1600" b="1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Common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Session Key “Survival”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IP traffic across 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RF Interference (other systems, RF design)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AP placement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New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/>
              <a:t>Car tracking/privacy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/>
          </a:p>
          <a:p>
            <a:pPr marL="0" indent="0" algn="l" rtl="0" fontAlgn="base"/>
            <a:endParaRPr lang="en-US" sz="2000" b="0" i="0" u="none" strike="noStrike">
              <a:solidFill>
                <a:srgbClr val="000000"/>
              </a:solidFill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F9557-947F-D69D-2DD2-E449A6C82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3EC04-3CB0-78B6-EE13-F83134BDA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F36814-B9B5-1BCA-463D-780379BB09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41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791AF-317B-4609-E4DD-0E6378EC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17508"/>
          </a:xfrm>
        </p:spPr>
        <p:txBody>
          <a:bodyPr/>
          <a:lstStyle/>
          <a:p>
            <a:r>
              <a:rPr lang="en-GB"/>
              <a:t>Roaming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677B-E620-5F1C-CB18-58821AA0D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03311"/>
            <a:ext cx="10361084" cy="3431064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/>
              <a:t>Roaming defined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Scan time: find suitable BSSID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Session establishment (FT, Association, with full 802.1x, PSK/SAE)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Traffic Forwarding (Initial DHCP/ARP, DNS, </a:t>
            </a:r>
            <a:r>
              <a:rPr lang="en-US" sz="1200" b="1" err="1"/>
              <a:t>etc</a:t>
            </a:r>
            <a:r>
              <a:rPr lang="en-US" sz="1200" b="1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/>
              <a:t>Scan time is expensive: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Let’s ignore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6GHz has complexities on outdoor deployments, plus it is severely restricted to few countries (US, Canada, </a:t>
            </a:r>
            <a:r>
              <a:rPr lang="en-US" sz="1200" b="1" err="1"/>
              <a:t>etc</a:t>
            </a:r>
            <a:r>
              <a:rPr lang="en-US" sz="1200" b="1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ETSI: 10 to 12 5GHz channels outdoors with similar EIRP, all with DFS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FCC: adds additional 5 non-DFS outdoor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No active probing for DFS enabled channel (most devices)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12 Channels at 100ms listen time + unknown channel change time: 1.2 seconds best case, around 13 meters for 40KM/H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Channel change time varies per implementation, from 30ms to seconds</a:t>
            </a:r>
            <a:endParaRPr lang="en-US" sz="12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Some deployments restrict to single channel, at the price of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/>
              <a:t>Channel scan “spread” does not work for moving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b="1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04F53-C173-7A09-2755-4E97137484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FC12C-8561-FDBF-26FE-57E20B4813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90CA20-3AEA-9D58-4C01-8C3E3783C5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844B6A-D4A0-DCB1-C55A-EF722E37172A}"/>
              </a:ext>
            </a:extLst>
          </p:cNvPr>
          <p:cNvSpPr/>
          <p:nvPr/>
        </p:nvSpPr>
        <p:spPr bwMode="auto">
          <a:xfrm>
            <a:off x="5029200" y="5031258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8B6E73-EB23-8871-B2BA-42C2810FC1AB}"/>
              </a:ext>
            </a:extLst>
          </p:cNvPr>
          <p:cNvSpPr/>
          <p:nvPr/>
        </p:nvSpPr>
        <p:spPr bwMode="auto">
          <a:xfrm>
            <a:off x="5029200" y="4839173"/>
            <a:ext cx="685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89F74A-BF22-D747-32A5-9EF9DE43CCBC}"/>
              </a:ext>
            </a:extLst>
          </p:cNvPr>
          <p:cNvSpPr/>
          <p:nvPr/>
        </p:nvSpPr>
        <p:spPr bwMode="auto">
          <a:xfrm>
            <a:off x="5029200" y="5753572"/>
            <a:ext cx="685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F051F0-F558-4B8E-24E2-FF42DFCF6C48}"/>
              </a:ext>
            </a:extLst>
          </p:cNvPr>
          <p:cNvSpPr/>
          <p:nvPr/>
        </p:nvSpPr>
        <p:spPr bwMode="auto">
          <a:xfrm>
            <a:off x="5943600" y="4839173"/>
            <a:ext cx="685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EA4EA8-B904-4E37-03F9-10A64EB7214E}"/>
              </a:ext>
            </a:extLst>
          </p:cNvPr>
          <p:cNvSpPr/>
          <p:nvPr/>
        </p:nvSpPr>
        <p:spPr bwMode="auto">
          <a:xfrm>
            <a:off x="5943600" y="5753572"/>
            <a:ext cx="685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2" name="Graphic 11" descr="Convertible with solid fill">
            <a:extLst>
              <a:ext uri="{FF2B5EF4-FFF2-40B4-BE49-F238E27FC236}">
                <a16:creationId xmlns:a16="http://schemas.microsoft.com/office/drawing/2014/main" id="{A29B0992-1BFF-3C27-FBC8-F24C59DB6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7101" y="5317759"/>
            <a:ext cx="569997" cy="56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1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3EC52-8FB1-5574-55BE-67FAFB31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Scan Issues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9876F-9A2C-61A5-B0A0-9C03FD477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A974B-D08D-21B2-611C-BD04B5678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0DA424-A8DA-EEAE-388C-1B0145261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B304026-335B-9981-0211-DA443EDA5076}"/>
              </a:ext>
            </a:extLst>
          </p:cNvPr>
          <p:cNvSpPr/>
          <p:nvPr/>
        </p:nvSpPr>
        <p:spPr bwMode="auto">
          <a:xfrm>
            <a:off x="6243891" y="4321554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12173"/>
                  <a:lumMod val="69713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B0C233-186C-B6DE-C16B-83155D079801}"/>
              </a:ext>
            </a:extLst>
          </p:cNvPr>
          <p:cNvSpPr/>
          <p:nvPr/>
        </p:nvSpPr>
        <p:spPr bwMode="auto">
          <a:xfrm>
            <a:off x="7694697" y="4319317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FA4D6F-5365-49F1-8D7F-5B0656095C77}"/>
              </a:ext>
            </a:extLst>
          </p:cNvPr>
          <p:cNvSpPr/>
          <p:nvPr/>
        </p:nvSpPr>
        <p:spPr bwMode="auto">
          <a:xfrm>
            <a:off x="2410041" y="1838211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12173"/>
                  <a:lumMod val="69713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2BE94A7-C02A-CCD1-EA40-CA7A9FC91358}"/>
              </a:ext>
            </a:extLst>
          </p:cNvPr>
          <p:cNvSpPr/>
          <p:nvPr/>
        </p:nvSpPr>
        <p:spPr bwMode="auto">
          <a:xfrm>
            <a:off x="3200400" y="1839797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6414D5-AD2B-C1E5-02D5-AE6E88D5B312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255ACC-CEAE-9DB7-5C20-09802C357F81}"/>
              </a:ext>
            </a:extLst>
          </p:cNvPr>
          <p:cNvSpPr/>
          <p:nvPr/>
        </p:nvSpPr>
        <p:spPr bwMode="auto">
          <a:xfrm>
            <a:off x="3200400" y="1647712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23320-D3EB-EA58-085F-EE80D2A69B9E}"/>
              </a:ext>
            </a:extLst>
          </p:cNvPr>
          <p:cNvSpPr/>
          <p:nvPr/>
        </p:nvSpPr>
        <p:spPr bwMode="auto">
          <a:xfrm>
            <a:off x="3200400" y="2562111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7B73F-A122-0D33-2189-B650037E4F66}"/>
              </a:ext>
            </a:extLst>
          </p:cNvPr>
          <p:cNvSpPr/>
          <p:nvPr/>
        </p:nvSpPr>
        <p:spPr bwMode="auto">
          <a:xfrm>
            <a:off x="4114800" y="1647712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A85DD1-F409-6F9A-CFFE-62893E09C56D}"/>
              </a:ext>
            </a:extLst>
          </p:cNvPr>
          <p:cNvSpPr/>
          <p:nvPr/>
        </p:nvSpPr>
        <p:spPr bwMode="auto">
          <a:xfrm>
            <a:off x="4114800" y="2562111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6" name="Graphic 15" descr="Convertible with solid fill">
            <a:extLst>
              <a:ext uri="{FF2B5EF4-FFF2-40B4-BE49-F238E27FC236}">
                <a16:creationId xmlns:a16="http://schemas.microsoft.com/office/drawing/2014/main" id="{1FE0B2E4-75B5-FEE4-A0AC-E3766D0EB7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77422" y="2124713"/>
            <a:ext cx="569997" cy="569997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E4474B2-9028-D025-A85B-18BB6B84A5F8}"/>
              </a:ext>
            </a:extLst>
          </p:cNvPr>
          <p:cNvSpPr/>
          <p:nvPr/>
        </p:nvSpPr>
        <p:spPr bwMode="auto">
          <a:xfrm>
            <a:off x="6705600" y="1839797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8F1C04-B4A3-CF95-A4C6-EAC83FDC519E}"/>
              </a:ext>
            </a:extLst>
          </p:cNvPr>
          <p:cNvSpPr/>
          <p:nvPr/>
        </p:nvSpPr>
        <p:spPr bwMode="auto">
          <a:xfrm>
            <a:off x="6705600" y="1647712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BEE468-A706-B74A-80E8-9202991E5F99}"/>
              </a:ext>
            </a:extLst>
          </p:cNvPr>
          <p:cNvSpPr/>
          <p:nvPr/>
        </p:nvSpPr>
        <p:spPr bwMode="auto">
          <a:xfrm>
            <a:off x="6705600" y="2562111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CA3BD2-4CEB-BC64-AE2F-A25EA86027E9}"/>
              </a:ext>
            </a:extLst>
          </p:cNvPr>
          <p:cNvSpPr/>
          <p:nvPr/>
        </p:nvSpPr>
        <p:spPr bwMode="auto">
          <a:xfrm>
            <a:off x="7620000" y="1647712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D1DA99-407A-FE55-1BCB-46A556928737}"/>
              </a:ext>
            </a:extLst>
          </p:cNvPr>
          <p:cNvSpPr/>
          <p:nvPr/>
        </p:nvSpPr>
        <p:spPr bwMode="auto">
          <a:xfrm>
            <a:off x="7620000" y="2562111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2" name="Graphic 21" descr="Convertible with solid fill">
            <a:extLst>
              <a:ext uri="{FF2B5EF4-FFF2-40B4-BE49-F238E27FC236}">
                <a16:creationId xmlns:a16="http://schemas.microsoft.com/office/drawing/2014/main" id="{3224BCFE-6B40-A612-D0B1-509E678B86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239000" y="1539466"/>
            <a:ext cx="569997" cy="56999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1F1C8A-323B-7E97-928D-C2E9AF2EF856}"/>
              </a:ext>
            </a:extLst>
          </p:cNvPr>
          <p:cNvSpPr txBox="1"/>
          <p:nvPr/>
        </p:nvSpPr>
        <p:spPr>
          <a:xfrm>
            <a:off x="5105400" y="3263914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13 mts later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9B48FCB2-81A5-24C3-4D17-01F8E92CD4B8}"/>
              </a:ext>
            </a:extLst>
          </p:cNvPr>
          <p:cNvSpPr/>
          <p:nvPr/>
        </p:nvSpPr>
        <p:spPr bwMode="auto">
          <a:xfrm>
            <a:off x="5257800" y="2257312"/>
            <a:ext cx="1143000" cy="43739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CB90DFC-730A-704E-C26A-9FFDAB936ADE}"/>
              </a:ext>
            </a:extLst>
          </p:cNvPr>
          <p:cNvSpPr/>
          <p:nvPr/>
        </p:nvSpPr>
        <p:spPr bwMode="auto">
          <a:xfrm>
            <a:off x="2599038" y="4326873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12173"/>
                  <a:lumMod val="69713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14E515B-80F6-9FFF-DD03-1FB5AD7854C0}"/>
              </a:ext>
            </a:extLst>
          </p:cNvPr>
          <p:cNvSpPr/>
          <p:nvPr/>
        </p:nvSpPr>
        <p:spPr bwMode="auto">
          <a:xfrm>
            <a:off x="3389397" y="4328459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16F620-5E55-3C12-89AD-2015996AF3CA}"/>
              </a:ext>
            </a:extLst>
          </p:cNvPr>
          <p:cNvSpPr/>
          <p:nvPr/>
        </p:nvSpPr>
        <p:spPr bwMode="auto">
          <a:xfrm>
            <a:off x="3389397" y="4136374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934C19-760F-6AC5-1073-D78FEAB9C10B}"/>
              </a:ext>
            </a:extLst>
          </p:cNvPr>
          <p:cNvSpPr/>
          <p:nvPr/>
        </p:nvSpPr>
        <p:spPr bwMode="auto">
          <a:xfrm>
            <a:off x="3389397" y="5050773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4F49D6B-B149-AA73-3676-2BD1BD3517AC}"/>
              </a:ext>
            </a:extLst>
          </p:cNvPr>
          <p:cNvSpPr/>
          <p:nvPr/>
        </p:nvSpPr>
        <p:spPr bwMode="auto">
          <a:xfrm>
            <a:off x="4303797" y="4136374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219E65-AAE1-6A02-BB3C-6D705174F28F}"/>
              </a:ext>
            </a:extLst>
          </p:cNvPr>
          <p:cNvSpPr/>
          <p:nvPr/>
        </p:nvSpPr>
        <p:spPr bwMode="auto">
          <a:xfrm>
            <a:off x="4303797" y="5050773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1" name="Graphic 30" descr="Convertible with solid fill">
            <a:extLst>
              <a:ext uri="{FF2B5EF4-FFF2-40B4-BE49-F238E27FC236}">
                <a16:creationId xmlns:a16="http://schemas.microsoft.com/office/drawing/2014/main" id="{EA322AA1-5CC3-D9D3-255E-522B0EE67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66419" y="4613375"/>
            <a:ext cx="569997" cy="569997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:a16="http://schemas.microsoft.com/office/drawing/2014/main" id="{C66E0E55-F18C-34EA-4012-57CED4F3230E}"/>
              </a:ext>
            </a:extLst>
          </p:cNvPr>
          <p:cNvSpPr/>
          <p:nvPr/>
        </p:nvSpPr>
        <p:spPr bwMode="auto">
          <a:xfrm>
            <a:off x="6894597" y="4328459"/>
            <a:ext cx="1066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rgbClr val="92D050"/>
              </a:gs>
              <a:gs pos="74000">
                <a:srgbClr val="FFFF00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BA1F950-6D42-808A-C9E9-098A4D6BBBA7}"/>
              </a:ext>
            </a:extLst>
          </p:cNvPr>
          <p:cNvSpPr/>
          <p:nvPr/>
        </p:nvSpPr>
        <p:spPr bwMode="auto">
          <a:xfrm>
            <a:off x="6894597" y="4136374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8AF40ED-B34A-7EE6-5A3C-DEE5041324DF}"/>
              </a:ext>
            </a:extLst>
          </p:cNvPr>
          <p:cNvSpPr/>
          <p:nvPr/>
        </p:nvSpPr>
        <p:spPr bwMode="auto">
          <a:xfrm>
            <a:off x="6894597" y="5050773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117D031-AD13-89F6-1B39-AD75DCB8D074}"/>
              </a:ext>
            </a:extLst>
          </p:cNvPr>
          <p:cNvSpPr/>
          <p:nvPr/>
        </p:nvSpPr>
        <p:spPr bwMode="auto">
          <a:xfrm>
            <a:off x="7808997" y="4136374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04797C-7B73-9C49-29C9-DEF7EB6253DA}"/>
              </a:ext>
            </a:extLst>
          </p:cNvPr>
          <p:cNvSpPr/>
          <p:nvPr/>
        </p:nvSpPr>
        <p:spPr bwMode="auto">
          <a:xfrm>
            <a:off x="7808997" y="5050773"/>
            <a:ext cx="685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7" name="Graphic 36" descr="Convertible with solid fill">
            <a:extLst>
              <a:ext uri="{FF2B5EF4-FFF2-40B4-BE49-F238E27FC236}">
                <a16:creationId xmlns:a16="http://schemas.microsoft.com/office/drawing/2014/main" id="{7C9413C7-AD76-E2CF-83A6-8CDFA4449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51897" y="4605819"/>
            <a:ext cx="569997" cy="56999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DCE9C04-E1DB-4C22-EDBC-4330F9C76A25}"/>
              </a:ext>
            </a:extLst>
          </p:cNvPr>
          <p:cNvSpPr txBox="1"/>
          <p:nvPr/>
        </p:nvSpPr>
        <p:spPr>
          <a:xfrm>
            <a:off x="5294396" y="5752576"/>
            <a:ext cx="1639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10 seconds later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21158686-3B14-71C7-4673-C19E5FCF37D4}"/>
              </a:ext>
            </a:extLst>
          </p:cNvPr>
          <p:cNvSpPr/>
          <p:nvPr/>
        </p:nvSpPr>
        <p:spPr bwMode="auto">
          <a:xfrm>
            <a:off x="5446797" y="4745974"/>
            <a:ext cx="1143000" cy="43739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B204798-D7E2-9F11-919C-45F7D988872E}"/>
              </a:ext>
            </a:extLst>
          </p:cNvPr>
          <p:cNvSpPr txBox="1"/>
          <p:nvPr/>
        </p:nvSpPr>
        <p:spPr>
          <a:xfrm>
            <a:off x="2057400" y="355041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Scanned RF view can be misleading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7CDFA5-9713-9B4A-464E-D95C39B111D5}"/>
              </a:ext>
            </a:extLst>
          </p:cNvPr>
          <p:cNvSpPr txBox="1"/>
          <p:nvPr/>
        </p:nvSpPr>
        <p:spPr>
          <a:xfrm>
            <a:off x="2246397" y="603907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Scanned RF view expires quickly</a:t>
            </a:r>
          </a:p>
        </p:txBody>
      </p:sp>
    </p:spTree>
    <p:extLst>
      <p:ext uri="{BB962C8B-B14F-4D97-AF65-F5344CB8AC3E}">
        <p14:creationId xmlns:p14="http://schemas.microsoft.com/office/powerpoint/2010/main" val="607957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FF33-8656-8DDA-C6C8-45F91AD0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Authentication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B59B3-44D3-B63C-A24B-44E1338E0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Identities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OpenRoaming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Proprietary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How to provision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Per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Some EAP types are very expensive + 802.11 + </a:t>
            </a:r>
            <a:r>
              <a:rPr lang="en-US" err="1"/>
              <a:t>EAPoL</a:t>
            </a:r>
            <a:r>
              <a:rPr lang="en-US"/>
              <a:t> (4)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PEAP @ 22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EAP-TLS @ 26 or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PSK/SAE @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Common used EAP types maybe to slow</a:t>
            </a:r>
          </a:p>
          <a:p>
            <a:pPr marL="457200" lvl="1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A8248-CC5D-B0D1-25F4-A22278DC6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DD021-39D9-5C36-C185-460293E98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6B651B-6054-7CE6-D1F1-8CEEFFD16D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0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4F964-0ED4-DF58-D6CB-3F2C23CB7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AE406-9674-F377-E6B7-8E43B958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Session Preservation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A04E5-2EFE-693D-CB66-CF24FE8E0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Initial session creation is expensive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Roaming as fast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FT needs 4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Over Air needs channel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 matter what, things will go wrong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Fallback from FT into 802.1x will be  impacting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Full slow roam while moving may not be successful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New mechanisms for FT to "recover" may be needed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AA2D7-322A-BEF2-C7BE-128BB400BB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B3FAA-7EFA-1D50-B04B-23D5E16159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C49990-9168-042E-8220-4574F2BEAD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3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2EA5E-AF97-E1DC-7008-E3C3A519F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E3100-31BB-2E97-549F-47480184C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IP Session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9FD9B-A9C5-4EC9-E1CC-B3B8ABB88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Inter ESS roaming may need new IP level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Assuming authentication federation (</a:t>
            </a:r>
            <a:r>
              <a:rPr lang="en-US" err="1"/>
              <a:t>OpenRoaming</a:t>
            </a:r>
            <a:r>
              <a:rPr lang="en-US"/>
              <a:t> or similar)</a:t>
            </a:r>
            <a:br>
              <a:rPr lang="en-US"/>
            </a:b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IP negotiation is very expensive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2 to 8 seconds are common on first 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Opportunistic services may not span multiple providers easily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71F94-CB81-8B12-75A9-3BCC9394E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43F0-2ED6-C47B-1059-F84A0BE4F5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085A77-FAA7-DF03-2197-9B36FCB5F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69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1A9E6-4B0B-D73D-684D-B93770C01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B6981-5842-757B-5DAC-CB87D75A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RF Interference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D223-CE37-B3A2-4310-6403580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City deployments will have large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Even with road focused antennas, environment will play a 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Not possible to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Limited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DFS will be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Impact has a lot of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Weather Radar: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May reduce available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May render outdoor not usable at short distance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Special Case: Military Radar</a:t>
            </a:r>
          </a:p>
          <a:p>
            <a:pPr marL="457200" lvl="1" indent="0"/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83D6F-BEFD-7243-29FF-72E3E532F3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8A8A5-2392-2E5D-A444-B8D52331D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Javier Contreras Albesa,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4870EC-F8ED-C964-AA89-593AD111E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10489D-BFBB-B6DE-1724-67A26307C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628380"/>
            <a:ext cx="2514600" cy="33166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7C995B-8ADE-3423-37CC-2E04768D0927}"/>
              </a:ext>
            </a:extLst>
          </p:cNvPr>
          <p:cNvSpPr txBox="1"/>
          <p:nvPr/>
        </p:nvSpPr>
        <p:spPr>
          <a:xfrm>
            <a:off x="7467600" y="5905256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Source: </a:t>
            </a:r>
            <a:r>
              <a:rPr lang="en-US" sz="1600">
                <a:solidFill>
                  <a:schemeClr val="tx1"/>
                </a:solidFill>
                <a:hlinkClick r:id="rId3"/>
              </a:rPr>
              <a:t>Opera Database</a:t>
            </a: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Field Considerations on WiFi for Vehicles</vt:lpstr>
      <vt:lpstr>Abstract</vt:lpstr>
      <vt:lpstr>Quick Intro</vt:lpstr>
      <vt:lpstr>Roaming</vt:lpstr>
      <vt:lpstr>Scan Issues</vt:lpstr>
      <vt:lpstr>Authentication</vt:lpstr>
      <vt:lpstr>Session Preservation</vt:lpstr>
      <vt:lpstr>IP Session</vt:lpstr>
      <vt:lpstr>RF Interference</vt:lpstr>
      <vt:lpstr>AP Placement</vt:lpstr>
      <vt:lpstr>Car Privacy</vt:lpstr>
      <vt:lpstr>Strawpoll</vt:lpstr>
      <vt:lpstr>Strawpoll</vt:lpstr>
      <vt:lpstr>Strawpoll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Javier Contreras</dc:creator>
  <cp:keywords/>
  <dc:description/>
  <cp:revision>2</cp:revision>
  <cp:lastPrinted>1601-01-01T00:00:00Z</cp:lastPrinted>
  <dcterms:created xsi:type="dcterms:W3CDTF">2023-09-21T17:37:22Z</dcterms:created>
  <dcterms:modified xsi:type="dcterms:W3CDTF">2025-01-10T07:57:21Z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Theme:3</vt:lpwstr>
  </property>
  <property fmtid="{D5CDD505-2E9C-101B-9397-08002B2CF9AE}" pid="3" name="ClassificationContentMarkingFooterText">
    <vt:lpwstr>Cisco Confidential</vt:lpwstr>
  </property>
  <property fmtid="{D5CDD505-2E9C-101B-9397-08002B2CF9AE}" pid="4" name="MSIP_Label_c8f49a32-fde3-48a5-9266-b5b0972a22dc_Enabled">
    <vt:lpwstr>true</vt:lpwstr>
  </property>
  <property fmtid="{D5CDD505-2E9C-101B-9397-08002B2CF9AE}" pid="5" name="MSIP_Label_c8f49a32-fde3-48a5-9266-b5b0972a22dc_SetDate">
    <vt:lpwstr>2024-12-02T18:37:36Z</vt:lpwstr>
  </property>
  <property fmtid="{D5CDD505-2E9C-101B-9397-08002B2CF9AE}" pid="6" name="MSIP_Label_c8f49a32-fde3-48a5-9266-b5b0972a22dc_Method">
    <vt:lpwstr>Privileged</vt:lpwstr>
  </property>
  <property fmtid="{D5CDD505-2E9C-101B-9397-08002B2CF9AE}" pid="7" name="MSIP_Label_c8f49a32-fde3-48a5-9266-b5b0972a22dc_Name">
    <vt:lpwstr>Cisco Confidential</vt:lpwstr>
  </property>
  <property fmtid="{D5CDD505-2E9C-101B-9397-08002B2CF9AE}" pid="8" name="MSIP_Label_c8f49a32-fde3-48a5-9266-b5b0972a22dc_SiteId">
    <vt:lpwstr>5ae1af62-9505-4097-a69a-c1553ef7840e</vt:lpwstr>
  </property>
  <property fmtid="{D5CDD505-2E9C-101B-9397-08002B2CF9AE}" pid="9" name="MSIP_Label_c8f49a32-fde3-48a5-9266-b5b0972a22dc_ActionId">
    <vt:lpwstr>8c7d55c3-2e17-417d-b7a0-2eaa54c084e8</vt:lpwstr>
  </property>
  <property fmtid="{D5CDD505-2E9C-101B-9397-08002B2CF9AE}" pid="10" name="MSIP_Label_c8f49a32-fde3-48a5-9266-b5b0972a22dc_ContentBits">
    <vt:lpwstr>2</vt:lpwstr>
  </property>
</Properties>
</file>