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1"/>
  </p:notesMasterIdLst>
  <p:sldIdLst>
    <p:sldId id="348" r:id="rId2"/>
    <p:sldId id="258" r:id="rId3"/>
    <p:sldId id="328" r:id="rId4"/>
    <p:sldId id="344" r:id="rId5"/>
    <p:sldId id="360" r:id="rId6"/>
    <p:sldId id="353" r:id="rId7"/>
    <p:sldId id="361" r:id="rId8"/>
    <p:sldId id="359" r:id="rId9"/>
    <p:sldId id="300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9" autoAdjust="0"/>
    <p:restoredTop sz="85812"/>
  </p:normalViewPr>
  <p:slideViewPr>
    <p:cSldViewPr snapToGrid="0">
      <p:cViewPr varScale="1">
        <p:scale>
          <a:sx n="85" d="100"/>
          <a:sy n="85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07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85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5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38EE-D5F5-6EC3-6870-1364C037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1DDA90-0031-1AAB-ABE9-4457D9416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91FD75-9D6E-9B33-7622-FCBE76D17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4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F6DD-2D29-EC18-956C-A8D6D873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F0E9D9-E81A-122E-D4E2-749E3AE88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5B5985-372F-6428-E3AD-71EB71129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811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46A25-B29B-F1A7-D530-6F861379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32ADB-6C28-AE7B-FF72-D576E0214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240466-0046-7816-0F75-DCB487D8B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0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39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685801"/>
            <a:ext cx="10361085" cy="777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/>
              <a:t>マスター タイトルの書式設定</a:t>
            </a:r>
            <a:endParaRPr dirty="0"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1463040"/>
            <a:ext cx="10895798" cy="4631374"/>
          </a:xfrm>
          <a:prstGeom prst="rect">
            <a:avLst/>
          </a:prstGeom>
        </p:spPr>
        <p:txBody>
          <a:bodyPr>
            <a:noAutofit/>
          </a:bodyPr>
          <a:lstStyle>
            <a:lvl4pPr>
              <a:defRPr b="0"/>
            </a:lvl4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dirty="0"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2" name="フッター プレースホルダー 8">
            <a:extLst>
              <a:ext uri="{FF2B5EF4-FFF2-40B4-BE49-F238E27FC236}">
                <a16:creationId xmlns:a16="http://schemas.microsoft.com/office/drawing/2014/main" id="{A385723D-DABD-A6AB-B3CE-01769360B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Jing Ma (Toyota)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240776"/>
      </p:ext>
    </p:extLst>
  </p:cSld>
  <p:clrMapOvr>
    <a:masterClrMapping/>
  </p:clrMapOvr>
  <p:transition spd="med"/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12845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8B76B8-34F8-562A-0F24-6AD312E02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3077" y="296955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6C703E9F-AFC6-3BEE-F3A3-2077040A8D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761239"/>
              </p:ext>
            </p:extLst>
          </p:nvPr>
        </p:nvGraphicFramePr>
        <p:xfrm>
          <a:off x="1022686" y="3429000"/>
          <a:ext cx="9910230" cy="19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Jing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Toyota Motor 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Otemachi</a:t>
                      </a:r>
                      <a:r>
                        <a:rPr lang="en-US" dirty="0">
                          <a:latin typeface="+mj-lt"/>
                        </a:rPr>
                        <a:t> Bldg. 6F, 1-6-1 </a:t>
                      </a:r>
                      <a:r>
                        <a:rPr lang="en-US" dirty="0" err="1">
                          <a:latin typeface="+mj-lt"/>
                        </a:rPr>
                        <a:t>Otemachi</a:t>
                      </a:r>
                      <a:r>
                        <a:rPr lang="en-US" dirty="0">
                          <a:latin typeface="+mj-lt"/>
                        </a:rPr>
                        <a:t>, Chiyoda-</a:t>
                      </a:r>
                      <a:r>
                        <a:rPr lang="en-US" dirty="0" err="1">
                          <a:latin typeface="+mj-lt"/>
                        </a:rPr>
                        <a:t>ku</a:t>
                      </a:r>
                      <a:r>
                        <a:rPr lang="en-US" dirty="0">
                          <a:latin typeface="+mj-lt"/>
                        </a:rPr>
                        <a:t>, Tokyo, 100-0004,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jing_ma@toyota-tokyo.tech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フッター プレースホルダー 8">
            <a:extLst>
              <a:ext uri="{FF2B5EF4-FFF2-40B4-BE49-F238E27FC236}">
                <a16:creationId xmlns:a16="http://schemas.microsoft.com/office/drawing/2014/main" id="{788D2E5B-788A-02B9-D962-4FB4979D4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Jing Ma (Toyota)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79590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4D3A8-0356-9C22-D7C0-732005DE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68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74792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/>
          <p:nvPr/>
        </p:nvSpPr>
        <p:spPr>
          <a:xfrm>
            <a:off x="914399" y="609599"/>
            <a:ext cx="103632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Line 8"/>
          <p:cNvSpPr/>
          <p:nvPr/>
        </p:nvSpPr>
        <p:spPr>
          <a:xfrm>
            <a:off x="914399" y="6476999"/>
            <a:ext cx="104648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Date Placeholder 3"/>
          <p:cNvSpPr txBox="1"/>
          <p:nvPr/>
        </p:nvSpPr>
        <p:spPr>
          <a:xfrm>
            <a:off x="6667503" y="353217"/>
            <a:ext cx="4667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dirty="0"/>
              <a:t>doc.: IEEE 802.1</a:t>
            </a:r>
            <a:r>
              <a:rPr lang="en-US" dirty="0"/>
              <a:t>1-25/69r1</a:t>
            </a:r>
            <a:endParaRPr dirty="0"/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055975" y="6475414"/>
            <a:ext cx="179536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テキスト"/>
          <p:cNvSpPr txBox="1">
            <a:spLocks noGrp="1"/>
          </p:cNvSpPr>
          <p:nvPr>
            <p:ph type="title"/>
          </p:nvPr>
        </p:nvSpPr>
        <p:spPr>
          <a:xfrm>
            <a:off x="609600" y="609598"/>
            <a:ext cx="10972800" cy="69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 anchor="ctr"/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7" name="本文レベル1…"/>
          <p:cNvSpPr txBox="1">
            <a:spLocks noGrp="1"/>
          </p:cNvSpPr>
          <p:nvPr>
            <p:ph type="body" idx="1"/>
          </p:nvPr>
        </p:nvSpPr>
        <p:spPr>
          <a:xfrm>
            <a:off x="609600" y="1318263"/>
            <a:ext cx="10972800" cy="51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/>
          <a:lstStyle/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  <a:endParaRPr lang="en-US" dirty="0"/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/>
        </p:nvSpPr>
        <p:spPr>
          <a:xfrm>
            <a:off x="939125" y="339857"/>
            <a:ext cx="17996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dirty="0"/>
              <a:t>January 2025</a:t>
            </a:r>
            <a:endParaRPr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741683A-8A20-5F36-8400-FC00E387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Jing Ma (Toyota)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1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ransition spd="med"/>
  <p:hf hdr="0" ftr="0"/>
  <p:txStyles>
    <p:titleStyle>
      <a:lvl1pPr marL="0" marR="0" indent="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22860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2743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3200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3657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60000"/>
        <a:buFont typeface="Wingdings" pitchFamily="2" charset="2"/>
        <a:buChar char="l"/>
        <a:tabLst/>
        <a:defRPr kumimoji="1"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13800" marR="0" indent="-2880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720000" marR="0" indent="-21375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システムフォント（レギュラー）"/>
        <a:buChar char="-"/>
        <a:tabLst/>
        <a:defRPr kumimoji="1"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342900" marR="0" indent="5544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342900" marR="0" indent="14859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42900" marR="0" indent="19431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" marR="0" indent="24003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42900" marR="0" indent="28575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42900" marR="0" indent="33147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3.png"/><Relationship Id="rId3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0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200.png"/><Relationship Id="rId4" Type="http://schemas.openxmlformats.org/officeDocument/2006/relationships/image" Target="../media/image21.png"/><Relationship Id="rId9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70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7C592CA-E576-242F-47B4-7509A450D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Follow-up of automotive use case study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421E05-92C2-86A9-7FF6-E1916BA11C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6900" y="6475413"/>
            <a:ext cx="165100" cy="184150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39041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フッター プレースホルダー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71" name="タイトル 1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Abstract</a:t>
            </a:r>
            <a:r>
              <a:rPr dirty="0"/>
              <a:t> </a:t>
            </a:r>
          </a:p>
        </p:txBody>
      </p:sp>
      <p:sp>
        <p:nvSpPr>
          <p:cNvPr id="72" name="コンテンツ プレースホルダー 2"/>
          <p:cNvSpPr txBox="1">
            <a:spLocks noGrp="1"/>
          </p:cNvSpPr>
          <p:nvPr>
            <p:ph type="body" idx="1"/>
          </p:nvPr>
        </p:nvSpPr>
        <p:spPr>
          <a:xfrm>
            <a:off x="857250" y="1628585"/>
            <a:ext cx="11070590" cy="4113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ja-JP" b="1" dirty="0"/>
              <a:t> In the July meeting, IEEE 802.11 WG approved the creation of Automotive (AUTO) TIG to investigate:</a:t>
            </a:r>
          </a:p>
          <a:p>
            <a:pPr lvl="1">
              <a:lnSpc>
                <a:spcPct val="90000"/>
              </a:lnSpc>
            </a:pPr>
            <a:r>
              <a:rPr kumimoji="1" lang="en-US" altLang="ja-JP" b="1" dirty="0"/>
              <a:t>Use cases, current and planned mechanisms in 802.11 for vehicle connectivity to external APs</a:t>
            </a:r>
          </a:p>
          <a:p>
            <a:pPr lvl="1">
              <a:lnSpc>
                <a:spcPct val="90000"/>
              </a:lnSpc>
            </a:pPr>
            <a:r>
              <a:rPr kumimoji="1" lang="en-US" altLang="ja-JP" b="1" dirty="0"/>
              <a:t>Gaps between requirements and standards for automotive connectivity to external APs</a:t>
            </a:r>
          </a:p>
          <a:p>
            <a:pPr lvl="1">
              <a:lnSpc>
                <a:spcPct val="90000"/>
              </a:lnSpc>
            </a:pPr>
            <a:r>
              <a:rPr kumimoji="1" lang="en-US" altLang="ja-JP" b="1" dirty="0"/>
              <a:t>Recommendations to address gaps</a:t>
            </a:r>
          </a:p>
          <a:p>
            <a:pPr marL="325800" lvl="1" indent="0">
              <a:lnSpc>
                <a:spcPct val="90000"/>
              </a:lnSpc>
              <a:buNone/>
            </a:pPr>
            <a:endParaRPr kumimoji="1"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/>
              <a:t>A use case of</a:t>
            </a:r>
            <a:r>
              <a:rPr kumimoji="1" lang="en-US" altLang="ja-JP" b="1" dirty="0"/>
              <a:t> regional HD MAP is discussed [1]</a:t>
            </a:r>
          </a:p>
          <a:p>
            <a:pPr>
              <a:lnSpc>
                <a:spcPct val="90000"/>
              </a:lnSpc>
            </a:pPr>
            <a:r>
              <a:rPr lang="en-US" altLang="ja-JP" b="1" dirty="0"/>
              <a:t>More details and numerical examples are discussed in this contribution</a:t>
            </a:r>
            <a:endParaRPr kumimoji="1" lang="en-US" altLang="ja-JP" b="1" dirty="0"/>
          </a:p>
          <a:p>
            <a:pPr>
              <a:lnSpc>
                <a:spcPct val="90000"/>
              </a:lnSpc>
            </a:pPr>
            <a:endParaRPr kumimoji="1" lang="en-US" altLang="ja-JP" b="1" dirty="0"/>
          </a:p>
        </p:txBody>
      </p:sp>
      <p:sp>
        <p:nvSpPr>
          <p:cNvPr id="73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6082242" y="6475414"/>
            <a:ext cx="127001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B6F4608-D4E9-5542-DDD9-EE3FF72A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Recap: Regional HD MAP use case</a:t>
            </a:r>
            <a:endParaRPr lang="ja-JP" altLang="en-US" dirty="0"/>
          </a:p>
        </p:txBody>
      </p:sp>
      <p:sp>
        <p:nvSpPr>
          <p:cNvPr id="82" name="テキスト プレースホルダー 8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Overview: This use case leverages opportunistic Wi-Fi connectivity for vehicles,  either in motion or parked within a specific geographic region.</a:t>
            </a:r>
          </a:p>
          <a:p>
            <a:r>
              <a:rPr lang="en-US" altLang="ja-JP" dirty="0"/>
              <a:t>Functionality: vehicles connect to local WLAN access points (APs) to </a:t>
            </a:r>
          </a:p>
          <a:p>
            <a:pPr lvl="1"/>
            <a:r>
              <a:rPr lang="en-US" altLang="ja-JP" dirty="0"/>
              <a:t>Share data such as sensor data, environmental data.</a:t>
            </a:r>
          </a:p>
          <a:p>
            <a:pPr lvl="1"/>
            <a:r>
              <a:rPr lang="en-US" altLang="ja-JP" dirty="0"/>
              <a:t>Receive updates of the map information. </a:t>
            </a:r>
          </a:p>
          <a:p>
            <a:r>
              <a:rPr lang="en-US" altLang="ja-JP" dirty="0"/>
              <a:t>Benefits:</a:t>
            </a:r>
          </a:p>
          <a:p>
            <a:pPr lvl="1"/>
            <a:r>
              <a:rPr lang="en-US" altLang="ja-JP" dirty="0"/>
              <a:t>Enhances the accuracy of HD maps </a:t>
            </a:r>
          </a:p>
          <a:p>
            <a:pPr lvl="1"/>
            <a:r>
              <a:rPr lang="en-US" altLang="ja-JP" dirty="0"/>
              <a:t>Utilizes local infrastructure for efficient data exchange.</a:t>
            </a:r>
          </a:p>
          <a:p>
            <a:r>
              <a:rPr lang="en-US" altLang="ja-JP" dirty="0"/>
              <a:t>Actors: Vehicle, AP, Edge Cloud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A0ADBAE-6EC1-2F75-EAED-FF0901281B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pPr/>
              <a:t>3</a:t>
            </a:fld>
            <a:endParaRPr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7B5E067-CAC1-81CE-6B4F-55AC930B43B9}"/>
              </a:ext>
            </a:extLst>
          </p:cNvPr>
          <p:cNvGrpSpPr/>
          <p:nvPr/>
        </p:nvGrpSpPr>
        <p:grpSpPr>
          <a:xfrm>
            <a:off x="8468591" y="3512126"/>
            <a:ext cx="3602641" cy="3074313"/>
            <a:chOff x="7299035" y="2769130"/>
            <a:chExt cx="4772197" cy="3817310"/>
          </a:xfrm>
        </p:grpSpPr>
        <p:grpSp>
          <p:nvGrpSpPr>
            <p:cNvPr id="64" name="グループ化 12">
              <a:extLst>
                <a:ext uri="{FF2B5EF4-FFF2-40B4-BE49-F238E27FC236}">
                  <a16:creationId xmlns:a16="http://schemas.microsoft.com/office/drawing/2014/main" id="{94EE9259-39E8-1530-E19D-FA9FECEC2892}"/>
                </a:ext>
              </a:extLst>
            </p:cNvPr>
            <p:cNvGrpSpPr/>
            <p:nvPr/>
          </p:nvGrpSpPr>
          <p:grpSpPr>
            <a:xfrm>
              <a:off x="7299035" y="3624532"/>
              <a:ext cx="2978721" cy="2286004"/>
              <a:chOff x="0" y="0"/>
              <a:chExt cx="2978718" cy="2286001"/>
            </a:xfrm>
          </p:grpSpPr>
          <p:grpSp>
            <p:nvGrpSpPr>
              <p:cNvPr id="66" name="グループ化 16">
                <a:extLst>
                  <a:ext uri="{FF2B5EF4-FFF2-40B4-BE49-F238E27FC236}">
                    <a16:creationId xmlns:a16="http://schemas.microsoft.com/office/drawing/2014/main" id="{863291C6-D7F0-05B3-2980-4FE001047218}"/>
                  </a:ext>
                </a:extLst>
              </p:cNvPr>
              <p:cNvGrpSpPr/>
              <p:nvPr/>
            </p:nvGrpSpPr>
            <p:grpSpPr>
              <a:xfrm>
                <a:off x="0" y="0"/>
                <a:ext cx="2978718" cy="2286001"/>
                <a:chOff x="0" y="0"/>
                <a:chExt cx="2978717" cy="2286000"/>
              </a:xfrm>
            </p:grpSpPr>
            <p:grpSp>
              <p:nvGrpSpPr>
                <p:cNvPr id="68" name="グループ化 18">
                  <a:extLst>
                    <a:ext uri="{FF2B5EF4-FFF2-40B4-BE49-F238E27FC236}">
                      <a16:creationId xmlns:a16="http://schemas.microsoft.com/office/drawing/2014/main" id="{7A0444FB-2C10-F142-959D-D5D1062DC87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978718" cy="2286001"/>
                  <a:chOff x="0" y="0"/>
                  <a:chExt cx="2978717" cy="2286000"/>
                </a:xfrm>
              </p:grpSpPr>
              <p:pic>
                <p:nvPicPr>
                  <p:cNvPr id="70" name="Picture 8" descr="Picture 8">
                    <a:extLst>
                      <a:ext uri="{FF2B5EF4-FFF2-40B4-BE49-F238E27FC236}">
                        <a16:creationId xmlns:a16="http://schemas.microsoft.com/office/drawing/2014/main" id="{C7AC8B2D-8657-37D8-BD27-E7A6E6C80D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0"/>
                    <a:ext cx="2978718" cy="228600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71" name="図 21" descr="図 21">
                    <a:extLst>
                      <a:ext uri="{FF2B5EF4-FFF2-40B4-BE49-F238E27FC236}">
                        <a16:creationId xmlns:a16="http://schemas.microsoft.com/office/drawing/2014/main" id="{FABD7A9E-5C8C-DB2D-34C6-4BD623CA63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869462" y="468988"/>
                    <a:ext cx="324091" cy="15924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69" name="正方形/長方形 19">
                  <a:extLst>
                    <a:ext uri="{FF2B5EF4-FFF2-40B4-BE49-F238E27FC236}">
                      <a16:creationId xmlns:a16="http://schemas.microsoft.com/office/drawing/2014/main" id="{1605F9E1-AF6E-768C-9687-9520F6E84F8C}"/>
                    </a:ext>
                  </a:extLst>
                </p:cNvPr>
                <p:cNvSpPr/>
                <p:nvPr/>
              </p:nvSpPr>
              <p:spPr>
                <a:xfrm>
                  <a:off x="832477" y="1437339"/>
                  <a:ext cx="541422" cy="469232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chemeClr val="accent3">
                      <a:lumOff val="44000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chemeClr val="accent3">
                          <a:lumOff val="44000"/>
                        </a:schemeClr>
                      </a:solidFill>
                    </a:defRPr>
                  </a:pPr>
                  <a:endParaRPr/>
                </a:p>
              </p:txBody>
            </p:sp>
          </p:grpSp>
          <p:pic>
            <p:nvPicPr>
              <p:cNvPr id="67" name="Picture 6" descr="Picture 6">
                <a:extLst>
                  <a:ext uri="{FF2B5EF4-FFF2-40B4-BE49-F238E27FC236}">
                    <a16:creationId xmlns:a16="http://schemas.microsoft.com/office/drawing/2014/main" id="{DDD77910-2257-7A4A-F3E0-F5826CE4B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212" y="1343162"/>
                <a:ext cx="708687" cy="7086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FA91405-9959-9F3D-0EEC-FE429CDEF1BE}"/>
                </a:ext>
              </a:extLst>
            </p:cNvPr>
            <p:cNvGrpSpPr/>
            <p:nvPr/>
          </p:nvGrpSpPr>
          <p:grpSpPr>
            <a:xfrm flipH="1">
              <a:off x="9544308" y="5820228"/>
              <a:ext cx="742100" cy="722928"/>
              <a:chOff x="1248827" y="2884676"/>
              <a:chExt cx="1165626" cy="1128792"/>
            </a:xfrm>
          </p:grpSpPr>
          <p:pic>
            <p:nvPicPr>
              <p:cNvPr id="78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792373ED-89FA-0F56-277F-06148F5BE7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827" y="2975138"/>
                <a:ext cx="1165626" cy="103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0" descr="無料のWi-Fi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5C66C05C-D19D-5081-DBE9-1FD5401C4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45" y="2884676"/>
                <a:ext cx="442825" cy="408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" name="Picture 4" descr="Picture 4">
              <a:extLst>
                <a:ext uri="{FF2B5EF4-FFF2-40B4-BE49-F238E27FC236}">
                  <a16:creationId xmlns:a16="http://schemas.microsoft.com/office/drawing/2014/main" id="{32489977-D065-C423-228C-F4ABDFCB0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3244" y="4314386"/>
              <a:ext cx="347968" cy="440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0992FA2-767E-49AA-3EF5-4F549BDEA247}"/>
                </a:ext>
              </a:extLst>
            </p:cNvPr>
            <p:cNvSpPr/>
            <p:nvPr/>
          </p:nvSpPr>
          <p:spPr bwMode="auto">
            <a:xfrm>
              <a:off x="7315668" y="5730838"/>
              <a:ext cx="4755564" cy="681282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0BE6FEE-6B2E-11F9-6B7E-B57A3F45C21F}"/>
                </a:ext>
              </a:extLst>
            </p:cNvPr>
            <p:cNvCxnSpPr>
              <a:cxnSpLocks/>
              <a:stCxn id="15" idx="1"/>
              <a:endCxn id="15" idx="3"/>
            </p:cNvCxnSpPr>
            <p:nvPr/>
          </p:nvCxnSpPr>
          <p:spPr bwMode="auto">
            <a:xfrm>
              <a:off x="7315668" y="6071479"/>
              <a:ext cx="47555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9D50E54-A080-F445-9C08-B97AA1C5EDD8}"/>
                </a:ext>
              </a:extLst>
            </p:cNvPr>
            <p:cNvGrpSpPr/>
            <p:nvPr/>
          </p:nvGrpSpPr>
          <p:grpSpPr>
            <a:xfrm rot="16200000">
              <a:off x="9814191" y="4553406"/>
              <a:ext cx="1619189" cy="699413"/>
              <a:chOff x="4600966" y="4178632"/>
              <a:chExt cx="3734313" cy="699413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77D4CD7C-061F-2F36-32DD-BB354AE57D27}"/>
                  </a:ext>
                </a:extLst>
              </p:cNvPr>
              <p:cNvSpPr/>
              <p:nvPr/>
            </p:nvSpPr>
            <p:spPr bwMode="auto">
              <a:xfrm>
                <a:off x="4600967" y="4178632"/>
                <a:ext cx="3734312" cy="699413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BA67A37-EC21-0630-4B86-F5D52F909A6F}"/>
                  </a:ext>
                </a:extLst>
              </p:cNvPr>
              <p:cNvCxnSpPr>
                <a:cxnSpLocks/>
                <a:endCxn id="62" idx="3"/>
              </p:cNvCxnSpPr>
              <p:nvPr/>
            </p:nvCxnSpPr>
            <p:spPr bwMode="auto">
              <a:xfrm rot="5400000" flipH="1" flipV="1">
                <a:off x="6463965" y="2665341"/>
                <a:ext cx="8316" cy="373431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37D7A0B-CB65-A63D-91B5-254D498B4200}"/>
                </a:ext>
              </a:extLst>
            </p:cNvPr>
            <p:cNvGrpSpPr/>
            <p:nvPr/>
          </p:nvGrpSpPr>
          <p:grpSpPr>
            <a:xfrm flipH="1">
              <a:off x="11241273" y="5743090"/>
              <a:ext cx="742100" cy="722928"/>
              <a:chOff x="1248827" y="2884676"/>
              <a:chExt cx="1165626" cy="1128792"/>
            </a:xfrm>
          </p:grpSpPr>
          <p:pic>
            <p:nvPicPr>
              <p:cNvPr id="60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6983BCFF-39F6-4860-FC5E-20AB52FC2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827" y="2975138"/>
                <a:ext cx="1165626" cy="103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0" descr="無料のWi-Fi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8BBF3883-5641-F97B-95E7-81A95E611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45" y="2884676"/>
                <a:ext cx="442825" cy="408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2" descr="青、黄色、赤！ピカっ！信号機のイラスト | 商用フリー(無料)のイラスト素材なら「イラストマンション」">
              <a:extLst>
                <a:ext uri="{FF2B5EF4-FFF2-40B4-BE49-F238E27FC236}">
                  <a16:creationId xmlns:a16="http://schemas.microsoft.com/office/drawing/2014/main" id="{208D85EA-C8E3-2EE9-D615-438494CA9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1312" y="4989779"/>
              <a:ext cx="699413" cy="699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9A434C2-0BFA-2E18-9E7F-8ECBB8B8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1042042" y="4778023"/>
              <a:ext cx="322714" cy="294652"/>
            </a:xfrm>
            <a:prstGeom prst="rect">
              <a:avLst/>
            </a:prstGeom>
          </p:spPr>
        </p:pic>
        <p:cxnSp>
          <p:nvCxnSpPr>
            <p:cNvPr id="21" name="曲線コネクタ 20">
              <a:extLst>
                <a:ext uri="{FF2B5EF4-FFF2-40B4-BE49-F238E27FC236}">
                  <a16:creationId xmlns:a16="http://schemas.microsoft.com/office/drawing/2014/main" id="{E22187C0-EBEC-34D1-F7F8-CD477D026121}"/>
                </a:ext>
              </a:extLst>
            </p:cNvPr>
            <p:cNvCxnSpPr>
              <a:stCxn id="65" idx="1"/>
              <a:endCxn id="67" idx="0"/>
            </p:cNvCxnSpPr>
            <p:nvPr/>
          </p:nvCxnSpPr>
          <p:spPr>
            <a:xfrm rot="10800000" flipV="1">
              <a:off x="8318592" y="4534412"/>
              <a:ext cx="464652" cy="433283"/>
            </a:xfrm>
            <a:prstGeom prst="curvedConnector2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曲線コネクタ 21">
              <a:extLst>
                <a:ext uri="{FF2B5EF4-FFF2-40B4-BE49-F238E27FC236}">
                  <a16:creationId xmlns:a16="http://schemas.microsoft.com/office/drawing/2014/main" id="{2B9E8358-7962-DEF9-0BCB-2D70552B9CDF}"/>
                </a:ext>
              </a:extLst>
            </p:cNvPr>
            <p:cNvCxnSpPr>
              <a:stCxn id="20" idx="1"/>
            </p:cNvCxnSpPr>
            <p:nvPr/>
          </p:nvCxnSpPr>
          <p:spPr>
            <a:xfrm>
              <a:off x="11364756" y="4925349"/>
              <a:ext cx="330740" cy="845294"/>
            </a:xfrm>
            <a:prstGeom prst="curvedConnector2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曲線コネクタ 27">
              <a:extLst>
                <a:ext uri="{FF2B5EF4-FFF2-40B4-BE49-F238E27FC236}">
                  <a16:creationId xmlns:a16="http://schemas.microsoft.com/office/drawing/2014/main" id="{772F7415-1D88-A6A9-5552-8999A2AE21F3}"/>
                </a:ext>
              </a:extLst>
            </p:cNvPr>
            <p:cNvCxnSpPr>
              <a:cxnSpLocks/>
              <a:stCxn id="79" idx="1"/>
              <a:endCxn id="20" idx="3"/>
            </p:cNvCxnSpPr>
            <p:nvPr/>
          </p:nvCxnSpPr>
          <p:spPr>
            <a:xfrm flipV="1">
              <a:off x="10057710" y="4925349"/>
              <a:ext cx="984332" cy="10255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曲線コネクタ 28">
              <a:extLst>
                <a:ext uri="{FF2B5EF4-FFF2-40B4-BE49-F238E27FC236}">
                  <a16:creationId xmlns:a16="http://schemas.microsoft.com/office/drawing/2014/main" id="{8FDD5ED0-2122-F9F9-D198-A08733D20A92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rot="5400000" flipH="1" flipV="1">
              <a:off x="9019001" y="3632813"/>
              <a:ext cx="619801" cy="743346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曲線コネクタ 30">
              <a:extLst>
                <a:ext uri="{FF2B5EF4-FFF2-40B4-BE49-F238E27FC236}">
                  <a16:creationId xmlns:a16="http://schemas.microsoft.com/office/drawing/2014/main" id="{9EAD850D-4375-8C53-45EC-E5B6715451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rot="16200000" flipV="1">
              <a:off x="10061226" y="3635850"/>
              <a:ext cx="1103004" cy="1181342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8DA5290-3A3B-E586-0652-DBFC37243612}"/>
                </a:ext>
              </a:extLst>
            </p:cNvPr>
            <p:cNvGrpSpPr/>
            <p:nvPr/>
          </p:nvGrpSpPr>
          <p:grpSpPr>
            <a:xfrm flipH="1">
              <a:off x="9452984" y="5863512"/>
              <a:ext cx="742100" cy="722928"/>
              <a:chOff x="1248827" y="2884676"/>
              <a:chExt cx="1165626" cy="1128792"/>
            </a:xfrm>
          </p:grpSpPr>
          <p:pic>
            <p:nvPicPr>
              <p:cNvPr id="46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55413EC6-64F1-BF9B-4466-A3E37317CE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827" y="2975138"/>
                <a:ext cx="1165626" cy="103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0" descr="無料のWi-Fi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B507A8B1-4DDE-443E-0754-B88E0F00E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45" y="2884676"/>
                <a:ext cx="442825" cy="408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78E80D4-BBF5-4863-6265-248C0D3B20DD}"/>
                </a:ext>
              </a:extLst>
            </p:cNvPr>
            <p:cNvGrpSpPr/>
            <p:nvPr/>
          </p:nvGrpSpPr>
          <p:grpSpPr>
            <a:xfrm>
              <a:off x="9328977" y="2769130"/>
              <a:ext cx="1161514" cy="1029523"/>
              <a:chOff x="9397987" y="1463040"/>
              <a:chExt cx="1161514" cy="1029523"/>
            </a:xfrm>
          </p:grpSpPr>
          <p:pic>
            <p:nvPicPr>
              <p:cNvPr id="3" name="Picture 6" descr="Router Icon Clip Art Image - ClipSafari">
                <a:extLst>
                  <a:ext uri="{FF2B5EF4-FFF2-40B4-BE49-F238E27FC236}">
                    <a16:creationId xmlns:a16="http://schemas.microsoft.com/office/drawing/2014/main" id="{033B5945-DA17-0CE7-7252-E92D453838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1276" y="2284428"/>
                <a:ext cx="319791" cy="208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クラウドのアイコン | フリーのアイコンイラスト素材 icon-pit">
                <a:extLst>
                  <a:ext uri="{FF2B5EF4-FFF2-40B4-BE49-F238E27FC236}">
                    <a16:creationId xmlns:a16="http://schemas.microsoft.com/office/drawing/2014/main" id="{7F96D984-A1E1-9066-CBEA-72AECE27A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7987" y="1463040"/>
                <a:ext cx="1161514" cy="965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Server Icons &amp; Symbols">
                <a:extLst>
                  <a:ext uri="{FF2B5EF4-FFF2-40B4-BE49-F238E27FC236}">
                    <a16:creationId xmlns:a16="http://schemas.microsoft.com/office/drawing/2014/main" id="{11AB3051-4187-B1B8-39CF-82210CAF6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2899" y="1966503"/>
                <a:ext cx="319862" cy="319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フッター プレースホルダー 4">
            <a:extLst>
              <a:ext uri="{FF2B5EF4-FFF2-40B4-BE49-F238E27FC236}">
                <a16:creationId xmlns:a16="http://schemas.microsoft.com/office/drawing/2014/main" id="{F9AD0506-8361-B046-CC65-57644DB5844D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26542497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B6F4608-D4E9-5542-DDD9-EE3FF72A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Recap: Regional HD MAP use case</a:t>
            </a:r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07CF8518-1A70-DE5D-874C-0A5AD0A74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3040"/>
            <a:ext cx="10895798" cy="530717"/>
          </a:xfrm>
        </p:spPr>
        <p:txBody>
          <a:bodyPr/>
          <a:lstStyle/>
          <a:p>
            <a:r>
              <a:rPr lang="en-US" altLang="ja-JP" dirty="0"/>
              <a:t>Example service level requirements </a:t>
            </a:r>
            <a:endParaRPr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1634B00B-C491-2A51-07D4-BA0BFC84FF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pPr/>
              <a:t>4</a:t>
            </a:fld>
            <a:endParaRPr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0C18A50-0F33-BE1C-93ED-FDE48E29C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82977"/>
              </p:ext>
            </p:extLst>
          </p:nvPr>
        </p:nvGraphicFramePr>
        <p:xfrm>
          <a:off x="490861" y="2298817"/>
          <a:ext cx="5971166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970">
                  <a:extLst>
                    <a:ext uri="{9D8B030D-6E8A-4147-A177-3AD203B41FA5}">
                      <a16:colId xmlns:a16="http://schemas.microsoft.com/office/drawing/2014/main" val="1327538183"/>
                    </a:ext>
                  </a:extLst>
                </a:gridCol>
                <a:gridCol w="3183721">
                  <a:extLst>
                    <a:ext uri="{9D8B030D-6E8A-4147-A177-3AD203B41FA5}">
                      <a16:colId xmlns:a16="http://schemas.microsoft.com/office/drawing/2014/main" val="1410101867"/>
                    </a:ext>
                  </a:extLst>
                </a:gridCol>
                <a:gridCol w="1378475">
                  <a:extLst>
                    <a:ext uri="{9D8B030D-6E8A-4147-A177-3AD203B41FA5}">
                      <a16:colId xmlns:a16="http://schemas.microsoft.com/office/drawing/2014/main" val="3302736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Assumed service level requirement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2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Range 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500m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Urban area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6387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Information requested/ generated [2]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- 100 bytes/ object</a:t>
                      </a:r>
                      <a:r>
                        <a:rPr kumimoji="1" lang="en-US" altLang="ja-JP" sz="1800" baseline="30000" dirty="0">
                          <a:latin typeface="+mj-lt"/>
                        </a:rPr>
                        <a:t>※</a:t>
                      </a:r>
                      <a:r>
                        <a:rPr kumimoji="1" lang="en-US" altLang="ja-JP" sz="1800" dirty="0">
                          <a:latin typeface="+mj-lt"/>
                        </a:rPr>
                        <a:t>, </a:t>
                      </a:r>
                    </a:p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- 50 objects detected in vehicle</a:t>
                      </a:r>
                    </a:p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assumed uplink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421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5000 objects updates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Assumed downlink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81747"/>
                  </a:ext>
                </a:extLst>
              </a:tr>
              <a:tr h="41160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Look-ahead time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kumimoji="1" lang="en-US" altLang="ja-JP" sz="1800" dirty="0">
                          <a:latin typeface="+mj-lt"/>
                        </a:rPr>
                        <a:t>1s </a:t>
                      </a:r>
                      <a:r>
                        <a:rPr kumimoji="1" lang="en-US" altLang="ja-JP" sz="18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Times New Roman"/>
                        </a:rPr>
                        <a:t>before entering the area of interest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6120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C1957E-ECBB-FC96-FA65-CE5001092C46}"/>
              </a:ext>
            </a:extLst>
          </p:cNvPr>
          <p:cNvSpPr txBox="1"/>
          <p:nvPr/>
        </p:nvSpPr>
        <p:spPr>
          <a:xfrm>
            <a:off x="651005" y="6185167"/>
            <a:ext cx="1083249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dirty="0"/>
              <a:t>※: Information usually included in HD map are road geometry (e.g. traffic lights, intersection), road furniture (e.g. street lights ), land markers, etc. </a:t>
            </a:r>
            <a:endParaRPr kumimoji="0" lang="ja-JP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55C60BB-B8F6-FDC7-41C9-4E6A341DE0E6}"/>
              </a:ext>
            </a:extLst>
          </p:cNvPr>
          <p:cNvGrpSpPr/>
          <p:nvPr/>
        </p:nvGrpSpPr>
        <p:grpSpPr>
          <a:xfrm>
            <a:off x="6558586" y="1638671"/>
            <a:ext cx="5556171" cy="3662160"/>
            <a:chOff x="6558586" y="1638671"/>
            <a:chExt cx="5556171" cy="366216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DA4C8B9-6963-9F90-F31E-2B49B4DEE37D}"/>
                </a:ext>
              </a:extLst>
            </p:cNvPr>
            <p:cNvGrpSpPr/>
            <p:nvPr/>
          </p:nvGrpSpPr>
          <p:grpSpPr>
            <a:xfrm>
              <a:off x="6558586" y="1638671"/>
              <a:ext cx="5556171" cy="3662160"/>
              <a:chOff x="6558586" y="1638671"/>
              <a:chExt cx="5556171" cy="3662160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EBA3CFE-F5E0-0501-04B6-BCB905EF044C}"/>
                  </a:ext>
                </a:extLst>
              </p:cNvPr>
              <p:cNvSpPr/>
              <p:nvPr/>
            </p:nvSpPr>
            <p:spPr bwMode="auto">
              <a:xfrm>
                <a:off x="6558586" y="3632637"/>
                <a:ext cx="5297458" cy="847369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pic>
            <p:nvPicPr>
              <p:cNvPr id="5" name="図 4" descr="Network Wireless Router · Free vector graphic on Pixabay">
                <a:extLst>
                  <a:ext uri="{FF2B5EF4-FFF2-40B4-BE49-F238E27FC236}">
                    <a16:creationId xmlns:a16="http://schemas.microsoft.com/office/drawing/2014/main" id="{7E7B842D-65C4-D7D7-51EB-6C44B2F76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8711" y="3152030"/>
                <a:ext cx="379446" cy="471036"/>
              </a:xfrm>
              <a:prstGeom prst="rect">
                <a:avLst/>
              </a:prstGeom>
            </p:spPr>
          </p:pic>
          <p:pic>
            <p:nvPicPr>
              <p:cNvPr id="6" name="図 5" descr="Network Wireless Router · Free vector graphic on Pixabay">
                <a:extLst>
                  <a:ext uri="{FF2B5EF4-FFF2-40B4-BE49-F238E27FC236}">
                    <a16:creationId xmlns:a16="http://schemas.microsoft.com/office/drawing/2014/main" id="{07EEEDBE-C28C-42C1-253C-90A41F921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3288" y="3137926"/>
                <a:ext cx="379446" cy="471036"/>
              </a:xfrm>
              <a:prstGeom prst="rect">
                <a:avLst/>
              </a:prstGeom>
            </p:spPr>
          </p:pic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94585013-7E08-A1F5-00AE-DB7C10AEAE3D}"/>
                  </a:ext>
                </a:extLst>
              </p:cNvPr>
              <p:cNvCxnSpPr>
                <a:cxnSpLocks/>
                <a:stCxn id="3" idx="1"/>
                <a:endCxn id="3" idx="3"/>
              </p:cNvCxnSpPr>
              <p:nvPr/>
            </p:nvCxnSpPr>
            <p:spPr bwMode="auto">
              <a:xfrm>
                <a:off x="6558586" y="4056322"/>
                <a:ext cx="529745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C07C9A76-48C0-CAAC-E674-E2FB5987DA5A}"/>
                  </a:ext>
                </a:extLst>
              </p:cNvPr>
              <p:cNvGrpSpPr/>
              <p:nvPr/>
            </p:nvGrpSpPr>
            <p:grpSpPr>
              <a:xfrm>
                <a:off x="8672912" y="1638671"/>
                <a:ext cx="1161514" cy="1029523"/>
                <a:chOff x="9397987" y="1463040"/>
                <a:chExt cx="1161514" cy="1029523"/>
              </a:xfrm>
            </p:grpSpPr>
            <p:pic>
              <p:nvPicPr>
                <p:cNvPr id="27" name="Picture 6" descr="Router Icon Clip Art Image - ClipSafari">
                  <a:extLst>
                    <a:ext uri="{FF2B5EF4-FFF2-40B4-BE49-F238E27FC236}">
                      <a16:creationId xmlns:a16="http://schemas.microsoft.com/office/drawing/2014/main" id="{09B1E722-FB2E-A81A-9D1D-0963884898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1276" y="2284428"/>
                  <a:ext cx="319791" cy="2081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クラウドのアイコン | フリーのアイコンイラスト素材 icon-pit">
                  <a:extLst>
                    <a:ext uri="{FF2B5EF4-FFF2-40B4-BE49-F238E27FC236}">
                      <a16:creationId xmlns:a16="http://schemas.microsoft.com/office/drawing/2014/main" id="{ED3BB6A9-AE9B-8FA7-8975-A5FD44580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7987" y="1463040"/>
                  <a:ext cx="1161514" cy="9652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2" descr="Server Icons &amp; Symbols">
                  <a:extLst>
                    <a:ext uri="{FF2B5EF4-FFF2-40B4-BE49-F238E27FC236}">
                      <a16:creationId xmlns:a16="http://schemas.microsoft.com/office/drawing/2014/main" id="{1258F8B8-C5BD-B205-591F-E2B54EB16C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2899" y="1966503"/>
                  <a:ext cx="319862" cy="3198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63CB5E2F-169C-E798-0964-DCF762574357}"/>
                  </a:ext>
                </a:extLst>
              </p:cNvPr>
              <p:cNvCxnSpPr/>
              <p:nvPr/>
            </p:nvCxnSpPr>
            <p:spPr>
              <a:xfrm flipH="1">
                <a:off x="10778299" y="4392191"/>
                <a:ext cx="9228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93054F08-9011-C595-E88C-4058A0DB3AF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8163" y="4342537"/>
                    <a:ext cx="8613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ja-JP" altLang="en-US" sz="1400"/>
                  </a:p>
                </p:txBody>
              </p:sp>
            </mc:Choice>
            <mc:Fallback xmlns="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93054F08-9011-C595-E88C-4058A0DB3A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8163" y="4342537"/>
                    <a:ext cx="861319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二等辺三角形 49">
                <a:extLst>
                  <a:ext uri="{FF2B5EF4-FFF2-40B4-BE49-F238E27FC236}">
                    <a16:creationId xmlns:a16="http://schemas.microsoft.com/office/drawing/2014/main" id="{3A1FC113-586A-88CC-8432-BDD8562103AE}"/>
                  </a:ext>
                </a:extLst>
              </p:cNvPr>
              <p:cNvSpPr/>
              <p:nvPr/>
            </p:nvSpPr>
            <p:spPr bwMode="auto">
              <a:xfrm>
                <a:off x="10174810" y="3596281"/>
                <a:ext cx="1767112" cy="676563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9341A0-4D33-81C7-F1D6-5AB371245EF5}"/>
                  </a:ext>
                </a:extLst>
              </p:cNvPr>
              <p:cNvSpPr txBox="1"/>
              <p:nvPr/>
            </p:nvSpPr>
            <p:spPr>
              <a:xfrm>
                <a:off x="10781108" y="2853013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sp>
            <p:nvSpPr>
              <p:cNvPr id="49" name="雲 48">
                <a:extLst>
                  <a:ext uri="{FF2B5EF4-FFF2-40B4-BE49-F238E27FC236}">
                    <a16:creationId xmlns:a16="http://schemas.microsoft.com/office/drawing/2014/main" id="{9160E3AA-4E5F-6ABC-4C89-75E2306E808D}"/>
                  </a:ext>
                </a:extLst>
              </p:cNvPr>
              <p:cNvSpPr/>
              <p:nvPr/>
            </p:nvSpPr>
            <p:spPr>
              <a:xfrm>
                <a:off x="6735041" y="2801205"/>
                <a:ext cx="4900070" cy="737734"/>
              </a:xfrm>
              <a:prstGeom prst="cloud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none" rtlCol="0" anchor="t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400" kern="0" dirty="0">
                  <a:latin typeface="Calibri" panose="020F050202020403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3002D8D-90DC-246C-FDF5-4118822D4749}"/>
                  </a:ext>
                </a:extLst>
              </p:cNvPr>
              <p:cNvSpPr txBox="1"/>
              <p:nvPr/>
            </p:nvSpPr>
            <p:spPr>
              <a:xfrm>
                <a:off x="7447116" y="2834690"/>
                <a:ext cx="2411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b="1" dirty="0">
                    <a:latin typeface="Calibri" panose="020F0502020204030204"/>
                  </a:rPr>
                  <a:t>Access network (WLAN)</a:t>
                </a:r>
              </a:p>
            </p:txBody>
          </p:sp>
          <p:pic>
            <p:nvPicPr>
              <p:cNvPr id="51" name="図 50" descr="Network Wireless Router · Free vector graphic on Pixabay">
                <a:extLst>
                  <a:ext uri="{FF2B5EF4-FFF2-40B4-BE49-F238E27FC236}">
                    <a16:creationId xmlns:a16="http://schemas.microsoft.com/office/drawing/2014/main" id="{7D913A55-6C72-8624-65E4-E6E4FBE04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7670" y="3174297"/>
                <a:ext cx="379446" cy="471036"/>
              </a:xfrm>
              <a:prstGeom prst="rect">
                <a:avLst/>
              </a:prstGeom>
            </p:spPr>
          </p:pic>
          <p:pic>
            <p:nvPicPr>
              <p:cNvPr id="11" name="図 10" descr="Network Wireless Router · Free vector graphic on Pixabay">
                <a:extLst>
                  <a:ext uri="{FF2B5EF4-FFF2-40B4-BE49-F238E27FC236}">
                    <a16:creationId xmlns:a16="http://schemas.microsoft.com/office/drawing/2014/main" id="{6A00CB2B-295F-095D-CC68-846D32B87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8912" y="3132990"/>
                <a:ext cx="379446" cy="471036"/>
              </a:xfrm>
              <a:prstGeom prst="rect">
                <a:avLst/>
              </a:prstGeom>
            </p:spPr>
          </p:pic>
          <p:pic>
            <p:nvPicPr>
              <p:cNvPr id="12" name="図 11" descr="Network Wireless Router · Free vector graphic on Pixabay">
                <a:extLst>
                  <a:ext uri="{FF2B5EF4-FFF2-40B4-BE49-F238E27FC236}">
                    <a16:creationId xmlns:a16="http://schemas.microsoft.com/office/drawing/2014/main" id="{906799A7-B965-682A-3278-230984884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0273" y="3143684"/>
                <a:ext cx="379446" cy="471036"/>
              </a:xfrm>
              <a:prstGeom prst="rect">
                <a:avLst/>
              </a:prstGeom>
            </p:spPr>
          </p:pic>
          <p:sp>
            <p:nvSpPr>
              <p:cNvPr id="14" name="下矢印 13">
                <a:extLst>
                  <a:ext uri="{FF2B5EF4-FFF2-40B4-BE49-F238E27FC236}">
                    <a16:creationId xmlns:a16="http://schemas.microsoft.com/office/drawing/2014/main" id="{1A0643F3-1C92-3B5D-696D-6CA5AA9E8ED2}"/>
                  </a:ext>
                </a:extLst>
              </p:cNvPr>
              <p:cNvSpPr/>
              <p:nvPr/>
            </p:nvSpPr>
            <p:spPr>
              <a:xfrm>
                <a:off x="11282930" y="3409720"/>
                <a:ext cx="200572" cy="363994"/>
              </a:xfrm>
              <a:prstGeom prst="downArrow">
                <a:avLst/>
              </a:prstGeom>
              <a:solidFill>
                <a:srgbClr val="00B050"/>
              </a:solidFill>
              <a:ln w="12700" cap="flat">
                <a:solidFill>
                  <a:srgbClr val="00B05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B72831E0-7F01-3A87-2098-B03D23567DD5}"/>
                  </a:ext>
                </a:extLst>
              </p:cNvPr>
              <p:cNvGrpSpPr/>
              <p:nvPr/>
            </p:nvGrpSpPr>
            <p:grpSpPr>
              <a:xfrm flipH="1">
                <a:off x="6955991" y="3770869"/>
                <a:ext cx="742100" cy="772646"/>
                <a:chOff x="4094005" y="2888690"/>
                <a:chExt cx="1165626" cy="1206423"/>
              </a:xfrm>
            </p:grpSpPr>
            <p:pic>
              <p:nvPicPr>
                <p:cNvPr id="24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96D707DD-4D88-E28F-C430-2BA5F11EA5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4005" y="3056783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803DD2CA-94B2-CDB5-0792-0E56EB386D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9421" y="2888690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下矢印 16">
                <a:extLst>
                  <a:ext uri="{FF2B5EF4-FFF2-40B4-BE49-F238E27FC236}">
                    <a16:creationId xmlns:a16="http://schemas.microsoft.com/office/drawing/2014/main" id="{DC4662C1-6AF3-E2BF-4F6D-07965BAB4D15}"/>
                  </a:ext>
                </a:extLst>
              </p:cNvPr>
              <p:cNvSpPr/>
              <p:nvPr/>
            </p:nvSpPr>
            <p:spPr>
              <a:xfrm rot="10800000">
                <a:off x="7608626" y="3632868"/>
                <a:ext cx="200572" cy="363994"/>
              </a:xfrm>
              <a:prstGeom prst="downArrow">
                <a:avLst/>
              </a:prstGeom>
              <a:solidFill>
                <a:srgbClr val="00B050"/>
              </a:solidFill>
              <a:ln w="12700" cap="flat">
                <a:solidFill>
                  <a:srgbClr val="00B05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080625D-FDE4-F28A-C060-1B415DE55C70}"/>
                  </a:ext>
                </a:extLst>
              </p:cNvPr>
              <p:cNvSpPr txBox="1"/>
              <p:nvPr/>
            </p:nvSpPr>
            <p:spPr>
              <a:xfrm>
                <a:off x="9834426" y="4599353"/>
                <a:ext cx="2280331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800" dirty="0"/>
                  <a:t>Download the updates of map info.</a:t>
                </a:r>
                <a:endParaRPr lang="ja-JP" altLang="en-US" sz="18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E6D560-6F30-FFDC-D303-BA71790BC871}"/>
                  </a:ext>
                </a:extLst>
              </p:cNvPr>
              <p:cNvSpPr txBox="1"/>
              <p:nvPr/>
            </p:nvSpPr>
            <p:spPr>
              <a:xfrm>
                <a:off x="6674220" y="4654500"/>
                <a:ext cx="2153819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800" dirty="0"/>
                  <a:t>Upload the detected object info.</a:t>
                </a:r>
                <a:endParaRPr lang="ja-JP" altLang="en-US" sz="1800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D09881D2-D843-64D7-0E92-7B5469FA1104}"/>
                  </a:ext>
                </a:extLst>
              </p:cNvPr>
              <p:cNvGrpSpPr/>
              <p:nvPr/>
            </p:nvGrpSpPr>
            <p:grpSpPr>
              <a:xfrm flipH="1">
                <a:off x="11012166" y="3803064"/>
                <a:ext cx="742100" cy="717770"/>
                <a:chOff x="1286780" y="2691222"/>
                <a:chExt cx="1165626" cy="1120738"/>
              </a:xfrm>
            </p:grpSpPr>
            <p:pic>
              <p:nvPicPr>
                <p:cNvPr id="36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3D10F1EA-880A-E0AF-4557-A8248E54E7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6780" y="2773630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D87E81C2-F381-4D4B-2AD6-0FE2256783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4552" y="2691222"/>
                  <a:ext cx="442825" cy="4081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B3DE243-3586-2533-51CA-ED9DB8175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4652" y="4046098"/>
              <a:ext cx="304367" cy="28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8" descr="Free Car SVG, PNG Icon, Symbol. Download Image.">
            <a:extLst>
              <a:ext uri="{FF2B5EF4-FFF2-40B4-BE49-F238E27FC236}">
                <a16:creationId xmlns:a16="http://schemas.microsoft.com/office/drawing/2014/main" id="{3530566F-9239-6DB9-4E24-BF4701B6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1420" y="3504090"/>
            <a:ext cx="742100" cy="6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フッター プレースホルダー 4">
            <a:extLst>
              <a:ext uri="{FF2B5EF4-FFF2-40B4-BE49-F238E27FC236}">
                <a16:creationId xmlns:a16="http://schemas.microsoft.com/office/drawing/2014/main" id="{52C6CE09-5537-6EE0-7048-2BEED6EA3DD7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41041796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F8B76-D448-A61D-B121-C5A8D98B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9CDC8B8-7DB1-E9E1-3D2E-B70AD5C1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Example WLAN deployment for regional HD MAP use case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8674175-9B8A-E1D4-82D5-86CF675E421B}"/>
                  </a:ext>
                </a:extLst>
              </p:cNvPr>
              <p:cNvSpPr txBox="1"/>
              <p:nvPr/>
            </p:nvSpPr>
            <p:spPr>
              <a:xfrm>
                <a:off x="565598" y="1905780"/>
                <a:ext cx="4842274" cy="1754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The area of interest has a range 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Each AP has a data transmission diameter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Overlap between adjacent APs is represented by αD (α &lt; 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Vehicle travels at a speed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ja-JP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Look-ahead time window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𝑙𝑜𝑜𝑘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𝑎h𝑒𝑎𝑑</m:t>
                        </m:r>
                      </m:sub>
                    </m:sSub>
                  </m:oMath>
                </a14:m>
                <a:endParaRPr lang="en-US" altLang="ja-JP" sz="18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8674175-9B8A-E1D4-82D5-86CF675E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8" y="1905780"/>
                <a:ext cx="4842274" cy="1754326"/>
              </a:xfrm>
              <a:prstGeom prst="rect">
                <a:avLst/>
              </a:prstGeom>
              <a:blipFill>
                <a:blip r:embed="rId3"/>
                <a:stretch>
                  <a:fillRect l="-785" t="-2174" b="-43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0BCBD7-C968-AA8D-E1A3-539E8B9FF0D3}"/>
              </a:ext>
            </a:extLst>
          </p:cNvPr>
          <p:cNvSpPr txBox="1"/>
          <p:nvPr/>
        </p:nvSpPr>
        <p:spPr>
          <a:xfrm>
            <a:off x="568268" y="1579925"/>
            <a:ext cx="21112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Assumptions:</a:t>
            </a:r>
            <a:endParaRPr lang="ja-JP" altLang="en-US" sz="1800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3EF00E-1A6D-3068-9877-9E0776EA950D}"/>
              </a:ext>
            </a:extLst>
          </p:cNvPr>
          <p:cNvSpPr txBox="1"/>
          <p:nvPr/>
        </p:nvSpPr>
        <p:spPr>
          <a:xfrm>
            <a:off x="5914401" y="1949257"/>
            <a:ext cx="62775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dirty="0"/>
              <a:t>To ensure full coverage of the area, the total deployment should satisfy this condition: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37D6556-1D09-6CBF-A942-80F911CCE233}"/>
                  </a:ext>
                </a:extLst>
              </p:cNvPr>
              <p:cNvSpPr txBox="1"/>
              <p:nvPr/>
            </p:nvSpPr>
            <p:spPr>
              <a:xfrm>
                <a:off x="6784130" y="2621541"/>
                <a:ext cx="3685719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𝑙𝑜𝑜𝑘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𝑎h𝑒𝑎𝑑</m:t>
                        </m:r>
                      </m:sub>
                    </m:sSub>
                    <m:r>
                      <a:rPr lang="en-US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ja-JP" sz="1800" dirty="0"/>
                  <a:t>,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37D6556-1D09-6CBF-A942-80F911CCE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130" y="2621541"/>
                <a:ext cx="3685719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FEC533-1A6C-DE9A-D56B-C63AB5BCDF50}"/>
                  </a:ext>
                </a:extLst>
              </p:cNvPr>
              <p:cNvSpPr txBox="1"/>
              <p:nvPr/>
            </p:nvSpPr>
            <p:spPr>
              <a:xfrm>
                <a:off x="6566319" y="3622804"/>
                <a:ext cx="4304519" cy="6758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𝑐𝑒𝑖𝑙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𝑣𝑇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𝑙𝑜𝑜𝑘</m:t>
                              </m:r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𝑎h𝑒𝑎𝑑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FEC533-1A6C-DE9A-D56B-C63AB5BC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19" y="3622804"/>
                <a:ext cx="4304519" cy="675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3E508B-2826-A7CA-1AA4-6271C2E1F58B}"/>
              </a:ext>
            </a:extLst>
          </p:cNvPr>
          <p:cNvSpPr txBox="1"/>
          <p:nvPr/>
        </p:nvSpPr>
        <p:spPr>
          <a:xfrm>
            <a:off x="5949320" y="4235516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Numerical 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A5290E9D-F48C-16DB-E742-3C046C21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614876"/>
                  </p:ext>
                </p:extLst>
              </p:nvPr>
            </p:nvGraphicFramePr>
            <p:xfrm>
              <a:off x="6261969" y="4792285"/>
              <a:ext cx="5722291" cy="81429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918938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35443">
                      <a:extLst>
                        <a:ext uri="{9D8B030D-6E8A-4147-A177-3AD203B41FA5}">
                          <a16:colId xmlns:a16="http://schemas.microsoft.com/office/drawing/2014/main" val="2217766262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2211725204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3033978307"/>
                        </a:ext>
                      </a:extLst>
                    </a:gridCol>
                    <a:gridCol w="1231084">
                      <a:extLst>
                        <a:ext uri="{9D8B030D-6E8A-4147-A177-3AD203B41FA5}">
                          <a16:colId xmlns:a16="http://schemas.microsoft.com/office/drawing/2014/main" val="217264544"/>
                        </a:ext>
                      </a:extLst>
                    </a:gridCol>
                    <a:gridCol w="582446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:r>
                            <a:rPr kumimoji="1" lang="ja-JP" altLang="en-US" sz="1600" b="0"/>
                            <a:t>𝐿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D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α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ja-JP" sz="1600" b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𝑙𝑜𝑜𝑘</m:t>
                                    </m:r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𝑎h𝑒𝑎𝑑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N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ja-JP" sz="1600" b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A5290E9D-F48C-16DB-E742-3C046C21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614876"/>
                  </p:ext>
                </p:extLst>
              </p:nvPr>
            </p:nvGraphicFramePr>
            <p:xfrm>
              <a:off x="6261969" y="4792285"/>
              <a:ext cx="5722291" cy="81429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918938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35443">
                      <a:extLst>
                        <a:ext uri="{9D8B030D-6E8A-4147-A177-3AD203B41FA5}">
                          <a16:colId xmlns:a16="http://schemas.microsoft.com/office/drawing/2014/main" val="2217766262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2211725204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3033978307"/>
                        </a:ext>
                      </a:extLst>
                    </a:gridCol>
                    <a:gridCol w="1231084">
                      <a:extLst>
                        <a:ext uri="{9D8B030D-6E8A-4147-A177-3AD203B41FA5}">
                          <a16:colId xmlns:a16="http://schemas.microsoft.com/office/drawing/2014/main" val="217264544"/>
                        </a:ext>
                      </a:extLst>
                    </a:gridCol>
                    <a:gridCol w="582446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:r>
                            <a:rPr kumimoji="1" lang="ja-JP" altLang="en-US" sz="1600" b="0"/>
                            <a:t>𝐿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D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α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1299" t="-3333" r="-18701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8557" t="-3333" r="-4845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N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82609" t="-88571" r="-2174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FCE8752-91CC-FDD9-21DD-96D753D8CC35}"/>
              </a:ext>
            </a:extLst>
          </p:cNvPr>
          <p:cNvGrpSpPr/>
          <p:nvPr/>
        </p:nvGrpSpPr>
        <p:grpSpPr>
          <a:xfrm>
            <a:off x="696361" y="3915946"/>
            <a:ext cx="5399639" cy="2114017"/>
            <a:chOff x="696361" y="3915946"/>
            <a:chExt cx="5399639" cy="2114017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1AB84EB7-4DB8-FF9A-4A70-5AE64B2FE7F6}"/>
                </a:ext>
              </a:extLst>
            </p:cNvPr>
            <p:cNvGrpSpPr/>
            <p:nvPr/>
          </p:nvGrpSpPr>
          <p:grpSpPr>
            <a:xfrm>
              <a:off x="1094989" y="4722658"/>
              <a:ext cx="3729072" cy="697885"/>
              <a:chOff x="7388772" y="2932386"/>
              <a:chExt cx="4298731" cy="5096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5" name="平行四辺形 54">
                <a:extLst>
                  <a:ext uri="{FF2B5EF4-FFF2-40B4-BE49-F238E27FC236}">
                    <a16:creationId xmlns:a16="http://schemas.microsoft.com/office/drawing/2014/main" id="{0FAE7A81-40F3-68E2-4A13-E7A933C45083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grpFill/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DF96FB4A-1BD7-BFFF-52AE-4229AF57FB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下矢印 15">
              <a:extLst>
                <a:ext uri="{FF2B5EF4-FFF2-40B4-BE49-F238E27FC236}">
                  <a16:creationId xmlns:a16="http://schemas.microsoft.com/office/drawing/2014/main" id="{8B4F5F39-31D8-2075-4C87-4524A673DD16}"/>
                </a:ext>
              </a:extLst>
            </p:cNvPr>
            <p:cNvSpPr/>
            <p:nvPr/>
          </p:nvSpPr>
          <p:spPr>
            <a:xfrm rot="10800000">
              <a:off x="2076180" y="4690402"/>
              <a:ext cx="200572" cy="363994"/>
            </a:xfrm>
            <a:prstGeom prst="downArrow">
              <a:avLst/>
            </a:prstGeom>
            <a:solidFill>
              <a:srgbClr val="00B050"/>
            </a:solidFill>
            <a:ln w="127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50" name="左矢印 149">
              <a:extLst>
                <a:ext uri="{FF2B5EF4-FFF2-40B4-BE49-F238E27FC236}">
                  <a16:creationId xmlns:a16="http://schemas.microsoft.com/office/drawing/2014/main" id="{C4FF0826-AA0B-49F5-3945-52D03D645D32}"/>
                </a:ext>
              </a:extLst>
            </p:cNvPr>
            <p:cNvSpPr/>
            <p:nvPr/>
          </p:nvSpPr>
          <p:spPr>
            <a:xfrm>
              <a:off x="1076547" y="4433136"/>
              <a:ext cx="3729071" cy="244287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F00C356F-EAFC-F3AA-3B56-E9D3A9EFAD86}"/>
                </a:ext>
              </a:extLst>
            </p:cNvPr>
            <p:cNvGrpSpPr/>
            <p:nvPr/>
          </p:nvGrpSpPr>
          <p:grpSpPr>
            <a:xfrm>
              <a:off x="4645437" y="4726671"/>
              <a:ext cx="1161506" cy="697885"/>
              <a:chOff x="7388772" y="2932386"/>
              <a:chExt cx="4298731" cy="509627"/>
            </a:xfrm>
          </p:grpSpPr>
          <p:sp>
            <p:nvSpPr>
              <p:cNvPr id="37" name="平行四辺形 36">
                <a:extLst>
                  <a:ext uri="{FF2B5EF4-FFF2-40B4-BE49-F238E27FC236}">
                    <a16:creationId xmlns:a16="http://schemas.microsoft.com/office/drawing/2014/main" id="{0B6FC6A7-A6AC-86FC-1BE4-BD61F55C62BA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9687330-5D8E-08E3-70BA-D5444AA89C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34845EC6-607D-5BAE-2206-78B617E0F09F}"/>
                </a:ext>
              </a:extLst>
            </p:cNvPr>
            <p:cNvGrpSpPr/>
            <p:nvPr/>
          </p:nvGrpSpPr>
          <p:grpSpPr>
            <a:xfrm>
              <a:off x="2679500" y="3915946"/>
              <a:ext cx="2960211" cy="1692147"/>
              <a:chOff x="2187507" y="3210911"/>
              <a:chExt cx="2960211" cy="1692147"/>
            </a:xfrm>
          </p:grpSpPr>
          <p:pic>
            <p:nvPicPr>
              <p:cNvPr id="173" name="図 172" descr="Network Wireless Router · Free vector graphic on Pixabay">
                <a:extLst>
                  <a:ext uri="{FF2B5EF4-FFF2-40B4-BE49-F238E27FC236}">
                    <a16:creationId xmlns:a16="http://schemas.microsoft.com/office/drawing/2014/main" id="{8599441D-ADB0-E52C-E151-289943820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7889" y="3479629"/>
                <a:ext cx="379446" cy="471036"/>
              </a:xfrm>
              <a:prstGeom prst="rect">
                <a:avLst/>
              </a:prstGeom>
            </p:spPr>
          </p:pic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4BD96159-CEA2-10F4-D0FF-7AAEC4D4E20F}"/>
                  </a:ext>
                </a:extLst>
              </p:cNvPr>
              <p:cNvSpPr txBox="1"/>
              <p:nvPr/>
            </p:nvSpPr>
            <p:spPr>
              <a:xfrm>
                <a:off x="3477889" y="3210911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A0A63567-7504-A4A3-7E96-47430BC8AE15}"/>
                  </a:ext>
                </a:extLst>
              </p:cNvPr>
              <p:cNvGrpSpPr/>
              <p:nvPr/>
            </p:nvGrpSpPr>
            <p:grpSpPr>
              <a:xfrm>
                <a:off x="4432630" y="4165245"/>
                <a:ext cx="511032" cy="369332"/>
                <a:chOff x="7409266" y="3802288"/>
                <a:chExt cx="511032" cy="369332"/>
              </a:xfrm>
            </p:grpSpPr>
            <p:cxnSp>
              <p:nvCxnSpPr>
                <p:cNvPr id="177" name="直線矢印コネクタ 176">
                  <a:extLst>
                    <a:ext uri="{FF2B5EF4-FFF2-40B4-BE49-F238E27FC236}">
                      <a16:creationId xmlns:a16="http://schemas.microsoft.com/office/drawing/2014/main" id="{1DECFCE5-1D07-C17F-C227-45B253104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09266" y="4096028"/>
                  <a:ext cx="44556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D1897125-C4B7-9A14-35B9-3B215D0D71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ja-JP" altLang="en-US" sz="1800"/>
                    </a:p>
                  </p:txBody>
                </p:sp>
              </mc:Choice>
              <mc:Fallback xmlns="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36173341-B5F8-F8E6-BF0C-00FFE092F5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三角形 41">
                <a:extLst>
                  <a:ext uri="{FF2B5EF4-FFF2-40B4-BE49-F238E27FC236}">
                    <a16:creationId xmlns:a16="http://schemas.microsoft.com/office/drawing/2014/main" id="{BBAEDD48-3BEE-28C8-386F-69E2302CFD2B}"/>
                  </a:ext>
                </a:extLst>
              </p:cNvPr>
              <p:cNvSpPr/>
              <p:nvPr/>
            </p:nvSpPr>
            <p:spPr>
              <a:xfrm>
                <a:off x="2187507" y="3927440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pic>
            <p:nvPicPr>
              <p:cNvPr id="49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1E449F2C-5B1F-495B-C636-344BBAD44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32630" y="4349684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EF375926-BABD-8057-A427-E9883DFEACE5}"/>
                </a:ext>
              </a:extLst>
            </p:cNvPr>
            <p:cNvGrpSpPr/>
            <p:nvPr/>
          </p:nvGrpSpPr>
          <p:grpSpPr>
            <a:xfrm>
              <a:off x="696361" y="3915946"/>
              <a:ext cx="2960211" cy="1936231"/>
              <a:chOff x="1933903" y="3940776"/>
              <a:chExt cx="2960211" cy="1936231"/>
            </a:xfrm>
          </p:grpSpPr>
          <p:pic>
            <p:nvPicPr>
              <p:cNvPr id="60" name="図 59" descr="Network Wireless Router · Free vector graphic on Pixabay">
                <a:extLst>
                  <a:ext uri="{FF2B5EF4-FFF2-40B4-BE49-F238E27FC236}">
                    <a16:creationId xmlns:a16="http://schemas.microsoft.com/office/drawing/2014/main" id="{8B7A3737-886E-6EC0-2491-6C2AAD92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285" y="4209494"/>
                <a:ext cx="379446" cy="471036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C1207CE-7DA4-0451-1752-E9B15D6BA652}"/>
                  </a:ext>
                </a:extLst>
              </p:cNvPr>
              <p:cNvSpPr txBox="1"/>
              <p:nvPr/>
            </p:nvSpPr>
            <p:spPr>
              <a:xfrm>
                <a:off x="3224285" y="3940776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sp>
            <p:nvSpPr>
              <p:cNvPr id="130" name="TextBox 26">
                <a:extLst>
                  <a:ext uri="{FF2B5EF4-FFF2-40B4-BE49-F238E27FC236}">
                    <a16:creationId xmlns:a16="http://schemas.microsoft.com/office/drawing/2014/main" id="{0D9C487F-70D0-DD56-22D8-693CA592D8B9}"/>
                  </a:ext>
                </a:extLst>
              </p:cNvPr>
              <p:cNvSpPr txBox="1"/>
              <p:nvPr/>
            </p:nvSpPr>
            <p:spPr>
              <a:xfrm>
                <a:off x="2485737" y="5415342"/>
                <a:ext cx="278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三角形 133">
                <a:extLst>
                  <a:ext uri="{FF2B5EF4-FFF2-40B4-BE49-F238E27FC236}">
                    <a16:creationId xmlns:a16="http://schemas.microsoft.com/office/drawing/2014/main" id="{4C22A7BA-7CC4-1A40-8178-12CB40A2A227}"/>
                  </a:ext>
                </a:extLst>
              </p:cNvPr>
              <p:cNvSpPr/>
              <p:nvPr/>
            </p:nvSpPr>
            <p:spPr>
              <a:xfrm>
                <a:off x="1933903" y="4657305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pic>
            <p:nvPicPr>
              <p:cNvPr id="137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2FE09430-74DC-22BB-6085-C75FA9EFE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21888" y="4989391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2" name="左矢印 151">
              <a:extLst>
                <a:ext uri="{FF2B5EF4-FFF2-40B4-BE49-F238E27FC236}">
                  <a16:creationId xmlns:a16="http://schemas.microsoft.com/office/drawing/2014/main" id="{519F1345-5129-A113-F4ED-835C0D97D602}"/>
                </a:ext>
              </a:extLst>
            </p:cNvPr>
            <p:cNvSpPr/>
            <p:nvPr/>
          </p:nvSpPr>
          <p:spPr>
            <a:xfrm>
              <a:off x="4847436" y="4428066"/>
              <a:ext cx="958243" cy="24428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07944667-BC11-8975-FDE3-6D93A9FA92D6}"/>
                </a:ext>
              </a:extLst>
            </p:cNvPr>
            <p:cNvSpPr txBox="1"/>
            <p:nvPr/>
          </p:nvSpPr>
          <p:spPr>
            <a:xfrm>
              <a:off x="4909061" y="3933482"/>
              <a:ext cx="1186939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600" dirty="0"/>
                <a:t>Look-ahead area</a:t>
              </a:r>
              <a:endParaRPr lang="ja-JP" altLang="en-US" sz="1600"/>
            </a:p>
          </p:txBody>
        </p:sp>
        <p:sp>
          <p:nvSpPr>
            <p:cNvPr id="2" name="下矢印 1">
              <a:extLst>
                <a:ext uri="{FF2B5EF4-FFF2-40B4-BE49-F238E27FC236}">
                  <a16:creationId xmlns:a16="http://schemas.microsoft.com/office/drawing/2014/main" id="{E848EF58-2407-8B3F-0CEA-7D8AE9DEACB6}"/>
                </a:ext>
              </a:extLst>
            </p:cNvPr>
            <p:cNvSpPr/>
            <p:nvPr/>
          </p:nvSpPr>
          <p:spPr>
            <a:xfrm>
              <a:off x="4980261" y="4665735"/>
              <a:ext cx="200572" cy="363994"/>
            </a:xfrm>
            <a:prstGeom prst="downArrow">
              <a:avLst/>
            </a:prstGeom>
            <a:solidFill>
              <a:srgbClr val="00B050"/>
            </a:solidFill>
            <a:ln w="127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455ED2-1842-CE6A-CCBC-97F7FC16E4F6}"/>
                </a:ext>
              </a:extLst>
            </p:cNvPr>
            <p:cNvSpPr txBox="1"/>
            <p:nvPr/>
          </p:nvSpPr>
          <p:spPr>
            <a:xfrm>
              <a:off x="3557801" y="5445188"/>
              <a:ext cx="2081910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kumimoji="1" lang="en-US" altLang="ja-JP" sz="1600" dirty="0"/>
                <a:t>Download the updates of map info.</a:t>
              </a:r>
              <a:endParaRPr lang="ja-JP" altLang="en-US" sz="1600"/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D52A104C-21B9-4615-0B26-54EA3C2C6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5298" y="5086353"/>
              <a:ext cx="304367" cy="28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686752D-5434-549B-4E32-3DE25D310762}"/>
                </a:ext>
              </a:extLst>
            </p:cNvPr>
            <p:cNvSpPr txBox="1"/>
            <p:nvPr/>
          </p:nvSpPr>
          <p:spPr>
            <a:xfrm>
              <a:off x="1087688" y="5445188"/>
              <a:ext cx="2153819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kumimoji="1" lang="en-US" altLang="ja-JP" sz="1600" dirty="0"/>
                <a:t>Upload the detected object info.</a:t>
              </a:r>
              <a:endParaRPr lang="ja-JP" altLang="en-US" sz="1600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7FF6B7E-0CE5-644A-FEA7-7241B42BEABE}"/>
              </a:ext>
            </a:extLst>
          </p:cNvPr>
          <p:cNvSpPr txBox="1"/>
          <p:nvPr/>
        </p:nvSpPr>
        <p:spPr>
          <a:xfrm>
            <a:off x="607379" y="4177874"/>
            <a:ext cx="176251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600" dirty="0"/>
              <a:t>Area of interest</a:t>
            </a: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9B5CB94-FF03-D4EF-2EF7-3FAF844FB776}"/>
                  </a:ext>
                </a:extLst>
              </p:cNvPr>
              <p:cNvSpPr txBox="1"/>
              <p:nvPr/>
            </p:nvSpPr>
            <p:spPr>
              <a:xfrm>
                <a:off x="5886424" y="3056161"/>
                <a:ext cx="6097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1800" dirty="0"/>
                  <a:t> represents the required number of APs. Simplified as,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9B5CB94-FF03-D4EF-2EF7-3FAF844F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24" y="3056161"/>
                <a:ext cx="6097836" cy="369332"/>
              </a:xfrm>
              <a:prstGeom prst="rect">
                <a:avLst/>
              </a:prstGeom>
              <a:blipFill>
                <a:blip r:embed="rId11"/>
                <a:stretch>
                  <a:fillRect l="-832"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フッター プレースホルダー 4">
            <a:extLst>
              <a:ext uri="{FF2B5EF4-FFF2-40B4-BE49-F238E27FC236}">
                <a16:creationId xmlns:a16="http://schemas.microsoft.com/office/drawing/2014/main" id="{511A97BB-C4C4-CA89-3154-C0FA780A8F32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DB8B49-9436-EE9A-8F19-AC9D20123917}"/>
              </a:ext>
            </a:extLst>
          </p:cNvPr>
          <p:cNvSpPr txBox="1"/>
          <p:nvPr/>
        </p:nvSpPr>
        <p:spPr>
          <a:xfrm>
            <a:off x="5886424" y="1591410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Coverage condition: </a:t>
            </a:r>
          </a:p>
        </p:txBody>
      </p:sp>
    </p:spTree>
    <p:extLst>
      <p:ext uri="{BB962C8B-B14F-4D97-AF65-F5344CB8AC3E}">
        <p14:creationId xmlns:p14="http://schemas.microsoft.com/office/powerpoint/2010/main" val="33260215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271E7-79E0-5647-094D-C5D4BA71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9309072-06AA-F343-1E35-B717FAC0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example for regional HD MAP use case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A29A145-D7AF-AEA1-91BD-6113DF9AD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dirty="0"/>
              <a:t>Case 1: Vehicle downloading map data in light traffic while approaching the area of interest  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E9170C-477F-68A2-7F75-9CBEF4DF2027}"/>
              </a:ext>
            </a:extLst>
          </p:cNvPr>
          <p:cNvGrpSpPr/>
          <p:nvPr/>
        </p:nvGrpSpPr>
        <p:grpSpPr>
          <a:xfrm>
            <a:off x="1582343" y="3109462"/>
            <a:ext cx="9919169" cy="634654"/>
            <a:chOff x="1356315" y="3226340"/>
            <a:chExt cx="9919169" cy="634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1E6260A-F69E-E595-CAAF-3C5D213BB00B}"/>
                    </a:ext>
                  </a:extLst>
                </p:cNvPr>
                <p:cNvSpPr txBox="1"/>
                <p:nvPr/>
              </p:nvSpPr>
              <p:spPr>
                <a:xfrm>
                  <a:off x="1650632" y="3491662"/>
                  <a:ext cx="4126312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𝐷𝐿</m:t>
                          </m:r>
                        </m:sub>
                      </m:sSub>
                      <m:r>
                        <a:rPr lang="en-US" altLang="ja-JP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𝑐𝑜𝑛𝑛</m:t>
                          </m:r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altLang="ja-JP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𝑙𝑜𝑜𝑘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𝑎h𝑒𝑎𝑑</m:t>
                          </m:r>
                        </m:sub>
                      </m:sSub>
                    </m:oMath>
                  </a14:m>
                  <a:r>
                    <a:rPr lang="en-US" altLang="ja-JP" sz="1800" dirty="0"/>
                    <a:t>,</a:t>
                  </a: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1E6260A-F69E-E595-CAAF-3C5D213BB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632" y="3491662"/>
                  <a:ext cx="412631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C1AD7D4E-B022-21F0-32D1-23F8BAD22369}"/>
                    </a:ext>
                  </a:extLst>
                </p:cNvPr>
                <p:cNvSpPr txBox="1"/>
                <p:nvPr/>
              </p:nvSpPr>
              <p:spPr>
                <a:xfrm>
                  <a:off x="1356315" y="3226340"/>
                  <a:ext cx="9919169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ja-JP" sz="1800" dirty="0"/>
                    <a:t>The download time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𝐷𝐿</m:t>
                          </m:r>
                        </m:sub>
                      </m:sSub>
                    </m:oMath>
                  </a14:m>
                  <a:r>
                    <a:rPr lang="en-US" altLang="ja-JP" sz="1800" dirty="0"/>
                    <a:t>) should meet the required look-ahead time window,</a:t>
                  </a:r>
                </a:p>
              </p:txBody>
            </p:sp>
          </mc:Choice>
          <mc:Fallback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C1AD7D4E-B022-21F0-32D1-23F8BAD22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315" y="3226340"/>
                  <a:ext cx="991916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84" t="-6452" b="-1935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434BB18-658C-1DF2-F666-EA14B84784D7}"/>
              </a:ext>
            </a:extLst>
          </p:cNvPr>
          <p:cNvGrpSpPr/>
          <p:nvPr/>
        </p:nvGrpSpPr>
        <p:grpSpPr>
          <a:xfrm>
            <a:off x="118736" y="4422320"/>
            <a:ext cx="5231078" cy="2293220"/>
            <a:chOff x="616390" y="3878979"/>
            <a:chExt cx="5231078" cy="2293220"/>
          </a:xfrm>
        </p:grpSpPr>
        <p:sp>
          <p:nvSpPr>
            <p:cNvPr id="150" name="左矢印 149">
              <a:extLst>
                <a:ext uri="{FF2B5EF4-FFF2-40B4-BE49-F238E27FC236}">
                  <a16:creationId xmlns:a16="http://schemas.microsoft.com/office/drawing/2014/main" id="{437E9132-5801-CFA7-011D-36C47424F456}"/>
                </a:ext>
              </a:extLst>
            </p:cNvPr>
            <p:cNvSpPr/>
            <p:nvPr/>
          </p:nvSpPr>
          <p:spPr>
            <a:xfrm>
              <a:off x="1076547" y="4433136"/>
              <a:ext cx="3729071" cy="244287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6891C2AE-14C4-4C18-BE79-E0528A215A00}"/>
                </a:ext>
              </a:extLst>
            </p:cNvPr>
            <p:cNvGrpSpPr/>
            <p:nvPr/>
          </p:nvGrpSpPr>
          <p:grpSpPr>
            <a:xfrm>
              <a:off x="1094989" y="4722658"/>
              <a:ext cx="3729072" cy="697885"/>
              <a:chOff x="7388772" y="2932386"/>
              <a:chExt cx="4298731" cy="5096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5" name="平行四辺形 54">
                <a:extLst>
                  <a:ext uri="{FF2B5EF4-FFF2-40B4-BE49-F238E27FC236}">
                    <a16:creationId xmlns:a16="http://schemas.microsoft.com/office/drawing/2014/main" id="{F06BDB7F-688D-6095-AACF-1FC574312C6D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grpFill/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8F9B1BFE-1BE8-9E5B-EAD6-00BCFF3CE7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9C2959A1-77C0-AA56-9938-14B73C864985}"/>
                </a:ext>
              </a:extLst>
            </p:cNvPr>
            <p:cNvGrpSpPr/>
            <p:nvPr/>
          </p:nvGrpSpPr>
          <p:grpSpPr>
            <a:xfrm>
              <a:off x="4645437" y="4726671"/>
              <a:ext cx="1161506" cy="697885"/>
              <a:chOff x="7388772" y="2932386"/>
              <a:chExt cx="4298731" cy="509627"/>
            </a:xfrm>
          </p:grpSpPr>
          <p:sp>
            <p:nvSpPr>
              <p:cNvPr id="37" name="平行四辺形 36">
                <a:extLst>
                  <a:ext uri="{FF2B5EF4-FFF2-40B4-BE49-F238E27FC236}">
                    <a16:creationId xmlns:a16="http://schemas.microsoft.com/office/drawing/2014/main" id="{271FED8C-370F-2C0E-6555-D2B6C14D161F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55129AE-D3AF-242E-4356-7D98495133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7CE1ED45-77C2-35FD-243A-681DC3AC790E}"/>
                </a:ext>
              </a:extLst>
            </p:cNvPr>
            <p:cNvGrpSpPr/>
            <p:nvPr/>
          </p:nvGrpSpPr>
          <p:grpSpPr>
            <a:xfrm>
              <a:off x="2679500" y="3915946"/>
              <a:ext cx="2960211" cy="1692147"/>
              <a:chOff x="2187507" y="3210911"/>
              <a:chExt cx="2960211" cy="1692147"/>
            </a:xfrm>
          </p:grpSpPr>
          <p:pic>
            <p:nvPicPr>
              <p:cNvPr id="173" name="図 172" descr="Network Wireless Router · Free vector graphic on Pixabay">
                <a:extLst>
                  <a:ext uri="{FF2B5EF4-FFF2-40B4-BE49-F238E27FC236}">
                    <a16:creationId xmlns:a16="http://schemas.microsoft.com/office/drawing/2014/main" id="{35BE9B1A-E2B3-151D-1AEB-EEA1A62D3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7889" y="3479629"/>
                <a:ext cx="379446" cy="471036"/>
              </a:xfrm>
              <a:prstGeom prst="rect">
                <a:avLst/>
              </a:prstGeom>
            </p:spPr>
          </p:pic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6F78C91D-9738-8845-C2D5-92AD8EBCCA96}"/>
                  </a:ext>
                </a:extLst>
              </p:cNvPr>
              <p:cNvSpPr txBox="1"/>
              <p:nvPr/>
            </p:nvSpPr>
            <p:spPr>
              <a:xfrm>
                <a:off x="3477889" y="3210911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0A57EED7-72CB-53FA-80BF-EC37AA4413FC}"/>
                  </a:ext>
                </a:extLst>
              </p:cNvPr>
              <p:cNvGrpSpPr/>
              <p:nvPr/>
            </p:nvGrpSpPr>
            <p:grpSpPr>
              <a:xfrm>
                <a:off x="4432630" y="4165245"/>
                <a:ext cx="511032" cy="369332"/>
                <a:chOff x="7409266" y="3802288"/>
                <a:chExt cx="511032" cy="369332"/>
              </a:xfrm>
            </p:grpSpPr>
            <p:cxnSp>
              <p:nvCxnSpPr>
                <p:cNvPr id="177" name="直線矢印コネクタ 176">
                  <a:extLst>
                    <a:ext uri="{FF2B5EF4-FFF2-40B4-BE49-F238E27FC236}">
                      <a16:creationId xmlns:a16="http://schemas.microsoft.com/office/drawing/2014/main" id="{0AF51993-F1AE-605B-97AB-AA95CBCEE0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09266" y="4096028"/>
                  <a:ext cx="44556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36173341-B5F8-F8E6-BF0C-00FFE092F5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ja-JP" altLang="en-US" sz="1800"/>
                    </a:p>
                  </p:txBody>
                </p:sp>
              </mc:Choice>
              <mc:Fallback xmlns="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36173341-B5F8-F8E6-BF0C-00FFE092F5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三角形 41">
                <a:extLst>
                  <a:ext uri="{FF2B5EF4-FFF2-40B4-BE49-F238E27FC236}">
                    <a16:creationId xmlns:a16="http://schemas.microsoft.com/office/drawing/2014/main" id="{9B12E86D-3B96-7299-74EC-7906594F4ED6}"/>
                  </a:ext>
                </a:extLst>
              </p:cNvPr>
              <p:cNvSpPr/>
              <p:nvPr/>
            </p:nvSpPr>
            <p:spPr>
              <a:xfrm>
                <a:off x="2187507" y="3927440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pic>
            <p:nvPicPr>
              <p:cNvPr id="49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A35A1A8B-4643-15FD-5306-B25FB6F2E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32630" y="4349684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1A25C934-F3BF-E986-C9BE-B7790739DDE8}"/>
                </a:ext>
              </a:extLst>
            </p:cNvPr>
            <p:cNvGrpSpPr/>
            <p:nvPr/>
          </p:nvGrpSpPr>
          <p:grpSpPr>
            <a:xfrm>
              <a:off x="696361" y="3915946"/>
              <a:ext cx="2960211" cy="1936231"/>
              <a:chOff x="1933903" y="3940776"/>
              <a:chExt cx="2960211" cy="1936231"/>
            </a:xfrm>
          </p:grpSpPr>
          <p:pic>
            <p:nvPicPr>
              <p:cNvPr id="60" name="図 59" descr="Network Wireless Router · Free vector graphic on Pixabay">
                <a:extLst>
                  <a:ext uri="{FF2B5EF4-FFF2-40B4-BE49-F238E27FC236}">
                    <a16:creationId xmlns:a16="http://schemas.microsoft.com/office/drawing/2014/main" id="{C63A4C40-53DC-840C-AB69-590AAB199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285" y="4209494"/>
                <a:ext cx="379446" cy="471036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A1B7C04-3B15-0F69-993A-250A86DC7FEC}"/>
                  </a:ext>
                </a:extLst>
              </p:cNvPr>
              <p:cNvSpPr txBox="1"/>
              <p:nvPr/>
            </p:nvSpPr>
            <p:spPr>
              <a:xfrm>
                <a:off x="3224285" y="3940776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cxnSp>
            <p:nvCxnSpPr>
              <p:cNvPr id="63" name="Straight Arrow Connector 25">
                <a:extLst>
                  <a:ext uri="{FF2B5EF4-FFF2-40B4-BE49-F238E27FC236}">
                    <a16:creationId xmlns:a16="http://schemas.microsoft.com/office/drawing/2014/main" id="{03D863FD-D8C1-143A-82F5-4AB7081F7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3903" y="5575627"/>
                <a:ext cx="1525269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26">
                <a:extLst>
                  <a:ext uri="{FF2B5EF4-FFF2-40B4-BE49-F238E27FC236}">
                    <a16:creationId xmlns:a16="http://schemas.microsoft.com/office/drawing/2014/main" id="{20E65C59-C032-A9FF-E0D4-A5AFA49842C9}"/>
                  </a:ext>
                </a:extLst>
              </p:cNvPr>
              <p:cNvSpPr txBox="1"/>
              <p:nvPr/>
            </p:nvSpPr>
            <p:spPr>
              <a:xfrm>
                <a:off x="2485737" y="5415342"/>
                <a:ext cx="278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3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D476A1C1-18D4-2FA2-2C77-837D79C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92821" y="5052745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4" name="三角形 133">
                <a:extLst>
                  <a:ext uri="{FF2B5EF4-FFF2-40B4-BE49-F238E27FC236}">
                    <a16:creationId xmlns:a16="http://schemas.microsoft.com/office/drawing/2014/main" id="{D447CF6D-4F16-CFFF-D4FD-226BBD8500E6}"/>
                  </a:ext>
                </a:extLst>
              </p:cNvPr>
              <p:cNvSpPr/>
              <p:nvPr/>
            </p:nvSpPr>
            <p:spPr>
              <a:xfrm>
                <a:off x="1933903" y="4657305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</p:grp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80234D05-CCBE-CDA4-CABD-296307ADC634}"/>
                </a:ext>
              </a:extLst>
            </p:cNvPr>
            <p:cNvSpPr txBox="1"/>
            <p:nvPr/>
          </p:nvSpPr>
          <p:spPr>
            <a:xfrm>
              <a:off x="616390" y="4157412"/>
              <a:ext cx="1762511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600" dirty="0"/>
                <a:t>Area of interest</a:t>
              </a:r>
              <a:endParaRPr lang="ja-JP" altLang="en-US" sz="1600"/>
            </a:p>
          </p:txBody>
        </p:sp>
        <p:sp>
          <p:nvSpPr>
            <p:cNvPr id="152" name="左矢印 151">
              <a:extLst>
                <a:ext uri="{FF2B5EF4-FFF2-40B4-BE49-F238E27FC236}">
                  <a16:creationId xmlns:a16="http://schemas.microsoft.com/office/drawing/2014/main" id="{6C8B6498-D55F-6278-5645-711458C0CFB2}"/>
                </a:ext>
              </a:extLst>
            </p:cNvPr>
            <p:cNvSpPr/>
            <p:nvPr/>
          </p:nvSpPr>
          <p:spPr>
            <a:xfrm>
              <a:off x="4847436" y="4428066"/>
              <a:ext cx="958243" cy="24428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6CA4E11D-06C4-2123-096E-22AA8DA94451}"/>
                </a:ext>
              </a:extLst>
            </p:cNvPr>
            <p:cNvSpPr txBox="1"/>
            <p:nvPr/>
          </p:nvSpPr>
          <p:spPr>
            <a:xfrm>
              <a:off x="4660529" y="3878979"/>
              <a:ext cx="1186939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600" dirty="0"/>
                <a:t>Look-ahead area</a:t>
              </a:r>
              <a:endParaRPr lang="ja-JP" altLang="en-US" sz="1600"/>
            </a:p>
          </p:txBody>
        </p: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47FF2938-4259-A9C7-FF94-92E503AAE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889" y="5435967"/>
              <a:ext cx="1393548" cy="41140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DB35C67E-5F89-11A2-3A73-EEB57939DD4D}"/>
                </a:ext>
              </a:extLst>
            </p:cNvPr>
            <p:cNvGrpSpPr/>
            <p:nvPr/>
          </p:nvGrpSpPr>
          <p:grpSpPr>
            <a:xfrm>
              <a:off x="3251889" y="5626393"/>
              <a:ext cx="2374896" cy="545806"/>
              <a:chOff x="3117465" y="5539369"/>
              <a:chExt cx="2374896" cy="545806"/>
            </a:xfrm>
          </p:grpSpPr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64FDA438-AB68-BCE7-9D38-763E47BE67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8157" y="5768047"/>
                <a:ext cx="237420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>
                <a:extLst>
                  <a:ext uri="{FF2B5EF4-FFF2-40B4-BE49-F238E27FC236}">
                    <a16:creationId xmlns:a16="http://schemas.microsoft.com/office/drawing/2014/main" id="{DC852EEA-1CB4-D565-2BA7-7805C3C5F581}"/>
                  </a:ext>
                </a:extLst>
              </p:cNvPr>
              <p:cNvCxnSpPr/>
              <p:nvPr/>
            </p:nvCxnSpPr>
            <p:spPr>
              <a:xfrm>
                <a:off x="4897414" y="5571050"/>
                <a:ext cx="0" cy="3400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>
                <a:extLst>
                  <a:ext uri="{FF2B5EF4-FFF2-40B4-BE49-F238E27FC236}">
                    <a16:creationId xmlns:a16="http://schemas.microsoft.com/office/drawing/2014/main" id="{7D3A8C3E-BF28-226C-C0D2-74A450220BD3}"/>
                  </a:ext>
                </a:extLst>
              </p:cNvPr>
              <p:cNvCxnSpPr/>
              <p:nvPr/>
            </p:nvCxnSpPr>
            <p:spPr>
              <a:xfrm>
                <a:off x="5491248" y="5571050"/>
                <a:ext cx="0" cy="3400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8F47553D-F23A-609E-985D-6D05038EE356}"/>
                  </a:ext>
                </a:extLst>
              </p:cNvPr>
              <p:cNvCxnSpPr/>
              <p:nvPr/>
            </p:nvCxnSpPr>
            <p:spPr>
              <a:xfrm>
                <a:off x="3117465" y="5539369"/>
                <a:ext cx="0" cy="3400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テキスト ボックス 163">
                    <a:extLst>
                      <a:ext uri="{FF2B5EF4-FFF2-40B4-BE49-F238E27FC236}">
                        <a16:creationId xmlns:a16="http://schemas.microsoft.com/office/drawing/2014/main" id="{10188091-EA75-8C57-9FDE-10980E73D244}"/>
                      </a:ext>
                    </a:extLst>
                  </p:cNvPr>
                  <p:cNvSpPr txBox="1"/>
                  <p:nvPr/>
                </p:nvSpPr>
                <p:spPr>
                  <a:xfrm>
                    <a:off x="4834792" y="5709394"/>
                    <a:ext cx="557676" cy="36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𝑐𝑜𝑛𝑛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800"/>
                  </a:p>
                </p:txBody>
              </p:sp>
            </mc:Choice>
            <mc:Fallback xmlns="">
              <p:sp>
                <p:nvSpPr>
                  <p:cNvPr id="164" name="テキスト ボックス 163">
                    <a:extLst>
                      <a:ext uri="{FF2B5EF4-FFF2-40B4-BE49-F238E27FC236}">
                        <a16:creationId xmlns:a16="http://schemas.microsoft.com/office/drawing/2014/main" id="{10188091-EA75-8C57-9FDE-10980E73D2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4792" y="5709394"/>
                    <a:ext cx="55767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33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テキスト ボックス 164">
                    <a:extLst>
                      <a:ext uri="{FF2B5EF4-FFF2-40B4-BE49-F238E27FC236}">
                        <a16:creationId xmlns:a16="http://schemas.microsoft.com/office/drawing/2014/main" id="{CA9A9FD0-1E64-4BA9-13D2-1CBFD3C5CB54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074" y="5715843"/>
                    <a:ext cx="557676" cy="36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800"/>
                  </a:p>
                </p:txBody>
              </p:sp>
            </mc:Choice>
            <mc:Fallback xmlns="">
              <p:sp>
                <p:nvSpPr>
                  <p:cNvPr id="165" name="テキスト ボックス 164">
                    <a:extLst>
                      <a:ext uri="{FF2B5EF4-FFF2-40B4-BE49-F238E27FC236}">
                        <a16:creationId xmlns:a16="http://schemas.microsoft.com/office/drawing/2014/main" id="{CA9A9FD0-1E64-4BA9-13D2-1CBFD3C5CB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074" y="5715843"/>
                    <a:ext cx="5576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818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03402725-DE45-4AA0-7E35-D18293A16955}"/>
                </a:ext>
              </a:extLst>
            </p:cNvPr>
            <p:cNvCxnSpPr>
              <a:cxnSpLocks/>
            </p:cNvCxnSpPr>
            <p:nvPr/>
          </p:nvCxnSpPr>
          <p:spPr>
            <a:xfrm>
              <a:off x="5639711" y="5429118"/>
              <a:ext cx="0" cy="42510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9C11C0D-0BF2-D056-CE58-404842B3F67A}"/>
                  </a:ext>
                </a:extLst>
              </p:cNvPr>
              <p:cNvSpPr txBox="1"/>
              <p:nvPr/>
            </p:nvSpPr>
            <p:spPr>
              <a:xfrm>
                <a:off x="1586930" y="2032844"/>
                <a:ext cx="10210590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Each vehicle downloads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𝐷𝐿</m:t>
                        </m:r>
                      </m:sub>
                    </m:sSub>
                  </m:oMath>
                </a14:m>
                <a:r>
                  <a:rPr lang="en-US" altLang="ja-JP" sz="1800" dirty="0"/>
                  <a:t> bytes of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As the vehicle approaches the area of interest and enters the AP’s coverage, it establishes a WLAN connection to download and process the data within look-ahead time window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9C11C0D-0BF2-D056-CE58-404842B3F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30" y="2032844"/>
                <a:ext cx="10210590" cy="923330"/>
              </a:xfrm>
              <a:prstGeom prst="rect">
                <a:avLst/>
              </a:prstGeom>
              <a:blipFill>
                <a:blip r:embed="rId12"/>
                <a:stretch>
                  <a:fillRect l="-373" t="-2703" b="-108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矢印 1">
            <a:extLst>
              <a:ext uri="{FF2B5EF4-FFF2-40B4-BE49-F238E27FC236}">
                <a16:creationId xmlns:a16="http://schemas.microsoft.com/office/drawing/2014/main" id="{91375B2E-D4BA-80AF-E322-1A3E021C363A}"/>
              </a:ext>
            </a:extLst>
          </p:cNvPr>
          <p:cNvSpPr/>
          <p:nvPr/>
        </p:nvSpPr>
        <p:spPr>
          <a:xfrm>
            <a:off x="4585846" y="4974572"/>
            <a:ext cx="200572" cy="363994"/>
          </a:xfrm>
          <a:prstGeom prst="downArrow">
            <a:avLst/>
          </a:prstGeom>
          <a:solidFill>
            <a:srgbClr val="00B050"/>
          </a:solidFill>
          <a:ln w="127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0105113-B3A4-D63B-3F09-39046A2778DF}"/>
              </a:ext>
            </a:extLst>
          </p:cNvPr>
          <p:cNvGrpSpPr/>
          <p:nvPr/>
        </p:nvGrpSpPr>
        <p:grpSpPr>
          <a:xfrm>
            <a:off x="1582343" y="3622576"/>
            <a:ext cx="7056641" cy="522387"/>
            <a:chOff x="1368415" y="3595586"/>
            <a:chExt cx="7056641" cy="522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テキスト ボックス 191">
                  <a:extLst>
                    <a:ext uri="{FF2B5EF4-FFF2-40B4-BE49-F238E27FC236}">
                      <a16:creationId xmlns:a16="http://schemas.microsoft.com/office/drawing/2014/main" id="{460FDCD5-FE5A-3E0D-E1AA-C362D28D7127}"/>
                    </a:ext>
                  </a:extLst>
                </p:cNvPr>
                <p:cNvSpPr txBox="1"/>
                <p:nvPr/>
              </p:nvSpPr>
              <p:spPr>
                <a:xfrm>
                  <a:off x="5334681" y="3595586"/>
                  <a:ext cx="3090375" cy="5223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𝑟𝑒𝑞𝑢𝑖𝑟𝑒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𝑙𝑜𝑜𝑘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𝑎h𝑒𝑎𝑑</m:t>
                              </m:r>
                            </m:sub>
                          </m:sSub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ja-JP" sz="1800" dirty="0"/>
                    <a:t> </a:t>
                  </a:r>
                  <a:endParaRPr lang="ja-JP" altLang="en-US" sz="1800"/>
                </a:p>
              </p:txBody>
            </p:sp>
          </mc:Choice>
          <mc:Fallback xmlns="">
            <p:sp>
              <p:nvSpPr>
                <p:cNvPr id="192" name="テキスト ボックス 191">
                  <a:extLst>
                    <a:ext uri="{FF2B5EF4-FFF2-40B4-BE49-F238E27FC236}">
                      <a16:creationId xmlns:a16="http://schemas.microsoft.com/office/drawing/2014/main" id="{460FDCD5-FE5A-3E0D-E1AA-C362D28D7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681" y="3595586"/>
                  <a:ext cx="3090375" cy="5223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68134992-E1A1-F1EA-83A3-D63ED138B7F7}"/>
                    </a:ext>
                  </a:extLst>
                </p:cNvPr>
                <p:cNvSpPr txBox="1"/>
                <p:nvPr/>
              </p:nvSpPr>
              <p:spPr>
                <a:xfrm>
                  <a:off x="1368415" y="3682798"/>
                  <a:ext cx="5473060" cy="3907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ja-JP" sz="1800" dirty="0"/>
                    <a:t>The per-vehicle data rate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𝑟𝑒𝑞𝑢𝑖𝑟𝑒</m:t>
                          </m:r>
                        </m:sub>
                      </m:sSub>
                    </m:oMath>
                  </a14:m>
                  <a:r>
                    <a:rPr lang="en-US" altLang="ja-JP" sz="1800" dirty="0"/>
                    <a:t>) is:</a:t>
                  </a:r>
                  <a:endParaRPr lang="ja-JP" altLang="en-US" sz="180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68134992-E1A1-F1EA-83A3-D63ED138B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415" y="3682798"/>
                  <a:ext cx="5473060" cy="390748"/>
                </a:xfrm>
                <a:prstGeom prst="rect">
                  <a:avLst/>
                </a:prstGeom>
                <a:blipFill>
                  <a:blip r:embed="rId14"/>
                  <a:stretch>
                    <a:fillRect l="-694" t="-6250" b="-156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B4AA72-0113-1220-F50F-D816C7B7F8E0}"/>
                  </a:ext>
                </a:extLst>
              </p:cNvPr>
              <p:cNvSpPr txBox="1"/>
              <p:nvPr/>
            </p:nvSpPr>
            <p:spPr>
              <a:xfrm>
                <a:off x="5441655" y="4701193"/>
                <a:ext cx="659054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𝑙𝑜𝑜𝑘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𝑎h𝑒𝑎𝑑</m:t>
                        </m:r>
                      </m:sub>
                    </m:sSub>
                  </m:oMath>
                </a14:m>
                <a:r>
                  <a:rPr lang="en-US" altLang="ja-JP" sz="1800" dirty="0"/>
                  <a:t>=1s, AWGN channel with pathloss model [3]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B4AA72-0113-1220-F50F-D816C7B7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55" y="4701193"/>
                <a:ext cx="6590542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3E25CC68-5E68-2F3B-1A85-C5EEA7F2B0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30787"/>
                  </p:ext>
                </p:extLst>
              </p:nvPr>
            </p:nvGraphicFramePr>
            <p:xfrm>
              <a:off x="5429176" y="5094649"/>
              <a:ext cx="6646285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48830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83675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627961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817939">
                      <a:extLst>
                        <a:ext uri="{9D8B030D-6E8A-4147-A177-3AD203B41FA5}">
                          <a16:colId xmlns:a16="http://schemas.microsoft.com/office/drawing/2014/main" val="3681611107"/>
                        </a:ext>
                      </a:extLst>
                    </a:gridCol>
                    <a:gridCol w="834591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262362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370927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Frequency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BW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TX </a:t>
                          </a:r>
                        </a:p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power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𝑟𝑒𝑞𝑢𝑖𝑟𝑒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𝑠𝑢𝑝𝑝𝑜𝑟𝑡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4Mb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2.4GHz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20MHz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20dBm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ja-JP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𝑴𝒃𝒑𝒔</m:t>
                                </m:r>
                              </m:oMath>
                            </m:oMathPara>
                          </a14:m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103.2Mbps</a:t>
                          </a:r>
                        </a:p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@ 90m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3E25CC68-5E68-2F3B-1A85-C5EEA7F2B0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30787"/>
                  </p:ext>
                </p:extLst>
              </p:nvPr>
            </p:nvGraphicFramePr>
            <p:xfrm>
              <a:off x="5429176" y="5094649"/>
              <a:ext cx="6646285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48830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83675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627961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817939">
                      <a:extLst>
                        <a:ext uri="{9D8B030D-6E8A-4147-A177-3AD203B41FA5}">
                          <a16:colId xmlns:a16="http://schemas.microsoft.com/office/drawing/2014/main" val="3681611107"/>
                        </a:ext>
                      </a:extLst>
                    </a:gridCol>
                    <a:gridCol w="834591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262362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370927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1961" t="-4348" r="-929412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Frequency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BW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TX </a:t>
                          </a:r>
                        </a:p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power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17000" t="-4348" r="-109000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86111" t="-4348" r="-926" b="-1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4Mb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2.4GHz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20MHz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20dBm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17000" t="-104348" r="-109000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103.2Mbps</a:t>
                          </a:r>
                        </a:p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@ 90m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6571C31-043B-5EE9-7CB9-EB1C3ED0FE43}"/>
                  </a:ext>
                </a:extLst>
              </p:cNvPr>
              <p:cNvSpPr txBox="1"/>
              <p:nvPr/>
            </p:nvSpPr>
            <p:spPr>
              <a:xfrm>
                <a:off x="1582624" y="4094280"/>
                <a:ext cx="10800066" cy="390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From the pathloss model, the supported throughput at distance 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𝑠𝑢𝑝𝑝𝑜𝑟𝑡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800" dirty="0"/>
                  <a:t>) can be estimated [3, 4]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6571C31-043B-5EE9-7CB9-EB1C3ED0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4" y="4094280"/>
                <a:ext cx="10800066" cy="390748"/>
              </a:xfrm>
              <a:prstGeom prst="rect">
                <a:avLst/>
              </a:prstGeom>
              <a:blipFill>
                <a:blip r:embed="rId17"/>
                <a:stretch>
                  <a:fillRect l="-353" t="-6250" b="-156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フッター プレースホルダー 4">
            <a:extLst>
              <a:ext uri="{FF2B5EF4-FFF2-40B4-BE49-F238E27FC236}">
                <a16:creationId xmlns:a16="http://schemas.microsoft.com/office/drawing/2014/main" id="{671130AD-4B77-4BDF-7D99-77A73281BA9B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E8DA14-F275-074B-1F59-52FA1C5F6F17}"/>
              </a:ext>
            </a:extLst>
          </p:cNvPr>
          <p:cNvSpPr txBox="1"/>
          <p:nvPr/>
        </p:nvSpPr>
        <p:spPr>
          <a:xfrm>
            <a:off x="1218464" y="1780260"/>
            <a:ext cx="21112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Scenario:</a:t>
            </a:r>
            <a:endParaRPr lang="ja-JP" altLang="en-US" sz="1800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4889A8-0F07-4395-695E-DFFA2AB72B18}"/>
              </a:ext>
            </a:extLst>
          </p:cNvPr>
          <p:cNvSpPr txBox="1"/>
          <p:nvPr/>
        </p:nvSpPr>
        <p:spPr>
          <a:xfrm>
            <a:off x="1231974" y="2791520"/>
            <a:ext cx="21112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Requirement:</a:t>
            </a:r>
            <a:endParaRPr lang="ja-JP" altLang="en-US" sz="1800" u="sng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8CA017-DC69-B280-E0A9-DB34EABDCEB1}"/>
              </a:ext>
            </a:extLst>
          </p:cNvPr>
          <p:cNvSpPr txBox="1"/>
          <p:nvPr/>
        </p:nvSpPr>
        <p:spPr>
          <a:xfrm>
            <a:off x="5441655" y="4404569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Numerical example: </a:t>
            </a:r>
          </a:p>
        </p:txBody>
      </p:sp>
    </p:spTree>
    <p:extLst>
      <p:ext uri="{BB962C8B-B14F-4D97-AF65-F5344CB8AC3E}">
        <p14:creationId xmlns:p14="http://schemas.microsoft.com/office/powerpoint/2010/main" val="20847866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C5DE-86C2-B9D4-729A-165755F7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DDA1386-86AA-4D98-EC1B-C361746E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example for regional HD MAP use case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2FEA5B2E-9BCF-3062-7FF3-F7780EC55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dirty="0"/>
              <a:t>Case 2: multiple vehicles downloading map data while approaching the area of interest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F705896F-CFE8-4F2D-5C82-95243B921379}"/>
                  </a:ext>
                </a:extLst>
              </p:cNvPr>
              <p:cNvSpPr txBox="1"/>
              <p:nvPr/>
            </p:nvSpPr>
            <p:spPr>
              <a:xfrm>
                <a:off x="1368415" y="1881781"/>
                <a:ext cx="1021059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Vehicle density (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1800" dirty="0"/>
                  <a:t>) should be considered. </a:t>
                </a:r>
              </a:p>
            </p:txBody>
          </p:sp>
        </mc:Choice>
        <mc:Fallback xmlns="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F705896F-CFE8-4F2D-5C82-95243B921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15" y="1881781"/>
                <a:ext cx="10210590" cy="369332"/>
              </a:xfrm>
              <a:prstGeom prst="rect">
                <a:avLst/>
              </a:prstGeom>
              <a:blipFill>
                <a:blip r:embed="rId3"/>
                <a:stretch>
                  <a:fillRect l="-373" t="-10000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F922B328-BFA1-1310-DB6F-4EA7710A1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627938"/>
                  </p:ext>
                </p:extLst>
              </p:nvPr>
            </p:nvGraphicFramePr>
            <p:xfrm>
              <a:off x="5513136" y="4568367"/>
              <a:ext cx="6692710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90279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856251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560554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445045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044959">
                      <a:extLst>
                        <a:ext uri="{9D8B030D-6E8A-4147-A177-3AD203B41FA5}">
                          <a16:colId xmlns:a16="http://schemas.microsoft.com/office/drawing/2014/main" val="3255729513"/>
                        </a:ext>
                      </a:extLst>
                    </a:gridCol>
                    <a:gridCol w="745002">
                      <a:extLst>
                        <a:ext uri="{9D8B030D-6E8A-4147-A177-3AD203B41FA5}">
                          <a16:colId xmlns:a16="http://schemas.microsoft.com/office/drawing/2014/main" val="1542750836"/>
                        </a:ext>
                      </a:extLst>
                    </a:gridCol>
                    <a:gridCol w="1126854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223766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𝑟𝑒𝑎𝑐𝑡𝑖𝑜𝑛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𝑚𝑖𝑛𝑖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𝑔𝑎𝑝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Multi-lane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𝑖𝑛𝑡𝑒𝑟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108~400 vehicles/km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F922B328-BFA1-1310-DB6F-4EA7710A1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627938"/>
                  </p:ext>
                </p:extLst>
              </p:nvPr>
            </p:nvGraphicFramePr>
            <p:xfrm>
              <a:off x="5513136" y="4568367"/>
              <a:ext cx="6692710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90279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856251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560554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445045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044959">
                      <a:extLst>
                        <a:ext uri="{9D8B030D-6E8A-4147-A177-3AD203B41FA5}">
                          <a16:colId xmlns:a16="http://schemas.microsoft.com/office/drawing/2014/main" val="3255729513"/>
                        </a:ext>
                      </a:extLst>
                    </a:gridCol>
                    <a:gridCol w="745002">
                      <a:extLst>
                        <a:ext uri="{9D8B030D-6E8A-4147-A177-3AD203B41FA5}">
                          <a16:colId xmlns:a16="http://schemas.microsoft.com/office/drawing/2014/main" val="1542750836"/>
                        </a:ext>
                      </a:extLst>
                    </a:gridCol>
                    <a:gridCol w="1126854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223766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" t="-2174" r="-877778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882" t="-2174" r="-597059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9545" t="-2174" r="-822727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143" t="-2174" r="-934286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3373" t="-2174" r="-293976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Multi-lane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0909" t="-2174" r="-110227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5361" t="-2174" b="-1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9545" t="-102174" r="-82272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0909" t="-102174" r="-11022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108~400 vehicles/km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321622-1FCC-3539-85BC-2754D02C321C}"/>
                  </a:ext>
                </a:extLst>
              </p:cNvPr>
              <p:cNvSpPr txBox="1"/>
              <p:nvPr/>
            </p:nvSpPr>
            <p:spPr>
              <a:xfrm>
                <a:off x="1599608" y="2203671"/>
                <a:ext cx="1043341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1800" dirty="0"/>
                  <a:t> (vehicles/km, linear) depends on inter-vehicle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𝑖𝑛𝑡𝑒𝑟</m:t>
                        </m:r>
                      </m:sub>
                    </m:sSub>
                  </m:oMath>
                </a14:m>
                <a:r>
                  <a:rPr lang="en-US" altLang="ja-JP" sz="1800" dirty="0"/>
                  <a:t>), calculated using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321622-1FCC-3539-85BC-2754D02C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8" y="2203671"/>
                <a:ext cx="10433412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43559F-3D3B-1757-C951-CB6578A738F9}"/>
                  </a:ext>
                </a:extLst>
              </p:cNvPr>
              <p:cNvSpPr txBox="1"/>
              <p:nvPr/>
            </p:nvSpPr>
            <p:spPr>
              <a:xfrm>
                <a:off x="1990894" y="3643306"/>
                <a:ext cx="138247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=1/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𝑖𝑛𝑡𝑒𝑟</m:t>
                          </m:r>
                        </m:sub>
                      </m:sSub>
                    </m:oMath>
                  </m:oMathPara>
                </a14:m>
                <a:endParaRPr lang="ja-JP" altLang="en-US" sz="18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43559F-3D3B-1757-C951-CB6578A7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94" y="3643306"/>
                <a:ext cx="1382476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B456DF7-811C-1D0B-9456-8D3499C175F7}"/>
                  </a:ext>
                </a:extLst>
              </p:cNvPr>
              <p:cNvSpPr txBox="1"/>
              <p:nvPr/>
            </p:nvSpPr>
            <p:spPr>
              <a:xfrm>
                <a:off x="1461900" y="2519538"/>
                <a:ext cx="6443643" cy="976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𝑖𝑛𝑡𝑒𝑟</m:t>
                          </m:r>
                        </m:sub>
                      </m:sSub>
                      <m:r>
                        <a:rPr lang="en-US" altLang="ja-JP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ja-JP" alt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・</m:t>
                              </m:r>
                              <m:sSub>
                                <m:sSub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𝑟𝑒𝑎𝑐𝑡𝑖𝑜𝑛</m:t>
                                  </m:r>
                                </m:sub>
                              </m:s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𝐹𝑟𝑒𝑒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𝑓𝑙𝑜𝑤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𝑡𝑟𝑎𝑓𝑓𝑖𝑐</m:t>
                              </m:r>
                            </m:e>
                            <m:e>
                              <m: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𝑚𝑖𝑛𝑖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𝑔𝑎𝑝</m:t>
                              </m:r>
                              <m: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𝐶𝑜𝑛𝑔𝑒𝑠𝑡𝑒𝑑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𝑡𝑟𝑎𝑓𝑓𝑖𝑐</m:t>
                              </m:r>
                            </m:e>
                          </m:eqAr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ja-JP" altLang="en-US" sz="18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B456DF7-811C-1D0B-9456-8D3499C1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00" y="2519538"/>
                <a:ext cx="6443643" cy="976614"/>
              </a:xfrm>
              <a:prstGeom prst="rect">
                <a:avLst/>
              </a:prstGeom>
              <a:blipFill>
                <a:blip r:embed="rId7"/>
                <a:stretch>
                  <a:fillRect l="-4134" t="-203846" b="-2910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7837D97-0480-1D7F-E069-4D8776E4F181}"/>
                  </a:ext>
                </a:extLst>
              </p:cNvPr>
              <p:cNvSpPr txBox="1"/>
              <p:nvPr/>
            </p:nvSpPr>
            <p:spPr>
              <a:xfrm>
                <a:off x="1085020" y="5823891"/>
                <a:ext cx="10441783" cy="689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/>
                  <a:t>The required per-vehicle data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𝑟𝑒𝑞𝑢𝑖𝑟𝑒</m:t>
                        </m:r>
                      </m:sub>
                    </m:sSub>
                  </m:oMath>
                </a14:m>
                <a:r>
                  <a:rPr lang="en-US" altLang="ja-JP" sz="1800" dirty="0"/>
                  <a:t>) may not be achievable when vehicle density is high. For instance, if more than 25 vehicles each require 4 Mbps, the total data demand could exceed the AP’s capacity, </a:t>
                </a:r>
                <a14:m>
                  <m:oMath xmlns:m="http://schemas.openxmlformats.org/officeDocument/2006/math">
                    <m:r>
                      <a:rPr lang="en-US" altLang="ja-JP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𝑠𝑢𝑝𝑝𝑜𝑟𝑡</m:t>
                        </m:r>
                      </m:sub>
                    </m:sSub>
                  </m:oMath>
                </a14:m>
                <a:endParaRPr lang="en-US" altLang="ja-JP" sz="18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7837D97-0480-1D7F-E069-4D8776E4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020" y="5823891"/>
                <a:ext cx="10441783" cy="689163"/>
              </a:xfrm>
              <a:prstGeom prst="rect">
                <a:avLst/>
              </a:prstGeom>
              <a:blipFill>
                <a:blip r:embed="rId8"/>
                <a:stretch>
                  <a:fillRect l="-486" t="-3636" b="-909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4A088A9D-83C1-E564-E444-DADD4ED430CC}"/>
              </a:ext>
            </a:extLst>
          </p:cNvPr>
          <p:cNvGrpSpPr/>
          <p:nvPr/>
        </p:nvGrpSpPr>
        <p:grpSpPr>
          <a:xfrm>
            <a:off x="107788" y="4026796"/>
            <a:ext cx="5425178" cy="1936231"/>
            <a:chOff x="107788" y="4026796"/>
            <a:chExt cx="5425178" cy="193623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670E4C9-576D-D157-A2BB-9F57CE079342}"/>
                </a:ext>
              </a:extLst>
            </p:cNvPr>
            <p:cNvGrpSpPr/>
            <p:nvPr/>
          </p:nvGrpSpPr>
          <p:grpSpPr>
            <a:xfrm>
              <a:off x="107788" y="4026796"/>
              <a:ext cx="5425178" cy="1936231"/>
              <a:chOff x="115454" y="1863387"/>
              <a:chExt cx="5425178" cy="1936231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08216318-FC94-83E6-0F26-9D25E10034B7}"/>
                  </a:ext>
                </a:extLst>
              </p:cNvPr>
              <p:cNvGrpSpPr/>
              <p:nvPr/>
            </p:nvGrpSpPr>
            <p:grpSpPr>
              <a:xfrm>
                <a:off x="736728" y="2670099"/>
                <a:ext cx="3729072" cy="697885"/>
                <a:chOff x="7388772" y="2932386"/>
                <a:chExt cx="4298731" cy="509627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8" name="平行四辺形 127">
                  <a:extLst>
                    <a:ext uri="{FF2B5EF4-FFF2-40B4-BE49-F238E27FC236}">
                      <a16:creationId xmlns:a16="http://schemas.microsoft.com/office/drawing/2014/main" id="{07AB3C29-C510-80E0-E07E-7728C877AD6A}"/>
                    </a:ext>
                  </a:extLst>
                </p:cNvPr>
                <p:cNvSpPr/>
                <p:nvPr/>
              </p:nvSpPr>
              <p:spPr>
                <a:xfrm>
                  <a:off x="7388772" y="2932386"/>
                  <a:ext cx="4298731" cy="509627"/>
                </a:xfrm>
                <a:prstGeom prst="parallelogram">
                  <a:avLst/>
                </a:prstGeom>
                <a:grpFill/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0A0BE7E5-0E35-B6EB-67AF-AC254A29F0E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66173" y="3199167"/>
                  <a:ext cx="4101411" cy="0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左矢印 17">
                <a:extLst>
                  <a:ext uri="{FF2B5EF4-FFF2-40B4-BE49-F238E27FC236}">
                    <a16:creationId xmlns:a16="http://schemas.microsoft.com/office/drawing/2014/main" id="{DA5AF096-143E-C427-4248-9B0289E7627A}"/>
                  </a:ext>
                </a:extLst>
              </p:cNvPr>
              <p:cNvSpPr/>
              <p:nvPr/>
            </p:nvSpPr>
            <p:spPr>
              <a:xfrm>
                <a:off x="718286" y="2380577"/>
                <a:ext cx="3729071" cy="244287"/>
              </a:xfrm>
              <a:prstGeom prst="lef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78F4859A-E256-5CA4-EFC2-770A7DBBFD1A}"/>
                  </a:ext>
                </a:extLst>
              </p:cNvPr>
              <p:cNvGrpSpPr/>
              <p:nvPr/>
            </p:nvGrpSpPr>
            <p:grpSpPr>
              <a:xfrm>
                <a:off x="4287176" y="2674112"/>
                <a:ext cx="1161506" cy="697885"/>
                <a:chOff x="7388772" y="2932386"/>
                <a:chExt cx="4298731" cy="509627"/>
              </a:xfrm>
            </p:grpSpPr>
            <p:sp>
              <p:nvSpPr>
                <p:cNvPr id="57" name="平行四辺形 56">
                  <a:extLst>
                    <a:ext uri="{FF2B5EF4-FFF2-40B4-BE49-F238E27FC236}">
                      <a16:creationId xmlns:a16="http://schemas.microsoft.com/office/drawing/2014/main" id="{6599A57B-8BB3-07DF-1E71-9466A30EDB6B}"/>
                    </a:ext>
                  </a:extLst>
                </p:cNvPr>
                <p:cNvSpPr/>
                <p:nvPr/>
              </p:nvSpPr>
              <p:spPr>
                <a:xfrm>
                  <a:off x="7388772" y="2932386"/>
                  <a:ext cx="4298731" cy="509627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80D82C2E-3FD2-5577-66C2-E09AC8C2FFC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66173" y="3199167"/>
                  <a:ext cx="4101411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4223A926-3241-3EBF-A9DF-07868AA42531}"/>
                  </a:ext>
                </a:extLst>
              </p:cNvPr>
              <p:cNvGrpSpPr/>
              <p:nvPr/>
            </p:nvGrpSpPr>
            <p:grpSpPr>
              <a:xfrm>
                <a:off x="2321239" y="1863387"/>
                <a:ext cx="3067232" cy="1692147"/>
                <a:chOff x="2187507" y="3210911"/>
                <a:chExt cx="3067232" cy="1692147"/>
              </a:xfrm>
            </p:grpSpPr>
            <p:pic>
              <p:nvPicPr>
                <p:cNvPr id="43" name="図 42" descr="Network Wireless Router · Free vector graphic on Pixabay">
                  <a:extLst>
                    <a:ext uri="{FF2B5EF4-FFF2-40B4-BE49-F238E27FC236}">
                      <a16:creationId xmlns:a16="http://schemas.microsoft.com/office/drawing/2014/main" id="{64016F9C-1815-FF9A-801C-960CD782C1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7889" y="3479629"/>
                  <a:ext cx="379446" cy="471036"/>
                </a:xfrm>
                <a:prstGeom prst="rect">
                  <a:avLst/>
                </a:prstGeom>
              </p:spPr>
            </p:pic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832C22B9-8A60-74A5-7275-EF121C2A4E10}"/>
                    </a:ext>
                  </a:extLst>
                </p:cNvPr>
                <p:cNvSpPr txBox="1"/>
                <p:nvPr/>
              </p:nvSpPr>
              <p:spPr>
                <a:xfrm>
                  <a:off x="3477889" y="3210911"/>
                  <a:ext cx="5267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ja-JP" sz="1400" dirty="0"/>
                    <a:t>AP</a:t>
                  </a:r>
                  <a:endParaRPr lang="ja-JP" altLang="en-US" sz="1400"/>
                </a:p>
              </p:txBody>
            </p:sp>
            <p:grpSp>
              <p:nvGrpSpPr>
                <p:cNvPr id="45" name="グループ化 44">
                  <a:extLst>
                    <a:ext uri="{FF2B5EF4-FFF2-40B4-BE49-F238E27FC236}">
                      <a16:creationId xmlns:a16="http://schemas.microsoft.com/office/drawing/2014/main" id="{BA9CE5B5-A6F7-DCF6-6CCC-C91F144E1A22}"/>
                    </a:ext>
                  </a:extLst>
                </p:cNvPr>
                <p:cNvGrpSpPr/>
                <p:nvPr/>
              </p:nvGrpSpPr>
              <p:grpSpPr>
                <a:xfrm>
                  <a:off x="4243677" y="3943564"/>
                  <a:ext cx="699985" cy="591013"/>
                  <a:chOff x="7220313" y="3580607"/>
                  <a:chExt cx="699985" cy="591013"/>
                </a:xfrm>
              </p:grpSpPr>
              <p:pic>
                <p:nvPicPr>
                  <p:cNvPr id="52" name="Picture 18" descr="Free Car SVG, PNG Icon, Symbol. Download Image.">
                    <a:extLst>
                      <a:ext uri="{FF2B5EF4-FFF2-40B4-BE49-F238E27FC236}">
                        <a16:creationId xmlns:a16="http://schemas.microsoft.com/office/drawing/2014/main" id="{67FF4756-F3AC-C077-74DD-1E481BF1CB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220313" y="3580607"/>
                    <a:ext cx="466351" cy="5533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53" name="直線矢印コネクタ 52">
                    <a:extLst>
                      <a:ext uri="{FF2B5EF4-FFF2-40B4-BE49-F238E27FC236}">
                        <a16:creationId xmlns:a16="http://schemas.microsoft.com/office/drawing/2014/main" id="{E4773F27-44AD-D692-7EE8-DE7A54C2C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09266" y="4096028"/>
                    <a:ext cx="445567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テキスト ボックス 55">
                        <a:extLst>
                          <a:ext uri="{FF2B5EF4-FFF2-40B4-BE49-F238E27FC236}">
                            <a16:creationId xmlns:a16="http://schemas.microsoft.com/office/drawing/2014/main" id="{1DAA90F6-FB1E-BD12-46C1-4B504A5733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01367" y="3802288"/>
                        <a:ext cx="418931" cy="36933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ja-JP" altLang="en-US" sz="1800"/>
                      </a:p>
                    </p:txBody>
                  </p:sp>
                </mc:Choice>
                <mc:Fallback xmlns="">
                  <p:sp>
                    <p:nvSpPr>
                      <p:cNvPr id="21" name="テキスト ボックス 20">
                        <a:extLst>
                          <a:ext uri="{FF2B5EF4-FFF2-40B4-BE49-F238E27FC236}">
                            <a16:creationId xmlns:a16="http://schemas.microsoft.com/office/drawing/2014/main" id="{FC770CBC-1D3D-AA6E-CCD2-331E19EE80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01367" y="3802288"/>
                        <a:ext cx="418931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46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8F2CB435-8CCB-F6B3-0AD3-3C5FEDDA9C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788388" y="3929479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三角形 46">
                  <a:extLst>
                    <a:ext uri="{FF2B5EF4-FFF2-40B4-BE49-F238E27FC236}">
                      <a16:creationId xmlns:a16="http://schemas.microsoft.com/office/drawing/2014/main" id="{1AC182A2-CB63-92EB-1B12-BAE59E55CD52}"/>
                    </a:ext>
                  </a:extLst>
                </p:cNvPr>
                <p:cNvSpPr/>
                <p:nvPr/>
              </p:nvSpPr>
              <p:spPr>
                <a:xfrm>
                  <a:off x="2187507" y="3927440"/>
                  <a:ext cx="2960211" cy="803492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pic>
              <p:nvPicPr>
                <p:cNvPr id="48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A7293BD4-C6A6-1442-C32A-31A51B7BD9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967323" y="4065145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9DDF61A9-C4EE-1C9E-ECE9-D337485FF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595362" y="4292874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970C24C7-C2C9-39BA-062D-8ADC21A296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32630" y="4349684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79EA224-5246-2B52-6733-5E470A4742FA}"/>
                  </a:ext>
                </a:extLst>
              </p:cNvPr>
              <p:cNvSpPr txBox="1"/>
              <p:nvPr/>
            </p:nvSpPr>
            <p:spPr>
              <a:xfrm>
                <a:off x="115454" y="1894932"/>
                <a:ext cx="1762511" cy="338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600" dirty="0"/>
                  <a:t>Area of interest</a:t>
                </a:r>
                <a:endParaRPr lang="ja-JP" altLang="en-US" sz="1600"/>
              </a:p>
            </p:txBody>
          </p:sp>
          <p:sp>
            <p:nvSpPr>
              <p:cNvPr id="24" name="左矢印 23">
                <a:extLst>
                  <a:ext uri="{FF2B5EF4-FFF2-40B4-BE49-F238E27FC236}">
                    <a16:creationId xmlns:a16="http://schemas.microsoft.com/office/drawing/2014/main" id="{549294CC-9B87-404F-459A-4B9F4C49B295}"/>
                  </a:ext>
                </a:extLst>
              </p:cNvPr>
              <p:cNvSpPr/>
              <p:nvPr/>
            </p:nvSpPr>
            <p:spPr>
              <a:xfrm>
                <a:off x="4489175" y="2375507"/>
                <a:ext cx="958243" cy="244287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5860F6C-FA9B-F49B-01E2-EEEF2597210A}"/>
                  </a:ext>
                </a:extLst>
              </p:cNvPr>
              <p:cNvSpPr txBox="1"/>
              <p:nvPr/>
            </p:nvSpPr>
            <p:spPr>
              <a:xfrm>
                <a:off x="4353693" y="1903251"/>
                <a:ext cx="1186939" cy="584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600" dirty="0"/>
                  <a:t>Look-ahead area</a:t>
                </a:r>
                <a:endParaRPr lang="ja-JP" altLang="en-US" sz="1600"/>
              </a:p>
            </p:txBody>
          </p: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62A1E964-D295-B871-7E71-A33A3AAF9AB9}"/>
                  </a:ext>
                </a:extLst>
              </p:cNvPr>
              <p:cNvGrpSpPr/>
              <p:nvPr/>
            </p:nvGrpSpPr>
            <p:grpSpPr>
              <a:xfrm>
                <a:off x="218480" y="1863387"/>
                <a:ext cx="2960211" cy="1936231"/>
                <a:chOff x="1933903" y="3940776"/>
                <a:chExt cx="2960211" cy="1936231"/>
              </a:xfrm>
            </p:grpSpPr>
            <p:pic>
              <p:nvPicPr>
                <p:cNvPr id="27" name="図 26" descr="Network Wireless Router · Free vector graphic on Pixabay">
                  <a:extLst>
                    <a:ext uri="{FF2B5EF4-FFF2-40B4-BE49-F238E27FC236}">
                      <a16:creationId xmlns:a16="http://schemas.microsoft.com/office/drawing/2014/main" id="{60D5E6F9-214A-BF1A-2AF0-2F018D5785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285" y="4209494"/>
                  <a:ext cx="379446" cy="471036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32BBAD92-8632-D01C-2E71-2BD6A746340C}"/>
                    </a:ext>
                  </a:extLst>
                </p:cNvPr>
                <p:cNvSpPr txBox="1"/>
                <p:nvPr/>
              </p:nvSpPr>
              <p:spPr>
                <a:xfrm>
                  <a:off x="3224285" y="3940776"/>
                  <a:ext cx="5267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ja-JP" sz="1400" dirty="0"/>
                    <a:t>AP</a:t>
                  </a:r>
                  <a:endParaRPr lang="ja-JP" altLang="en-US" sz="1400"/>
                </a:p>
              </p:txBody>
            </p:sp>
            <p:sp>
              <p:nvSpPr>
                <p:cNvPr id="30" name="TextBox 26">
                  <a:extLst>
                    <a:ext uri="{FF2B5EF4-FFF2-40B4-BE49-F238E27FC236}">
                      <a16:creationId xmlns:a16="http://schemas.microsoft.com/office/drawing/2014/main" id="{AE727793-AD57-458F-311C-3DFDB7FF15DC}"/>
                    </a:ext>
                  </a:extLst>
                </p:cNvPr>
                <p:cNvSpPr txBox="1"/>
                <p:nvPr/>
              </p:nvSpPr>
              <p:spPr>
                <a:xfrm>
                  <a:off x="2485737" y="5415342"/>
                  <a:ext cx="2789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DA6FDFDA-8B55-B6CA-39E6-7AA3EA7035F4}"/>
                    </a:ext>
                  </a:extLst>
                </p:cNvPr>
                <p:cNvGrpSpPr/>
                <p:nvPr/>
              </p:nvGrpSpPr>
              <p:grpSpPr>
                <a:xfrm>
                  <a:off x="3408873" y="4566835"/>
                  <a:ext cx="483826" cy="759574"/>
                  <a:chOff x="6639113" y="3474013"/>
                  <a:chExt cx="483826" cy="759574"/>
                </a:xfrm>
              </p:grpSpPr>
              <p:pic>
                <p:nvPicPr>
                  <p:cNvPr id="38" name="Picture 18" descr="Free Car SVG, PNG Icon, Symbol. Download Image.">
                    <a:extLst>
                      <a:ext uri="{FF2B5EF4-FFF2-40B4-BE49-F238E27FC236}">
                        <a16:creationId xmlns:a16="http://schemas.microsoft.com/office/drawing/2014/main" id="{A5B6B281-DE7F-453D-14A1-E559651DA6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639113" y="3680213"/>
                    <a:ext cx="466351" cy="5533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39" name="直線矢印コネクタ 38">
                    <a:extLst>
                      <a:ext uri="{FF2B5EF4-FFF2-40B4-BE49-F238E27FC236}">
                        <a16:creationId xmlns:a16="http://schemas.microsoft.com/office/drawing/2014/main" id="{25F4CF3C-2D32-5473-67FC-05A3C15BB9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59897" y="3780718"/>
                    <a:ext cx="445567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テキスト ボックス 39">
                        <a:extLst>
                          <a:ext uri="{FF2B5EF4-FFF2-40B4-BE49-F238E27FC236}">
                            <a16:creationId xmlns:a16="http://schemas.microsoft.com/office/drawing/2014/main" id="{7103A656-39FE-222B-3220-C842BFB54E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008" y="3474013"/>
                        <a:ext cx="418931" cy="36933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ja-JP" altLang="en-US" sz="1800"/>
                      </a:p>
                    </p:txBody>
                  </p:sp>
                </mc:Choice>
                <mc:Fallback xmlns="">
                  <p:sp>
                    <p:nvSpPr>
                      <p:cNvPr id="142" name="テキスト ボックス 141">
                        <a:extLst>
                          <a:ext uri="{FF2B5EF4-FFF2-40B4-BE49-F238E27FC236}">
                            <a16:creationId xmlns:a16="http://schemas.microsoft.com/office/drawing/2014/main" id="{006088C4-C16C-B5E0-C807-93CAE3A86C5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008" y="3474013"/>
                        <a:ext cx="418931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32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A0F8F761-3228-EB5A-1C24-80D2536340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992821" y="5052745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三角形 32">
                  <a:extLst>
                    <a:ext uri="{FF2B5EF4-FFF2-40B4-BE49-F238E27FC236}">
                      <a16:creationId xmlns:a16="http://schemas.microsoft.com/office/drawing/2014/main" id="{E2F513F1-E624-BACF-C761-1412A681E5BE}"/>
                    </a:ext>
                  </a:extLst>
                </p:cNvPr>
                <p:cNvSpPr/>
                <p:nvPr/>
              </p:nvSpPr>
              <p:spPr>
                <a:xfrm>
                  <a:off x="1933903" y="4657305"/>
                  <a:ext cx="2960211" cy="803492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pic>
              <p:nvPicPr>
                <p:cNvPr id="34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290CDB66-43BB-CB10-D833-9097AD2539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713719" y="4795010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F99F135C-5E39-1DC2-BB59-9D09DFB78F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41758" y="5022739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30045D77-FC67-CFCD-E629-6BD26B619E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715658" y="5036859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" name="下矢印 1">
              <a:extLst>
                <a:ext uri="{FF2B5EF4-FFF2-40B4-BE49-F238E27FC236}">
                  <a16:creationId xmlns:a16="http://schemas.microsoft.com/office/drawing/2014/main" id="{399253E1-8314-EB49-C7F3-3D59020D3E84}"/>
                </a:ext>
              </a:extLst>
            </p:cNvPr>
            <p:cNvSpPr/>
            <p:nvPr/>
          </p:nvSpPr>
          <p:spPr>
            <a:xfrm>
              <a:off x="4694327" y="4696837"/>
              <a:ext cx="435586" cy="363994"/>
            </a:xfrm>
            <a:prstGeom prst="downArrow">
              <a:avLst/>
            </a:prstGeom>
            <a:solidFill>
              <a:srgbClr val="00B050"/>
            </a:solidFill>
            <a:ln w="127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31" name="Picture 18" descr="Free Car SVG, PNG Icon, Symbol. Download Image.">
              <a:extLst>
                <a:ext uri="{FF2B5EF4-FFF2-40B4-BE49-F238E27FC236}">
                  <a16:creationId xmlns:a16="http://schemas.microsoft.com/office/drawing/2014/main" id="{EFC13052-9B35-0AEE-B588-498BE90E0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18058" y="4792149"/>
              <a:ext cx="466351" cy="55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Free Car SVG, PNG Icon, Symbol. Download Image.">
              <a:extLst>
                <a:ext uri="{FF2B5EF4-FFF2-40B4-BE49-F238E27FC236}">
                  <a16:creationId xmlns:a16="http://schemas.microsoft.com/office/drawing/2014/main" id="{E33C3609-8669-5450-5D1E-28645A59B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09866" y="5132822"/>
              <a:ext cx="466351" cy="55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8" descr="Free Car SVG, PNG Icon, Symbol. Download Image.">
              <a:extLst>
                <a:ext uri="{FF2B5EF4-FFF2-40B4-BE49-F238E27FC236}">
                  <a16:creationId xmlns:a16="http://schemas.microsoft.com/office/drawing/2014/main" id="{59DED29A-570B-4329-4F57-6B3944FA4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59822" y="5132822"/>
              <a:ext cx="466351" cy="55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83DF32B-824A-6D3F-8653-E842719B1F83}"/>
                  </a:ext>
                </a:extLst>
              </p:cNvPr>
              <p:cNvSpPr txBox="1"/>
              <p:nvPr/>
            </p:nvSpPr>
            <p:spPr>
              <a:xfrm>
                <a:off x="8037388" y="2688033"/>
                <a:ext cx="3541617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𝑟𝑒𝑎𝑐𝑡𝑖𝑜𝑛</m:t>
                        </m:r>
                      </m:sub>
                    </m:sSub>
                  </m:oMath>
                </a14:m>
                <a:r>
                  <a:rPr lang="en-US" altLang="ja-JP" sz="1800" dirty="0"/>
                  <a:t>: the reaction time;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sz="1800" dirty="0"/>
                  <a:t>: deceleration;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ja-JP" sz="1800" dirty="0"/>
                  <a:t>: length of the vehicle.  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83DF32B-824A-6D3F-8653-E842719B1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8" y="2688033"/>
                <a:ext cx="3541617" cy="923330"/>
              </a:xfrm>
              <a:prstGeom prst="rect">
                <a:avLst/>
              </a:prstGeom>
              <a:blipFill>
                <a:blip r:embed="rId13"/>
                <a:stretch>
                  <a:fillRect l="-1429" t="-2703" b="-94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フッター プレースホルダー 4">
            <a:extLst>
              <a:ext uri="{FF2B5EF4-FFF2-40B4-BE49-F238E27FC236}">
                <a16:creationId xmlns:a16="http://schemas.microsoft.com/office/drawing/2014/main" id="{08C1DEB3-4C41-9578-523C-04333FD99224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87C88A-FD61-73E7-4FDF-A8C0379B10EB}"/>
              </a:ext>
            </a:extLst>
          </p:cNvPr>
          <p:cNvSpPr txBox="1"/>
          <p:nvPr/>
        </p:nvSpPr>
        <p:spPr>
          <a:xfrm>
            <a:off x="5513136" y="4153633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Numerical example: </a:t>
            </a:r>
          </a:p>
        </p:txBody>
      </p:sp>
    </p:spTree>
    <p:extLst>
      <p:ext uri="{BB962C8B-B14F-4D97-AF65-F5344CB8AC3E}">
        <p14:creationId xmlns:p14="http://schemas.microsoft.com/office/powerpoint/2010/main" val="2840268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C695254-7F17-AE21-2A75-20C2CAA2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95D6D7-2BC6-9FCD-FB0A-2E11D95E4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More details related to regional HD MAP use case with WLAN are discussed:</a:t>
            </a:r>
          </a:p>
          <a:p>
            <a:pPr lvl="1"/>
            <a:r>
              <a:rPr lang="en-US" altLang="ja-JP" dirty="0"/>
              <a:t>Data transmitted in local WLAN for the regional HD MAP can generally be supported</a:t>
            </a:r>
          </a:p>
          <a:p>
            <a:pPr lvl="2"/>
            <a:r>
              <a:rPr lang="en-US" altLang="ja-JP" dirty="0"/>
              <a:t>Data size for map updates is assumed relatively small </a:t>
            </a:r>
          </a:p>
          <a:p>
            <a:pPr lvl="2"/>
            <a:r>
              <a:rPr lang="en-US" altLang="ja-JP" dirty="0"/>
              <a:t>In high-density traffic scenarios, the require data rates per vehicle may exceed the AP’s capacity</a:t>
            </a:r>
          </a:p>
          <a:p>
            <a:pPr marL="506250" lvl="2" indent="0">
              <a:buNone/>
            </a:pPr>
            <a:endParaRPr lang="en-US" altLang="ja-JP" dirty="0"/>
          </a:p>
          <a:p>
            <a:r>
              <a:rPr lang="en-US" altLang="ja-JP" dirty="0"/>
              <a:t>Opportunities for improvement</a:t>
            </a:r>
          </a:p>
          <a:p>
            <a:pPr lvl="1"/>
            <a:r>
              <a:rPr lang="en-US" altLang="ja-JP" dirty="0"/>
              <a:t>Enhancing MAC layer protocols to handle high-density scenario and prioritize critical updates</a:t>
            </a:r>
          </a:p>
          <a:p>
            <a:pPr lvl="1"/>
            <a:r>
              <a:rPr lang="en-US" altLang="ja-JP" dirty="0"/>
              <a:t>Optimizing channel utilization for better performance</a:t>
            </a:r>
          </a:p>
          <a:p>
            <a:pPr lvl="1"/>
            <a:r>
              <a:rPr lang="en-US" altLang="ja-JP" dirty="0"/>
              <a:t>For example, the broadcast capability of 802.11bc, spatial reuse capability of 11ax, etc..</a:t>
            </a:r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94689B4-53F3-56C8-7B7F-C6E668409F5C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9959494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E1B748A-82B7-03B3-5FF0-89CD10B8D9ED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10361084" cy="106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 anchor="ctr">
            <a:normAutofit/>
          </a:bodyPr>
          <a:lstStyle>
            <a:lvl1pPr marL="0" marR="0" indent="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4572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9144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13716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18288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22860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27432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32004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36576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/>
              <a:t>References 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6FC134-74D1-BDFE-7884-23E7BCE4DD62}"/>
              </a:ext>
            </a:extLst>
          </p:cNvPr>
          <p:cNvSpPr txBox="1">
            <a:spLocks/>
          </p:cNvSpPr>
          <p:nvPr/>
        </p:nvSpPr>
        <p:spPr>
          <a:xfrm>
            <a:off x="914400" y="1981200"/>
            <a:ext cx="11151219" cy="411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rm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0" indent="0" hangingPunct="1">
              <a:buNone/>
              <a:defRPr sz="2000" b="0"/>
            </a:pPr>
            <a:r>
              <a:rPr lang="en-US" sz="2000" dirty="0"/>
              <a:t>[1] 11-24/1526r1 </a:t>
            </a:r>
            <a:r>
              <a:rPr lang="en-US" altLang="ja-JP" dirty="0"/>
              <a:t>Automotive WLAN use case study</a:t>
            </a:r>
            <a:r>
              <a:rPr lang="en-US" sz="2000" dirty="0"/>
              <a:t>, Sep., 2024</a:t>
            </a:r>
          </a:p>
          <a:p>
            <a:pPr marL="0" indent="0" hangingPunct="1">
              <a:buNone/>
              <a:defRPr sz="2000" b="0"/>
            </a:pPr>
            <a:r>
              <a:rPr lang="en-US" sz="2000" dirty="0"/>
              <a:t>[2] 5gaa-t-200111-tr-c-v2x-use-cases-and-service-level-requirements-vol-i-v3.0</a:t>
            </a:r>
          </a:p>
          <a:p>
            <a:pPr marL="0" indent="0" hangingPunct="1">
              <a:buNone/>
              <a:defRPr sz="2000" b="0"/>
            </a:pPr>
            <a:r>
              <a:rPr lang="en-US" sz="2000" dirty="0"/>
              <a:t>[3] 11-24/1525r2 </a:t>
            </a:r>
            <a:r>
              <a:rPr lang="en-GB" altLang="ja-JP" dirty="0"/>
              <a:t>Use Case Study for Sustained Streaming Services in Moving Vehicles, Sep. 2024</a:t>
            </a:r>
          </a:p>
          <a:p>
            <a:pPr marL="0" indent="0" hangingPunct="1">
              <a:buNone/>
              <a:defRPr sz="2000" b="0"/>
            </a:pPr>
            <a:r>
              <a:rPr lang="en-GB" sz="2000" dirty="0"/>
              <a:t>[4] 11-14/0882r1 </a:t>
            </a:r>
            <a:r>
              <a:rPr lang="en-GB" altLang="ja-JP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802.11ax Channel Model Document</a:t>
            </a:r>
            <a:r>
              <a:rPr lang="en-US" altLang="ja-JP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May, 2014</a:t>
            </a:r>
            <a:endParaRPr lang="en-US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8471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テーマ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 anchorCtr="0">
        <a:no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tx1"/>
          </a:solidFill>
          <a:prstDash val="solid"/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1-Automotive WLAN use case study" id="{8B17ECEC-D453-004B-AA8E-4244D29F82D6}" vid="{9E36F1C0-86BE-8249-A170-2FAE1454A01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template</Template>
  <TotalTime>16618</TotalTime>
  <Words>912</Words>
  <Application>Microsoft Macintosh PowerPoint</Application>
  <PresentationFormat>ワイド画面</PresentationFormat>
  <Paragraphs>163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システムフォント（レギュラー）</vt:lpstr>
      <vt:lpstr>Arial</vt:lpstr>
      <vt:lpstr>Calibri</vt:lpstr>
      <vt:lpstr>Cambria Math</vt:lpstr>
      <vt:lpstr>Times New Roman</vt:lpstr>
      <vt:lpstr>Wingdings</vt:lpstr>
      <vt:lpstr>Office テーマ</vt:lpstr>
      <vt:lpstr>Follow-up of automotive use case study</vt:lpstr>
      <vt:lpstr>Abstract </vt:lpstr>
      <vt:lpstr>Recap: Regional HD MAP use case</vt:lpstr>
      <vt:lpstr>Recap: Regional HD MAP use case</vt:lpstr>
      <vt:lpstr>Example WLAN deployment for regional HD MAP use case</vt:lpstr>
      <vt:lpstr>Numerical example for regional HD MAP use case</vt:lpstr>
      <vt:lpstr>Numerical example for regional HD MAP use case</vt:lpstr>
      <vt:lpstr>Summary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offload using WLAN in connected vehicle case</dc:title>
  <dc:creator>MA, Jing</dc:creator>
  <cp:lastModifiedBy>Jing Ma </cp:lastModifiedBy>
  <cp:revision>130</cp:revision>
  <cp:lastPrinted>2025-01-10T01:35:18Z</cp:lastPrinted>
  <dcterms:modified xsi:type="dcterms:W3CDTF">2025-01-13T06:29:50Z</dcterms:modified>
</cp:coreProperties>
</file>