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93" r:id="rId3"/>
    <p:sldId id="329" r:id="rId4"/>
    <p:sldId id="316" r:id="rId5"/>
    <p:sldId id="323" r:id="rId6"/>
    <p:sldId id="324" r:id="rId7"/>
    <p:sldId id="321" r:id="rId8"/>
    <p:sldId id="322" r:id="rId9"/>
    <p:sldId id="317" r:id="rId10"/>
    <p:sldId id="325" r:id="rId11"/>
    <p:sldId id="330" r:id="rId12"/>
    <p:sldId id="320" r:id="rId13"/>
    <p:sldId id="327" r:id="rId14"/>
    <p:sldId id="328"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B8FF"/>
    <a:srgbClr val="FFC000"/>
    <a:srgbClr val="000000"/>
    <a:srgbClr val="FFF9E5"/>
    <a:srgbClr val="00CC99"/>
    <a:srgbClr val="0D0D0D"/>
    <a:srgbClr val="7FE5CC"/>
    <a:srgbClr val="9F9F9F"/>
    <a:srgbClr val="E5F6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50" autoAdjust="0"/>
    <p:restoredTop sz="93395" autoAdjust="0"/>
  </p:normalViewPr>
  <p:slideViewPr>
    <p:cSldViewPr>
      <p:cViewPr varScale="1">
        <p:scale>
          <a:sx n="78" d="100"/>
          <a:sy n="78" d="100"/>
        </p:scale>
        <p:origin x="700"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AED26-8556-6149-6FB2-18623AAA7C8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260F28AC-FF9B-C12F-691F-DF27C2AA9FB6}"/>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6686A3F-B09C-DCB4-FB33-F7E2F5ED62B9}"/>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6D827F84-41B0-EA24-8428-B6F17D793652}"/>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12D4397F-5B2B-A67B-88BF-AD57947F2B34}"/>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0C40EBC0-5D5C-C485-69B4-A574A78C45E6}"/>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73F1614A-0A5C-A113-6B52-F172FE1EE643}"/>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904623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C5C4BC-A8BB-2575-CE07-77252D076AE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E3FC42D8-423D-E476-7E71-B8EDDE8A3F99}"/>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B33847A-AD4F-8F06-6BD7-0CB0282A50EC}"/>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EEA17AB7-F33A-023C-C40F-A114A9130D55}"/>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4B6C17A8-485A-C242-3448-A2CF1DA3851F}"/>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47C35A12-C5FD-F81B-FA94-57B763FE6BF7}"/>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8F56FD8B-BEFD-9CCE-9E99-6A5B6B4A13D0}"/>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6455878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54EA7-209C-712D-A8C0-B492747F0C9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03F1714-5A0B-FD2D-D046-7F6502B62398}"/>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E343EB9A-C5D3-2E1C-093D-6772CCDE3086}"/>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EA3696BD-5B01-00FD-EC52-3A44680BB784}"/>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8F306391-84DB-6F90-AC4D-24ED257913ED}"/>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A60D2152-6AC6-7FC6-B34B-D1202A7930B8}"/>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528A005C-C921-5FA3-BB97-1D4B6341649F}"/>
              </a:ext>
            </a:extLst>
          </p:cNvPr>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992972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37A9D-310B-2CB5-06A9-9B3B2BE29B69}"/>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E71FFC7D-2730-9181-3E7E-1AE4ED3C5CE9}"/>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7773E0C-1308-A0F2-CB4B-420B015B692A}"/>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BD4E3192-48BB-CBF8-C2C8-CB1F87B28687}"/>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BA2AFB2C-F993-630F-7F95-087AADCF9CE0}"/>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FFF4AEAB-34D5-8F12-C138-23F1CFC8563A}"/>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0C8DB606-417B-10EE-86BD-4BBB2E931781}"/>
              </a:ext>
            </a:extLst>
          </p:cNvPr>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1483434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3BA90-BD74-5092-A197-4942CC8CD13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1DEA56A-CE69-8D59-86E3-C48A859226CA}"/>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9310720-7B2C-16EA-BD45-E59637D6CF48}"/>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31FC06EB-C00F-8D37-981A-C1F3E8DD67EE}"/>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E07EC590-479F-96CF-3D2C-146325E78978}"/>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0C50F127-12DB-BADD-C730-18424A028A1D}"/>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22510F5B-D4D5-C43C-C007-6B08A9D35E87}"/>
              </a:ext>
            </a:extLst>
          </p:cNvPr>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48248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238574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66566-4668-72EA-EE7A-526851F4145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3D96F7C9-FD5C-82C8-070C-D6D408D002BA}"/>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EB0E4A6-A6F8-0436-D19B-FF238E6EDB48}"/>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C6ABA001-B334-CA0E-571D-016AD0C48D7E}"/>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320C2AC2-6C84-3C7C-095E-99F0A9FE5CDE}"/>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59604A86-5A16-1C19-E6D4-663772CE24A6}"/>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68F3DDB7-70B7-45A6-E88E-B51416966D51}"/>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14492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72AEE-B159-0D38-30B6-1A35F62A35FA}"/>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88D8487A-E16D-AD48-A7F9-1889A814315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4C53081-41A7-37A4-6F79-7A970CE0C5BD}"/>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9492D9D5-94EC-A4A3-93C2-8420C6DC1D6E}"/>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2303BF4D-BACC-5882-C762-2DC01227A90B}"/>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A19E12E8-C3E2-9AAB-8A93-FE51D32345CD}"/>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46A7174F-AAC8-78AB-A821-A717AB40D920}"/>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220711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6B416-4B4E-9F10-799D-5AC12DB505F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29E8C463-785E-849E-AF61-D843AD17A1C5}"/>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5008750E-9E03-E061-E2BE-FAF6A3AF3634}"/>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30114BE2-2E14-A1EF-BBB0-55F314581F2A}"/>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28C37F1E-13DF-3E0C-C510-B7A9C1FE6E6F}"/>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79D5C2F5-5A89-B32F-DD33-0960335EC54F}"/>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803E79F9-AE49-BA18-F597-BDFBB54073CF}"/>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364304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BD343-54B7-E2E2-1701-FA285D31BA6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EF77C8DA-48E8-62A9-A796-B6B413B2CA49}"/>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FA451DED-368F-5EC3-279F-5EB4134DEF75}"/>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57BF8E3B-39B2-C343-3002-40587F4DB3D1}"/>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0CEB47E0-05A2-5972-0937-62067DD05564}"/>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54629B36-EAD4-22B9-FBB6-6E537921D766}"/>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0A8EBCC5-D01B-78B4-7364-5E6B9E786749}"/>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103370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4C621-B35A-5C9F-332D-AD76B2A280D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31CE03F6-3E96-8FA6-1E4F-1FB59AC4D345}"/>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9CC07C1-6A90-F688-D91B-465B35BFBA73}"/>
              </a:ext>
            </a:extLst>
          </p:cNvPr>
          <p:cNvSpPr>
            <a:spLocks noGrp="1"/>
          </p:cNvSpPr>
          <p:nvPr>
            <p:ph type="body" idx="1"/>
          </p:nvPr>
        </p:nvSpPr>
        <p:spPr/>
        <p:txBody>
          <a:bodyPr/>
          <a:lstStyle/>
          <a:p>
            <a:endParaRPr lang="en-US" altLang="ko-KR" dirty="0"/>
          </a:p>
        </p:txBody>
      </p:sp>
      <p:sp>
        <p:nvSpPr>
          <p:cNvPr id="4" name="머리글 개체 틀 3">
            <a:extLst>
              <a:ext uri="{FF2B5EF4-FFF2-40B4-BE49-F238E27FC236}">
                <a16:creationId xmlns:a16="http://schemas.microsoft.com/office/drawing/2014/main" id="{8C430C33-0CDA-76B4-FE08-894868EF1D97}"/>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48DBD4BB-FFE8-C1DE-9343-05727F0A1563}"/>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88ECE91C-EF9D-D87B-A1D0-19412A79E716}"/>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9FB39E90-D09E-C80F-1194-608337686A43}"/>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880283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75ED92-B716-BABD-F4E0-AA8C40AC83B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8A5A5DA1-AADA-9BA1-9A16-D7D788E84E43}"/>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C1A36E94-2885-C94C-BBF0-2AF6176CC79D}"/>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45D660F6-6B2B-9EE2-D951-EFD97118B161}"/>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176870FA-D300-6347-DE31-BBC3D4DDA28B}"/>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5AAE0AB6-77BF-2521-CC14-D2B1E5696B67}"/>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60834865-8C52-9EB3-2A45-C98BBC75D182}"/>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18026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0F1B1-75AF-4A46-7115-F413F8F1EA3B}"/>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89B9AD21-D64E-EEBD-D18F-F9CAD17122B9}"/>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D5DF5C6-D1AF-E8E2-5C89-1197467E1397}"/>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F77ADB0C-DD23-098E-EB0E-DE73B298DD8B}"/>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BA4D2625-8D82-7866-9A2F-6F2CDB261618}"/>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6EFC4401-F156-2436-4A36-FCCCB7DF5A6F}"/>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33FCDDFC-5F2D-B1B2-F1B5-F517950DBE7F}"/>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019058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4" name="Content Placeholder 2">
            <a:extLst>
              <a:ext uri="{FF2B5EF4-FFF2-40B4-BE49-F238E27FC236}">
                <a16:creationId xmlns:a16="http://schemas.microsoft.com/office/drawing/2014/main" id="{3A2333BE-BC07-77B6-94F2-C8DF93C8B77B}"/>
              </a:ext>
            </a:extLst>
          </p:cNvPr>
          <p:cNvSpPr>
            <a:spLocks noGrp="1"/>
          </p:cNvSpPr>
          <p:nvPr>
            <p:ph idx="1"/>
          </p:nvPr>
        </p:nvSpPr>
        <p:spPr>
          <a:xfrm>
            <a:off x="914401" y="1981201"/>
            <a:ext cx="10361084" cy="4113213"/>
          </a:xfrm>
        </p:spPr>
        <p:txBody>
          <a:bodyPr/>
          <a:lstStyle>
            <a:lvl1pPr>
              <a:buFont typeface="Arial" panose="020B0604020202020204" pitchFamily="34" charset="0"/>
              <a:buChar char="•"/>
              <a:defRPr/>
            </a:lvl1pPr>
            <a:lvl2pPr marL="800100" indent="-342900">
              <a:buFont typeface="Times New Roman" panose="02020603050405020304" pitchFamily="18" charset="0"/>
              <a:buChar char="–"/>
              <a:defRPr/>
            </a:lvl2pPr>
            <a:lvl3pPr marL="1200150" indent="-285750">
              <a:buFont typeface="Arial" panose="020B0604020202020204" pitchFamily="34" charset="0"/>
              <a:buChar char="•"/>
              <a:defRPr/>
            </a:lvl3pPr>
            <a:lvl4pPr marL="1657350" indent="-285750">
              <a:buFont typeface="Times New Roman" panose="02020603050405020304" pitchFamily="18" charset="0"/>
              <a:buChar char="–"/>
              <a:defRPr/>
            </a:lvl4pPr>
            <a:lvl5pPr marL="2114550" indent="-285750">
              <a:buFont typeface="Arial" panose="020B0604020202020204" pitchFamily="34" charset="0"/>
              <a:buChar char="•"/>
              <a:defRPr/>
            </a:lvl5p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802.11-25/0068r1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60642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BSRP NTB TF and M-BA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2025-05-12</a:t>
            </a:r>
            <a:endParaRPr lang="en-GB" sz="2000" b="0" dirty="0"/>
          </a:p>
        </p:txBody>
      </p:sp>
      <p:sp>
        <p:nvSpPr>
          <p:cNvPr id="6" name="Date Placeholder 3"/>
          <p:cNvSpPr>
            <a:spLocks noGrp="1"/>
          </p:cNvSpPr>
          <p:nvPr>
            <p:ph type="dt" idx="10"/>
          </p:nvPr>
        </p:nvSpPr>
        <p:spPr/>
        <p:txBody>
          <a:bodyPr/>
          <a:lstStyle/>
          <a:p>
            <a:pPr algn="l" eaLnBrk="0" latinLnBrk="0" hangingPunct="0"/>
            <a:r>
              <a:rPr lang="en-US" altLang="ko-KR" kern="0" dirty="0"/>
              <a:t>May 2025</a:t>
            </a:r>
            <a:endParaRPr lang="en-GB" altLang="ko-KR" kern="0" dirty="0"/>
          </a:p>
        </p:txBody>
      </p:sp>
      <p:sp>
        <p:nvSpPr>
          <p:cNvPr id="7" name="Footer Placeholder 4"/>
          <p:cNvSpPr>
            <a:spLocks noGrp="1"/>
          </p:cNvSpPr>
          <p:nvPr>
            <p:ph type="ftr" idx="11"/>
          </p:nvPr>
        </p:nvSpPr>
        <p:spPr>
          <a:xfrm>
            <a:off x="7176120" y="6476207"/>
            <a:ext cx="4246027" cy="180975"/>
          </a:xfrm>
        </p:spPr>
        <p:txBody>
          <a:bodyPr/>
          <a:lstStyle/>
          <a:p>
            <a:pPr eaLnBrk="0" latinLnBrk="0" hangingPunct="0"/>
            <a:r>
              <a:rPr lang="en-GB" altLang="ko-KR" b="0" kern="0" dirty="0"/>
              <a:t>Sanghyun Kim (WILUS),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561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4" name="Object 3">
            <a:extLst>
              <a:ext uri="{FF2B5EF4-FFF2-40B4-BE49-F238E27FC236}">
                <a16:creationId xmlns:a16="http://schemas.microsoft.com/office/drawing/2014/main" id="{278866D9-89D4-ED0D-AC58-5F083F9DD532}"/>
              </a:ext>
            </a:extLst>
          </p:cNvPr>
          <p:cNvGraphicFramePr>
            <a:graphicFrameLocks noChangeAspect="1"/>
          </p:cNvGraphicFramePr>
          <p:nvPr>
            <p:extLst>
              <p:ext uri="{D42A27DB-BD31-4B8C-83A1-F6EECF244321}">
                <p14:modId xmlns:p14="http://schemas.microsoft.com/office/powerpoint/2010/main" val="3192536810"/>
              </p:ext>
            </p:extLst>
          </p:nvPr>
        </p:nvGraphicFramePr>
        <p:xfrm>
          <a:off x="1204913" y="3594306"/>
          <a:ext cx="9782175" cy="2587625"/>
        </p:xfrm>
        <a:graphic>
          <a:graphicData uri="http://schemas.openxmlformats.org/presentationml/2006/ole">
            <mc:AlternateContent xmlns:mc="http://schemas.openxmlformats.org/markup-compatibility/2006">
              <mc:Choice xmlns:v="urn:schemas-microsoft-com:vml" Requires="v">
                <p:oleObj name="Document" r:id="rId3" imgW="10428620" imgH="2770674" progId="Word.Document.8">
                  <p:embed/>
                </p:oleObj>
              </mc:Choice>
              <mc:Fallback>
                <p:oleObj name="Document" r:id="rId3" imgW="10428620" imgH="2770674" progId="Word.Document.8">
                  <p:embed/>
                  <p:pic>
                    <p:nvPicPr>
                      <p:cNvPr id="2" name="Object 3">
                        <a:extLst>
                          <a:ext uri="{FF2B5EF4-FFF2-40B4-BE49-F238E27FC236}">
                            <a16:creationId xmlns:a16="http://schemas.microsoft.com/office/drawing/2014/main" id="{6528447C-9837-BD4D-11B7-33FA05EEA85A}"/>
                          </a:ext>
                        </a:extLst>
                      </p:cNvPr>
                      <p:cNvPicPr>
                        <a:picLocks noChangeAspect="1" noChangeArrowheads="1"/>
                      </p:cNvPicPr>
                      <p:nvPr/>
                    </p:nvPicPr>
                    <p:blipFill>
                      <a:blip r:embed="rId4"/>
                      <a:srcRect/>
                      <a:stretch>
                        <a:fillRect/>
                      </a:stretch>
                    </p:blipFill>
                    <p:spPr bwMode="auto">
                      <a:xfrm>
                        <a:off x="1204913" y="3594306"/>
                        <a:ext cx="9782175" cy="2587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CD3BB6-11EE-3D98-99BD-BD2BACB2718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28010D4-6265-0992-D97F-7E2383107053}"/>
              </a:ext>
            </a:extLst>
          </p:cNvPr>
          <p:cNvSpPr>
            <a:spLocks noGrp="1"/>
          </p:cNvSpPr>
          <p:nvPr>
            <p:ph type="title"/>
          </p:nvPr>
        </p:nvSpPr>
        <p:spPr/>
        <p:txBody>
          <a:bodyPr/>
          <a:lstStyle/>
          <a:p>
            <a:r>
              <a:rPr lang="en-US" altLang="ko-KR" dirty="0"/>
              <a:t>Summary</a:t>
            </a:r>
            <a:endParaRPr lang="ko-KR" altLang="en-US" dirty="0"/>
          </a:p>
        </p:txBody>
      </p:sp>
      <p:sp>
        <p:nvSpPr>
          <p:cNvPr id="3" name="슬라이드 번호 개체 틀 2">
            <a:extLst>
              <a:ext uri="{FF2B5EF4-FFF2-40B4-BE49-F238E27FC236}">
                <a16:creationId xmlns:a16="http://schemas.microsoft.com/office/drawing/2014/main" id="{B35C7088-14FA-22F6-F891-A596B732A3E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바닥글 개체 틀 3">
            <a:extLst>
              <a:ext uri="{FF2B5EF4-FFF2-40B4-BE49-F238E27FC236}">
                <a16:creationId xmlns:a16="http://schemas.microsoft.com/office/drawing/2014/main" id="{7A48FDA1-110D-76CF-1F69-E7862C06FEF3}"/>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6E62BB77-22D6-F821-B7BE-DE422EF71703}"/>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2015E713-243A-7E87-5B77-D8FC963D81A1}"/>
              </a:ext>
            </a:extLst>
          </p:cNvPr>
          <p:cNvSpPr>
            <a:spLocks noGrp="1"/>
          </p:cNvSpPr>
          <p:nvPr>
            <p:ph idx="1"/>
          </p:nvPr>
        </p:nvSpPr>
        <p:spPr>
          <a:xfrm>
            <a:off x="914401" y="1981201"/>
            <a:ext cx="10361084" cy="4400127"/>
          </a:xfrm>
        </p:spPr>
        <p:txBody>
          <a:bodyPr/>
          <a:lstStyle/>
          <a:p>
            <a:r>
              <a:rPr lang="en-US" altLang="ko-KR" dirty="0"/>
              <a:t>Channel access rule for the BSRP NTB TF transmission has been discussed</a:t>
            </a:r>
          </a:p>
          <a:p>
            <a:pPr marL="457200" lvl="1" indent="0">
              <a:buNone/>
            </a:pPr>
            <a:endParaRPr lang="en-US" altLang="ko-KR" dirty="0"/>
          </a:p>
          <a:p>
            <a:r>
              <a:rPr lang="en-US" altLang="ko-KR" dirty="0">
                <a:latin typeface="Times New Roman"/>
                <a:ea typeface="MS Gothic"/>
              </a:rPr>
              <a:t>Rules for responding a Multi-STA BA frame to the received BSRP NTB TF have been discussed</a:t>
            </a:r>
          </a:p>
          <a:p>
            <a:pPr lvl="1"/>
            <a:r>
              <a:rPr lang="en-US" altLang="ko-KR" dirty="0">
                <a:latin typeface="Times New Roman"/>
                <a:ea typeface="MS Gothic"/>
              </a:rPr>
              <a:t>We proposed to inherit the rules for the dynamic BW CTS frame to the Multi-STA BA frame</a:t>
            </a:r>
          </a:p>
          <a:p>
            <a:pPr lvl="2"/>
            <a:r>
              <a:rPr lang="en-US" altLang="ko-KR" dirty="0">
                <a:latin typeface="Times New Roman"/>
                <a:ea typeface="MS Gothic"/>
              </a:rPr>
              <a:t>Allowance of the dynamic BW response can be indicated by an AP transmitting the BSRP TF</a:t>
            </a:r>
          </a:p>
          <a:p>
            <a:pPr lvl="2"/>
            <a:r>
              <a:rPr lang="en-US" altLang="ko-KR" dirty="0">
                <a:latin typeface="Times New Roman"/>
                <a:ea typeface="MS Gothic"/>
              </a:rPr>
              <a:t>Multi-STA BA frame includes BW information of the PPDU carrying the frame</a:t>
            </a:r>
          </a:p>
          <a:p>
            <a:pPr lvl="2"/>
            <a:endParaRPr lang="en-US" altLang="ko-KR" dirty="0">
              <a:latin typeface="Times New Roman"/>
              <a:ea typeface="MS Gothic"/>
            </a:endParaRPr>
          </a:p>
          <a:p>
            <a:pPr lvl="1"/>
            <a:endParaRPr lang="en-US" altLang="ko-KR" dirty="0">
              <a:latin typeface="Times New Roman"/>
              <a:ea typeface="MS Gothic"/>
            </a:endParaRPr>
          </a:p>
          <a:p>
            <a:pPr lvl="2"/>
            <a:endParaRPr lang="en-US" altLang="ko-KR" dirty="0">
              <a:latin typeface="Times New Roman"/>
              <a:ea typeface="MS Gothic"/>
            </a:endParaRPr>
          </a:p>
        </p:txBody>
      </p:sp>
    </p:spTree>
    <p:extLst>
      <p:ext uri="{BB962C8B-B14F-4D97-AF65-F5344CB8AC3E}">
        <p14:creationId xmlns:p14="http://schemas.microsoft.com/office/powerpoint/2010/main" val="938931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64D728-4C9D-8AB7-779D-EF01A6732FC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C932F46-837F-6636-DB15-8ADED2D65584}"/>
              </a:ext>
            </a:extLst>
          </p:cNvPr>
          <p:cNvSpPr>
            <a:spLocks noGrp="1"/>
          </p:cNvSpPr>
          <p:nvPr>
            <p:ph type="title"/>
          </p:nvPr>
        </p:nvSpPr>
        <p:spPr/>
        <p:txBody>
          <a:bodyPr/>
          <a:lstStyle/>
          <a:p>
            <a:r>
              <a:rPr lang="en-US" altLang="ko-KR" sz="3200" dirty="0">
                <a:latin typeface="Times New Roman"/>
                <a:ea typeface="MS Gothic"/>
              </a:rPr>
              <a:t>Straw poll 1</a:t>
            </a:r>
            <a:endParaRPr lang="ko-KR" altLang="en-US" dirty="0">
              <a:highlight>
                <a:srgbClr val="FFFF00"/>
              </a:highlight>
            </a:endParaRPr>
          </a:p>
        </p:txBody>
      </p:sp>
      <p:sp>
        <p:nvSpPr>
          <p:cNvPr id="3" name="슬라이드 번호 개체 틀 2">
            <a:extLst>
              <a:ext uri="{FF2B5EF4-FFF2-40B4-BE49-F238E27FC236}">
                <a16:creationId xmlns:a16="http://schemas.microsoft.com/office/drawing/2014/main" id="{0D287174-A4B0-7AA0-B721-7F9B1603A219}"/>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4" name="바닥글 개체 틀 3">
            <a:extLst>
              <a:ext uri="{FF2B5EF4-FFF2-40B4-BE49-F238E27FC236}">
                <a16:creationId xmlns:a16="http://schemas.microsoft.com/office/drawing/2014/main" id="{4F246C2D-5F2A-F16D-0A20-3402FD3FAF6C}"/>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44B4C5D2-AA9D-62A9-3BD1-0E4368DDA236}"/>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AEB3819C-513A-89EF-284B-75549277695D}"/>
              </a:ext>
            </a:extLst>
          </p:cNvPr>
          <p:cNvSpPr>
            <a:spLocks noGrp="1"/>
          </p:cNvSpPr>
          <p:nvPr>
            <p:ph idx="1"/>
          </p:nvPr>
        </p:nvSpPr>
        <p:spPr>
          <a:xfrm>
            <a:off x="914401" y="1981201"/>
            <a:ext cx="10361084" cy="4400127"/>
          </a:xfrm>
        </p:spPr>
        <p:txBody>
          <a:bodyPr/>
          <a:lstStyle/>
          <a:p>
            <a:r>
              <a:rPr lang="en-US" altLang="ko-KR" dirty="0">
                <a:latin typeface="Times New Roman"/>
                <a:ea typeface="MS Gothic"/>
              </a:rPr>
              <a:t>Do you agree to add the following text to the </a:t>
            </a:r>
            <a:r>
              <a:rPr lang="en-US" altLang="ko-KR" dirty="0" err="1">
                <a:latin typeface="Times New Roman"/>
                <a:ea typeface="MS Gothic"/>
              </a:rPr>
              <a:t>TGbn</a:t>
            </a:r>
            <a:r>
              <a:rPr lang="en-US" altLang="ko-KR" dirty="0">
                <a:latin typeface="Times New Roman"/>
                <a:ea typeface="MS Gothic"/>
              </a:rPr>
              <a:t> SFD?</a:t>
            </a:r>
          </a:p>
          <a:p>
            <a:pPr lvl="1"/>
            <a:r>
              <a:rPr lang="en-US" altLang="ko-KR" dirty="0"/>
              <a:t>A STA that transmits a BSRP NTB Trigger frame as the initial control frame shall use the access category corresponding to the QoS Data frame, QoS Null frame or Management frame it intends to transmit during the TXOP initiated with the BSRP NTB Trigger frame.</a:t>
            </a:r>
          </a:p>
          <a:p>
            <a:pPr lvl="2"/>
            <a:r>
              <a:rPr lang="en-US" altLang="ko-KR" dirty="0"/>
              <a:t>A STA that has no QoS Data frames to transmit can use any AC.</a:t>
            </a:r>
          </a:p>
          <a:p>
            <a:pPr lvl="2"/>
            <a:r>
              <a:rPr lang="en-US" altLang="ko-KR" dirty="0"/>
              <a:t>QoS Data </a:t>
            </a:r>
            <a:r>
              <a:rPr lang="en-US" altLang="ko-KR" dirty="0">
                <a:latin typeface="Times New Roman"/>
                <a:ea typeface="MS Gothic"/>
              </a:rPr>
              <a:t>frame(s) corresponding to the secondary AC may also be transmitted during the TXOP, in accordance with the rule defined in 10.23.2.7 (Sharing an EDCA TXOP).</a:t>
            </a:r>
          </a:p>
        </p:txBody>
      </p:sp>
    </p:spTree>
    <p:extLst>
      <p:ext uri="{BB962C8B-B14F-4D97-AF65-F5344CB8AC3E}">
        <p14:creationId xmlns:p14="http://schemas.microsoft.com/office/powerpoint/2010/main" val="3993478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CD784-88BE-BA8B-2377-D33D7BB55F0B}"/>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13F8734-ACD7-3360-C947-6F08D419DE18}"/>
              </a:ext>
            </a:extLst>
          </p:cNvPr>
          <p:cNvSpPr>
            <a:spLocks noGrp="1"/>
          </p:cNvSpPr>
          <p:nvPr>
            <p:ph type="title"/>
          </p:nvPr>
        </p:nvSpPr>
        <p:spPr/>
        <p:txBody>
          <a:bodyPr/>
          <a:lstStyle/>
          <a:p>
            <a:r>
              <a:rPr lang="en-US" altLang="ko-KR" sz="3200" dirty="0">
                <a:latin typeface="Times New Roman"/>
                <a:ea typeface="MS Gothic"/>
              </a:rPr>
              <a:t>Straw poll 2</a:t>
            </a:r>
            <a:endParaRPr lang="ko-KR" altLang="en-US" dirty="0"/>
          </a:p>
        </p:txBody>
      </p:sp>
      <p:sp>
        <p:nvSpPr>
          <p:cNvPr id="3" name="슬라이드 번호 개체 틀 2">
            <a:extLst>
              <a:ext uri="{FF2B5EF4-FFF2-40B4-BE49-F238E27FC236}">
                <a16:creationId xmlns:a16="http://schemas.microsoft.com/office/drawing/2014/main" id="{C19A0865-FDDB-03B7-B186-AF42BBCFE8BB}"/>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4" name="바닥글 개체 틀 3">
            <a:extLst>
              <a:ext uri="{FF2B5EF4-FFF2-40B4-BE49-F238E27FC236}">
                <a16:creationId xmlns:a16="http://schemas.microsoft.com/office/drawing/2014/main" id="{9F5F92BF-5CF0-E2F3-2200-BF1762A51C66}"/>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1416B0CD-3BBE-EC8B-8348-2B42719C5AD2}"/>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69B5DE02-1923-F84E-220E-8ABD04293B44}"/>
              </a:ext>
            </a:extLst>
          </p:cNvPr>
          <p:cNvSpPr>
            <a:spLocks noGrp="1"/>
          </p:cNvSpPr>
          <p:nvPr>
            <p:ph idx="1"/>
          </p:nvPr>
        </p:nvSpPr>
        <p:spPr>
          <a:xfrm>
            <a:off x="914401" y="1981201"/>
            <a:ext cx="10361084" cy="4400127"/>
          </a:xfrm>
        </p:spPr>
        <p:txBody>
          <a:bodyPr/>
          <a:lstStyle/>
          <a:p>
            <a:r>
              <a:rPr lang="en-US" altLang="ko-KR" dirty="0">
                <a:latin typeface="Times New Roman"/>
                <a:ea typeface="MS Gothic"/>
              </a:rPr>
              <a:t>Do you agree to add the following text to the </a:t>
            </a:r>
            <a:r>
              <a:rPr lang="en-US" altLang="ko-KR" dirty="0" err="1">
                <a:latin typeface="Times New Roman"/>
                <a:ea typeface="MS Gothic"/>
              </a:rPr>
              <a:t>TGbn</a:t>
            </a:r>
            <a:r>
              <a:rPr lang="en-US" altLang="ko-KR" dirty="0">
                <a:latin typeface="Times New Roman"/>
                <a:ea typeface="MS Gothic"/>
              </a:rPr>
              <a:t> SFD?</a:t>
            </a:r>
          </a:p>
          <a:p>
            <a:pPr lvl="1"/>
            <a:r>
              <a:rPr lang="en-US" altLang="ko-KR" dirty="0">
                <a:latin typeface="Times New Roman"/>
                <a:ea typeface="MS Gothic"/>
              </a:rPr>
              <a:t>A STA that has received a BSRP NTB Trigger frame responds with a Multi-STA </a:t>
            </a:r>
            <a:r>
              <a:rPr lang="en-US" altLang="ko-KR" dirty="0" err="1">
                <a:latin typeface="Times New Roman"/>
                <a:ea typeface="MS Gothic"/>
              </a:rPr>
              <a:t>BlockAck</a:t>
            </a:r>
            <a:r>
              <a:rPr lang="en-US" altLang="ko-KR" dirty="0">
                <a:latin typeface="Times New Roman"/>
                <a:ea typeface="MS Gothic"/>
              </a:rPr>
              <a:t> frame using the non-HT (duplicate) PPDU with the same or narrower than the bandwidth of the BSRP NTB Trigger frame.</a:t>
            </a:r>
          </a:p>
        </p:txBody>
      </p:sp>
    </p:spTree>
    <p:extLst>
      <p:ext uri="{BB962C8B-B14F-4D97-AF65-F5344CB8AC3E}">
        <p14:creationId xmlns:p14="http://schemas.microsoft.com/office/powerpoint/2010/main" val="1965287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C26302-E156-0F42-0FDE-167E8A1D817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670D5E08-8C92-9212-6A0A-A08D1B42F09D}"/>
              </a:ext>
            </a:extLst>
          </p:cNvPr>
          <p:cNvSpPr>
            <a:spLocks noGrp="1"/>
          </p:cNvSpPr>
          <p:nvPr>
            <p:ph type="title"/>
          </p:nvPr>
        </p:nvSpPr>
        <p:spPr/>
        <p:txBody>
          <a:bodyPr/>
          <a:lstStyle/>
          <a:p>
            <a:r>
              <a:rPr lang="en-US" altLang="ko-KR" sz="3200" dirty="0">
                <a:latin typeface="Times New Roman"/>
                <a:ea typeface="MS Gothic"/>
              </a:rPr>
              <a:t>Straw poll 3</a:t>
            </a:r>
            <a:endParaRPr lang="ko-KR" altLang="en-US" dirty="0"/>
          </a:p>
        </p:txBody>
      </p:sp>
      <p:sp>
        <p:nvSpPr>
          <p:cNvPr id="3" name="슬라이드 번호 개체 틀 2">
            <a:extLst>
              <a:ext uri="{FF2B5EF4-FFF2-40B4-BE49-F238E27FC236}">
                <a16:creationId xmlns:a16="http://schemas.microsoft.com/office/drawing/2014/main" id="{D1ACBE21-BBCB-4FD2-F3CA-AD92F3B55C6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바닥글 개체 틀 3">
            <a:extLst>
              <a:ext uri="{FF2B5EF4-FFF2-40B4-BE49-F238E27FC236}">
                <a16:creationId xmlns:a16="http://schemas.microsoft.com/office/drawing/2014/main" id="{D1C253DF-A59E-951F-DC39-3F2FF3C90AAD}"/>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8A03993F-1D20-D4C9-C041-F17E134F984C}"/>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F5065B4D-D864-868A-B524-D65484B49061}"/>
              </a:ext>
            </a:extLst>
          </p:cNvPr>
          <p:cNvSpPr>
            <a:spLocks noGrp="1"/>
          </p:cNvSpPr>
          <p:nvPr>
            <p:ph idx="1"/>
          </p:nvPr>
        </p:nvSpPr>
        <p:spPr>
          <a:xfrm>
            <a:off x="914401" y="1981201"/>
            <a:ext cx="10361084" cy="4400127"/>
          </a:xfrm>
        </p:spPr>
        <p:txBody>
          <a:bodyPr/>
          <a:lstStyle/>
          <a:p>
            <a:r>
              <a:rPr lang="en-US" altLang="ko-KR" dirty="0">
                <a:latin typeface="Times New Roman"/>
                <a:ea typeface="MS Gothic"/>
              </a:rPr>
              <a:t>Do you agree to add the following text to the </a:t>
            </a:r>
            <a:r>
              <a:rPr lang="en-US" altLang="ko-KR" dirty="0" err="1">
                <a:latin typeface="Times New Roman"/>
                <a:ea typeface="MS Gothic"/>
              </a:rPr>
              <a:t>TGbn</a:t>
            </a:r>
            <a:r>
              <a:rPr lang="en-US" altLang="ko-KR" dirty="0">
                <a:latin typeface="Times New Roman"/>
                <a:ea typeface="MS Gothic"/>
              </a:rPr>
              <a:t> SFD?</a:t>
            </a:r>
          </a:p>
          <a:p>
            <a:pPr lvl="1"/>
            <a:r>
              <a:rPr lang="en-US" altLang="ko-KR" dirty="0">
                <a:latin typeface="Times New Roman"/>
                <a:ea typeface="MS Gothic"/>
              </a:rPr>
              <a:t>A BSRP NTB Trigger frame indicates whether the dynamic BW Multi-STA </a:t>
            </a:r>
            <a:r>
              <a:rPr lang="en-US" altLang="ko-KR" dirty="0" err="1">
                <a:latin typeface="Times New Roman"/>
                <a:ea typeface="MS Gothic"/>
              </a:rPr>
              <a:t>BlockAck</a:t>
            </a:r>
            <a:r>
              <a:rPr lang="en-US" altLang="ko-KR" dirty="0">
                <a:latin typeface="Times New Roman"/>
                <a:ea typeface="MS Gothic"/>
              </a:rPr>
              <a:t> frame response is allowed or not.</a:t>
            </a:r>
          </a:p>
          <a:p>
            <a:pPr lvl="1"/>
            <a:endParaRPr lang="en-US" altLang="ko-KR" dirty="0">
              <a:latin typeface="Times New Roman"/>
              <a:ea typeface="MS Gothic"/>
            </a:endParaRPr>
          </a:p>
        </p:txBody>
      </p:sp>
    </p:spTree>
    <p:extLst>
      <p:ext uri="{BB962C8B-B14F-4D97-AF65-F5344CB8AC3E}">
        <p14:creationId xmlns:p14="http://schemas.microsoft.com/office/powerpoint/2010/main" val="2767008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1CA73-666F-5A8D-3EEE-108A7C71657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5D66132A-5FB8-0A0F-108C-C3252B1FF59D}"/>
              </a:ext>
            </a:extLst>
          </p:cNvPr>
          <p:cNvSpPr>
            <a:spLocks noGrp="1"/>
          </p:cNvSpPr>
          <p:nvPr>
            <p:ph type="title"/>
          </p:nvPr>
        </p:nvSpPr>
        <p:spPr/>
        <p:txBody>
          <a:bodyPr/>
          <a:lstStyle/>
          <a:p>
            <a:r>
              <a:rPr lang="en-US" altLang="ko-KR" sz="3200" dirty="0">
                <a:latin typeface="Times New Roman"/>
                <a:ea typeface="MS Gothic"/>
              </a:rPr>
              <a:t>Straw poll 4</a:t>
            </a:r>
            <a:endParaRPr lang="ko-KR" altLang="en-US" dirty="0"/>
          </a:p>
        </p:txBody>
      </p:sp>
      <p:sp>
        <p:nvSpPr>
          <p:cNvPr id="3" name="슬라이드 번호 개체 틀 2">
            <a:extLst>
              <a:ext uri="{FF2B5EF4-FFF2-40B4-BE49-F238E27FC236}">
                <a16:creationId xmlns:a16="http://schemas.microsoft.com/office/drawing/2014/main" id="{59BF1AD1-A323-6DF4-4014-FCEC1120009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바닥글 개체 틀 3">
            <a:extLst>
              <a:ext uri="{FF2B5EF4-FFF2-40B4-BE49-F238E27FC236}">
                <a16:creationId xmlns:a16="http://schemas.microsoft.com/office/drawing/2014/main" id="{5FA38409-7BDD-9488-36DF-8F2F140B4FF5}"/>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921F84C9-5A40-6CE4-2AF0-2DFB2ECE7044}"/>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25FB28B3-BA2C-7BD3-324E-218E82266FC9}"/>
              </a:ext>
            </a:extLst>
          </p:cNvPr>
          <p:cNvSpPr>
            <a:spLocks noGrp="1"/>
          </p:cNvSpPr>
          <p:nvPr>
            <p:ph idx="1"/>
          </p:nvPr>
        </p:nvSpPr>
        <p:spPr>
          <a:xfrm>
            <a:off x="914401" y="1981201"/>
            <a:ext cx="10361084" cy="4400127"/>
          </a:xfrm>
        </p:spPr>
        <p:txBody>
          <a:bodyPr/>
          <a:lstStyle/>
          <a:p>
            <a:r>
              <a:rPr lang="en-US" altLang="ko-KR" dirty="0">
                <a:latin typeface="Times New Roman"/>
                <a:ea typeface="MS Gothic"/>
              </a:rPr>
              <a:t>Do you agree to add the following text to the </a:t>
            </a:r>
            <a:r>
              <a:rPr lang="en-US" altLang="ko-KR" dirty="0" err="1">
                <a:latin typeface="Times New Roman"/>
                <a:ea typeface="MS Gothic"/>
              </a:rPr>
              <a:t>TGbn</a:t>
            </a:r>
            <a:r>
              <a:rPr lang="en-US" altLang="ko-KR" dirty="0">
                <a:latin typeface="Times New Roman"/>
                <a:ea typeface="MS Gothic"/>
              </a:rPr>
              <a:t> SFD?</a:t>
            </a:r>
          </a:p>
          <a:p>
            <a:pPr lvl="1"/>
            <a:r>
              <a:rPr lang="en-US" altLang="ko-KR" dirty="0">
                <a:latin typeface="Times New Roman"/>
                <a:ea typeface="MS Gothic"/>
              </a:rPr>
              <a:t>A Multi-STA </a:t>
            </a:r>
            <a:r>
              <a:rPr lang="en-US" altLang="ko-KR" dirty="0" err="1">
                <a:latin typeface="Times New Roman"/>
                <a:ea typeface="MS Gothic"/>
              </a:rPr>
              <a:t>BlockAck</a:t>
            </a:r>
            <a:r>
              <a:rPr lang="en-US" altLang="ko-KR" dirty="0">
                <a:latin typeface="Times New Roman"/>
                <a:ea typeface="MS Gothic"/>
              </a:rPr>
              <a:t> frame sent in response to the BSRP NTB Trigger frame indicates bandwidth information of the responding PPDU.</a:t>
            </a:r>
          </a:p>
          <a:p>
            <a:pPr lvl="1"/>
            <a:endParaRPr lang="en-US" altLang="ko-KR" sz="1800" dirty="0">
              <a:latin typeface="Times New Roman"/>
              <a:ea typeface="MS Gothic"/>
            </a:endParaRPr>
          </a:p>
        </p:txBody>
      </p:sp>
    </p:spTree>
    <p:extLst>
      <p:ext uri="{BB962C8B-B14F-4D97-AF65-F5344CB8AC3E}">
        <p14:creationId xmlns:p14="http://schemas.microsoft.com/office/powerpoint/2010/main" val="1541467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4294967295"/>
          </p:nvPr>
        </p:nvSpPr>
        <p:spPr>
          <a:xfrm>
            <a:off x="914401" y="1692051"/>
            <a:ext cx="10361084" cy="4480148"/>
          </a:xfrm>
        </p:spPr>
        <p:txBody>
          <a:bodyPr/>
          <a:lstStyle/>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[1]		11-24/0209	Specification Framework for </a:t>
            </a:r>
            <a:r>
              <a:rPr lang="en-US" altLang="ko-KR" sz="2000" dirty="0" err="1">
                <a:latin typeface="Times New Roman"/>
                <a:ea typeface="MS Gothic"/>
              </a:rPr>
              <a:t>TGbn</a:t>
            </a:r>
            <a:endParaRPr lang="en-US" altLang="ko-KR" sz="2000" dirty="0">
              <a:latin typeface="Times New Roman"/>
              <a:ea typeface="MS Gothic"/>
            </a:endParaRPr>
          </a:p>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[2]		11-24/2040	PDT MAC Coexistence</a:t>
            </a:r>
          </a:p>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[3]		11-25/0437	CC D0.1 subclause 37.11</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pPr eaLnBrk="0" latinLnBrk="0" hangingPunct="0"/>
            <a:r>
              <a:rPr lang="en-GB" altLang="ko-KR" b="0" kern="0" dirty="0"/>
              <a:t>Sanghyun Kim (WILUS), et al.</a:t>
            </a:r>
          </a:p>
        </p:txBody>
      </p:sp>
      <p:sp>
        <p:nvSpPr>
          <p:cNvPr id="4" name="Date Placeholder 3"/>
          <p:cNvSpPr>
            <a:spLocks noGrp="1"/>
          </p:cNvSpPr>
          <p:nvPr>
            <p:ph type="dt" idx="15"/>
          </p:nvPr>
        </p:nvSpPr>
        <p:spPr/>
        <p:txBody>
          <a:bodyPr/>
          <a:lstStyle/>
          <a:p>
            <a:pPr algn="l" eaLnBrk="0" latinLnBrk="0" hangingPunct="0"/>
            <a:r>
              <a:rPr lang="en-US" altLang="ko-KR" kern="0" dirty="0"/>
              <a:t>May 2025</a:t>
            </a:r>
            <a:endParaRPr lang="en-GB" altLang="ko-KR"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D976A69-A09B-6210-58D4-F64A12F1B7B2}"/>
              </a:ext>
            </a:extLst>
          </p:cNvPr>
          <p:cNvSpPr>
            <a:spLocks noGrp="1"/>
          </p:cNvSpPr>
          <p:nvPr>
            <p:ph type="title"/>
          </p:nvPr>
        </p:nvSpPr>
        <p:spPr/>
        <p:txBody>
          <a:bodyPr/>
          <a:lstStyle/>
          <a:p>
            <a:r>
              <a:rPr lang="en-GB" altLang="ko-KR" dirty="0"/>
              <a:t>Introduction</a:t>
            </a:r>
            <a:endParaRPr lang="ko-KR" altLang="en-US" dirty="0">
              <a:highlight>
                <a:srgbClr val="FFFF00"/>
              </a:highlight>
            </a:endParaRPr>
          </a:p>
        </p:txBody>
      </p:sp>
      <p:sp>
        <p:nvSpPr>
          <p:cNvPr id="3" name="슬라이드 번호 개체 틀 2">
            <a:extLst>
              <a:ext uri="{FF2B5EF4-FFF2-40B4-BE49-F238E27FC236}">
                <a16:creationId xmlns:a16="http://schemas.microsoft.com/office/drawing/2014/main" id="{7F2B514D-5FB2-84CA-3286-77D03DE93CA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바닥글 개체 틀 3">
            <a:extLst>
              <a:ext uri="{FF2B5EF4-FFF2-40B4-BE49-F238E27FC236}">
                <a16:creationId xmlns:a16="http://schemas.microsoft.com/office/drawing/2014/main" id="{877C3221-BB75-0C74-B6B4-6FA5D87442F0}"/>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92BD553-6B28-CC37-C5D6-91FBAC4E1AF6}"/>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3CE84A83-AD56-E0A6-1B36-A310F98B8175}"/>
              </a:ext>
            </a:extLst>
          </p:cNvPr>
          <p:cNvSpPr>
            <a:spLocks noGrp="1"/>
          </p:cNvSpPr>
          <p:nvPr>
            <p:ph idx="1"/>
          </p:nvPr>
        </p:nvSpPr>
        <p:spPr>
          <a:xfrm>
            <a:off x="914401" y="1981201"/>
            <a:ext cx="10361084" cy="4494213"/>
          </a:xfrm>
        </p:spPr>
        <p:txBody>
          <a:bodyPr/>
          <a:lstStyle/>
          <a:p>
            <a:r>
              <a:rPr lang="en-US" altLang="ko-KR" dirty="0" err="1"/>
              <a:t>TGbn</a:t>
            </a:r>
            <a:r>
              <a:rPr lang="en-US" altLang="ko-KR" dirty="0"/>
              <a:t> has agreed to use the BSRP NTB Trigger Frame (TF) as the initial control frame (ICF) and the Multi-STA </a:t>
            </a:r>
            <a:r>
              <a:rPr lang="en-US" altLang="ko-KR" dirty="0" err="1"/>
              <a:t>BlockAck</a:t>
            </a:r>
            <a:r>
              <a:rPr lang="en-US" altLang="ko-KR" dirty="0"/>
              <a:t> (BA) frame as the initial response frame for various features [1]</a:t>
            </a:r>
          </a:p>
          <a:p>
            <a:endParaRPr lang="en-US" altLang="ko-KR" sz="1800" dirty="0"/>
          </a:p>
          <a:p>
            <a:r>
              <a:rPr lang="en-US" altLang="ko-KR" dirty="0"/>
              <a:t>Ensuring that a STA using the BSRP NTB TF as an ICF does not have a lower chance of successfully obtaining a TXOP compared to when using legacy ICFs (e.g., RTS or MU-RTS) is crucial for the features</a:t>
            </a:r>
          </a:p>
          <a:p>
            <a:endParaRPr lang="en-US" altLang="ko-KR" sz="2000" dirty="0">
              <a:latin typeface="Times New Roman"/>
              <a:ea typeface="MS Gothic"/>
            </a:endParaRPr>
          </a:p>
          <a:p>
            <a:r>
              <a:rPr lang="en-US" altLang="ko-KR" dirty="0"/>
              <a:t>In this contribution, we discuss channel access rules for the BSRP NTB transmission and the response rules</a:t>
            </a:r>
            <a:r>
              <a:rPr lang="ko-KR" altLang="en-US" dirty="0"/>
              <a:t> </a:t>
            </a:r>
            <a:r>
              <a:rPr lang="en-US" altLang="ko-KR" dirty="0"/>
              <a:t>for</a:t>
            </a:r>
            <a:r>
              <a:rPr lang="ko-KR" altLang="en-US" dirty="0"/>
              <a:t> </a:t>
            </a:r>
            <a:r>
              <a:rPr lang="en-US" altLang="ko-KR" dirty="0"/>
              <a:t>the received BSRP NTB TF</a:t>
            </a:r>
            <a:endParaRPr lang="en-US" altLang="ko-KR" sz="2000" dirty="0"/>
          </a:p>
        </p:txBody>
      </p:sp>
    </p:spTree>
    <p:extLst>
      <p:ext uri="{BB962C8B-B14F-4D97-AF65-F5344CB8AC3E}">
        <p14:creationId xmlns:p14="http://schemas.microsoft.com/office/powerpoint/2010/main" val="53017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AF212-BD3B-4CB5-D681-F12ADF30F6F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CBE60B0-76D1-CD5E-00F1-8A9334180332}"/>
              </a:ext>
            </a:extLst>
          </p:cNvPr>
          <p:cNvSpPr>
            <a:spLocks noGrp="1"/>
          </p:cNvSpPr>
          <p:nvPr>
            <p:ph type="title"/>
          </p:nvPr>
        </p:nvSpPr>
        <p:spPr/>
        <p:txBody>
          <a:bodyPr/>
          <a:lstStyle/>
          <a:p>
            <a:r>
              <a:rPr lang="en-US" altLang="ko-KR" dirty="0"/>
              <a:t>BSRP NTB TF transmission</a:t>
            </a:r>
          </a:p>
        </p:txBody>
      </p:sp>
      <p:sp>
        <p:nvSpPr>
          <p:cNvPr id="3" name="슬라이드 번호 개체 틀 2">
            <a:extLst>
              <a:ext uri="{FF2B5EF4-FFF2-40B4-BE49-F238E27FC236}">
                <a16:creationId xmlns:a16="http://schemas.microsoft.com/office/drawing/2014/main" id="{D9C8A4F8-EB8A-1A2E-3E3C-03AD7A77012B}"/>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4" name="바닥글 개체 틀 3">
            <a:extLst>
              <a:ext uri="{FF2B5EF4-FFF2-40B4-BE49-F238E27FC236}">
                <a16:creationId xmlns:a16="http://schemas.microsoft.com/office/drawing/2014/main" id="{D6D99A67-BBC9-EE67-7769-DDF966128990}"/>
              </a:ext>
            </a:extLst>
          </p:cNvPr>
          <p:cNvSpPr>
            <a:spLocks noGrp="1"/>
          </p:cNvSpPr>
          <p:nvPr>
            <p:ph type="ftr" idx="14"/>
          </p:nvPr>
        </p:nvSpPr>
        <p:spPr>
          <a:xfrm>
            <a:off x="7176120" y="6475414"/>
            <a:ext cx="4246027" cy="180975"/>
          </a:xfrm>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C493595F-5044-4749-621E-355D620426A8}"/>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2AA478F0-998E-BD23-AE45-057BE3F85FA6}"/>
              </a:ext>
            </a:extLst>
          </p:cNvPr>
          <p:cNvSpPr>
            <a:spLocks noGrp="1"/>
          </p:cNvSpPr>
          <p:nvPr>
            <p:ph idx="1"/>
          </p:nvPr>
        </p:nvSpPr>
        <p:spPr>
          <a:xfrm>
            <a:off x="551384" y="1844825"/>
            <a:ext cx="11161240" cy="4608511"/>
          </a:xfrm>
        </p:spPr>
        <p:txBody>
          <a:bodyPr/>
          <a:lstStyle/>
          <a:p>
            <a:r>
              <a:rPr lang="en-US" altLang="ko-KR" sz="2000" dirty="0"/>
              <a:t>Recap: (26.5.2.2.5) An AP sending a PPDU that contains only Trigger Frames can use any AC</a:t>
            </a:r>
          </a:p>
          <a:p>
            <a:pPr lvl="1"/>
            <a:r>
              <a:rPr lang="en-US" altLang="ko-KR" sz="1800" dirty="0"/>
              <a:t>A PPDU carrying a BSRP NTB TF thus seems to be permitted to use any AC under this rule</a:t>
            </a:r>
          </a:p>
          <a:p>
            <a:r>
              <a:rPr lang="en-US" altLang="ko-KR" sz="2000" dirty="0"/>
              <a:t>When an AP initiates a TXOP by transmitting a BSRP NTB TF to a single non-AP STA, the TXOP is not for either UL or MU frame exchange sequence</a:t>
            </a:r>
          </a:p>
          <a:p>
            <a:pPr lvl="1"/>
            <a:r>
              <a:rPr lang="en-US" altLang="ko-KR" sz="1800" dirty="0"/>
              <a:t>Therefore, if there is no justification for allowing an AP performing unicast communication to have higher priority than the non-AP STAs and the legacy STAs, it might be necessary to restrict the transmission of a BSRP NTB TF to the AC corresponding to the TID of the QoS Data the AP intends to transmit</a:t>
            </a:r>
          </a:p>
          <a:p>
            <a:pPr lvl="2"/>
            <a:r>
              <a:rPr lang="en-US" altLang="ko-KR" sz="1600" dirty="0"/>
              <a:t>A BSRP NTB TF for MAPC operation may be subject to a different rule, which requires further discussion</a:t>
            </a:r>
          </a:p>
          <a:p>
            <a:r>
              <a:rPr lang="en-US" altLang="ko-KR" sz="2000" dirty="0"/>
              <a:t>A non-AP STA may also transmit a BSRP NTB TF to indicate its unavailability info[3]</a:t>
            </a:r>
          </a:p>
          <a:p>
            <a:pPr lvl="1"/>
            <a:r>
              <a:rPr lang="en-US" altLang="ko-KR" sz="1800" dirty="0"/>
              <a:t>It seems evident that when a non-AP STA intends to transmit QoS Data frames after sending a BSRP NTB TF, the BSRP NTB TF should be transmitted using an AC corresponding to the QoS Data frames</a:t>
            </a:r>
          </a:p>
          <a:p>
            <a:pPr lvl="1"/>
            <a:r>
              <a:rPr lang="en-US" altLang="ko-KR" sz="1800" dirty="0"/>
              <a:t>On the other hand, in the case of a stand-alone BSRP NTB TF transmission (i.e., without any QoS Data transmission), it may be necessary to allow the non-AP STA to use any AC</a:t>
            </a:r>
          </a:p>
        </p:txBody>
      </p:sp>
    </p:spTree>
    <p:extLst>
      <p:ext uri="{BB962C8B-B14F-4D97-AF65-F5344CB8AC3E}">
        <p14:creationId xmlns:p14="http://schemas.microsoft.com/office/powerpoint/2010/main" val="2997262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CB3BB-CD0F-3DB1-40BB-8219BA8B572E}"/>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B58F00B-9B5A-D326-D42F-62DA0C715F1B}"/>
              </a:ext>
            </a:extLst>
          </p:cNvPr>
          <p:cNvSpPr>
            <a:spLocks noGrp="1"/>
          </p:cNvSpPr>
          <p:nvPr>
            <p:ph type="title"/>
          </p:nvPr>
        </p:nvSpPr>
        <p:spPr/>
        <p:txBody>
          <a:bodyPr/>
          <a:lstStyle/>
          <a:p>
            <a:r>
              <a:rPr lang="en-US" altLang="ko-KR" dirty="0"/>
              <a:t>Recap: Responding rules in the baseline</a:t>
            </a:r>
            <a:endParaRPr lang="ko-KR" altLang="en-US" dirty="0"/>
          </a:p>
        </p:txBody>
      </p:sp>
      <p:sp>
        <p:nvSpPr>
          <p:cNvPr id="3" name="슬라이드 번호 개체 틀 2">
            <a:extLst>
              <a:ext uri="{FF2B5EF4-FFF2-40B4-BE49-F238E27FC236}">
                <a16:creationId xmlns:a16="http://schemas.microsoft.com/office/drawing/2014/main" id="{90B50D26-530E-2B8B-78A8-81FE9BC543A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바닥글 개체 틀 3">
            <a:extLst>
              <a:ext uri="{FF2B5EF4-FFF2-40B4-BE49-F238E27FC236}">
                <a16:creationId xmlns:a16="http://schemas.microsoft.com/office/drawing/2014/main" id="{945559AF-4E67-D4FE-1BF4-24B22432A9A2}"/>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B43A4ABC-BA62-3FC7-8F76-4A162DBA2885}"/>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58FC8635-651E-734B-0366-026BB949B62B}"/>
              </a:ext>
            </a:extLst>
          </p:cNvPr>
          <p:cNvSpPr>
            <a:spLocks noGrp="1"/>
          </p:cNvSpPr>
          <p:nvPr>
            <p:ph idx="1"/>
          </p:nvPr>
        </p:nvSpPr>
        <p:spPr>
          <a:xfrm>
            <a:off x="914401" y="2449783"/>
            <a:ext cx="5947178" cy="3931545"/>
          </a:xfrm>
        </p:spPr>
        <p:txBody>
          <a:bodyPr/>
          <a:lstStyle/>
          <a:p>
            <a:pPr lvl="1"/>
            <a:r>
              <a:rPr lang="en-US" altLang="ko-KR" sz="1800" dirty="0">
                <a:latin typeface="Times New Roman"/>
                <a:ea typeface="MS Gothic"/>
              </a:rPr>
              <a:t>1. Response rule for a received RTS frame</a:t>
            </a:r>
          </a:p>
          <a:p>
            <a:pPr lvl="2"/>
            <a:r>
              <a:rPr lang="en-US" altLang="ko-KR" sz="1600" dirty="0">
                <a:latin typeface="Times New Roman"/>
                <a:ea typeface="MS Gothic"/>
              </a:rPr>
              <a:t>A STA that has received an RTS frame responds with a CTS frame through the idle subchannels, according to the configuration of the RTS frame</a:t>
            </a:r>
          </a:p>
          <a:p>
            <a:pPr lvl="2"/>
            <a:endParaRPr lang="en-US" altLang="ko-KR" sz="1600" dirty="0">
              <a:latin typeface="Times New Roman"/>
              <a:ea typeface="MS Gothic"/>
            </a:endParaRPr>
          </a:p>
          <a:p>
            <a:pPr lvl="3"/>
            <a:r>
              <a:rPr lang="en-US" altLang="ko-KR" sz="1400" dirty="0">
                <a:latin typeface="Times New Roman"/>
                <a:ea typeface="MS Gothic"/>
              </a:rPr>
              <a:t>If DYN_BANDWIDTH_IN_NON_HT is set to Static:</a:t>
            </a:r>
          </a:p>
          <a:p>
            <a:pPr lvl="4"/>
            <a:r>
              <a:rPr lang="en-US" altLang="ko-KR" sz="1400" dirty="0">
                <a:latin typeface="Times New Roman"/>
                <a:ea typeface="MS Gothic"/>
              </a:rPr>
              <a:t>The STA may respond with a CTS frame using the same bandwidth as the received RTS frame</a:t>
            </a:r>
          </a:p>
          <a:p>
            <a:pPr lvl="4"/>
            <a:endParaRPr lang="en-US" altLang="ko-KR" sz="1400" dirty="0">
              <a:latin typeface="Times New Roman"/>
              <a:ea typeface="MS Gothic"/>
            </a:endParaRPr>
          </a:p>
          <a:p>
            <a:pPr lvl="3"/>
            <a:r>
              <a:rPr lang="en-US" altLang="ko-KR" sz="1400" dirty="0">
                <a:latin typeface="Times New Roman"/>
                <a:ea typeface="MS Gothic"/>
              </a:rPr>
              <a:t>DYN_BANDWIDTH_IN_NON_HT is set to Dynamic</a:t>
            </a:r>
          </a:p>
          <a:p>
            <a:pPr lvl="4"/>
            <a:r>
              <a:rPr lang="en-US" altLang="ko-KR" sz="1400" dirty="0">
                <a:latin typeface="Times New Roman"/>
                <a:ea typeface="MS Gothic"/>
              </a:rPr>
              <a:t>The STA may respond with a CTS frame using the same or a narrower bandwidth than that of the received RTS frame</a:t>
            </a:r>
            <a:endParaRPr lang="en-US" altLang="ko-KR" sz="1600" dirty="0">
              <a:latin typeface="Times New Roman"/>
              <a:ea typeface="MS Gothic"/>
            </a:endParaRPr>
          </a:p>
        </p:txBody>
      </p:sp>
      <p:sp>
        <p:nvSpPr>
          <p:cNvPr id="9" name="TextBox 8">
            <a:extLst>
              <a:ext uri="{FF2B5EF4-FFF2-40B4-BE49-F238E27FC236}">
                <a16:creationId xmlns:a16="http://schemas.microsoft.com/office/drawing/2014/main" id="{22E4DB55-D094-98F3-BA46-E9E05F37E735}"/>
              </a:ext>
            </a:extLst>
          </p:cNvPr>
          <p:cNvSpPr txBox="1"/>
          <p:nvPr/>
        </p:nvSpPr>
        <p:spPr>
          <a:xfrm>
            <a:off x="6384032" y="5805264"/>
            <a:ext cx="5194704" cy="430887"/>
          </a:xfrm>
          <a:prstGeom prst="rect">
            <a:avLst/>
          </a:prstGeom>
          <a:noFill/>
        </p:spPr>
        <p:txBody>
          <a:bodyPr wrap="square">
            <a:spAutoFit/>
          </a:bodyPr>
          <a:lstStyle/>
          <a:p>
            <a:pPr lvl="2"/>
            <a:r>
              <a:rPr lang="en-US" altLang="ko-KR" sz="1100" dirty="0">
                <a:solidFill>
                  <a:schemeClr val="tx1"/>
                </a:solidFill>
                <a:latin typeface="Times New Roman"/>
                <a:ea typeface="MS Gothic"/>
              </a:rPr>
              <a:t>* The STA determines state(idle/busy) of the 20 MHz subchannels based on the CCA result of </a:t>
            </a:r>
            <a:r>
              <a:rPr lang="en-US" altLang="ko-KR" sz="1100" b="1" i="1" dirty="0">
                <a:solidFill>
                  <a:schemeClr val="tx1"/>
                </a:solidFill>
                <a:latin typeface="Times New Roman"/>
                <a:ea typeface="MS Gothic"/>
              </a:rPr>
              <a:t>PIFS prior to the start of the RTS frame</a:t>
            </a:r>
          </a:p>
        </p:txBody>
      </p:sp>
      <p:sp>
        <p:nvSpPr>
          <p:cNvPr id="13" name="내용 개체 틀 5">
            <a:extLst>
              <a:ext uri="{FF2B5EF4-FFF2-40B4-BE49-F238E27FC236}">
                <a16:creationId xmlns:a16="http://schemas.microsoft.com/office/drawing/2014/main" id="{44CE42B0-8367-3946-B6F2-A6A0C1A619C0}"/>
              </a:ext>
            </a:extLst>
          </p:cNvPr>
          <p:cNvSpPr txBox="1">
            <a:spLocks/>
          </p:cNvSpPr>
          <p:nvPr/>
        </p:nvSpPr>
        <p:spPr bwMode="auto">
          <a:xfrm>
            <a:off x="914401" y="1772816"/>
            <a:ext cx="7357800" cy="7487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latinLnBrk="1"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latinLnBrk="1"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latinLnBrk="1"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latinLnBrk="1"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ko-KR" sz="2000" dirty="0">
                <a:solidFill>
                  <a:schemeClr val="tx1"/>
                </a:solidFill>
                <a:latin typeface="Times New Roman"/>
                <a:ea typeface="MS Gothic"/>
              </a:rPr>
              <a:t>The baseline provides two types of response frame transmission rules:</a:t>
            </a:r>
          </a:p>
        </p:txBody>
      </p:sp>
      <p:cxnSp>
        <p:nvCxnSpPr>
          <p:cNvPr id="14" name="직선 연결선 13">
            <a:extLst>
              <a:ext uri="{FF2B5EF4-FFF2-40B4-BE49-F238E27FC236}">
                <a16:creationId xmlns:a16="http://schemas.microsoft.com/office/drawing/2014/main" id="{CDAB8773-3A49-DA11-DF78-AF06180BCF84}"/>
              </a:ext>
            </a:extLst>
          </p:cNvPr>
          <p:cNvCxnSpPr>
            <a:cxnSpLocks/>
          </p:cNvCxnSpPr>
          <p:nvPr/>
        </p:nvCxnSpPr>
        <p:spPr>
          <a:xfrm>
            <a:off x="8393348" y="3521970"/>
            <a:ext cx="271765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직선 연결선 14">
            <a:extLst>
              <a:ext uri="{FF2B5EF4-FFF2-40B4-BE49-F238E27FC236}">
                <a16:creationId xmlns:a16="http://schemas.microsoft.com/office/drawing/2014/main" id="{35F9389B-D96F-090F-5898-A5E7BA9A0631}"/>
              </a:ext>
            </a:extLst>
          </p:cNvPr>
          <p:cNvCxnSpPr/>
          <p:nvPr/>
        </p:nvCxnSpPr>
        <p:spPr>
          <a:xfrm>
            <a:off x="8391824" y="3212038"/>
            <a:ext cx="2719179"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직선 연결선 15">
            <a:extLst>
              <a:ext uri="{FF2B5EF4-FFF2-40B4-BE49-F238E27FC236}">
                <a16:creationId xmlns:a16="http://schemas.microsoft.com/office/drawing/2014/main" id="{F79D4C92-4DF2-CB29-3D1C-FEB0C450068B}"/>
              </a:ext>
            </a:extLst>
          </p:cNvPr>
          <p:cNvCxnSpPr/>
          <p:nvPr/>
        </p:nvCxnSpPr>
        <p:spPr>
          <a:xfrm>
            <a:off x="8391824" y="2891921"/>
            <a:ext cx="2719179"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직선 연결선 16">
            <a:extLst>
              <a:ext uri="{FF2B5EF4-FFF2-40B4-BE49-F238E27FC236}">
                <a16:creationId xmlns:a16="http://schemas.microsoft.com/office/drawing/2014/main" id="{21D02F51-F0C0-C1C9-D69E-A51D69EC4EBE}"/>
              </a:ext>
            </a:extLst>
          </p:cNvPr>
          <p:cNvCxnSpPr/>
          <p:nvPr/>
        </p:nvCxnSpPr>
        <p:spPr>
          <a:xfrm>
            <a:off x="8391824" y="2572511"/>
            <a:ext cx="2719179"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24">
            <a:extLst>
              <a:ext uri="{FF2B5EF4-FFF2-40B4-BE49-F238E27FC236}">
                <a16:creationId xmlns:a16="http://schemas.microsoft.com/office/drawing/2014/main" id="{C67AC02F-C429-8AB5-6263-706E6B200C18}"/>
              </a:ext>
            </a:extLst>
          </p:cNvPr>
          <p:cNvSpPr/>
          <p:nvPr/>
        </p:nvSpPr>
        <p:spPr>
          <a:xfrm>
            <a:off x="8586081" y="3211328"/>
            <a:ext cx="687058" cy="306333"/>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RTS</a:t>
            </a:r>
          </a:p>
        </p:txBody>
      </p:sp>
      <p:sp>
        <p:nvSpPr>
          <p:cNvPr id="19" name="Rectangle 24">
            <a:extLst>
              <a:ext uri="{FF2B5EF4-FFF2-40B4-BE49-F238E27FC236}">
                <a16:creationId xmlns:a16="http://schemas.microsoft.com/office/drawing/2014/main" id="{A1A1218F-06CD-44E1-A97D-EE20C9A937EA}"/>
              </a:ext>
            </a:extLst>
          </p:cNvPr>
          <p:cNvSpPr/>
          <p:nvPr/>
        </p:nvSpPr>
        <p:spPr>
          <a:xfrm>
            <a:off x="8586081" y="2894285"/>
            <a:ext cx="687058" cy="306333"/>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RTS</a:t>
            </a:r>
          </a:p>
        </p:txBody>
      </p:sp>
      <p:sp>
        <p:nvSpPr>
          <p:cNvPr id="20" name="Rectangle 24">
            <a:extLst>
              <a:ext uri="{FF2B5EF4-FFF2-40B4-BE49-F238E27FC236}">
                <a16:creationId xmlns:a16="http://schemas.microsoft.com/office/drawing/2014/main" id="{D8523842-E40B-A605-0A01-EF2244A0832A}"/>
              </a:ext>
            </a:extLst>
          </p:cNvPr>
          <p:cNvSpPr/>
          <p:nvPr/>
        </p:nvSpPr>
        <p:spPr>
          <a:xfrm>
            <a:off x="8586081" y="2577241"/>
            <a:ext cx="687058" cy="306333"/>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RTS</a:t>
            </a:r>
          </a:p>
        </p:txBody>
      </p:sp>
      <p:sp>
        <p:nvSpPr>
          <p:cNvPr id="21" name="Rectangle 24">
            <a:extLst>
              <a:ext uri="{FF2B5EF4-FFF2-40B4-BE49-F238E27FC236}">
                <a16:creationId xmlns:a16="http://schemas.microsoft.com/office/drawing/2014/main" id="{573C892A-4912-86DC-A796-BF317B579CEA}"/>
              </a:ext>
            </a:extLst>
          </p:cNvPr>
          <p:cNvSpPr/>
          <p:nvPr/>
        </p:nvSpPr>
        <p:spPr>
          <a:xfrm>
            <a:off x="8586081" y="2260198"/>
            <a:ext cx="687058" cy="306333"/>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RTS</a:t>
            </a:r>
          </a:p>
        </p:txBody>
      </p:sp>
      <p:sp>
        <p:nvSpPr>
          <p:cNvPr id="22" name="Rectangle 24">
            <a:extLst>
              <a:ext uri="{FF2B5EF4-FFF2-40B4-BE49-F238E27FC236}">
                <a16:creationId xmlns:a16="http://schemas.microsoft.com/office/drawing/2014/main" id="{C742AECD-CADF-7FB6-D32F-D70C9125211E}"/>
              </a:ext>
            </a:extLst>
          </p:cNvPr>
          <p:cNvSpPr/>
          <p:nvPr/>
        </p:nvSpPr>
        <p:spPr>
          <a:xfrm>
            <a:off x="9664994" y="3208714"/>
            <a:ext cx="687058" cy="306333"/>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sp>
        <p:nvSpPr>
          <p:cNvPr id="23" name="Rectangle 24">
            <a:extLst>
              <a:ext uri="{FF2B5EF4-FFF2-40B4-BE49-F238E27FC236}">
                <a16:creationId xmlns:a16="http://schemas.microsoft.com/office/drawing/2014/main" id="{9EDF0504-132F-8550-CE4E-B6E80AB37180}"/>
              </a:ext>
            </a:extLst>
          </p:cNvPr>
          <p:cNvSpPr/>
          <p:nvPr/>
        </p:nvSpPr>
        <p:spPr>
          <a:xfrm>
            <a:off x="9664994" y="2891670"/>
            <a:ext cx="687058" cy="306333"/>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sp>
        <p:nvSpPr>
          <p:cNvPr id="24" name="직사각형 23">
            <a:extLst>
              <a:ext uri="{FF2B5EF4-FFF2-40B4-BE49-F238E27FC236}">
                <a16:creationId xmlns:a16="http://schemas.microsoft.com/office/drawing/2014/main" id="{C74070C4-91F3-1BC1-5D01-DEE0B2FB55B5}"/>
              </a:ext>
            </a:extLst>
          </p:cNvPr>
          <p:cNvSpPr/>
          <p:nvPr/>
        </p:nvSpPr>
        <p:spPr>
          <a:xfrm>
            <a:off x="7968587" y="3208714"/>
            <a:ext cx="602457" cy="306332"/>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25" name="직사각형 24">
            <a:extLst>
              <a:ext uri="{FF2B5EF4-FFF2-40B4-BE49-F238E27FC236}">
                <a16:creationId xmlns:a16="http://schemas.microsoft.com/office/drawing/2014/main" id="{AD9DCA78-B48D-5DFD-A3E4-E7097378EFA2}"/>
              </a:ext>
            </a:extLst>
          </p:cNvPr>
          <p:cNvSpPr/>
          <p:nvPr/>
        </p:nvSpPr>
        <p:spPr>
          <a:xfrm>
            <a:off x="7968587" y="2893336"/>
            <a:ext cx="602457" cy="306332"/>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26" name="직사각형 25">
            <a:extLst>
              <a:ext uri="{FF2B5EF4-FFF2-40B4-BE49-F238E27FC236}">
                <a16:creationId xmlns:a16="http://schemas.microsoft.com/office/drawing/2014/main" id="{C801DEF1-C0FC-2781-061E-A622C896BB0C}"/>
              </a:ext>
            </a:extLst>
          </p:cNvPr>
          <p:cNvSpPr/>
          <p:nvPr/>
        </p:nvSpPr>
        <p:spPr>
          <a:xfrm>
            <a:off x="7968587" y="2262580"/>
            <a:ext cx="602457" cy="306332"/>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27" name="직사각형 26">
            <a:extLst>
              <a:ext uri="{FF2B5EF4-FFF2-40B4-BE49-F238E27FC236}">
                <a16:creationId xmlns:a16="http://schemas.microsoft.com/office/drawing/2014/main" id="{E998309F-3B27-937D-D31D-E26D11DC613F}"/>
              </a:ext>
            </a:extLst>
          </p:cNvPr>
          <p:cNvSpPr/>
          <p:nvPr/>
        </p:nvSpPr>
        <p:spPr>
          <a:xfrm>
            <a:off x="7968587" y="2577958"/>
            <a:ext cx="602457" cy="306332"/>
          </a:xfrm>
          <a:prstGeom prst="rect">
            <a:avLst/>
          </a:prstGeom>
          <a:solidFill>
            <a:schemeClr val="bg1">
              <a:lumMod val="75000"/>
            </a:schemeClr>
          </a:solid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BUSY</a:t>
            </a:r>
            <a:endParaRPr lang="ko-KR" altLang="en-US" sz="1100" dirty="0">
              <a:solidFill>
                <a:schemeClr val="tx1"/>
              </a:solidFill>
            </a:endParaRPr>
          </a:p>
        </p:txBody>
      </p:sp>
      <p:sp>
        <p:nvSpPr>
          <p:cNvPr id="28" name="Rectangle 24">
            <a:extLst>
              <a:ext uri="{FF2B5EF4-FFF2-40B4-BE49-F238E27FC236}">
                <a16:creationId xmlns:a16="http://schemas.microsoft.com/office/drawing/2014/main" id="{5060CFBF-B547-2E7B-D051-AA357029D254}"/>
              </a:ext>
            </a:extLst>
          </p:cNvPr>
          <p:cNvSpPr/>
          <p:nvPr/>
        </p:nvSpPr>
        <p:spPr>
          <a:xfrm>
            <a:off x="9666773" y="2584073"/>
            <a:ext cx="687058" cy="306333"/>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sp>
        <p:nvSpPr>
          <p:cNvPr id="29" name="Rectangle 24">
            <a:extLst>
              <a:ext uri="{FF2B5EF4-FFF2-40B4-BE49-F238E27FC236}">
                <a16:creationId xmlns:a16="http://schemas.microsoft.com/office/drawing/2014/main" id="{5992FBA4-3AA8-81C2-1A28-480A0F821E53}"/>
              </a:ext>
            </a:extLst>
          </p:cNvPr>
          <p:cNvSpPr/>
          <p:nvPr/>
        </p:nvSpPr>
        <p:spPr>
          <a:xfrm>
            <a:off x="9666773" y="2267030"/>
            <a:ext cx="687058" cy="306333"/>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cxnSp>
        <p:nvCxnSpPr>
          <p:cNvPr id="30" name="직선 연결선 29">
            <a:extLst>
              <a:ext uri="{FF2B5EF4-FFF2-40B4-BE49-F238E27FC236}">
                <a16:creationId xmlns:a16="http://schemas.microsoft.com/office/drawing/2014/main" id="{B1F695EE-6F0B-041E-29D7-4BD5C3552132}"/>
              </a:ext>
            </a:extLst>
          </p:cNvPr>
          <p:cNvCxnSpPr>
            <a:cxnSpLocks/>
          </p:cNvCxnSpPr>
          <p:nvPr/>
        </p:nvCxnSpPr>
        <p:spPr>
          <a:xfrm flipV="1">
            <a:off x="9664994" y="2267030"/>
            <a:ext cx="687058" cy="124801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직선 연결선 30">
            <a:extLst>
              <a:ext uri="{FF2B5EF4-FFF2-40B4-BE49-F238E27FC236}">
                <a16:creationId xmlns:a16="http://schemas.microsoft.com/office/drawing/2014/main" id="{0938CF13-7EB6-DDE7-A894-46A52069430E}"/>
              </a:ext>
            </a:extLst>
          </p:cNvPr>
          <p:cNvCxnSpPr>
            <a:cxnSpLocks/>
          </p:cNvCxnSpPr>
          <p:nvPr/>
        </p:nvCxnSpPr>
        <p:spPr>
          <a:xfrm flipH="1" flipV="1">
            <a:off x="9676591" y="2267029"/>
            <a:ext cx="675461" cy="124801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0968F4BE-3FCF-7859-065E-B3093AD1280B}"/>
              </a:ext>
            </a:extLst>
          </p:cNvPr>
          <p:cNvSpPr txBox="1"/>
          <p:nvPr/>
        </p:nvSpPr>
        <p:spPr>
          <a:xfrm>
            <a:off x="7384864" y="3268775"/>
            <a:ext cx="591711" cy="246221"/>
          </a:xfrm>
          <a:prstGeom prst="rect">
            <a:avLst/>
          </a:prstGeom>
          <a:noFill/>
        </p:spPr>
        <p:txBody>
          <a:bodyPr wrap="square" rtlCol="0">
            <a:spAutoFit/>
          </a:bodyPr>
          <a:lstStyle/>
          <a:p>
            <a:r>
              <a:rPr lang="en-US" altLang="ko-KR" sz="1000" b="1" dirty="0">
                <a:solidFill>
                  <a:schemeClr val="tx1"/>
                </a:solidFill>
              </a:rPr>
              <a:t>P20</a:t>
            </a:r>
            <a:endParaRPr lang="ko-KR" altLang="en-US" sz="1000" b="1" dirty="0">
              <a:solidFill>
                <a:schemeClr val="tx1"/>
              </a:solidFill>
            </a:endParaRPr>
          </a:p>
        </p:txBody>
      </p:sp>
      <p:sp>
        <p:nvSpPr>
          <p:cNvPr id="39" name="TextBox 38">
            <a:extLst>
              <a:ext uri="{FF2B5EF4-FFF2-40B4-BE49-F238E27FC236}">
                <a16:creationId xmlns:a16="http://schemas.microsoft.com/office/drawing/2014/main" id="{00E16929-802A-C2C8-E270-8B9DF10C3DF1}"/>
              </a:ext>
            </a:extLst>
          </p:cNvPr>
          <p:cNvSpPr txBox="1"/>
          <p:nvPr/>
        </p:nvSpPr>
        <p:spPr>
          <a:xfrm>
            <a:off x="8277038" y="3861048"/>
            <a:ext cx="2132584" cy="400110"/>
          </a:xfrm>
          <a:prstGeom prst="rect">
            <a:avLst/>
          </a:prstGeom>
          <a:noFill/>
        </p:spPr>
        <p:txBody>
          <a:bodyPr wrap="square" rtlCol="0">
            <a:spAutoFit/>
          </a:bodyPr>
          <a:lstStyle/>
          <a:p>
            <a:r>
              <a:rPr lang="de-DE" altLang="ko-KR" sz="1000" b="0" i="0" dirty="0">
                <a:solidFill>
                  <a:schemeClr val="tx1"/>
                </a:solidFill>
                <a:effectLst/>
                <a:latin typeface="TimesNewRoman"/>
              </a:rPr>
              <a:t>DYN_BANDWIDTH_IN_NON_HT</a:t>
            </a:r>
            <a:r>
              <a:rPr lang="de-DE" altLang="ko-KR" sz="1000" dirty="0">
                <a:solidFill>
                  <a:schemeClr val="tx1"/>
                </a:solidFill>
                <a:latin typeface="TimesNewRoman"/>
              </a:rPr>
              <a:t>  </a:t>
            </a:r>
            <a:r>
              <a:rPr lang="de-DE" altLang="ko-KR" sz="1000" b="1" dirty="0">
                <a:solidFill>
                  <a:srgbClr val="FF0000"/>
                </a:solidFill>
                <a:latin typeface="TimesNewRoman"/>
              </a:rPr>
              <a:t>= Dynamic</a:t>
            </a:r>
            <a:endParaRPr lang="ko-KR" altLang="en-US" sz="1000" b="1" dirty="0">
              <a:solidFill>
                <a:srgbClr val="FF0000"/>
              </a:solidFill>
              <a:latin typeface="TimesNewRoman"/>
            </a:endParaRPr>
          </a:p>
        </p:txBody>
      </p:sp>
      <p:cxnSp>
        <p:nvCxnSpPr>
          <p:cNvPr id="34" name="직선 연결선 33">
            <a:extLst>
              <a:ext uri="{FF2B5EF4-FFF2-40B4-BE49-F238E27FC236}">
                <a16:creationId xmlns:a16="http://schemas.microsoft.com/office/drawing/2014/main" id="{F1D8DCD1-CAAD-788F-90AB-DBA851C5ECBA}"/>
              </a:ext>
            </a:extLst>
          </p:cNvPr>
          <p:cNvCxnSpPr>
            <a:cxnSpLocks/>
          </p:cNvCxnSpPr>
          <p:nvPr/>
        </p:nvCxnSpPr>
        <p:spPr>
          <a:xfrm>
            <a:off x="8400256" y="5538187"/>
            <a:ext cx="271074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직선 연결선 34">
            <a:extLst>
              <a:ext uri="{FF2B5EF4-FFF2-40B4-BE49-F238E27FC236}">
                <a16:creationId xmlns:a16="http://schemas.microsoft.com/office/drawing/2014/main" id="{CF11A8B4-857A-0E78-81C7-A69D1B8721EC}"/>
              </a:ext>
            </a:extLst>
          </p:cNvPr>
          <p:cNvCxnSpPr/>
          <p:nvPr/>
        </p:nvCxnSpPr>
        <p:spPr>
          <a:xfrm>
            <a:off x="8398736" y="5229933"/>
            <a:ext cx="2712267"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직선 연결선 35">
            <a:extLst>
              <a:ext uri="{FF2B5EF4-FFF2-40B4-BE49-F238E27FC236}">
                <a16:creationId xmlns:a16="http://schemas.microsoft.com/office/drawing/2014/main" id="{C4298E5C-8ADF-0E53-8530-5063E2CFCCC3}"/>
              </a:ext>
            </a:extLst>
          </p:cNvPr>
          <p:cNvCxnSpPr/>
          <p:nvPr/>
        </p:nvCxnSpPr>
        <p:spPr>
          <a:xfrm>
            <a:off x="8398736" y="4911549"/>
            <a:ext cx="2712267"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직선 연결선 36">
            <a:extLst>
              <a:ext uri="{FF2B5EF4-FFF2-40B4-BE49-F238E27FC236}">
                <a16:creationId xmlns:a16="http://schemas.microsoft.com/office/drawing/2014/main" id="{5960B0D5-0C9F-7611-4958-D18F73B3B820}"/>
              </a:ext>
            </a:extLst>
          </p:cNvPr>
          <p:cNvCxnSpPr/>
          <p:nvPr/>
        </p:nvCxnSpPr>
        <p:spPr>
          <a:xfrm>
            <a:off x="8398736" y="4593869"/>
            <a:ext cx="2712267"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Rectangle 24">
            <a:extLst>
              <a:ext uri="{FF2B5EF4-FFF2-40B4-BE49-F238E27FC236}">
                <a16:creationId xmlns:a16="http://schemas.microsoft.com/office/drawing/2014/main" id="{519FDC1D-7685-CCE1-E861-2EA0A0CCB6A8}"/>
              </a:ext>
            </a:extLst>
          </p:cNvPr>
          <p:cNvSpPr/>
          <p:nvPr/>
        </p:nvSpPr>
        <p:spPr>
          <a:xfrm>
            <a:off x="8592499" y="5229227"/>
            <a:ext cx="685311" cy="30467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RTS</a:t>
            </a:r>
          </a:p>
        </p:txBody>
      </p:sp>
      <p:sp>
        <p:nvSpPr>
          <p:cNvPr id="40" name="Rectangle 24">
            <a:extLst>
              <a:ext uri="{FF2B5EF4-FFF2-40B4-BE49-F238E27FC236}">
                <a16:creationId xmlns:a16="http://schemas.microsoft.com/office/drawing/2014/main" id="{5D1557E9-7BCC-E348-2337-4DCB28FF531E}"/>
              </a:ext>
            </a:extLst>
          </p:cNvPr>
          <p:cNvSpPr/>
          <p:nvPr/>
        </p:nvSpPr>
        <p:spPr>
          <a:xfrm>
            <a:off x="8592499" y="4913900"/>
            <a:ext cx="685311" cy="30467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RTS</a:t>
            </a:r>
          </a:p>
        </p:txBody>
      </p:sp>
      <p:sp>
        <p:nvSpPr>
          <p:cNvPr id="41" name="Rectangle 24">
            <a:extLst>
              <a:ext uri="{FF2B5EF4-FFF2-40B4-BE49-F238E27FC236}">
                <a16:creationId xmlns:a16="http://schemas.microsoft.com/office/drawing/2014/main" id="{54BB3753-B4C1-1524-6AF4-13DE89448D99}"/>
              </a:ext>
            </a:extLst>
          </p:cNvPr>
          <p:cNvSpPr/>
          <p:nvPr/>
        </p:nvSpPr>
        <p:spPr>
          <a:xfrm>
            <a:off x="8592499" y="4598574"/>
            <a:ext cx="685311" cy="30467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RTS</a:t>
            </a:r>
          </a:p>
        </p:txBody>
      </p:sp>
      <p:sp>
        <p:nvSpPr>
          <p:cNvPr id="42" name="Rectangle 24">
            <a:extLst>
              <a:ext uri="{FF2B5EF4-FFF2-40B4-BE49-F238E27FC236}">
                <a16:creationId xmlns:a16="http://schemas.microsoft.com/office/drawing/2014/main" id="{D3EEB6FC-BDF9-BB61-F401-034F29C226C1}"/>
              </a:ext>
            </a:extLst>
          </p:cNvPr>
          <p:cNvSpPr/>
          <p:nvPr/>
        </p:nvSpPr>
        <p:spPr>
          <a:xfrm>
            <a:off x="8592499" y="4283247"/>
            <a:ext cx="685311" cy="30467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RTS</a:t>
            </a:r>
          </a:p>
        </p:txBody>
      </p:sp>
      <p:sp>
        <p:nvSpPr>
          <p:cNvPr id="43" name="Rectangle 24">
            <a:extLst>
              <a:ext uri="{FF2B5EF4-FFF2-40B4-BE49-F238E27FC236}">
                <a16:creationId xmlns:a16="http://schemas.microsoft.com/office/drawing/2014/main" id="{150B2116-9C1E-22E6-14A3-256060560F4D}"/>
              </a:ext>
            </a:extLst>
          </p:cNvPr>
          <p:cNvSpPr/>
          <p:nvPr/>
        </p:nvSpPr>
        <p:spPr>
          <a:xfrm>
            <a:off x="9668670" y="5226627"/>
            <a:ext cx="685311" cy="30467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sp>
        <p:nvSpPr>
          <p:cNvPr id="44" name="Rectangle 24">
            <a:extLst>
              <a:ext uri="{FF2B5EF4-FFF2-40B4-BE49-F238E27FC236}">
                <a16:creationId xmlns:a16="http://schemas.microsoft.com/office/drawing/2014/main" id="{A17EFB8B-198A-33FE-B199-79F1F03820D4}"/>
              </a:ext>
            </a:extLst>
          </p:cNvPr>
          <p:cNvSpPr/>
          <p:nvPr/>
        </p:nvSpPr>
        <p:spPr>
          <a:xfrm>
            <a:off x="9668670" y="4911300"/>
            <a:ext cx="685311" cy="30467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sp>
        <p:nvSpPr>
          <p:cNvPr id="45" name="직사각형 44">
            <a:extLst>
              <a:ext uri="{FF2B5EF4-FFF2-40B4-BE49-F238E27FC236}">
                <a16:creationId xmlns:a16="http://schemas.microsoft.com/office/drawing/2014/main" id="{3F19D9C3-7B5E-29CD-130A-7C4600AA8DA6}"/>
              </a:ext>
            </a:extLst>
          </p:cNvPr>
          <p:cNvSpPr/>
          <p:nvPr/>
        </p:nvSpPr>
        <p:spPr>
          <a:xfrm>
            <a:off x="7976575" y="5226627"/>
            <a:ext cx="600926" cy="304673"/>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46" name="직사각형 45">
            <a:extLst>
              <a:ext uri="{FF2B5EF4-FFF2-40B4-BE49-F238E27FC236}">
                <a16:creationId xmlns:a16="http://schemas.microsoft.com/office/drawing/2014/main" id="{49C51A11-7C28-14F5-7612-6735B7D1CFE9}"/>
              </a:ext>
            </a:extLst>
          </p:cNvPr>
          <p:cNvSpPr/>
          <p:nvPr/>
        </p:nvSpPr>
        <p:spPr>
          <a:xfrm>
            <a:off x="7976575" y="4912957"/>
            <a:ext cx="600926" cy="304673"/>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47" name="직사각형 46">
            <a:extLst>
              <a:ext uri="{FF2B5EF4-FFF2-40B4-BE49-F238E27FC236}">
                <a16:creationId xmlns:a16="http://schemas.microsoft.com/office/drawing/2014/main" id="{23DC89FF-528B-FE98-9E64-32F229873F75}"/>
              </a:ext>
            </a:extLst>
          </p:cNvPr>
          <p:cNvSpPr/>
          <p:nvPr/>
        </p:nvSpPr>
        <p:spPr>
          <a:xfrm>
            <a:off x="7976575" y="4285616"/>
            <a:ext cx="600926" cy="304673"/>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48" name="직사각형 47">
            <a:extLst>
              <a:ext uri="{FF2B5EF4-FFF2-40B4-BE49-F238E27FC236}">
                <a16:creationId xmlns:a16="http://schemas.microsoft.com/office/drawing/2014/main" id="{D37DEF67-C08C-11B2-6FB3-8897DFD02A9A}"/>
              </a:ext>
            </a:extLst>
          </p:cNvPr>
          <p:cNvSpPr/>
          <p:nvPr/>
        </p:nvSpPr>
        <p:spPr>
          <a:xfrm>
            <a:off x="7976575" y="4599286"/>
            <a:ext cx="600926" cy="304673"/>
          </a:xfrm>
          <a:prstGeom prst="rect">
            <a:avLst/>
          </a:prstGeom>
          <a:solidFill>
            <a:schemeClr val="bg1">
              <a:lumMod val="75000"/>
            </a:schemeClr>
          </a:solid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BUSY</a:t>
            </a:r>
            <a:endParaRPr lang="ko-KR" altLang="en-US" sz="1100" dirty="0">
              <a:solidFill>
                <a:schemeClr val="tx1"/>
              </a:solidFill>
            </a:endParaRPr>
          </a:p>
        </p:txBody>
      </p:sp>
      <p:sp>
        <p:nvSpPr>
          <p:cNvPr id="49" name="TextBox 48">
            <a:extLst>
              <a:ext uri="{FF2B5EF4-FFF2-40B4-BE49-F238E27FC236}">
                <a16:creationId xmlns:a16="http://schemas.microsoft.com/office/drawing/2014/main" id="{44AAC348-41C0-16BF-F9B0-05135F302726}"/>
              </a:ext>
            </a:extLst>
          </p:cNvPr>
          <p:cNvSpPr txBox="1"/>
          <p:nvPr/>
        </p:nvSpPr>
        <p:spPr>
          <a:xfrm>
            <a:off x="7477503" y="5291392"/>
            <a:ext cx="591711" cy="246221"/>
          </a:xfrm>
          <a:prstGeom prst="rect">
            <a:avLst/>
          </a:prstGeom>
          <a:noFill/>
        </p:spPr>
        <p:txBody>
          <a:bodyPr wrap="square" rtlCol="0">
            <a:spAutoFit/>
          </a:bodyPr>
          <a:lstStyle/>
          <a:p>
            <a:r>
              <a:rPr lang="en-US" altLang="ko-KR" sz="1000" b="1" dirty="0">
                <a:solidFill>
                  <a:schemeClr val="tx1"/>
                </a:solidFill>
              </a:rPr>
              <a:t>P20</a:t>
            </a:r>
            <a:endParaRPr lang="ko-KR" altLang="en-US" sz="1000" b="1" dirty="0">
              <a:solidFill>
                <a:schemeClr val="tx1"/>
              </a:solidFill>
            </a:endParaRPr>
          </a:p>
        </p:txBody>
      </p:sp>
      <p:sp>
        <p:nvSpPr>
          <p:cNvPr id="53" name="TextBox 52">
            <a:extLst>
              <a:ext uri="{FF2B5EF4-FFF2-40B4-BE49-F238E27FC236}">
                <a16:creationId xmlns:a16="http://schemas.microsoft.com/office/drawing/2014/main" id="{8F6A382A-E214-79A2-176B-97A073F03A69}"/>
              </a:ext>
            </a:extLst>
          </p:cNvPr>
          <p:cNvSpPr txBox="1"/>
          <p:nvPr/>
        </p:nvSpPr>
        <p:spPr>
          <a:xfrm>
            <a:off x="8219469" y="1825069"/>
            <a:ext cx="2154469" cy="400110"/>
          </a:xfrm>
          <a:prstGeom prst="rect">
            <a:avLst/>
          </a:prstGeom>
          <a:noFill/>
        </p:spPr>
        <p:txBody>
          <a:bodyPr wrap="square" rtlCol="0">
            <a:spAutoFit/>
          </a:bodyPr>
          <a:lstStyle/>
          <a:p>
            <a:r>
              <a:rPr lang="de-DE" altLang="ko-KR" sz="1000" b="0" i="0" dirty="0">
                <a:solidFill>
                  <a:schemeClr val="tx1"/>
                </a:solidFill>
                <a:effectLst/>
                <a:latin typeface="TimesNewRoman"/>
              </a:rPr>
              <a:t>DYN_BANDWIDTH_IN_NON_HT</a:t>
            </a:r>
          </a:p>
          <a:p>
            <a:r>
              <a:rPr lang="de-DE" altLang="ko-KR" sz="1000" b="1" dirty="0">
                <a:solidFill>
                  <a:srgbClr val="FF0000"/>
                </a:solidFill>
                <a:latin typeface="TimesNewRoman"/>
              </a:rPr>
              <a:t>  = </a:t>
            </a:r>
            <a:r>
              <a:rPr lang="en-US" altLang="ko-KR" sz="1000" b="1" dirty="0">
                <a:solidFill>
                  <a:srgbClr val="FF0000"/>
                </a:solidFill>
                <a:latin typeface="TimesNewRoman"/>
              </a:rPr>
              <a:t>Static</a:t>
            </a:r>
            <a:endParaRPr lang="ko-KR" altLang="en-US" sz="1000" b="1" dirty="0">
              <a:solidFill>
                <a:srgbClr val="FF0000"/>
              </a:solidFill>
              <a:latin typeface="TimesNewRoman"/>
            </a:endParaRPr>
          </a:p>
        </p:txBody>
      </p:sp>
    </p:spTree>
    <p:extLst>
      <p:ext uri="{BB962C8B-B14F-4D97-AF65-F5344CB8AC3E}">
        <p14:creationId xmlns:p14="http://schemas.microsoft.com/office/powerpoint/2010/main" val="3796112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468F1-0A76-38AA-05EA-9EEE8C099D6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B574E1EE-C41D-5272-ACC8-F1E3F66FD280}"/>
              </a:ext>
            </a:extLst>
          </p:cNvPr>
          <p:cNvSpPr>
            <a:spLocks noGrp="1"/>
          </p:cNvSpPr>
          <p:nvPr>
            <p:ph type="title"/>
          </p:nvPr>
        </p:nvSpPr>
        <p:spPr/>
        <p:txBody>
          <a:bodyPr/>
          <a:lstStyle/>
          <a:p>
            <a:r>
              <a:rPr lang="en-US" altLang="ko-KR" dirty="0"/>
              <a:t>Recap: Responding rules in the baseline (cont’d)</a:t>
            </a:r>
            <a:endParaRPr lang="ko-KR" altLang="en-US" dirty="0"/>
          </a:p>
        </p:txBody>
      </p:sp>
      <p:sp>
        <p:nvSpPr>
          <p:cNvPr id="3" name="슬라이드 번호 개체 틀 2">
            <a:extLst>
              <a:ext uri="{FF2B5EF4-FFF2-40B4-BE49-F238E27FC236}">
                <a16:creationId xmlns:a16="http://schemas.microsoft.com/office/drawing/2014/main" id="{D1533739-4537-B229-833B-0E72AFAEE3A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바닥글 개체 틀 3">
            <a:extLst>
              <a:ext uri="{FF2B5EF4-FFF2-40B4-BE49-F238E27FC236}">
                <a16:creationId xmlns:a16="http://schemas.microsoft.com/office/drawing/2014/main" id="{FF83D5D0-E354-3014-E757-20551386EB39}"/>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8F6D8235-8256-F636-2735-2072C4296620}"/>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9" name="TextBox 8">
            <a:extLst>
              <a:ext uri="{FF2B5EF4-FFF2-40B4-BE49-F238E27FC236}">
                <a16:creationId xmlns:a16="http://schemas.microsoft.com/office/drawing/2014/main" id="{F43140AE-BA26-ADEA-1005-31ED2820330F}"/>
              </a:ext>
            </a:extLst>
          </p:cNvPr>
          <p:cNvSpPr txBox="1"/>
          <p:nvPr/>
        </p:nvSpPr>
        <p:spPr>
          <a:xfrm>
            <a:off x="5921409" y="5950441"/>
            <a:ext cx="6096000" cy="430887"/>
          </a:xfrm>
          <a:prstGeom prst="rect">
            <a:avLst/>
          </a:prstGeom>
          <a:noFill/>
        </p:spPr>
        <p:txBody>
          <a:bodyPr wrap="square">
            <a:spAutoFit/>
          </a:bodyPr>
          <a:lstStyle/>
          <a:p>
            <a:pPr lvl="2"/>
            <a:r>
              <a:rPr lang="en-US" altLang="ko-KR" sz="1100" dirty="0">
                <a:solidFill>
                  <a:schemeClr val="tx1"/>
                </a:solidFill>
                <a:latin typeface="Times New Roman"/>
                <a:ea typeface="MS Gothic"/>
              </a:rPr>
              <a:t>*The STA that has received the Trigger frame determines state(idle/busy) of the 20 MHz subchannels based on the CCA result of </a:t>
            </a:r>
            <a:r>
              <a:rPr lang="en-US" altLang="ko-KR" sz="1100" b="1" i="1" dirty="0">
                <a:solidFill>
                  <a:schemeClr val="tx1"/>
                </a:solidFill>
                <a:latin typeface="Times New Roman"/>
                <a:ea typeface="MS Gothic"/>
              </a:rPr>
              <a:t>SIFS after the end of the Trigger frame</a:t>
            </a:r>
          </a:p>
        </p:txBody>
      </p:sp>
      <p:sp>
        <p:nvSpPr>
          <p:cNvPr id="41" name="TextBox 40">
            <a:extLst>
              <a:ext uri="{FF2B5EF4-FFF2-40B4-BE49-F238E27FC236}">
                <a16:creationId xmlns:a16="http://schemas.microsoft.com/office/drawing/2014/main" id="{F092098C-3C07-BC6A-FBCD-D2B859750913}"/>
              </a:ext>
            </a:extLst>
          </p:cNvPr>
          <p:cNvSpPr txBox="1"/>
          <p:nvPr/>
        </p:nvSpPr>
        <p:spPr>
          <a:xfrm>
            <a:off x="7396721" y="3200054"/>
            <a:ext cx="591711" cy="246221"/>
          </a:xfrm>
          <a:prstGeom prst="rect">
            <a:avLst/>
          </a:prstGeom>
          <a:noFill/>
        </p:spPr>
        <p:txBody>
          <a:bodyPr wrap="square" rtlCol="0">
            <a:spAutoFit/>
          </a:bodyPr>
          <a:lstStyle/>
          <a:p>
            <a:r>
              <a:rPr lang="en-US" altLang="ko-KR" sz="1000" b="1" dirty="0">
                <a:solidFill>
                  <a:schemeClr val="tx1"/>
                </a:solidFill>
              </a:rPr>
              <a:t>P20</a:t>
            </a:r>
            <a:endParaRPr lang="ko-KR" altLang="en-US" sz="1000" b="1" dirty="0">
              <a:solidFill>
                <a:schemeClr val="tx1"/>
              </a:solidFill>
            </a:endParaRPr>
          </a:p>
        </p:txBody>
      </p:sp>
      <p:sp>
        <p:nvSpPr>
          <p:cNvPr id="42" name="TextBox 41">
            <a:extLst>
              <a:ext uri="{FF2B5EF4-FFF2-40B4-BE49-F238E27FC236}">
                <a16:creationId xmlns:a16="http://schemas.microsoft.com/office/drawing/2014/main" id="{D1D81387-7341-C8E6-9C95-6C22B097CA5E}"/>
              </a:ext>
            </a:extLst>
          </p:cNvPr>
          <p:cNvSpPr txBox="1"/>
          <p:nvPr/>
        </p:nvSpPr>
        <p:spPr>
          <a:xfrm>
            <a:off x="8622491" y="3714562"/>
            <a:ext cx="1995172" cy="307777"/>
          </a:xfrm>
          <a:prstGeom prst="rect">
            <a:avLst/>
          </a:prstGeom>
          <a:noFill/>
        </p:spPr>
        <p:txBody>
          <a:bodyPr wrap="square" rtlCol="0">
            <a:spAutoFit/>
          </a:bodyPr>
          <a:lstStyle/>
          <a:p>
            <a:pPr algn="ctr"/>
            <a:r>
              <a:rPr lang="en-US" altLang="ko-KR" sz="1400" b="1" dirty="0">
                <a:solidFill>
                  <a:schemeClr val="tx1"/>
                </a:solidFill>
              </a:rPr>
              <a:t>MU-RTS/CTS</a:t>
            </a:r>
            <a:endParaRPr lang="ko-KR" altLang="en-US" sz="1400" b="1" dirty="0">
              <a:solidFill>
                <a:schemeClr val="tx1"/>
              </a:solidFill>
            </a:endParaRPr>
          </a:p>
        </p:txBody>
      </p:sp>
      <p:sp>
        <p:nvSpPr>
          <p:cNvPr id="101" name="TextBox 100">
            <a:extLst>
              <a:ext uri="{FF2B5EF4-FFF2-40B4-BE49-F238E27FC236}">
                <a16:creationId xmlns:a16="http://schemas.microsoft.com/office/drawing/2014/main" id="{D7D4F617-270A-7BED-36BB-38261F1A06EE}"/>
              </a:ext>
            </a:extLst>
          </p:cNvPr>
          <p:cNvSpPr txBox="1"/>
          <p:nvPr/>
        </p:nvSpPr>
        <p:spPr>
          <a:xfrm>
            <a:off x="9409702" y="5522600"/>
            <a:ext cx="529883" cy="246221"/>
          </a:xfrm>
          <a:prstGeom prst="rect">
            <a:avLst/>
          </a:prstGeom>
          <a:noFill/>
        </p:spPr>
        <p:txBody>
          <a:bodyPr wrap="square" rtlCol="0">
            <a:spAutoFit/>
          </a:bodyPr>
          <a:lstStyle/>
          <a:p>
            <a:pPr algn="ctr"/>
            <a:r>
              <a:rPr lang="en-US" altLang="ko-KR" sz="1000" dirty="0">
                <a:solidFill>
                  <a:schemeClr val="tx1"/>
                </a:solidFill>
                <a:latin typeface="TimesNewRoman"/>
              </a:rPr>
              <a:t>P20</a:t>
            </a:r>
            <a:endParaRPr lang="ko-KR" altLang="en-US" sz="1000" dirty="0">
              <a:solidFill>
                <a:schemeClr val="tx1"/>
              </a:solidFill>
              <a:latin typeface="TimesNewRoman"/>
            </a:endParaRPr>
          </a:p>
        </p:txBody>
      </p:sp>
      <p:sp>
        <p:nvSpPr>
          <p:cNvPr id="22" name="TextBox 21">
            <a:extLst>
              <a:ext uri="{FF2B5EF4-FFF2-40B4-BE49-F238E27FC236}">
                <a16:creationId xmlns:a16="http://schemas.microsoft.com/office/drawing/2014/main" id="{AF1783F5-3812-89CC-EE0A-FB98751DAD08}"/>
              </a:ext>
            </a:extLst>
          </p:cNvPr>
          <p:cNvSpPr txBox="1"/>
          <p:nvPr/>
        </p:nvSpPr>
        <p:spPr>
          <a:xfrm>
            <a:off x="9318599" y="3542448"/>
            <a:ext cx="602956" cy="246221"/>
          </a:xfrm>
          <a:prstGeom prst="rect">
            <a:avLst/>
          </a:prstGeom>
          <a:noFill/>
        </p:spPr>
        <p:txBody>
          <a:bodyPr wrap="square" rtlCol="0">
            <a:spAutoFit/>
          </a:bodyPr>
          <a:lstStyle/>
          <a:p>
            <a:pPr algn="ctr"/>
            <a:r>
              <a:rPr lang="en-US" altLang="ko-KR" sz="1000" dirty="0">
                <a:solidFill>
                  <a:schemeClr val="tx1"/>
                </a:solidFill>
                <a:latin typeface="TimesNewRoman"/>
              </a:rPr>
              <a:t>P20</a:t>
            </a:r>
            <a:endParaRPr lang="ko-KR" altLang="en-US" sz="1000" dirty="0">
              <a:solidFill>
                <a:schemeClr val="tx1"/>
              </a:solidFill>
              <a:latin typeface="TimesNewRoman"/>
            </a:endParaRPr>
          </a:p>
        </p:txBody>
      </p:sp>
      <p:cxnSp>
        <p:nvCxnSpPr>
          <p:cNvPr id="17" name="직선 연결선 16">
            <a:extLst>
              <a:ext uri="{FF2B5EF4-FFF2-40B4-BE49-F238E27FC236}">
                <a16:creationId xmlns:a16="http://schemas.microsoft.com/office/drawing/2014/main" id="{DA463D44-4880-BDD3-3082-CA62D286AB39}"/>
              </a:ext>
            </a:extLst>
          </p:cNvPr>
          <p:cNvCxnSpPr>
            <a:cxnSpLocks/>
          </p:cNvCxnSpPr>
          <p:nvPr/>
        </p:nvCxnSpPr>
        <p:spPr>
          <a:xfrm>
            <a:off x="7826382" y="3473419"/>
            <a:ext cx="39078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직선 연결선 17">
            <a:extLst>
              <a:ext uri="{FF2B5EF4-FFF2-40B4-BE49-F238E27FC236}">
                <a16:creationId xmlns:a16="http://schemas.microsoft.com/office/drawing/2014/main" id="{410C2BCA-709A-4018-D6CC-F92E752AE1E8}"/>
              </a:ext>
            </a:extLst>
          </p:cNvPr>
          <p:cNvCxnSpPr/>
          <p:nvPr/>
        </p:nvCxnSpPr>
        <p:spPr>
          <a:xfrm>
            <a:off x="7824192" y="3162655"/>
            <a:ext cx="391001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직선 연결선 18">
            <a:extLst>
              <a:ext uri="{FF2B5EF4-FFF2-40B4-BE49-F238E27FC236}">
                <a16:creationId xmlns:a16="http://schemas.microsoft.com/office/drawing/2014/main" id="{4E23150A-9C1A-C4BE-AE0F-980B0C309179}"/>
              </a:ext>
            </a:extLst>
          </p:cNvPr>
          <p:cNvCxnSpPr/>
          <p:nvPr/>
        </p:nvCxnSpPr>
        <p:spPr>
          <a:xfrm>
            <a:off x="7824192" y="2841680"/>
            <a:ext cx="391001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직선 연결선 19">
            <a:extLst>
              <a:ext uri="{FF2B5EF4-FFF2-40B4-BE49-F238E27FC236}">
                <a16:creationId xmlns:a16="http://schemas.microsoft.com/office/drawing/2014/main" id="{9EC3B73F-D851-E5C4-3DDB-80C0E2F72125}"/>
              </a:ext>
            </a:extLst>
          </p:cNvPr>
          <p:cNvCxnSpPr/>
          <p:nvPr/>
        </p:nvCxnSpPr>
        <p:spPr>
          <a:xfrm>
            <a:off x="7824192" y="2521413"/>
            <a:ext cx="391001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4">
            <a:extLst>
              <a:ext uri="{FF2B5EF4-FFF2-40B4-BE49-F238E27FC236}">
                <a16:creationId xmlns:a16="http://schemas.microsoft.com/office/drawing/2014/main" id="{DDF80CAD-7FDF-D406-E06A-FAEFFD4D0C21}"/>
              </a:ext>
            </a:extLst>
          </p:cNvPr>
          <p:cNvSpPr/>
          <p:nvPr/>
        </p:nvSpPr>
        <p:spPr>
          <a:xfrm>
            <a:off x="8015253" y="3161944"/>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MU-RTS</a:t>
            </a:r>
          </a:p>
        </p:txBody>
      </p:sp>
      <p:sp>
        <p:nvSpPr>
          <p:cNvPr id="23" name="Rectangle 24">
            <a:extLst>
              <a:ext uri="{FF2B5EF4-FFF2-40B4-BE49-F238E27FC236}">
                <a16:creationId xmlns:a16="http://schemas.microsoft.com/office/drawing/2014/main" id="{949C1A34-76C1-7686-021D-D9972A1BEDED}"/>
              </a:ext>
            </a:extLst>
          </p:cNvPr>
          <p:cNvSpPr/>
          <p:nvPr/>
        </p:nvSpPr>
        <p:spPr>
          <a:xfrm>
            <a:off x="8015253" y="2844050"/>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MU-RTS</a:t>
            </a:r>
          </a:p>
        </p:txBody>
      </p:sp>
      <p:sp>
        <p:nvSpPr>
          <p:cNvPr id="24" name="Rectangle 24">
            <a:extLst>
              <a:ext uri="{FF2B5EF4-FFF2-40B4-BE49-F238E27FC236}">
                <a16:creationId xmlns:a16="http://schemas.microsoft.com/office/drawing/2014/main" id="{41F7515C-D9CD-0ABA-2346-FDBE387CA8A4}"/>
              </a:ext>
            </a:extLst>
          </p:cNvPr>
          <p:cNvSpPr/>
          <p:nvPr/>
        </p:nvSpPr>
        <p:spPr>
          <a:xfrm>
            <a:off x="8015253" y="2526156"/>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MU-RTS</a:t>
            </a:r>
          </a:p>
        </p:txBody>
      </p:sp>
      <p:sp>
        <p:nvSpPr>
          <p:cNvPr id="25" name="Rectangle 24">
            <a:extLst>
              <a:ext uri="{FF2B5EF4-FFF2-40B4-BE49-F238E27FC236}">
                <a16:creationId xmlns:a16="http://schemas.microsoft.com/office/drawing/2014/main" id="{CF56DB43-E1B4-6E4D-1FB4-C5F141D007B8}"/>
              </a:ext>
            </a:extLst>
          </p:cNvPr>
          <p:cNvSpPr/>
          <p:nvPr/>
        </p:nvSpPr>
        <p:spPr>
          <a:xfrm>
            <a:off x="8015253" y="2208262"/>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MU-RTS</a:t>
            </a:r>
          </a:p>
        </p:txBody>
      </p:sp>
      <p:sp>
        <p:nvSpPr>
          <p:cNvPr id="26" name="직사각형 25">
            <a:extLst>
              <a:ext uri="{FF2B5EF4-FFF2-40B4-BE49-F238E27FC236}">
                <a16:creationId xmlns:a16="http://schemas.microsoft.com/office/drawing/2014/main" id="{30236B3C-56E2-6284-9977-FB156A1D5C03}"/>
              </a:ext>
            </a:extLst>
          </p:cNvPr>
          <p:cNvSpPr/>
          <p:nvPr/>
        </p:nvSpPr>
        <p:spPr>
          <a:xfrm>
            <a:off x="8702499" y="3159323"/>
            <a:ext cx="592546" cy="307154"/>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27" name="직사각형 26">
            <a:extLst>
              <a:ext uri="{FF2B5EF4-FFF2-40B4-BE49-F238E27FC236}">
                <a16:creationId xmlns:a16="http://schemas.microsoft.com/office/drawing/2014/main" id="{803D7F78-DC1A-024F-636D-D3471BC1644E}"/>
              </a:ext>
            </a:extLst>
          </p:cNvPr>
          <p:cNvSpPr/>
          <p:nvPr/>
        </p:nvSpPr>
        <p:spPr>
          <a:xfrm>
            <a:off x="8702499" y="2843099"/>
            <a:ext cx="592546" cy="307154"/>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28" name="직사각형 27">
            <a:extLst>
              <a:ext uri="{FF2B5EF4-FFF2-40B4-BE49-F238E27FC236}">
                <a16:creationId xmlns:a16="http://schemas.microsoft.com/office/drawing/2014/main" id="{F3299DF8-C757-DADF-BFF0-6122663537AA}"/>
              </a:ext>
            </a:extLst>
          </p:cNvPr>
          <p:cNvSpPr/>
          <p:nvPr/>
        </p:nvSpPr>
        <p:spPr>
          <a:xfrm>
            <a:off x="8702499" y="2210650"/>
            <a:ext cx="592546" cy="307154"/>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29" name="직사각형 28">
            <a:extLst>
              <a:ext uri="{FF2B5EF4-FFF2-40B4-BE49-F238E27FC236}">
                <a16:creationId xmlns:a16="http://schemas.microsoft.com/office/drawing/2014/main" id="{C5E29FA3-6740-E712-60D7-1DFCF3587150}"/>
              </a:ext>
            </a:extLst>
          </p:cNvPr>
          <p:cNvSpPr/>
          <p:nvPr/>
        </p:nvSpPr>
        <p:spPr>
          <a:xfrm>
            <a:off x="8702499" y="2526874"/>
            <a:ext cx="592546" cy="307154"/>
          </a:xfrm>
          <a:prstGeom prst="rect">
            <a:avLst/>
          </a:prstGeom>
          <a:solidFill>
            <a:schemeClr val="bg1">
              <a:lumMod val="75000"/>
            </a:schemeClr>
          </a:solid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BUSY</a:t>
            </a:r>
            <a:endParaRPr lang="ko-KR" altLang="en-US" sz="1100" dirty="0">
              <a:solidFill>
                <a:schemeClr val="tx1"/>
              </a:solidFill>
            </a:endParaRPr>
          </a:p>
        </p:txBody>
      </p:sp>
      <p:sp>
        <p:nvSpPr>
          <p:cNvPr id="30" name="Rectangle 24">
            <a:extLst>
              <a:ext uri="{FF2B5EF4-FFF2-40B4-BE49-F238E27FC236}">
                <a16:creationId xmlns:a16="http://schemas.microsoft.com/office/drawing/2014/main" id="{9C3378CB-57AF-7BEA-2568-D4513D3733A9}"/>
              </a:ext>
            </a:extLst>
          </p:cNvPr>
          <p:cNvSpPr/>
          <p:nvPr/>
        </p:nvSpPr>
        <p:spPr>
          <a:xfrm>
            <a:off x="9991171" y="3166517"/>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sp>
        <p:nvSpPr>
          <p:cNvPr id="31" name="Rectangle 24">
            <a:extLst>
              <a:ext uri="{FF2B5EF4-FFF2-40B4-BE49-F238E27FC236}">
                <a16:creationId xmlns:a16="http://schemas.microsoft.com/office/drawing/2014/main" id="{BDE03BDC-2D1F-379F-8201-686BAF14C543}"/>
              </a:ext>
            </a:extLst>
          </p:cNvPr>
          <p:cNvSpPr/>
          <p:nvPr/>
        </p:nvSpPr>
        <p:spPr>
          <a:xfrm>
            <a:off x="9991171" y="2848623"/>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sp>
        <p:nvSpPr>
          <p:cNvPr id="32" name="Rectangle 24">
            <a:extLst>
              <a:ext uri="{FF2B5EF4-FFF2-40B4-BE49-F238E27FC236}">
                <a16:creationId xmlns:a16="http://schemas.microsoft.com/office/drawing/2014/main" id="{94970378-4C22-601B-BEEA-A42BD81248F0}"/>
              </a:ext>
            </a:extLst>
          </p:cNvPr>
          <p:cNvSpPr/>
          <p:nvPr/>
        </p:nvSpPr>
        <p:spPr>
          <a:xfrm>
            <a:off x="9306570" y="3170587"/>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sp>
        <p:nvSpPr>
          <p:cNvPr id="33" name="Rectangle 24">
            <a:extLst>
              <a:ext uri="{FF2B5EF4-FFF2-40B4-BE49-F238E27FC236}">
                <a16:creationId xmlns:a16="http://schemas.microsoft.com/office/drawing/2014/main" id="{A27BFA68-954B-9BEC-93CA-543AC1E9C9EB}"/>
              </a:ext>
            </a:extLst>
          </p:cNvPr>
          <p:cNvSpPr/>
          <p:nvPr/>
        </p:nvSpPr>
        <p:spPr>
          <a:xfrm>
            <a:off x="10674810" y="3161944"/>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sp>
        <p:nvSpPr>
          <p:cNvPr id="34" name="Rectangle 24">
            <a:extLst>
              <a:ext uri="{FF2B5EF4-FFF2-40B4-BE49-F238E27FC236}">
                <a16:creationId xmlns:a16="http://schemas.microsoft.com/office/drawing/2014/main" id="{6C142D62-1E45-AFD7-49F9-B7B7F8CCB2F0}"/>
              </a:ext>
            </a:extLst>
          </p:cNvPr>
          <p:cNvSpPr/>
          <p:nvPr/>
        </p:nvSpPr>
        <p:spPr>
          <a:xfrm>
            <a:off x="10674810" y="2844050"/>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sp>
        <p:nvSpPr>
          <p:cNvPr id="35" name="Rectangle 24">
            <a:extLst>
              <a:ext uri="{FF2B5EF4-FFF2-40B4-BE49-F238E27FC236}">
                <a16:creationId xmlns:a16="http://schemas.microsoft.com/office/drawing/2014/main" id="{A06D22DD-A132-0E64-334C-A7F8A93B8D79}"/>
              </a:ext>
            </a:extLst>
          </p:cNvPr>
          <p:cNvSpPr/>
          <p:nvPr/>
        </p:nvSpPr>
        <p:spPr>
          <a:xfrm>
            <a:off x="10676560" y="2526156"/>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sp>
        <p:nvSpPr>
          <p:cNvPr id="36" name="Rectangle 24">
            <a:extLst>
              <a:ext uri="{FF2B5EF4-FFF2-40B4-BE49-F238E27FC236}">
                <a16:creationId xmlns:a16="http://schemas.microsoft.com/office/drawing/2014/main" id="{7E123E3A-3478-6CC0-DD5A-8B9046D57E84}"/>
              </a:ext>
            </a:extLst>
          </p:cNvPr>
          <p:cNvSpPr/>
          <p:nvPr/>
        </p:nvSpPr>
        <p:spPr>
          <a:xfrm>
            <a:off x="10676560" y="2208262"/>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CTS</a:t>
            </a:r>
          </a:p>
        </p:txBody>
      </p:sp>
      <p:cxnSp>
        <p:nvCxnSpPr>
          <p:cNvPr id="37" name="직선 연결선 36">
            <a:extLst>
              <a:ext uri="{FF2B5EF4-FFF2-40B4-BE49-F238E27FC236}">
                <a16:creationId xmlns:a16="http://schemas.microsoft.com/office/drawing/2014/main" id="{30933B92-2C3E-FA8D-1DBD-DFA2703FA0D6}"/>
              </a:ext>
            </a:extLst>
          </p:cNvPr>
          <p:cNvCxnSpPr>
            <a:cxnSpLocks/>
          </p:cNvCxnSpPr>
          <p:nvPr/>
        </p:nvCxnSpPr>
        <p:spPr>
          <a:xfrm flipV="1">
            <a:off x="10674810" y="2225851"/>
            <a:ext cx="675755" cy="12513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직선 연결선 37">
            <a:extLst>
              <a:ext uri="{FF2B5EF4-FFF2-40B4-BE49-F238E27FC236}">
                <a16:creationId xmlns:a16="http://schemas.microsoft.com/office/drawing/2014/main" id="{F98B886A-37DD-BD48-7515-C432E5DC56C4}"/>
              </a:ext>
            </a:extLst>
          </p:cNvPr>
          <p:cNvCxnSpPr>
            <a:cxnSpLocks/>
          </p:cNvCxnSpPr>
          <p:nvPr/>
        </p:nvCxnSpPr>
        <p:spPr>
          <a:xfrm flipH="1" flipV="1">
            <a:off x="10686216" y="2225851"/>
            <a:ext cx="664349" cy="125136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2D016498-7270-77D2-85C0-46181AC153CA}"/>
              </a:ext>
            </a:extLst>
          </p:cNvPr>
          <p:cNvSpPr txBox="1"/>
          <p:nvPr/>
        </p:nvSpPr>
        <p:spPr>
          <a:xfrm>
            <a:off x="10037959" y="3532674"/>
            <a:ext cx="602956" cy="246221"/>
          </a:xfrm>
          <a:prstGeom prst="rect">
            <a:avLst/>
          </a:prstGeom>
          <a:noFill/>
        </p:spPr>
        <p:txBody>
          <a:bodyPr wrap="square" rtlCol="0">
            <a:spAutoFit/>
          </a:bodyPr>
          <a:lstStyle/>
          <a:p>
            <a:pPr algn="ctr"/>
            <a:r>
              <a:rPr lang="en-US" altLang="ko-KR" sz="1000" dirty="0">
                <a:solidFill>
                  <a:schemeClr val="tx1"/>
                </a:solidFill>
                <a:latin typeface="TimesNewRoman"/>
              </a:rPr>
              <a:t>P40</a:t>
            </a:r>
            <a:endParaRPr lang="ko-KR" altLang="en-US" sz="1000" dirty="0">
              <a:solidFill>
                <a:schemeClr val="tx1"/>
              </a:solidFill>
              <a:latin typeface="TimesNewRoman"/>
            </a:endParaRPr>
          </a:p>
        </p:txBody>
      </p:sp>
      <p:sp>
        <p:nvSpPr>
          <p:cNvPr id="40" name="TextBox 39">
            <a:extLst>
              <a:ext uri="{FF2B5EF4-FFF2-40B4-BE49-F238E27FC236}">
                <a16:creationId xmlns:a16="http://schemas.microsoft.com/office/drawing/2014/main" id="{B82FBDF8-B75E-2032-0FC9-418ADA1D3389}"/>
              </a:ext>
            </a:extLst>
          </p:cNvPr>
          <p:cNvSpPr txBox="1"/>
          <p:nvPr/>
        </p:nvSpPr>
        <p:spPr>
          <a:xfrm>
            <a:off x="10721930" y="3538216"/>
            <a:ext cx="602956" cy="246221"/>
          </a:xfrm>
          <a:prstGeom prst="rect">
            <a:avLst/>
          </a:prstGeom>
          <a:noFill/>
        </p:spPr>
        <p:txBody>
          <a:bodyPr wrap="square" rtlCol="0">
            <a:spAutoFit/>
          </a:bodyPr>
          <a:lstStyle/>
          <a:p>
            <a:pPr algn="ctr"/>
            <a:r>
              <a:rPr lang="en-US" altLang="ko-KR" sz="1000" dirty="0">
                <a:solidFill>
                  <a:schemeClr val="tx1"/>
                </a:solidFill>
                <a:latin typeface="TimesNewRoman"/>
              </a:rPr>
              <a:t>P80</a:t>
            </a:r>
            <a:endParaRPr lang="ko-KR" altLang="en-US" sz="1000" dirty="0">
              <a:solidFill>
                <a:schemeClr val="tx1"/>
              </a:solidFill>
              <a:latin typeface="TimesNewRoman"/>
            </a:endParaRPr>
          </a:p>
        </p:txBody>
      </p:sp>
      <p:cxnSp>
        <p:nvCxnSpPr>
          <p:cNvPr id="103" name="직선 연결선 102">
            <a:extLst>
              <a:ext uri="{FF2B5EF4-FFF2-40B4-BE49-F238E27FC236}">
                <a16:creationId xmlns:a16="http://schemas.microsoft.com/office/drawing/2014/main" id="{3CC6854C-C196-F7E9-BC8D-8654E63FBA95}"/>
              </a:ext>
            </a:extLst>
          </p:cNvPr>
          <p:cNvCxnSpPr>
            <a:cxnSpLocks/>
          </p:cNvCxnSpPr>
          <p:nvPr/>
        </p:nvCxnSpPr>
        <p:spPr>
          <a:xfrm>
            <a:off x="7856580" y="5487406"/>
            <a:ext cx="39078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직선 연결선 103">
            <a:extLst>
              <a:ext uri="{FF2B5EF4-FFF2-40B4-BE49-F238E27FC236}">
                <a16:creationId xmlns:a16="http://schemas.microsoft.com/office/drawing/2014/main" id="{2447E1F3-FEAD-6DE1-5665-DF3605B87820}"/>
              </a:ext>
            </a:extLst>
          </p:cNvPr>
          <p:cNvCxnSpPr/>
          <p:nvPr/>
        </p:nvCxnSpPr>
        <p:spPr>
          <a:xfrm>
            <a:off x="7854390" y="5176642"/>
            <a:ext cx="391001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직선 연결선 104">
            <a:extLst>
              <a:ext uri="{FF2B5EF4-FFF2-40B4-BE49-F238E27FC236}">
                <a16:creationId xmlns:a16="http://schemas.microsoft.com/office/drawing/2014/main" id="{434F1503-121D-DE3A-93A7-BF0E1F89B442}"/>
              </a:ext>
            </a:extLst>
          </p:cNvPr>
          <p:cNvCxnSpPr/>
          <p:nvPr/>
        </p:nvCxnSpPr>
        <p:spPr>
          <a:xfrm>
            <a:off x="7854390" y="4855667"/>
            <a:ext cx="391001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직선 연결선 105">
            <a:extLst>
              <a:ext uri="{FF2B5EF4-FFF2-40B4-BE49-F238E27FC236}">
                <a16:creationId xmlns:a16="http://schemas.microsoft.com/office/drawing/2014/main" id="{7D8B0BB9-D34C-CF87-11BC-59F2835E3BD2}"/>
              </a:ext>
            </a:extLst>
          </p:cNvPr>
          <p:cNvCxnSpPr/>
          <p:nvPr/>
        </p:nvCxnSpPr>
        <p:spPr>
          <a:xfrm>
            <a:off x="7854390" y="4535400"/>
            <a:ext cx="391001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Rectangle 24">
            <a:extLst>
              <a:ext uri="{FF2B5EF4-FFF2-40B4-BE49-F238E27FC236}">
                <a16:creationId xmlns:a16="http://schemas.microsoft.com/office/drawing/2014/main" id="{CBE18F1B-D8FA-A8AB-7E82-D7EAA21BBD39}"/>
              </a:ext>
            </a:extLst>
          </p:cNvPr>
          <p:cNvSpPr/>
          <p:nvPr/>
        </p:nvSpPr>
        <p:spPr>
          <a:xfrm>
            <a:off x="8045450" y="5175931"/>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Basic TF</a:t>
            </a:r>
          </a:p>
        </p:txBody>
      </p:sp>
      <p:sp>
        <p:nvSpPr>
          <p:cNvPr id="108" name="Rectangle 24">
            <a:extLst>
              <a:ext uri="{FF2B5EF4-FFF2-40B4-BE49-F238E27FC236}">
                <a16:creationId xmlns:a16="http://schemas.microsoft.com/office/drawing/2014/main" id="{AC28CB2E-8F22-E9E8-81D0-ED67175786D4}"/>
              </a:ext>
            </a:extLst>
          </p:cNvPr>
          <p:cNvSpPr/>
          <p:nvPr/>
        </p:nvSpPr>
        <p:spPr>
          <a:xfrm>
            <a:off x="8045450" y="4858037"/>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Basic TF</a:t>
            </a:r>
          </a:p>
        </p:txBody>
      </p:sp>
      <p:sp>
        <p:nvSpPr>
          <p:cNvPr id="109" name="Rectangle 24">
            <a:extLst>
              <a:ext uri="{FF2B5EF4-FFF2-40B4-BE49-F238E27FC236}">
                <a16:creationId xmlns:a16="http://schemas.microsoft.com/office/drawing/2014/main" id="{6EC3BD59-A901-20DC-B656-7E625D080058}"/>
              </a:ext>
            </a:extLst>
          </p:cNvPr>
          <p:cNvSpPr/>
          <p:nvPr/>
        </p:nvSpPr>
        <p:spPr>
          <a:xfrm>
            <a:off x="8045450" y="4540143"/>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Basic TF</a:t>
            </a:r>
          </a:p>
        </p:txBody>
      </p:sp>
      <p:sp>
        <p:nvSpPr>
          <p:cNvPr id="110" name="Rectangle 24">
            <a:extLst>
              <a:ext uri="{FF2B5EF4-FFF2-40B4-BE49-F238E27FC236}">
                <a16:creationId xmlns:a16="http://schemas.microsoft.com/office/drawing/2014/main" id="{BED8285F-6B45-5AAA-F17D-8F8AEE08D62F}"/>
              </a:ext>
            </a:extLst>
          </p:cNvPr>
          <p:cNvSpPr/>
          <p:nvPr/>
        </p:nvSpPr>
        <p:spPr>
          <a:xfrm>
            <a:off x="8045450" y="4222249"/>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Basic TF</a:t>
            </a:r>
          </a:p>
        </p:txBody>
      </p:sp>
      <p:sp>
        <p:nvSpPr>
          <p:cNvPr id="111" name="직사각형 110">
            <a:extLst>
              <a:ext uri="{FF2B5EF4-FFF2-40B4-BE49-F238E27FC236}">
                <a16:creationId xmlns:a16="http://schemas.microsoft.com/office/drawing/2014/main" id="{6E7B2AD8-701B-7CFF-6BB4-A626EB596AF1}"/>
              </a:ext>
            </a:extLst>
          </p:cNvPr>
          <p:cNvSpPr/>
          <p:nvPr/>
        </p:nvSpPr>
        <p:spPr>
          <a:xfrm>
            <a:off x="8732696" y="5173310"/>
            <a:ext cx="592546" cy="307154"/>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112" name="직사각형 111">
            <a:extLst>
              <a:ext uri="{FF2B5EF4-FFF2-40B4-BE49-F238E27FC236}">
                <a16:creationId xmlns:a16="http://schemas.microsoft.com/office/drawing/2014/main" id="{024647CC-F29E-2CB2-BCCE-3BCB5FF7C12F}"/>
              </a:ext>
            </a:extLst>
          </p:cNvPr>
          <p:cNvSpPr/>
          <p:nvPr/>
        </p:nvSpPr>
        <p:spPr>
          <a:xfrm>
            <a:off x="8732696" y="4857086"/>
            <a:ext cx="592546" cy="307154"/>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113" name="직사각형 112">
            <a:extLst>
              <a:ext uri="{FF2B5EF4-FFF2-40B4-BE49-F238E27FC236}">
                <a16:creationId xmlns:a16="http://schemas.microsoft.com/office/drawing/2014/main" id="{CBD012A2-1604-15EB-03E3-2079B96FF101}"/>
              </a:ext>
            </a:extLst>
          </p:cNvPr>
          <p:cNvSpPr/>
          <p:nvPr/>
        </p:nvSpPr>
        <p:spPr>
          <a:xfrm>
            <a:off x="8732696" y="4224637"/>
            <a:ext cx="592546" cy="307154"/>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IDLE</a:t>
            </a:r>
            <a:endParaRPr lang="ko-KR" altLang="en-US" sz="1100" dirty="0">
              <a:solidFill>
                <a:schemeClr val="tx1"/>
              </a:solidFill>
            </a:endParaRPr>
          </a:p>
        </p:txBody>
      </p:sp>
      <p:sp>
        <p:nvSpPr>
          <p:cNvPr id="114" name="직사각형 113">
            <a:extLst>
              <a:ext uri="{FF2B5EF4-FFF2-40B4-BE49-F238E27FC236}">
                <a16:creationId xmlns:a16="http://schemas.microsoft.com/office/drawing/2014/main" id="{4335693A-6408-4070-06AD-51E3E281498B}"/>
              </a:ext>
            </a:extLst>
          </p:cNvPr>
          <p:cNvSpPr/>
          <p:nvPr/>
        </p:nvSpPr>
        <p:spPr>
          <a:xfrm>
            <a:off x="8732696" y="4540861"/>
            <a:ext cx="592546" cy="307154"/>
          </a:xfrm>
          <a:prstGeom prst="rect">
            <a:avLst/>
          </a:prstGeom>
          <a:solidFill>
            <a:schemeClr val="bg1">
              <a:lumMod val="75000"/>
            </a:schemeClr>
          </a:solid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rPr>
              <a:t>BUSY</a:t>
            </a:r>
            <a:endParaRPr lang="ko-KR" altLang="en-US" sz="1100" dirty="0">
              <a:solidFill>
                <a:schemeClr val="tx1"/>
              </a:solidFill>
            </a:endParaRPr>
          </a:p>
        </p:txBody>
      </p:sp>
      <p:sp>
        <p:nvSpPr>
          <p:cNvPr id="116" name="Rectangle 24">
            <a:extLst>
              <a:ext uri="{FF2B5EF4-FFF2-40B4-BE49-F238E27FC236}">
                <a16:creationId xmlns:a16="http://schemas.microsoft.com/office/drawing/2014/main" id="{F3237D8C-7B8A-5C74-893A-1AF2AE4C3992}"/>
              </a:ext>
            </a:extLst>
          </p:cNvPr>
          <p:cNvSpPr/>
          <p:nvPr/>
        </p:nvSpPr>
        <p:spPr>
          <a:xfrm>
            <a:off x="10033895" y="4862610"/>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TB PPDU</a:t>
            </a:r>
          </a:p>
        </p:txBody>
      </p:sp>
      <p:sp>
        <p:nvSpPr>
          <p:cNvPr id="117" name="Rectangle 24">
            <a:extLst>
              <a:ext uri="{FF2B5EF4-FFF2-40B4-BE49-F238E27FC236}">
                <a16:creationId xmlns:a16="http://schemas.microsoft.com/office/drawing/2014/main" id="{95FC1091-84D3-0B22-E67F-FF3D8D67F5FA}"/>
              </a:ext>
            </a:extLst>
          </p:cNvPr>
          <p:cNvSpPr/>
          <p:nvPr/>
        </p:nvSpPr>
        <p:spPr>
          <a:xfrm>
            <a:off x="9336767" y="5184574"/>
            <a:ext cx="675755" cy="307154"/>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TB PPDU</a:t>
            </a:r>
          </a:p>
        </p:txBody>
      </p:sp>
      <p:sp>
        <p:nvSpPr>
          <p:cNvPr id="121" name="Rectangle 24">
            <a:extLst>
              <a:ext uri="{FF2B5EF4-FFF2-40B4-BE49-F238E27FC236}">
                <a16:creationId xmlns:a16="http://schemas.microsoft.com/office/drawing/2014/main" id="{4E5B9748-B4E5-81BC-FF45-28892D752D03}"/>
              </a:ext>
            </a:extLst>
          </p:cNvPr>
          <p:cNvSpPr/>
          <p:nvPr/>
        </p:nvSpPr>
        <p:spPr>
          <a:xfrm>
            <a:off x="10719284" y="4222249"/>
            <a:ext cx="675755" cy="631468"/>
          </a:xfrm>
          <a:prstGeom prst="rect">
            <a:avLst/>
          </a:prstGeom>
          <a:solidFill>
            <a:schemeClr val="bg1"/>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900" b="1" dirty="0">
                <a:solidFill>
                  <a:schemeClr val="tx1"/>
                </a:solidFill>
              </a:rPr>
              <a:t>TB PPDU</a:t>
            </a:r>
          </a:p>
        </p:txBody>
      </p:sp>
      <p:cxnSp>
        <p:nvCxnSpPr>
          <p:cNvPr id="122" name="직선 연결선 121">
            <a:extLst>
              <a:ext uri="{FF2B5EF4-FFF2-40B4-BE49-F238E27FC236}">
                <a16:creationId xmlns:a16="http://schemas.microsoft.com/office/drawing/2014/main" id="{AE42E599-DB6D-B651-259F-F383EC223046}"/>
              </a:ext>
            </a:extLst>
          </p:cNvPr>
          <p:cNvCxnSpPr>
            <a:cxnSpLocks/>
          </p:cNvCxnSpPr>
          <p:nvPr/>
        </p:nvCxnSpPr>
        <p:spPr>
          <a:xfrm flipV="1">
            <a:off x="10717534" y="4239839"/>
            <a:ext cx="675755" cy="6138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직선 연결선 122">
            <a:extLst>
              <a:ext uri="{FF2B5EF4-FFF2-40B4-BE49-F238E27FC236}">
                <a16:creationId xmlns:a16="http://schemas.microsoft.com/office/drawing/2014/main" id="{ACE75111-9A05-CA3C-D596-8D055B1BC369}"/>
              </a:ext>
            </a:extLst>
          </p:cNvPr>
          <p:cNvCxnSpPr>
            <a:cxnSpLocks/>
          </p:cNvCxnSpPr>
          <p:nvPr/>
        </p:nvCxnSpPr>
        <p:spPr>
          <a:xfrm flipH="1" flipV="1">
            <a:off x="10728940" y="4239839"/>
            <a:ext cx="664349" cy="6138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TextBox 123">
            <a:extLst>
              <a:ext uri="{FF2B5EF4-FFF2-40B4-BE49-F238E27FC236}">
                <a16:creationId xmlns:a16="http://schemas.microsoft.com/office/drawing/2014/main" id="{6A08F957-5D5D-0C16-B99B-541C7884B0F1}"/>
              </a:ext>
            </a:extLst>
          </p:cNvPr>
          <p:cNvSpPr txBox="1"/>
          <p:nvPr/>
        </p:nvSpPr>
        <p:spPr>
          <a:xfrm>
            <a:off x="10106830" y="5522853"/>
            <a:ext cx="529883" cy="246221"/>
          </a:xfrm>
          <a:prstGeom prst="rect">
            <a:avLst/>
          </a:prstGeom>
          <a:noFill/>
        </p:spPr>
        <p:txBody>
          <a:bodyPr wrap="square" rtlCol="0">
            <a:spAutoFit/>
          </a:bodyPr>
          <a:lstStyle/>
          <a:p>
            <a:pPr algn="ctr"/>
            <a:r>
              <a:rPr lang="en-US" altLang="ko-KR" sz="1000" dirty="0">
                <a:solidFill>
                  <a:schemeClr val="tx1"/>
                </a:solidFill>
                <a:latin typeface="TimesNewRoman"/>
              </a:rPr>
              <a:t>S20</a:t>
            </a:r>
            <a:endParaRPr lang="ko-KR" altLang="en-US" sz="1000" dirty="0">
              <a:solidFill>
                <a:schemeClr val="tx1"/>
              </a:solidFill>
              <a:latin typeface="TimesNewRoman"/>
            </a:endParaRPr>
          </a:p>
        </p:txBody>
      </p:sp>
      <p:sp>
        <p:nvSpPr>
          <p:cNvPr id="125" name="TextBox 124">
            <a:extLst>
              <a:ext uri="{FF2B5EF4-FFF2-40B4-BE49-F238E27FC236}">
                <a16:creationId xmlns:a16="http://schemas.microsoft.com/office/drawing/2014/main" id="{E353B2CC-D1AA-1310-D666-4F0689DEE360}"/>
              </a:ext>
            </a:extLst>
          </p:cNvPr>
          <p:cNvSpPr txBox="1"/>
          <p:nvPr/>
        </p:nvSpPr>
        <p:spPr>
          <a:xfrm>
            <a:off x="10769606" y="5522600"/>
            <a:ext cx="529883" cy="246221"/>
          </a:xfrm>
          <a:prstGeom prst="rect">
            <a:avLst/>
          </a:prstGeom>
          <a:noFill/>
        </p:spPr>
        <p:txBody>
          <a:bodyPr wrap="square" rtlCol="0">
            <a:spAutoFit/>
          </a:bodyPr>
          <a:lstStyle/>
          <a:p>
            <a:pPr algn="ctr"/>
            <a:r>
              <a:rPr lang="en-US" altLang="ko-KR" sz="1000" dirty="0">
                <a:solidFill>
                  <a:schemeClr val="tx1"/>
                </a:solidFill>
                <a:latin typeface="TimesNewRoman"/>
              </a:rPr>
              <a:t>S40</a:t>
            </a:r>
            <a:endParaRPr lang="ko-KR" altLang="en-US" sz="1000" dirty="0">
              <a:solidFill>
                <a:schemeClr val="tx1"/>
              </a:solidFill>
              <a:latin typeface="TimesNewRoman"/>
            </a:endParaRPr>
          </a:p>
        </p:txBody>
      </p:sp>
      <p:sp>
        <p:nvSpPr>
          <p:cNvPr id="126" name="TextBox 125">
            <a:extLst>
              <a:ext uri="{FF2B5EF4-FFF2-40B4-BE49-F238E27FC236}">
                <a16:creationId xmlns:a16="http://schemas.microsoft.com/office/drawing/2014/main" id="{1D14815A-79C5-3A0E-85D1-3D4BAA928F04}"/>
              </a:ext>
            </a:extLst>
          </p:cNvPr>
          <p:cNvSpPr txBox="1"/>
          <p:nvPr/>
        </p:nvSpPr>
        <p:spPr>
          <a:xfrm>
            <a:off x="7423259" y="5214041"/>
            <a:ext cx="591711" cy="246221"/>
          </a:xfrm>
          <a:prstGeom prst="rect">
            <a:avLst/>
          </a:prstGeom>
          <a:noFill/>
        </p:spPr>
        <p:txBody>
          <a:bodyPr wrap="square" rtlCol="0">
            <a:spAutoFit/>
          </a:bodyPr>
          <a:lstStyle/>
          <a:p>
            <a:r>
              <a:rPr lang="en-US" altLang="ko-KR" sz="1000" b="1" dirty="0">
                <a:solidFill>
                  <a:schemeClr val="tx1"/>
                </a:solidFill>
              </a:rPr>
              <a:t>P20</a:t>
            </a:r>
            <a:endParaRPr lang="ko-KR" altLang="en-US" sz="1000" b="1" dirty="0">
              <a:solidFill>
                <a:schemeClr val="tx1"/>
              </a:solidFill>
            </a:endParaRPr>
          </a:p>
        </p:txBody>
      </p:sp>
      <p:sp>
        <p:nvSpPr>
          <p:cNvPr id="127" name="TextBox 126">
            <a:extLst>
              <a:ext uri="{FF2B5EF4-FFF2-40B4-BE49-F238E27FC236}">
                <a16:creationId xmlns:a16="http://schemas.microsoft.com/office/drawing/2014/main" id="{F7602059-A912-1F35-1171-50086E355E27}"/>
              </a:ext>
            </a:extLst>
          </p:cNvPr>
          <p:cNvSpPr txBox="1"/>
          <p:nvPr/>
        </p:nvSpPr>
        <p:spPr>
          <a:xfrm>
            <a:off x="8649029" y="5728549"/>
            <a:ext cx="1995172" cy="307777"/>
          </a:xfrm>
          <a:prstGeom prst="rect">
            <a:avLst/>
          </a:prstGeom>
          <a:noFill/>
        </p:spPr>
        <p:txBody>
          <a:bodyPr wrap="square" rtlCol="0">
            <a:spAutoFit/>
          </a:bodyPr>
          <a:lstStyle/>
          <a:p>
            <a:pPr algn="ctr"/>
            <a:r>
              <a:rPr lang="en-US" altLang="ko-KR" sz="1400" b="1" dirty="0">
                <a:solidFill>
                  <a:schemeClr val="tx1"/>
                </a:solidFill>
              </a:rPr>
              <a:t>Basic TF/TB PPDU</a:t>
            </a:r>
            <a:endParaRPr lang="ko-KR" altLang="en-US" sz="1400" b="1" dirty="0">
              <a:solidFill>
                <a:schemeClr val="tx1"/>
              </a:solidFill>
            </a:endParaRPr>
          </a:p>
        </p:txBody>
      </p:sp>
      <p:sp>
        <p:nvSpPr>
          <p:cNvPr id="155" name="내용 개체 틀 5">
            <a:extLst>
              <a:ext uri="{FF2B5EF4-FFF2-40B4-BE49-F238E27FC236}">
                <a16:creationId xmlns:a16="http://schemas.microsoft.com/office/drawing/2014/main" id="{33491BD3-CFA7-F8A1-ED83-D2423B1E1923}"/>
              </a:ext>
            </a:extLst>
          </p:cNvPr>
          <p:cNvSpPr>
            <a:spLocks noGrp="1"/>
          </p:cNvSpPr>
          <p:nvPr>
            <p:ph idx="1"/>
          </p:nvPr>
        </p:nvSpPr>
        <p:spPr>
          <a:xfrm>
            <a:off x="914401" y="2446288"/>
            <a:ext cx="5469631" cy="3816424"/>
          </a:xfrm>
        </p:spPr>
        <p:txBody>
          <a:bodyPr/>
          <a:lstStyle/>
          <a:p>
            <a:pPr lvl="1"/>
            <a:r>
              <a:rPr lang="en-US" altLang="ko-KR" sz="1800" dirty="0">
                <a:latin typeface="Times New Roman"/>
                <a:ea typeface="MS Gothic"/>
              </a:rPr>
              <a:t>2. Response rule for a received TF</a:t>
            </a:r>
          </a:p>
          <a:p>
            <a:pPr lvl="2"/>
            <a:r>
              <a:rPr lang="en-US" altLang="ko-KR" sz="1600" dirty="0">
                <a:latin typeface="Times New Roman"/>
                <a:ea typeface="MS Gothic"/>
              </a:rPr>
              <a:t>A STA that receives an MU-RTS Trigger frame responds with a CTS frame in non-HT (duplicate) PPDU format, provided that all 20 MHz subchannels within the bandwidth indicated by the MU-RTS Trigger frame are idle</a:t>
            </a:r>
          </a:p>
          <a:p>
            <a:pPr lvl="2"/>
            <a:endParaRPr lang="en-US" altLang="ko-KR" sz="1600" dirty="0">
              <a:latin typeface="Times New Roman"/>
              <a:ea typeface="MS Gothic"/>
            </a:endParaRPr>
          </a:p>
          <a:p>
            <a:pPr lvl="2"/>
            <a:r>
              <a:rPr lang="en-US" altLang="ko-KR" sz="1600" dirty="0">
                <a:latin typeface="Times New Roman"/>
                <a:ea typeface="MS Gothic"/>
              </a:rPr>
              <a:t>A STA that has received a TF other than an MU-RTS Trigger frame responds with a TB PPDU, if all the 20 MHz subchannels containing the RUs allocated by the TF are idle</a:t>
            </a:r>
          </a:p>
          <a:p>
            <a:pPr lvl="1"/>
            <a:endParaRPr lang="en-US" altLang="ko-KR" sz="1800" dirty="0">
              <a:latin typeface="Times New Roman"/>
              <a:ea typeface="MS Gothic"/>
            </a:endParaRPr>
          </a:p>
        </p:txBody>
      </p:sp>
      <p:sp>
        <p:nvSpPr>
          <p:cNvPr id="156" name="내용 개체 틀 5">
            <a:extLst>
              <a:ext uri="{FF2B5EF4-FFF2-40B4-BE49-F238E27FC236}">
                <a16:creationId xmlns:a16="http://schemas.microsoft.com/office/drawing/2014/main" id="{CBD537CF-644E-C34E-AD53-CFDFD80A85C9}"/>
              </a:ext>
            </a:extLst>
          </p:cNvPr>
          <p:cNvSpPr txBox="1">
            <a:spLocks/>
          </p:cNvSpPr>
          <p:nvPr/>
        </p:nvSpPr>
        <p:spPr bwMode="auto">
          <a:xfrm>
            <a:off x="914401" y="1772816"/>
            <a:ext cx="7357800" cy="53339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latinLnBrk="1"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latinLnBrk="1"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latinLnBrk="1"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latinLnBrk="1"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ko-KR" sz="2000" dirty="0">
                <a:solidFill>
                  <a:schemeClr val="tx1"/>
                </a:solidFill>
                <a:latin typeface="Times New Roman"/>
                <a:ea typeface="MS Gothic"/>
              </a:rPr>
              <a:t>The baseline provides two types of response frame transmission rules:</a:t>
            </a:r>
          </a:p>
        </p:txBody>
      </p:sp>
    </p:spTree>
    <p:extLst>
      <p:ext uri="{BB962C8B-B14F-4D97-AF65-F5344CB8AC3E}">
        <p14:creationId xmlns:p14="http://schemas.microsoft.com/office/powerpoint/2010/main" val="890231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2F342B-7DA1-5C31-6026-F71638CA54E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9941A42-FB75-A9F1-A0BF-88A5E862D7B7}"/>
              </a:ext>
            </a:extLst>
          </p:cNvPr>
          <p:cNvSpPr>
            <a:spLocks noGrp="1"/>
          </p:cNvSpPr>
          <p:nvPr>
            <p:ph type="title"/>
          </p:nvPr>
        </p:nvSpPr>
        <p:spPr/>
        <p:txBody>
          <a:bodyPr/>
          <a:lstStyle/>
          <a:p>
            <a:r>
              <a:rPr lang="en-US" altLang="ko-KR" sz="3200" dirty="0">
                <a:latin typeface="Times New Roman"/>
                <a:ea typeface="MS Gothic"/>
              </a:rPr>
              <a:t>Proposal: Multi-STA BA responding rules</a:t>
            </a:r>
            <a:endParaRPr lang="ko-KR" altLang="en-US" dirty="0"/>
          </a:p>
        </p:txBody>
      </p:sp>
      <p:sp>
        <p:nvSpPr>
          <p:cNvPr id="3" name="슬라이드 번호 개체 틀 2">
            <a:extLst>
              <a:ext uri="{FF2B5EF4-FFF2-40B4-BE49-F238E27FC236}">
                <a16:creationId xmlns:a16="http://schemas.microsoft.com/office/drawing/2014/main" id="{1EFBCF00-3AD9-6255-A16E-7947E36BC2F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바닥글 개체 틀 3">
            <a:extLst>
              <a:ext uri="{FF2B5EF4-FFF2-40B4-BE49-F238E27FC236}">
                <a16:creationId xmlns:a16="http://schemas.microsoft.com/office/drawing/2014/main" id="{3DC2CFA2-9124-5F6B-9632-E99D7417DDFD}"/>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9A0CE289-C680-0234-1902-958E664B65C3}"/>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D8BD5DDC-13C4-B078-3D45-80B7C0BBDE9E}"/>
              </a:ext>
            </a:extLst>
          </p:cNvPr>
          <p:cNvSpPr>
            <a:spLocks noGrp="1"/>
          </p:cNvSpPr>
          <p:nvPr>
            <p:ph idx="1"/>
          </p:nvPr>
        </p:nvSpPr>
        <p:spPr>
          <a:xfrm>
            <a:off x="914401" y="1844824"/>
            <a:ext cx="10361084" cy="4400127"/>
          </a:xfrm>
        </p:spPr>
        <p:txBody>
          <a:bodyPr/>
          <a:lstStyle/>
          <a:p>
            <a:r>
              <a:rPr lang="en-US" altLang="ko-KR" sz="2000" dirty="0">
                <a:solidFill>
                  <a:schemeClr val="tx1"/>
                </a:solidFill>
              </a:rPr>
              <a:t>Enabling dynamic BW response</a:t>
            </a:r>
          </a:p>
          <a:p>
            <a:pPr lvl="1"/>
            <a:r>
              <a:rPr lang="en-US" altLang="ko-KR" sz="1800" dirty="0"/>
              <a:t>Increasing the probability of receiving a response to the ICF is important, as the originator of the ICF can only obtain a TXOP upon reception of a response frame</a:t>
            </a:r>
            <a:endParaRPr lang="en-US" altLang="ko-KR" sz="1800" dirty="0">
              <a:solidFill>
                <a:schemeClr val="tx1"/>
              </a:solidFill>
            </a:endParaRPr>
          </a:p>
          <a:p>
            <a:pPr lvl="2"/>
            <a:r>
              <a:rPr lang="en-US" altLang="ko-KR" sz="1600" dirty="0"/>
              <a:t>Note that when an AP transmits a BSRP NTB TF, it has a lower probability of receiving a response frame compared to a TF addressed to multiple non-AP STAs</a:t>
            </a:r>
          </a:p>
          <a:p>
            <a:pPr lvl="3"/>
            <a:endParaRPr lang="en-US" altLang="ko-KR" sz="1400" dirty="0"/>
          </a:p>
          <a:p>
            <a:pPr lvl="1"/>
            <a:r>
              <a:rPr lang="en-US" altLang="ko-KR" sz="1800" dirty="0">
                <a:solidFill>
                  <a:schemeClr val="tx1"/>
                </a:solidFill>
              </a:rPr>
              <a:t>Therefore, t</a:t>
            </a:r>
            <a:r>
              <a:rPr lang="en-US" altLang="ko-KR" sz="1800" dirty="0"/>
              <a:t>he recipient STA of a BSRP NTB TF should be allowed to respond with a Multi-STA BA frame, provided that the CCA result for the Primary 20 MHz subchannel is idle</a:t>
            </a:r>
          </a:p>
          <a:p>
            <a:pPr lvl="2"/>
            <a:r>
              <a:rPr lang="en-US" altLang="ko-KR" sz="1600" dirty="0">
                <a:solidFill>
                  <a:schemeClr val="tx1"/>
                </a:solidFill>
              </a:rPr>
              <a:t>The baseline rule for dynamic bandwidth CTS frame responses could be reused for this purpose</a:t>
            </a:r>
          </a:p>
          <a:p>
            <a:pPr lvl="2"/>
            <a:endParaRPr lang="en-US" altLang="ko-KR" sz="1600" dirty="0">
              <a:solidFill>
                <a:schemeClr val="tx1"/>
              </a:solidFill>
            </a:endParaRPr>
          </a:p>
          <a:p>
            <a:r>
              <a:rPr lang="en-US" altLang="ko-KR" sz="2000" dirty="0">
                <a:solidFill>
                  <a:schemeClr val="tx1"/>
                </a:solidFill>
              </a:rPr>
              <a:t>Using CCA result of SIFS after the Trigger frame</a:t>
            </a:r>
          </a:p>
          <a:p>
            <a:pPr lvl="1"/>
            <a:r>
              <a:rPr lang="en-US" altLang="ko-KR" sz="1800" dirty="0">
                <a:solidFill>
                  <a:schemeClr val="tx1"/>
                </a:solidFill>
              </a:rPr>
              <a:t>Using the CCA result during the SIFS between the Trigger frame and the PPDU sent in response is preferred</a:t>
            </a:r>
          </a:p>
          <a:p>
            <a:pPr lvl="2"/>
            <a:r>
              <a:rPr lang="en-US" altLang="ko-KR" sz="1600" dirty="0">
                <a:solidFill>
                  <a:schemeClr val="tx1"/>
                </a:solidFill>
              </a:rPr>
              <a:t>This ensure that the recipient STA can utilize the same CCA period, regardless of whether the response is sent using a TB PPDU or non-HT (duplicate) PPDU format</a:t>
            </a:r>
            <a:endParaRPr lang="en-US" altLang="ko-KR" sz="2200" dirty="0">
              <a:solidFill>
                <a:schemeClr val="tx1"/>
              </a:solidFill>
            </a:endParaRPr>
          </a:p>
        </p:txBody>
      </p:sp>
    </p:spTree>
    <p:extLst>
      <p:ext uri="{BB962C8B-B14F-4D97-AF65-F5344CB8AC3E}">
        <p14:creationId xmlns:p14="http://schemas.microsoft.com/office/powerpoint/2010/main" val="3818456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84DD6-1EB5-734C-87AD-8BE2FC727C26}"/>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2036DF6-9622-F4DF-8A1D-B0C3B91F9D2F}"/>
              </a:ext>
            </a:extLst>
          </p:cNvPr>
          <p:cNvSpPr>
            <a:spLocks noGrp="1"/>
          </p:cNvSpPr>
          <p:nvPr>
            <p:ph type="title"/>
          </p:nvPr>
        </p:nvSpPr>
        <p:spPr/>
        <p:txBody>
          <a:bodyPr/>
          <a:lstStyle/>
          <a:p>
            <a:r>
              <a:rPr lang="en-US" altLang="ko-KR" dirty="0"/>
              <a:t>Considerations</a:t>
            </a:r>
            <a:endParaRPr lang="ko-KR" altLang="en-US" dirty="0"/>
          </a:p>
        </p:txBody>
      </p:sp>
      <p:sp>
        <p:nvSpPr>
          <p:cNvPr id="3" name="슬라이드 번호 개체 틀 2">
            <a:extLst>
              <a:ext uri="{FF2B5EF4-FFF2-40B4-BE49-F238E27FC236}">
                <a16:creationId xmlns:a16="http://schemas.microsoft.com/office/drawing/2014/main" id="{A737B15D-8C23-A535-7643-5A9BD073ED0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바닥글 개체 틀 3">
            <a:extLst>
              <a:ext uri="{FF2B5EF4-FFF2-40B4-BE49-F238E27FC236}">
                <a16:creationId xmlns:a16="http://schemas.microsoft.com/office/drawing/2014/main" id="{75F17DB1-CE39-FC4B-4806-F3E9596E8C06}"/>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36A89817-6C8C-E1E6-8647-A643B5BEC58B}"/>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6" name="내용 개체 틀 5">
            <a:extLst>
              <a:ext uri="{FF2B5EF4-FFF2-40B4-BE49-F238E27FC236}">
                <a16:creationId xmlns:a16="http://schemas.microsoft.com/office/drawing/2014/main" id="{46576D7F-4896-50D4-6FD5-D79A2C17191E}"/>
              </a:ext>
            </a:extLst>
          </p:cNvPr>
          <p:cNvSpPr>
            <a:spLocks noGrp="1"/>
          </p:cNvSpPr>
          <p:nvPr>
            <p:ph idx="1"/>
          </p:nvPr>
        </p:nvSpPr>
        <p:spPr>
          <a:xfrm>
            <a:off x="914401" y="1981201"/>
            <a:ext cx="10361084" cy="4494213"/>
          </a:xfrm>
        </p:spPr>
        <p:txBody>
          <a:bodyPr/>
          <a:lstStyle/>
          <a:p>
            <a:r>
              <a:rPr lang="en-US" altLang="ko-KR" dirty="0">
                <a:latin typeface="Times New Roman"/>
                <a:ea typeface="MS Gothic"/>
              </a:rPr>
              <a:t>Indication for the dynamic BW Multi-STA BA response </a:t>
            </a:r>
          </a:p>
          <a:p>
            <a:pPr lvl="1"/>
            <a:r>
              <a:rPr lang="en-US" altLang="ko-KR" dirty="0">
                <a:latin typeface="Times New Roman"/>
                <a:ea typeface="MS Gothic"/>
              </a:rPr>
              <a:t>An AP may choose to allow or disallow dynamic BW Multi-STA BA responses</a:t>
            </a:r>
          </a:p>
          <a:p>
            <a:pPr lvl="2"/>
            <a:r>
              <a:rPr lang="en-US" altLang="ko-KR" dirty="0"/>
              <a:t>Similar to the RTS frame, an AP can indicate whether dynamic BW responses are permitted when transmitting a BSRP NTB Trigger frame</a:t>
            </a:r>
            <a:endParaRPr lang="en-US" altLang="ko-KR" dirty="0">
              <a:latin typeface="Times New Roman"/>
              <a:ea typeface="MS Gothic"/>
            </a:endParaRPr>
          </a:p>
          <a:p>
            <a:pPr lvl="2"/>
            <a:r>
              <a:rPr lang="en-US" altLang="ko-KR" dirty="0"/>
              <a:t>This can be achieved by using a 1-bit indication in the BSRP NTB TF</a:t>
            </a:r>
          </a:p>
          <a:p>
            <a:pPr lvl="2"/>
            <a:endParaRPr lang="en-US" altLang="ko-KR" sz="1600" dirty="0">
              <a:latin typeface="Times New Roman"/>
              <a:ea typeface="MS Gothic"/>
            </a:endParaRPr>
          </a:p>
          <a:p>
            <a:r>
              <a:rPr lang="en-US" altLang="ko-KR" dirty="0">
                <a:latin typeface="Times New Roman"/>
                <a:ea typeface="MS Gothic"/>
              </a:rPr>
              <a:t>BW information of the PPDU carrying the Multi-STA BA frame</a:t>
            </a:r>
          </a:p>
          <a:p>
            <a:pPr lvl="1"/>
            <a:r>
              <a:rPr lang="en-US" altLang="ko-KR" dirty="0">
                <a:latin typeface="Times New Roman"/>
                <a:ea typeface="MS Gothic"/>
              </a:rPr>
              <a:t>A STA responding with a Multi-STA BA frame should indicate the bandwidth of the PPDU that it transmits</a:t>
            </a:r>
          </a:p>
          <a:p>
            <a:pPr lvl="2"/>
            <a:r>
              <a:rPr lang="en-US" altLang="ko-KR" dirty="0">
                <a:latin typeface="Times New Roman"/>
                <a:ea typeface="MS Gothic"/>
              </a:rPr>
              <a:t>Without such indication, the AP receiving the Multi-STA BA frame cannot determine the actual bandwidth of the received PPDU, as the Multi-STA BA frame does not utilize bandwidth signaling TA</a:t>
            </a:r>
          </a:p>
        </p:txBody>
      </p:sp>
    </p:spTree>
    <p:extLst>
      <p:ext uri="{BB962C8B-B14F-4D97-AF65-F5344CB8AC3E}">
        <p14:creationId xmlns:p14="http://schemas.microsoft.com/office/powerpoint/2010/main" val="2951119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59275-A6B8-51D1-076D-F23CE2AA8AAF}"/>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5575D53-FB64-6530-BC35-7771E0603F5A}"/>
              </a:ext>
            </a:extLst>
          </p:cNvPr>
          <p:cNvSpPr>
            <a:spLocks noGrp="1"/>
          </p:cNvSpPr>
          <p:nvPr>
            <p:ph type="title"/>
          </p:nvPr>
        </p:nvSpPr>
        <p:spPr/>
        <p:txBody>
          <a:bodyPr/>
          <a:lstStyle/>
          <a:p>
            <a:r>
              <a:rPr lang="en-US" altLang="ko-KR" dirty="0"/>
              <a:t>Illustration of the dynamic BW M-BA response</a:t>
            </a:r>
            <a:endParaRPr lang="ko-KR" altLang="en-US" dirty="0"/>
          </a:p>
        </p:txBody>
      </p:sp>
      <p:sp>
        <p:nvSpPr>
          <p:cNvPr id="3" name="슬라이드 번호 개체 틀 2">
            <a:extLst>
              <a:ext uri="{FF2B5EF4-FFF2-40B4-BE49-F238E27FC236}">
                <a16:creationId xmlns:a16="http://schemas.microsoft.com/office/drawing/2014/main" id="{667231B3-2FF1-AF9A-3CD4-AA6EF317D9E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바닥글 개체 틀 3">
            <a:extLst>
              <a:ext uri="{FF2B5EF4-FFF2-40B4-BE49-F238E27FC236}">
                <a16:creationId xmlns:a16="http://schemas.microsoft.com/office/drawing/2014/main" id="{D3C92A79-9721-D186-CBDE-5C5D10B5FA37}"/>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3E93BF24-A27F-1200-9B8D-9032AF538440}"/>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44" name="Rectangle 24">
            <a:extLst>
              <a:ext uri="{FF2B5EF4-FFF2-40B4-BE49-F238E27FC236}">
                <a16:creationId xmlns:a16="http://schemas.microsoft.com/office/drawing/2014/main" id="{CDD1CEED-752A-705F-0A7F-CA55E76AD114}"/>
              </a:ext>
            </a:extLst>
          </p:cNvPr>
          <p:cNvSpPr/>
          <p:nvPr/>
        </p:nvSpPr>
        <p:spPr>
          <a:xfrm>
            <a:off x="2253018" y="3375975"/>
            <a:ext cx="1247974" cy="262500"/>
          </a:xfrm>
          <a:prstGeom prst="rect">
            <a:avLst/>
          </a:prstGeom>
          <a:no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200" b="1" dirty="0">
                <a:solidFill>
                  <a:schemeClr val="tx1"/>
                </a:solidFill>
              </a:rPr>
              <a:t>BSRP NTB TF</a:t>
            </a:r>
          </a:p>
        </p:txBody>
      </p:sp>
      <p:sp>
        <p:nvSpPr>
          <p:cNvPr id="51" name="Rectangle 24">
            <a:extLst>
              <a:ext uri="{FF2B5EF4-FFF2-40B4-BE49-F238E27FC236}">
                <a16:creationId xmlns:a16="http://schemas.microsoft.com/office/drawing/2014/main" id="{3D6A02D9-7160-BCF3-AE3D-6C4545967D61}"/>
              </a:ext>
            </a:extLst>
          </p:cNvPr>
          <p:cNvSpPr/>
          <p:nvPr/>
        </p:nvSpPr>
        <p:spPr>
          <a:xfrm>
            <a:off x="2253018" y="3108246"/>
            <a:ext cx="1247974" cy="262500"/>
          </a:xfrm>
          <a:prstGeom prst="rect">
            <a:avLst/>
          </a:prstGeom>
          <a:no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200" b="1" dirty="0">
                <a:solidFill>
                  <a:schemeClr val="tx1"/>
                </a:solidFill>
              </a:rPr>
              <a:t>BSRP NTB TF</a:t>
            </a:r>
          </a:p>
        </p:txBody>
      </p:sp>
      <p:sp>
        <p:nvSpPr>
          <p:cNvPr id="82" name="Rectangle 24">
            <a:extLst>
              <a:ext uri="{FF2B5EF4-FFF2-40B4-BE49-F238E27FC236}">
                <a16:creationId xmlns:a16="http://schemas.microsoft.com/office/drawing/2014/main" id="{4CD96C58-C7AE-C1FE-D1EE-2BDCE53AA946}"/>
              </a:ext>
            </a:extLst>
          </p:cNvPr>
          <p:cNvSpPr/>
          <p:nvPr/>
        </p:nvSpPr>
        <p:spPr>
          <a:xfrm>
            <a:off x="4068693" y="5461479"/>
            <a:ext cx="967909" cy="262501"/>
          </a:xfrm>
          <a:prstGeom prst="rect">
            <a:avLst/>
          </a:prstGeom>
          <a:no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600" b="1" dirty="0">
                <a:solidFill>
                  <a:schemeClr val="tx1"/>
                </a:solidFill>
              </a:rPr>
              <a:t>M-BA</a:t>
            </a:r>
          </a:p>
        </p:txBody>
      </p:sp>
      <p:cxnSp>
        <p:nvCxnSpPr>
          <p:cNvPr id="41" name="직선 연결선 40">
            <a:extLst>
              <a:ext uri="{FF2B5EF4-FFF2-40B4-BE49-F238E27FC236}">
                <a16:creationId xmlns:a16="http://schemas.microsoft.com/office/drawing/2014/main" id="{CD7E34E8-3E0D-4A1E-F05D-02E4015473CE}"/>
              </a:ext>
            </a:extLst>
          </p:cNvPr>
          <p:cNvCxnSpPr>
            <a:cxnSpLocks/>
          </p:cNvCxnSpPr>
          <p:nvPr/>
        </p:nvCxnSpPr>
        <p:spPr>
          <a:xfrm>
            <a:off x="1842741" y="3638476"/>
            <a:ext cx="100138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직선 연결선 41">
            <a:extLst>
              <a:ext uri="{FF2B5EF4-FFF2-40B4-BE49-F238E27FC236}">
                <a16:creationId xmlns:a16="http://schemas.microsoft.com/office/drawing/2014/main" id="{AB2021CB-36B4-FDB1-8A42-86EE010B6B02}"/>
              </a:ext>
            </a:extLst>
          </p:cNvPr>
          <p:cNvCxnSpPr/>
          <p:nvPr/>
        </p:nvCxnSpPr>
        <p:spPr>
          <a:xfrm>
            <a:off x="1837127" y="3106063"/>
            <a:ext cx="10019513" cy="0"/>
          </a:xfrm>
          <a:prstGeom prst="line">
            <a:avLst/>
          </a:prstGeom>
          <a:ln w="952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3" name="직선 연결선 42">
            <a:extLst>
              <a:ext uri="{FF2B5EF4-FFF2-40B4-BE49-F238E27FC236}">
                <a16:creationId xmlns:a16="http://schemas.microsoft.com/office/drawing/2014/main" id="{131A02D5-FEBC-61C7-6065-27800BDAD3DA}"/>
              </a:ext>
            </a:extLst>
          </p:cNvPr>
          <p:cNvCxnSpPr/>
          <p:nvPr/>
        </p:nvCxnSpPr>
        <p:spPr>
          <a:xfrm>
            <a:off x="1837127" y="2836151"/>
            <a:ext cx="10019513" cy="0"/>
          </a:xfrm>
          <a:prstGeom prst="line">
            <a:avLst/>
          </a:prstGeom>
          <a:ln w="952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 name="직선 연결선 45">
            <a:extLst>
              <a:ext uri="{FF2B5EF4-FFF2-40B4-BE49-F238E27FC236}">
                <a16:creationId xmlns:a16="http://schemas.microsoft.com/office/drawing/2014/main" id="{88723A2A-A6B5-EDCC-D18D-5E95AD240A25}"/>
              </a:ext>
            </a:extLst>
          </p:cNvPr>
          <p:cNvCxnSpPr/>
          <p:nvPr/>
        </p:nvCxnSpPr>
        <p:spPr>
          <a:xfrm>
            <a:off x="1837127" y="3376573"/>
            <a:ext cx="10019513" cy="0"/>
          </a:xfrm>
          <a:prstGeom prst="line">
            <a:avLst/>
          </a:prstGeom>
          <a:ln w="952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8" name="직선 연결선 77">
            <a:extLst>
              <a:ext uri="{FF2B5EF4-FFF2-40B4-BE49-F238E27FC236}">
                <a16:creationId xmlns:a16="http://schemas.microsoft.com/office/drawing/2014/main" id="{FBBBC71E-00DA-A0D6-A8E8-D207C085F7D4}"/>
              </a:ext>
            </a:extLst>
          </p:cNvPr>
          <p:cNvCxnSpPr>
            <a:cxnSpLocks/>
          </p:cNvCxnSpPr>
          <p:nvPr/>
        </p:nvCxnSpPr>
        <p:spPr>
          <a:xfrm>
            <a:off x="1796051" y="5723980"/>
            <a:ext cx="100138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직선 연결선 78">
            <a:extLst>
              <a:ext uri="{FF2B5EF4-FFF2-40B4-BE49-F238E27FC236}">
                <a16:creationId xmlns:a16="http://schemas.microsoft.com/office/drawing/2014/main" id="{E0924C0C-21D9-84A5-66E1-988366AD93FE}"/>
              </a:ext>
            </a:extLst>
          </p:cNvPr>
          <p:cNvCxnSpPr/>
          <p:nvPr/>
        </p:nvCxnSpPr>
        <p:spPr>
          <a:xfrm>
            <a:off x="1790437" y="5191567"/>
            <a:ext cx="10019513" cy="0"/>
          </a:xfrm>
          <a:prstGeom prst="line">
            <a:avLst/>
          </a:prstGeom>
          <a:ln w="952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0" name="직선 연결선 79">
            <a:extLst>
              <a:ext uri="{FF2B5EF4-FFF2-40B4-BE49-F238E27FC236}">
                <a16:creationId xmlns:a16="http://schemas.microsoft.com/office/drawing/2014/main" id="{15CD1D7E-6827-B8FF-493C-E712ED58E2C1}"/>
              </a:ext>
            </a:extLst>
          </p:cNvPr>
          <p:cNvCxnSpPr/>
          <p:nvPr/>
        </p:nvCxnSpPr>
        <p:spPr>
          <a:xfrm>
            <a:off x="1790437" y="4921655"/>
            <a:ext cx="10019513" cy="0"/>
          </a:xfrm>
          <a:prstGeom prst="line">
            <a:avLst/>
          </a:prstGeom>
          <a:ln w="952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3" name="직선 연결선 82">
            <a:extLst>
              <a:ext uri="{FF2B5EF4-FFF2-40B4-BE49-F238E27FC236}">
                <a16:creationId xmlns:a16="http://schemas.microsoft.com/office/drawing/2014/main" id="{57C1BDF7-9E38-BA06-3F07-6449B2EE3D08}"/>
              </a:ext>
            </a:extLst>
          </p:cNvPr>
          <p:cNvCxnSpPr/>
          <p:nvPr/>
        </p:nvCxnSpPr>
        <p:spPr>
          <a:xfrm>
            <a:off x="1790437" y="5462077"/>
            <a:ext cx="10019513" cy="0"/>
          </a:xfrm>
          <a:prstGeom prst="line">
            <a:avLst/>
          </a:prstGeom>
          <a:ln w="952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9" name="Rectangle 24">
            <a:extLst>
              <a:ext uri="{FF2B5EF4-FFF2-40B4-BE49-F238E27FC236}">
                <a16:creationId xmlns:a16="http://schemas.microsoft.com/office/drawing/2014/main" id="{EA0C5CAA-CD71-1F7C-6C31-CEE9B1A5CDFC}"/>
              </a:ext>
            </a:extLst>
          </p:cNvPr>
          <p:cNvSpPr/>
          <p:nvPr/>
        </p:nvSpPr>
        <p:spPr>
          <a:xfrm>
            <a:off x="3510410" y="4928020"/>
            <a:ext cx="569366" cy="258862"/>
          </a:xfrm>
          <a:prstGeom prst="rect">
            <a:avLst/>
          </a:prstGeom>
          <a:solidFill>
            <a:schemeClr val="bg1">
              <a:lumMod val="85000"/>
            </a:schemeClr>
          </a:solidFill>
          <a:ln w="158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600" b="1" i="1" dirty="0">
                <a:solidFill>
                  <a:schemeClr val="tx1"/>
                </a:solidFill>
              </a:rPr>
              <a:t>busy</a:t>
            </a:r>
          </a:p>
        </p:txBody>
      </p:sp>
      <p:sp>
        <p:nvSpPr>
          <p:cNvPr id="93" name="Rectangle 24">
            <a:extLst>
              <a:ext uri="{FF2B5EF4-FFF2-40B4-BE49-F238E27FC236}">
                <a16:creationId xmlns:a16="http://schemas.microsoft.com/office/drawing/2014/main" id="{A394263A-8E39-876C-159B-D68E46D0A7FE}"/>
              </a:ext>
            </a:extLst>
          </p:cNvPr>
          <p:cNvSpPr/>
          <p:nvPr/>
        </p:nvSpPr>
        <p:spPr>
          <a:xfrm>
            <a:off x="4068693" y="5193633"/>
            <a:ext cx="967909" cy="262501"/>
          </a:xfrm>
          <a:prstGeom prst="rect">
            <a:avLst/>
          </a:prstGeom>
          <a:no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600" b="1" dirty="0">
                <a:solidFill>
                  <a:schemeClr val="tx1"/>
                </a:solidFill>
              </a:rPr>
              <a:t>M-BA</a:t>
            </a:r>
          </a:p>
        </p:txBody>
      </p:sp>
      <p:sp>
        <p:nvSpPr>
          <p:cNvPr id="94" name="TextBox 93">
            <a:extLst>
              <a:ext uri="{FF2B5EF4-FFF2-40B4-BE49-F238E27FC236}">
                <a16:creationId xmlns:a16="http://schemas.microsoft.com/office/drawing/2014/main" id="{159D4525-0AEF-6DAA-FF77-0615556CB002}"/>
              </a:ext>
            </a:extLst>
          </p:cNvPr>
          <p:cNvSpPr txBox="1"/>
          <p:nvPr/>
        </p:nvSpPr>
        <p:spPr>
          <a:xfrm>
            <a:off x="2140382" y="3610125"/>
            <a:ext cx="2337664" cy="461665"/>
          </a:xfrm>
          <a:prstGeom prst="rect">
            <a:avLst/>
          </a:prstGeom>
          <a:noFill/>
        </p:spPr>
        <p:txBody>
          <a:bodyPr wrap="square" rtlCol="0">
            <a:spAutoFit/>
          </a:bodyPr>
          <a:lstStyle/>
          <a:p>
            <a:r>
              <a:rPr lang="en-US" altLang="ko-KR" sz="1200" dirty="0">
                <a:solidFill>
                  <a:schemeClr val="tx1"/>
                </a:solidFill>
              </a:rPr>
              <a:t>Dynamic BW indication </a:t>
            </a:r>
          </a:p>
          <a:p>
            <a:r>
              <a:rPr lang="en-US" altLang="ko-KR" sz="1200" dirty="0">
                <a:solidFill>
                  <a:schemeClr val="tx1"/>
                </a:solidFill>
              </a:rPr>
              <a:t>== Dynamic</a:t>
            </a:r>
            <a:endParaRPr lang="ko-KR" altLang="en-US" sz="1200" dirty="0">
              <a:solidFill>
                <a:schemeClr val="tx1"/>
              </a:solidFill>
            </a:endParaRPr>
          </a:p>
        </p:txBody>
      </p:sp>
      <p:sp>
        <p:nvSpPr>
          <p:cNvPr id="95" name="Rectangle 24">
            <a:extLst>
              <a:ext uri="{FF2B5EF4-FFF2-40B4-BE49-F238E27FC236}">
                <a16:creationId xmlns:a16="http://schemas.microsoft.com/office/drawing/2014/main" id="{43B53057-1E99-7661-C4B4-42CCF40CB8CE}"/>
              </a:ext>
            </a:extLst>
          </p:cNvPr>
          <p:cNvSpPr/>
          <p:nvPr/>
        </p:nvSpPr>
        <p:spPr>
          <a:xfrm>
            <a:off x="2253018" y="2840518"/>
            <a:ext cx="1247974" cy="262500"/>
          </a:xfrm>
          <a:prstGeom prst="rect">
            <a:avLst/>
          </a:prstGeom>
          <a:no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200" b="1" dirty="0">
                <a:solidFill>
                  <a:schemeClr val="tx1"/>
                </a:solidFill>
              </a:rPr>
              <a:t>BSRP NTB TF</a:t>
            </a:r>
          </a:p>
        </p:txBody>
      </p:sp>
      <p:sp>
        <p:nvSpPr>
          <p:cNvPr id="96" name="Rectangle 24">
            <a:extLst>
              <a:ext uri="{FF2B5EF4-FFF2-40B4-BE49-F238E27FC236}">
                <a16:creationId xmlns:a16="http://schemas.microsoft.com/office/drawing/2014/main" id="{BCA8AEAF-ECD5-A47A-A0BE-050D2725975B}"/>
              </a:ext>
            </a:extLst>
          </p:cNvPr>
          <p:cNvSpPr/>
          <p:nvPr/>
        </p:nvSpPr>
        <p:spPr>
          <a:xfrm>
            <a:off x="2253018" y="2572790"/>
            <a:ext cx="1247974" cy="262500"/>
          </a:xfrm>
          <a:prstGeom prst="rect">
            <a:avLst/>
          </a:prstGeom>
          <a:no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200" b="1" dirty="0">
                <a:solidFill>
                  <a:schemeClr val="tx1"/>
                </a:solidFill>
              </a:rPr>
              <a:t>BSRP NTB TF</a:t>
            </a:r>
          </a:p>
        </p:txBody>
      </p:sp>
      <p:sp>
        <p:nvSpPr>
          <p:cNvPr id="97" name="Rectangle 24">
            <a:extLst>
              <a:ext uri="{FF2B5EF4-FFF2-40B4-BE49-F238E27FC236}">
                <a16:creationId xmlns:a16="http://schemas.microsoft.com/office/drawing/2014/main" id="{5AE9093A-0299-AB2C-50C2-78DF1F03498B}"/>
              </a:ext>
            </a:extLst>
          </p:cNvPr>
          <p:cNvSpPr/>
          <p:nvPr/>
        </p:nvSpPr>
        <p:spPr>
          <a:xfrm>
            <a:off x="2253018" y="5462264"/>
            <a:ext cx="1247974" cy="262500"/>
          </a:xfrm>
          <a:prstGeom prst="rect">
            <a:avLst/>
          </a:prstGeom>
          <a:noFill/>
          <a:ln w="15875"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200" b="1" dirty="0">
                <a:solidFill>
                  <a:schemeClr val="tx1"/>
                </a:solidFill>
              </a:rPr>
              <a:t>BSRP NTB TF</a:t>
            </a:r>
          </a:p>
        </p:txBody>
      </p:sp>
      <p:sp>
        <p:nvSpPr>
          <p:cNvPr id="98" name="Rectangle 24">
            <a:extLst>
              <a:ext uri="{FF2B5EF4-FFF2-40B4-BE49-F238E27FC236}">
                <a16:creationId xmlns:a16="http://schemas.microsoft.com/office/drawing/2014/main" id="{E36213E8-D74D-216E-B6B4-79829052E22C}"/>
              </a:ext>
            </a:extLst>
          </p:cNvPr>
          <p:cNvSpPr/>
          <p:nvPr/>
        </p:nvSpPr>
        <p:spPr>
          <a:xfrm>
            <a:off x="2253018" y="5194535"/>
            <a:ext cx="1247974" cy="262500"/>
          </a:xfrm>
          <a:prstGeom prst="rect">
            <a:avLst/>
          </a:prstGeom>
          <a:noFill/>
          <a:ln w="15875"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200" b="1" dirty="0">
                <a:solidFill>
                  <a:schemeClr val="tx1"/>
                </a:solidFill>
              </a:rPr>
              <a:t>BSRP NTB TF</a:t>
            </a:r>
          </a:p>
        </p:txBody>
      </p:sp>
      <p:sp>
        <p:nvSpPr>
          <p:cNvPr id="99" name="Rectangle 24">
            <a:extLst>
              <a:ext uri="{FF2B5EF4-FFF2-40B4-BE49-F238E27FC236}">
                <a16:creationId xmlns:a16="http://schemas.microsoft.com/office/drawing/2014/main" id="{17A0A093-4C7C-FC40-54B6-F73218CCCFAA}"/>
              </a:ext>
            </a:extLst>
          </p:cNvPr>
          <p:cNvSpPr/>
          <p:nvPr/>
        </p:nvSpPr>
        <p:spPr>
          <a:xfrm>
            <a:off x="2253018" y="4926807"/>
            <a:ext cx="1247974" cy="262500"/>
          </a:xfrm>
          <a:prstGeom prst="rect">
            <a:avLst/>
          </a:prstGeom>
          <a:noFill/>
          <a:ln w="15875"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200" b="1" dirty="0">
                <a:solidFill>
                  <a:schemeClr val="tx1"/>
                </a:solidFill>
              </a:rPr>
              <a:t>BSRP NTB TF</a:t>
            </a:r>
          </a:p>
        </p:txBody>
      </p:sp>
      <p:sp>
        <p:nvSpPr>
          <p:cNvPr id="100" name="Rectangle 24">
            <a:extLst>
              <a:ext uri="{FF2B5EF4-FFF2-40B4-BE49-F238E27FC236}">
                <a16:creationId xmlns:a16="http://schemas.microsoft.com/office/drawing/2014/main" id="{DCB4CCF5-2745-34FD-5BDC-868B3E14AA0F}"/>
              </a:ext>
            </a:extLst>
          </p:cNvPr>
          <p:cNvSpPr/>
          <p:nvPr/>
        </p:nvSpPr>
        <p:spPr>
          <a:xfrm>
            <a:off x="2253018" y="4659079"/>
            <a:ext cx="1247974" cy="262500"/>
          </a:xfrm>
          <a:prstGeom prst="rect">
            <a:avLst/>
          </a:prstGeom>
          <a:noFill/>
          <a:ln w="15875"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200" b="1" dirty="0">
                <a:solidFill>
                  <a:schemeClr val="tx1"/>
                </a:solidFill>
              </a:rPr>
              <a:t>BSRP NTB TF</a:t>
            </a:r>
          </a:p>
        </p:txBody>
      </p:sp>
      <p:sp>
        <p:nvSpPr>
          <p:cNvPr id="102" name="Rectangle 24">
            <a:extLst>
              <a:ext uri="{FF2B5EF4-FFF2-40B4-BE49-F238E27FC236}">
                <a16:creationId xmlns:a16="http://schemas.microsoft.com/office/drawing/2014/main" id="{DC77A671-AA45-E82A-6F8A-3A7C5AE81D9A}"/>
              </a:ext>
            </a:extLst>
          </p:cNvPr>
          <p:cNvSpPr/>
          <p:nvPr/>
        </p:nvSpPr>
        <p:spPr>
          <a:xfrm>
            <a:off x="3510410" y="4659079"/>
            <a:ext cx="569366" cy="258862"/>
          </a:xfrm>
          <a:prstGeom prst="rect">
            <a:avLst/>
          </a:prstGeom>
          <a:solidFill>
            <a:schemeClr val="bg1">
              <a:lumMod val="85000"/>
            </a:schemeClr>
          </a:solidFill>
          <a:ln w="158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600" b="1" i="1" dirty="0">
                <a:solidFill>
                  <a:schemeClr val="tx1"/>
                </a:solidFill>
              </a:rPr>
              <a:t>busy</a:t>
            </a:r>
          </a:p>
        </p:txBody>
      </p:sp>
      <p:sp>
        <p:nvSpPr>
          <p:cNvPr id="103" name="Rectangle 24">
            <a:extLst>
              <a:ext uri="{FF2B5EF4-FFF2-40B4-BE49-F238E27FC236}">
                <a16:creationId xmlns:a16="http://schemas.microsoft.com/office/drawing/2014/main" id="{20B745C4-5AE9-E8CF-EDE3-1113118220DC}"/>
              </a:ext>
            </a:extLst>
          </p:cNvPr>
          <p:cNvSpPr/>
          <p:nvPr/>
        </p:nvSpPr>
        <p:spPr>
          <a:xfrm>
            <a:off x="3510410" y="5465902"/>
            <a:ext cx="569366" cy="258862"/>
          </a:xfrm>
          <a:prstGeom prst="rect">
            <a:avLst/>
          </a:prstGeom>
          <a:noFill/>
          <a:ln w="158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600" b="1" i="1" dirty="0">
                <a:solidFill>
                  <a:schemeClr val="tx1"/>
                </a:solidFill>
              </a:rPr>
              <a:t>idle</a:t>
            </a:r>
          </a:p>
        </p:txBody>
      </p:sp>
      <p:sp>
        <p:nvSpPr>
          <p:cNvPr id="104" name="Rectangle 24">
            <a:extLst>
              <a:ext uri="{FF2B5EF4-FFF2-40B4-BE49-F238E27FC236}">
                <a16:creationId xmlns:a16="http://schemas.microsoft.com/office/drawing/2014/main" id="{D5C52F5A-353A-ABBC-155E-AC37B9AAB361}"/>
              </a:ext>
            </a:extLst>
          </p:cNvPr>
          <p:cNvSpPr/>
          <p:nvPr/>
        </p:nvSpPr>
        <p:spPr>
          <a:xfrm>
            <a:off x="3510410" y="5196961"/>
            <a:ext cx="569366" cy="258862"/>
          </a:xfrm>
          <a:prstGeom prst="rect">
            <a:avLst/>
          </a:prstGeom>
          <a:noFill/>
          <a:ln w="158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600" b="1" i="1" dirty="0">
                <a:solidFill>
                  <a:schemeClr val="tx1"/>
                </a:solidFill>
              </a:rPr>
              <a:t>idle</a:t>
            </a:r>
          </a:p>
        </p:txBody>
      </p:sp>
      <p:cxnSp>
        <p:nvCxnSpPr>
          <p:cNvPr id="106" name="직선 연결선 105">
            <a:extLst>
              <a:ext uri="{FF2B5EF4-FFF2-40B4-BE49-F238E27FC236}">
                <a16:creationId xmlns:a16="http://schemas.microsoft.com/office/drawing/2014/main" id="{12645901-A394-8EB6-6E23-189A4CD8CF5A}"/>
              </a:ext>
            </a:extLst>
          </p:cNvPr>
          <p:cNvCxnSpPr/>
          <p:nvPr/>
        </p:nvCxnSpPr>
        <p:spPr bwMode="auto">
          <a:xfrm>
            <a:off x="3510409" y="4349116"/>
            <a:ext cx="0" cy="151216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7" name="직선 연결선 106">
            <a:extLst>
              <a:ext uri="{FF2B5EF4-FFF2-40B4-BE49-F238E27FC236}">
                <a16:creationId xmlns:a16="http://schemas.microsoft.com/office/drawing/2014/main" id="{95FFE163-9846-3579-6AA6-88686563B9B6}"/>
              </a:ext>
            </a:extLst>
          </p:cNvPr>
          <p:cNvCxnSpPr/>
          <p:nvPr/>
        </p:nvCxnSpPr>
        <p:spPr bwMode="auto">
          <a:xfrm>
            <a:off x="4068693" y="4342299"/>
            <a:ext cx="0" cy="151216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8" name="TextBox 107">
            <a:extLst>
              <a:ext uri="{FF2B5EF4-FFF2-40B4-BE49-F238E27FC236}">
                <a16:creationId xmlns:a16="http://schemas.microsoft.com/office/drawing/2014/main" id="{1AD9B965-56B4-C626-75C7-44E342B7294C}"/>
              </a:ext>
            </a:extLst>
          </p:cNvPr>
          <p:cNvSpPr txBox="1"/>
          <p:nvPr/>
        </p:nvSpPr>
        <p:spPr>
          <a:xfrm>
            <a:off x="3470119" y="4138123"/>
            <a:ext cx="760023" cy="369332"/>
          </a:xfrm>
          <a:prstGeom prst="rect">
            <a:avLst/>
          </a:prstGeom>
          <a:noFill/>
        </p:spPr>
        <p:txBody>
          <a:bodyPr wrap="square" rtlCol="0">
            <a:spAutoFit/>
          </a:bodyPr>
          <a:lstStyle/>
          <a:p>
            <a:r>
              <a:rPr lang="en-US" altLang="ko-KR" sz="1800" dirty="0">
                <a:solidFill>
                  <a:schemeClr val="tx1"/>
                </a:solidFill>
              </a:rPr>
              <a:t>SIFS</a:t>
            </a:r>
            <a:endParaRPr lang="ko-KR" altLang="en-US" sz="1800" dirty="0">
              <a:solidFill>
                <a:schemeClr val="tx1"/>
              </a:solidFill>
            </a:endParaRPr>
          </a:p>
        </p:txBody>
      </p:sp>
      <p:sp>
        <p:nvSpPr>
          <p:cNvPr id="109" name="Rectangle 24">
            <a:extLst>
              <a:ext uri="{FF2B5EF4-FFF2-40B4-BE49-F238E27FC236}">
                <a16:creationId xmlns:a16="http://schemas.microsoft.com/office/drawing/2014/main" id="{06E0E522-5DB7-460B-1E1E-DF397AE5CB99}"/>
              </a:ext>
            </a:extLst>
          </p:cNvPr>
          <p:cNvSpPr/>
          <p:nvPr/>
        </p:nvSpPr>
        <p:spPr>
          <a:xfrm>
            <a:off x="4068693" y="3374942"/>
            <a:ext cx="967909" cy="262501"/>
          </a:xfrm>
          <a:prstGeom prst="rect">
            <a:avLst/>
          </a:prstGeom>
          <a:noFill/>
          <a:ln w="15875"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600" b="1" dirty="0">
                <a:solidFill>
                  <a:schemeClr val="tx1"/>
                </a:solidFill>
              </a:rPr>
              <a:t>M-BA</a:t>
            </a:r>
          </a:p>
        </p:txBody>
      </p:sp>
      <p:sp>
        <p:nvSpPr>
          <p:cNvPr id="110" name="Rectangle 24">
            <a:extLst>
              <a:ext uri="{FF2B5EF4-FFF2-40B4-BE49-F238E27FC236}">
                <a16:creationId xmlns:a16="http://schemas.microsoft.com/office/drawing/2014/main" id="{DC44A93F-F760-5F95-9BE7-6BBB808ABD25}"/>
              </a:ext>
            </a:extLst>
          </p:cNvPr>
          <p:cNvSpPr/>
          <p:nvPr/>
        </p:nvSpPr>
        <p:spPr>
          <a:xfrm>
            <a:off x="4068693" y="3107096"/>
            <a:ext cx="967909" cy="262501"/>
          </a:xfrm>
          <a:prstGeom prst="rect">
            <a:avLst/>
          </a:prstGeom>
          <a:noFill/>
          <a:ln w="15875"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600" b="1" dirty="0">
                <a:solidFill>
                  <a:schemeClr val="tx1"/>
                </a:solidFill>
              </a:rPr>
              <a:t>M-BA</a:t>
            </a:r>
          </a:p>
        </p:txBody>
      </p:sp>
      <p:sp>
        <p:nvSpPr>
          <p:cNvPr id="112" name="TextBox 111">
            <a:extLst>
              <a:ext uri="{FF2B5EF4-FFF2-40B4-BE49-F238E27FC236}">
                <a16:creationId xmlns:a16="http://schemas.microsoft.com/office/drawing/2014/main" id="{3E8E8664-391D-F3FF-022E-D6945C4135FE}"/>
              </a:ext>
            </a:extLst>
          </p:cNvPr>
          <p:cNvSpPr txBox="1"/>
          <p:nvPr/>
        </p:nvSpPr>
        <p:spPr>
          <a:xfrm>
            <a:off x="3806396" y="5888305"/>
            <a:ext cx="1713540" cy="276999"/>
          </a:xfrm>
          <a:prstGeom prst="rect">
            <a:avLst/>
          </a:prstGeom>
          <a:noFill/>
        </p:spPr>
        <p:txBody>
          <a:bodyPr wrap="square" rtlCol="0">
            <a:spAutoFit/>
          </a:bodyPr>
          <a:lstStyle/>
          <a:p>
            <a:r>
              <a:rPr lang="en-US" altLang="ko-KR" sz="1200" dirty="0">
                <a:solidFill>
                  <a:schemeClr val="tx1"/>
                </a:solidFill>
              </a:rPr>
              <a:t>BW info == 40 MHz</a:t>
            </a:r>
            <a:endParaRPr lang="ko-KR" altLang="en-US" sz="1200" dirty="0">
              <a:solidFill>
                <a:schemeClr val="tx1"/>
              </a:solidFill>
            </a:endParaRPr>
          </a:p>
        </p:txBody>
      </p:sp>
      <p:sp>
        <p:nvSpPr>
          <p:cNvPr id="113" name="직사각형 112">
            <a:extLst>
              <a:ext uri="{FF2B5EF4-FFF2-40B4-BE49-F238E27FC236}">
                <a16:creationId xmlns:a16="http://schemas.microsoft.com/office/drawing/2014/main" id="{BD2900ED-9EA1-1A6B-BC1F-B64ED74F32AB}"/>
              </a:ext>
            </a:extLst>
          </p:cNvPr>
          <p:cNvSpPr/>
          <p:nvPr/>
        </p:nvSpPr>
        <p:spPr bwMode="auto">
          <a:xfrm flipH="1">
            <a:off x="9833886" y="5523087"/>
            <a:ext cx="1788764" cy="407214"/>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400" i="1" dirty="0">
                <a:solidFill>
                  <a:schemeClr val="tx1"/>
                </a:solidFill>
              </a:rPr>
              <a:t>Unavailable</a:t>
            </a:r>
            <a:endParaRPr kumimoji="0" lang="ko-KR" altLang="en-US" sz="1400" b="0" i="1" u="none" strike="noStrike" cap="none" normalizeH="0" baseline="0" dirty="0">
              <a:ln>
                <a:noFill/>
              </a:ln>
              <a:solidFill>
                <a:schemeClr val="tx1"/>
              </a:solidFill>
              <a:effectLst/>
              <a:latin typeface="Times New Roman" pitchFamily="16" charset="0"/>
              <a:ea typeface="MS Gothic" charset="-128"/>
            </a:endParaRPr>
          </a:p>
        </p:txBody>
      </p:sp>
      <p:cxnSp>
        <p:nvCxnSpPr>
          <p:cNvPr id="114" name="연결선: 꺾임 113">
            <a:extLst>
              <a:ext uri="{FF2B5EF4-FFF2-40B4-BE49-F238E27FC236}">
                <a16:creationId xmlns:a16="http://schemas.microsoft.com/office/drawing/2014/main" id="{1212D596-5B34-D9C2-3481-CA1313C02BFD}"/>
              </a:ext>
            </a:extLst>
          </p:cNvPr>
          <p:cNvCxnSpPr>
            <a:cxnSpLocks/>
            <a:stCxn id="82" idx="2"/>
          </p:cNvCxnSpPr>
          <p:nvPr/>
        </p:nvCxnSpPr>
        <p:spPr bwMode="auto">
          <a:xfrm rot="16200000" flipH="1">
            <a:off x="7124615" y="3152013"/>
            <a:ext cx="137304" cy="5281238"/>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115" name="TextBox 114">
            <a:extLst>
              <a:ext uri="{FF2B5EF4-FFF2-40B4-BE49-F238E27FC236}">
                <a16:creationId xmlns:a16="http://schemas.microsoft.com/office/drawing/2014/main" id="{1D216643-3A7A-A888-94B0-4DCC25CCAA1C}"/>
              </a:ext>
            </a:extLst>
          </p:cNvPr>
          <p:cNvSpPr txBox="1"/>
          <p:nvPr/>
        </p:nvSpPr>
        <p:spPr>
          <a:xfrm>
            <a:off x="7248128" y="5888305"/>
            <a:ext cx="2037298" cy="261610"/>
          </a:xfrm>
          <a:prstGeom prst="rect">
            <a:avLst/>
          </a:prstGeom>
          <a:noFill/>
        </p:spPr>
        <p:txBody>
          <a:bodyPr wrap="square" rtlCol="0">
            <a:spAutoFit/>
          </a:bodyPr>
          <a:lstStyle/>
          <a:p>
            <a:pPr algn="ctr"/>
            <a:r>
              <a:rPr lang="en-US" altLang="ko-KR" sz="1100" dirty="0">
                <a:solidFill>
                  <a:schemeClr val="tx1"/>
                </a:solidFill>
                <a:highlight>
                  <a:srgbClr val="FFFFFF"/>
                </a:highlight>
              </a:rPr>
              <a:t>Reported IDC-related info.</a:t>
            </a:r>
          </a:p>
        </p:txBody>
      </p:sp>
      <p:cxnSp>
        <p:nvCxnSpPr>
          <p:cNvPr id="116" name="직선 연결선 115">
            <a:extLst>
              <a:ext uri="{FF2B5EF4-FFF2-40B4-BE49-F238E27FC236}">
                <a16:creationId xmlns:a16="http://schemas.microsoft.com/office/drawing/2014/main" id="{FF5AB61B-0F52-061E-DF5B-E767A2BF12C5}"/>
              </a:ext>
            </a:extLst>
          </p:cNvPr>
          <p:cNvCxnSpPr>
            <a:cxnSpLocks/>
          </p:cNvCxnSpPr>
          <p:nvPr/>
        </p:nvCxnSpPr>
        <p:spPr bwMode="auto">
          <a:xfrm>
            <a:off x="9844966" y="2132856"/>
            <a:ext cx="0" cy="403244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20" name="직사각형 119">
            <a:extLst>
              <a:ext uri="{FF2B5EF4-FFF2-40B4-BE49-F238E27FC236}">
                <a16:creationId xmlns:a16="http://schemas.microsoft.com/office/drawing/2014/main" id="{7C1A57E7-7AFA-E48B-8CB6-B9F9F944A201}"/>
              </a:ext>
            </a:extLst>
          </p:cNvPr>
          <p:cNvSpPr/>
          <p:nvPr/>
        </p:nvSpPr>
        <p:spPr bwMode="auto">
          <a:xfrm flipH="1">
            <a:off x="5604303" y="3100168"/>
            <a:ext cx="3948083" cy="53548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400" i="1" dirty="0">
                <a:solidFill>
                  <a:schemeClr val="tx1"/>
                </a:solidFill>
              </a:rPr>
              <a:t>Frame exchanges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400" b="0" i="1" u="none" strike="noStrike" cap="none" normalizeH="0" baseline="0" dirty="0">
                <a:ln>
                  <a:noFill/>
                </a:ln>
                <a:solidFill>
                  <a:schemeClr val="tx1"/>
                </a:solidFill>
                <a:effectLst/>
                <a:latin typeface="Times New Roman" pitchFamily="16" charset="0"/>
                <a:ea typeface="MS Gothic" charset="-128"/>
              </a:rPr>
              <a:t>(</a:t>
            </a:r>
            <a:r>
              <a:rPr lang="en-US" altLang="ko-KR" sz="1400" i="1" dirty="0">
                <a:solidFill>
                  <a:schemeClr val="tx1"/>
                </a:solidFill>
              </a:rPr>
              <a:t>up to </a:t>
            </a:r>
            <a:r>
              <a:rPr kumimoji="0" lang="en-US" altLang="ko-KR" sz="1400" b="0" i="1" u="none" strike="noStrike" cap="none" normalizeH="0" baseline="0" dirty="0">
                <a:ln>
                  <a:noFill/>
                </a:ln>
                <a:solidFill>
                  <a:schemeClr val="tx1"/>
                </a:solidFill>
                <a:effectLst/>
                <a:latin typeface="Times New Roman" pitchFamily="16" charset="0"/>
                <a:ea typeface="MS Gothic" charset="-128"/>
              </a:rPr>
              <a:t>40 MHz)</a:t>
            </a:r>
            <a:endParaRPr kumimoji="0" lang="ko-KR" altLang="en-US" sz="1400" b="0" i="1" u="none" strike="noStrike" cap="none" normalizeH="0" baseline="0" dirty="0">
              <a:ln>
                <a:noFill/>
              </a:ln>
              <a:solidFill>
                <a:schemeClr val="tx1"/>
              </a:solidFill>
              <a:effectLst/>
              <a:latin typeface="Times New Roman" pitchFamily="16" charset="0"/>
              <a:ea typeface="MS Gothic" charset="-128"/>
            </a:endParaRPr>
          </a:p>
        </p:txBody>
      </p:sp>
      <p:sp>
        <p:nvSpPr>
          <p:cNvPr id="122" name="직사각형 121">
            <a:extLst>
              <a:ext uri="{FF2B5EF4-FFF2-40B4-BE49-F238E27FC236}">
                <a16:creationId xmlns:a16="http://schemas.microsoft.com/office/drawing/2014/main" id="{2438AD3F-98C9-50E5-33BE-48F31D6A2A4C}"/>
              </a:ext>
            </a:extLst>
          </p:cNvPr>
          <p:cNvSpPr/>
          <p:nvPr/>
        </p:nvSpPr>
        <p:spPr bwMode="auto">
          <a:xfrm flipH="1">
            <a:off x="5611480" y="5185111"/>
            <a:ext cx="3948083" cy="53548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400" i="1" dirty="0">
                <a:solidFill>
                  <a:schemeClr val="tx1"/>
                </a:solidFill>
              </a:rPr>
              <a:t>Frame exchanges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400" b="0" i="1" u="none" strike="noStrike" cap="none" normalizeH="0" baseline="0" dirty="0">
                <a:ln>
                  <a:noFill/>
                </a:ln>
                <a:solidFill>
                  <a:schemeClr val="tx1"/>
                </a:solidFill>
                <a:effectLst/>
                <a:latin typeface="Times New Roman" pitchFamily="16" charset="0"/>
                <a:ea typeface="MS Gothic" charset="-128"/>
              </a:rPr>
              <a:t>(</a:t>
            </a:r>
            <a:r>
              <a:rPr lang="en-US" altLang="ko-KR" sz="1400" i="1" dirty="0">
                <a:solidFill>
                  <a:schemeClr val="tx1"/>
                </a:solidFill>
              </a:rPr>
              <a:t>up to </a:t>
            </a:r>
            <a:r>
              <a:rPr kumimoji="0" lang="en-US" altLang="ko-KR" sz="1400" b="0" i="1" u="none" strike="noStrike" cap="none" normalizeH="0" baseline="0" dirty="0">
                <a:ln>
                  <a:noFill/>
                </a:ln>
                <a:solidFill>
                  <a:schemeClr val="tx1"/>
                </a:solidFill>
                <a:effectLst/>
                <a:latin typeface="Times New Roman" pitchFamily="16" charset="0"/>
                <a:ea typeface="MS Gothic" charset="-128"/>
              </a:rPr>
              <a:t>40 MHz)</a:t>
            </a:r>
            <a:endParaRPr kumimoji="0" lang="ko-KR" altLang="en-US" sz="1400" b="0" i="1" u="none" strike="noStrike" cap="none" normalizeH="0" baseline="0" dirty="0">
              <a:ln>
                <a:noFill/>
              </a:ln>
              <a:solidFill>
                <a:schemeClr val="tx1"/>
              </a:solidFill>
              <a:effectLst/>
              <a:latin typeface="Times New Roman" pitchFamily="16" charset="0"/>
              <a:ea typeface="MS Gothic" charset="-128"/>
            </a:endParaRPr>
          </a:p>
        </p:txBody>
      </p:sp>
      <p:sp>
        <p:nvSpPr>
          <p:cNvPr id="124" name="TextBox 123">
            <a:extLst>
              <a:ext uri="{FF2B5EF4-FFF2-40B4-BE49-F238E27FC236}">
                <a16:creationId xmlns:a16="http://schemas.microsoft.com/office/drawing/2014/main" id="{5EFC3963-85F1-18B3-0F42-8244E3C5A5AA}"/>
              </a:ext>
            </a:extLst>
          </p:cNvPr>
          <p:cNvSpPr txBox="1"/>
          <p:nvPr/>
        </p:nvSpPr>
        <p:spPr>
          <a:xfrm>
            <a:off x="119336" y="2946430"/>
            <a:ext cx="1437183" cy="338554"/>
          </a:xfrm>
          <a:prstGeom prst="rect">
            <a:avLst/>
          </a:prstGeom>
          <a:noFill/>
        </p:spPr>
        <p:txBody>
          <a:bodyPr wrap="square" rtlCol="0">
            <a:spAutoFit/>
          </a:bodyPr>
          <a:lstStyle/>
          <a:p>
            <a:pPr algn="ctr"/>
            <a:r>
              <a:rPr lang="en-US" altLang="ko-KR" sz="1600" b="1" dirty="0">
                <a:solidFill>
                  <a:schemeClr val="tx1"/>
                </a:solidFill>
              </a:rPr>
              <a:t>AP</a:t>
            </a:r>
            <a:endParaRPr lang="ko-KR" altLang="en-US" sz="1600" b="1" dirty="0">
              <a:solidFill>
                <a:schemeClr val="tx1"/>
              </a:solidFill>
            </a:endParaRPr>
          </a:p>
        </p:txBody>
      </p:sp>
      <p:sp>
        <p:nvSpPr>
          <p:cNvPr id="125" name="TextBox 124">
            <a:extLst>
              <a:ext uri="{FF2B5EF4-FFF2-40B4-BE49-F238E27FC236}">
                <a16:creationId xmlns:a16="http://schemas.microsoft.com/office/drawing/2014/main" id="{1BB68840-8692-74E9-BA8C-3CB3D8F44AD3}"/>
              </a:ext>
            </a:extLst>
          </p:cNvPr>
          <p:cNvSpPr txBox="1"/>
          <p:nvPr/>
        </p:nvSpPr>
        <p:spPr>
          <a:xfrm>
            <a:off x="191344" y="5034662"/>
            <a:ext cx="1437183" cy="338554"/>
          </a:xfrm>
          <a:prstGeom prst="rect">
            <a:avLst/>
          </a:prstGeom>
          <a:noFill/>
        </p:spPr>
        <p:txBody>
          <a:bodyPr wrap="square" rtlCol="0">
            <a:spAutoFit/>
          </a:bodyPr>
          <a:lstStyle/>
          <a:p>
            <a:pPr algn="ctr"/>
            <a:r>
              <a:rPr lang="en-US" altLang="ko-KR" sz="1600" b="1" dirty="0">
                <a:solidFill>
                  <a:schemeClr val="tx1"/>
                </a:solidFill>
              </a:rPr>
              <a:t>Non-AP STA</a:t>
            </a:r>
            <a:endParaRPr lang="ko-KR" altLang="en-US" sz="1600" b="1" dirty="0">
              <a:solidFill>
                <a:schemeClr val="tx1"/>
              </a:solidFill>
            </a:endParaRPr>
          </a:p>
        </p:txBody>
      </p:sp>
      <p:cxnSp>
        <p:nvCxnSpPr>
          <p:cNvPr id="127" name="직선 화살표 연결선 126">
            <a:extLst>
              <a:ext uri="{FF2B5EF4-FFF2-40B4-BE49-F238E27FC236}">
                <a16:creationId xmlns:a16="http://schemas.microsoft.com/office/drawing/2014/main" id="{1A26F371-F196-0E30-2D61-4EDE97430F01}"/>
              </a:ext>
            </a:extLst>
          </p:cNvPr>
          <p:cNvCxnSpPr/>
          <p:nvPr/>
        </p:nvCxnSpPr>
        <p:spPr bwMode="auto">
          <a:xfrm>
            <a:off x="2251109" y="2276872"/>
            <a:ext cx="758697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9" name="TextBox 128">
            <a:extLst>
              <a:ext uri="{FF2B5EF4-FFF2-40B4-BE49-F238E27FC236}">
                <a16:creationId xmlns:a16="http://schemas.microsoft.com/office/drawing/2014/main" id="{A5B53266-0F82-B196-FEF3-89751760E20A}"/>
              </a:ext>
            </a:extLst>
          </p:cNvPr>
          <p:cNvSpPr txBox="1"/>
          <p:nvPr/>
        </p:nvSpPr>
        <p:spPr>
          <a:xfrm>
            <a:off x="5153913" y="1944810"/>
            <a:ext cx="1437183" cy="338554"/>
          </a:xfrm>
          <a:prstGeom prst="rect">
            <a:avLst/>
          </a:prstGeom>
          <a:noFill/>
        </p:spPr>
        <p:txBody>
          <a:bodyPr wrap="square" rtlCol="0">
            <a:spAutoFit/>
          </a:bodyPr>
          <a:lstStyle/>
          <a:p>
            <a:pPr algn="ctr"/>
            <a:r>
              <a:rPr lang="en-US" altLang="ko-KR" sz="1600" b="1" dirty="0">
                <a:solidFill>
                  <a:schemeClr val="tx1"/>
                </a:solidFill>
              </a:rPr>
              <a:t>TXOP of AP</a:t>
            </a:r>
            <a:endParaRPr lang="ko-KR" altLang="en-US" sz="1600" b="1" dirty="0">
              <a:solidFill>
                <a:schemeClr val="tx1"/>
              </a:solidFill>
            </a:endParaRPr>
          </a:p>
        </p:txBody>
      </p:sp>
      <p:sp>
        <p:nvSpPr>
          <p:cNvPr id="133" name="TextBox 132">
            <a:extLst>
              <a:ext uri="{FF2B5EF4-FFF2-40B4-BE49-F238E27FC236}">
                <a16:creationId xmlns:a16="http://schemas.microsoft.com/office/drawing/2014/main" id="{AA82C60A-F59C-7D9A-5405-70DBA53615E5}"/>
              </a:ext>
            </a:extLst>
          </p:cNvPr>
          <p:cNvSpPr txBox="1"/>
          <p:nvPr/>
        </p:nvSpPr>
        <p:spPr>
          <a:xfrm>
            <a:off x="6023992" y="3717032"/>
            <a:ext cx="3155127" cy="276999"/>
          </a:xfrm>
          <a:prstGeom prst="rect">
            <a:avLst/>
          </a:prstGeom>
          <a:noFill/>
        </p:spPr>
        <p:txBody>
          <a:bodyPr wrap="square" rtlCol="0">
            <a:spAutoFit/>
          </a:bodyPr>
          <a:lstStyle/>
          <a:p>
            <a:r>
              <a:rPr lang="en-US" altLang="ko-KR" sz="1200" dirty="0">
                <a:solidFill>
                  <a:schemeClr val="tx1"/>
                </a:solidFill>
              </a:rPr>
              <a:t>BW of the PPDUs are limited up to 40 MHz</a:t>
            </a:r>
            <a:endParaRPr lang="ko-KR" altLang="en-US" sz="1200" dirty="0">
              <a:solidFill>
                <a:schemeClr val="tx1"/>
              </a:solidFill>
            </a:endParaRPr>
          </a:p>
        </p:txBody>
      </p:sp>
      <p:sp>
        <p:nvSpPr>
          <p:cNvPr id="6" name="TextBox 5">
            <a:extLst>
              <a:ext uri="{FF2B5EF4-FFF2-40B4-BE49-F238E27FC236}">
                <a16:creationId xmlns:a16="http://schemas.microsoft.com/office/drawing/2014/main" id="{87B80FB9-C9C8-1D74-438A-6D18F01A0C6D}"/>
              </a:ext>
            </a:extLst>
          </p:cNvPr>
          <p:cNvSpPr txBox="1"/>
          <p:nvPr/>
        </p:nvSpPr>
        <p:spPr>
          <a:xfrm>
            <a:off x="1453961" y="3381695"/>
            <a:ext cx="591711" cy="246221"/>
          </a:xfrm>
          <a:prstGeom prst="rect">
            <a:avLst/>
          </a:prstGeom>
          <a:noFill/>
        </p:spPr>
        <p:txBody>
          <a:bodyPr wrap="square" rtlCol="0">
            <a:spAutoFit/>
          </a:bodyPr>
          <a:lstStyle/>
          <a:p>
            <a:r>
              <a:rPr lang="en-US" altLang="ko-KR" sz="1000" b="1" dirty="0">
                <a:solidFill>
                  <a:schemeClr val="tx1"/>
                </a:solidFill>
              </a:rPr>
              <a:t>P20</a:t>
            </a:r>
            <a:endParaRPr lang="ko-KR" altLang="en-US" sz="1000" b="1" dirty="0">
              <a:solidFill>
                <a:schemeClr val="tx1"/>
              </a:solidFill>
            </a:endParaRPr>
          </a:p>
        </p:txBody>
      </p:sp>
      <p:sp>
        <p:nvSpPr>
          <p:cNvPr id="7" name="TextBox 6">
            <a:extLst>
              <a:ext uri="{FF2B5EF4-FFF2-40B4-BE49-F238E27FC236}">
                <a16:creationId xmlns:a16="http://schemas.microsoft.com/office/drawing/2014/main" id="{F043D3CC-F2D2-5F5B-DE84-BF68572B3EFB}"/>
              </a:ext>
            </a:extLst>
          </p:cNvPr>
          <p:cNvSpPr txBox="1"/>
          <p:nvPr/>
        </p:nvSpPr>
        <p:spPr>
          <a:xfrm>
            <a:off x="1453961" y="3098804"/>
            <a:ext cx="591711" cy="246221"/>
          </a:xfrm>
          <a:prstGeom prst="rect">
            <a:avLst/>
          </a:prstGeom>
          <a:noFill/>
        </p:spPr>
        <p:txBody>
          <a:bodyPr wrap="square" rtlCol="0">
            <a:spAutoFit/>
          </a:bodyPr>
          <a:lstStyle/>
          <a:p>
            <a:r>
              <a:rPr lang="en-US" altLang="ko-KR" sz="1000" b="1" dirty="0">
                <a:solidFill>
                  <a:schemeClr val="tx1"/>
                </a:solidFill>
              </a:rPr>
              <a:t>S20</a:t>
            </a:r>
            <a:endParaRPr lang="ko-KR" altLang="en-US" sz="1000" b="1" dirty="0">
              <a:solidFill>
                <a:schemeClr val="tx1"/>
              </a:solidFill>
            </a:endParaRPr>
          </a:p>
        </p:txBody>
      </p:sp>
      <p:sp>
        <p:nvSpPr>
          <p:cNvPr id="8" name="TextBox 7">
            <a:extLst>
              <a:ext uri="{FF2B5EF4-FFF2-40B4-BE49-F238E27FC236}">
                <a16:creationId xmlns:a16="http://schemas.microsoft.com/office/drawing/2014/main" id="{F745E9EA-F334-F360-B219-970BDA5D26E1}"/>
              </a:ext>
            </a:extLst>
          </p:cNvPr>
          <p:cNvSpPr txBox="1"/>
          <p:nvPr/>
        </p:nvSpPr>
        <p:spPr>
          <a:xfrm>
            <a:off x="1453961" y="2706497"/>
            <a:ext cx="591711" cy="246221"/>
          </a:xfrm>
          <a:prstGeom prst="rect">
            <a:avLst/>
          </a:prstGeom>
          <a:noFill/>
        </p:spPr>
        <p:txBody>
          <a:bodyPr wrap="square" rtlCol="0">
            <a:spAutoFit/>
          </a:bodyPr>
          <a:lstStyle/>
          <a:p>
            <a:r>
              <a:rPr lang="en-US" altLang="ko-KR" sz="1000" b="1" dirty="0">
                <a:solidFill>
                  <a:schemeClr val="tx1"/>
                </a:solidFill>
              </a:rPr>
              <a:t>S40</a:t>
            </a:r>
            <a:endParaRPr lang="ko-KR" altLang="en-US" sz="1000" b="1" dirty="0">
              <a:solidFill>
                <a:schemeClr val="tx1"/>
              </a:solidFill>
            </a:endParaRPr>
          </a:p>
        </p:txBody>
      </p:sp>
      <p:sp>
        <p:nvSpPr>
          <p:cNvPr id="9" name="TextBox 8">
            <a:extLst>
              <a:ext uri="{FF2B5EF4-FFF2-40B4-BE49-F238E27FC236}">
                <a16:creationId xmlns:a16="http://schemas.microsoft.com/office/drawing/2014/main" id="{A4F0C5A7-64CB-A190-2E6B-62F2E1ED025F}"/>
              </a:ext>
            </a:extLst>
          </p:cNvPr>
          <p:cNvSpPr txBox="1"/>
          <p:nvPr/>
        </p:nvSpPr>
        <p:spPr>
          <a:xfrm>
            <a:off x="1453961" y="5463566"/>
            <a:ext cx="591711" cy="246221"/>
          </a:xfrm>
          <a:prstGeom prst="rect">
            <a:avLst/>
          </a:prstGeom>
          <a:noFill/>
        </p:spPr>
        <p:txBody>
          <a:bodyPr wrap="square" rtlCol="0">
            <a:spAutoFit/>
          </a:bodyPr>
          <a:lstStyle/>
          <a:p>
            <a:r>
              <a:rPr lang="en-US" altLang="ko-KR" sz="1000" b="1" dirty="0">
                <a:solidFill>
                  <a:schemeClr val="tx1"/>
                </a:solidFill>
              </a:rPr>
              <a:t>P20</a:t>
            </a:r>
            <a:endParaRPr lang="ko-KR" altLang="en-US" sz="1000" b="1" dirty="0">
              <a:solidFill>
                <a:schemeClr val="tx1"/>
              </a:solidFill>
            </a:endParaRPr>
          </a:p>
        </p:txBody>
      </p:sp>
      <p:sp>
        <p:nvSpPr>
          <p:cNvPr id="10" name="TextBox 9">
            <a:extLst>
              <a:ext uri="{FF2B5EF4-FFF2-40B4-BE49-F238E27FC236}">
                <a16:creationId xmlns:a16="http://schemas.microsoft.com/office/drawing/2014/main" id="{5D5737F0-9426-CD8C-748C-6372715EAFF4}"/>
              </a:ext>
            </a:extLst>
          </p:cNvPr>
          <p:cNvSpPr txBox="1"/>
          <p:nvPr/>
        </p:nvSpPr>
        <p:spPr>
          <a:xfrm>
            <a:off x="1453961" y="5180675"/>
            <a:ext cx="591711" cy="246221"/>
          </a:xfrm>
          <a:prstGeom prst="rect">
            <a:avLst/>
          </a:prstGeom>
          <a:noFill/>
        </p:spPr>
        <p:txBody>
          <a:bodyPr wrap="square" rtlCol="0">
            <a:spAutoFit/>
          </a:bodyPr>
          <a:lstStyle/>
          <a:p>
            <a:r>
              <a:rPr lang="en-US" altLang="ko-KR" sz="1000" b="1" dirty="0">
                <a:solidFill>
                  <a:schemeClr val="tx1"/>
                </a:solidFill>
              </a:rPr>
              <a:t>S20</a:t>
            </a:r>
            <a:endParaRPr lang="ko-KR" altLang="en-US" sz="1000" b="1" dirty="0">
              <a:solidFill>
                <a:schemeClr val="tx1"/>
              </a:solidFill>
            </a:endParaRPr>
          </a:p>
        </p:txBody>
      </p:sp>
      <p:sp>
        <p:nvSpPr>
          <p:cNvPr id="11" name="TextBox 10">
            <a:extLst>
              <a:ext uri="{FF2B5EF4-FFF2-40B4-BE49-F238E27FC236}">
                <a16:creationId xmlns:a16="http://schemas.microsoft.com/office/drawing/2014/main" id="{D9D0D01A-FEC0-B387-77F1-147273CE3D4B}"/>
              </a:ext>
            </a:extLst>
          </p:cNvPr>
          <p:cNvSpPr txBox="1"/>
          <p:nvPr/>
        </p:nvSpPr>
        <p:spPr>
          <a:xfrm>
            <a:off x="1453961" y="4788368"/>
            <a:ext cx="591711" cy="246221"/>
          </a:xfrm>
          <a:prstGeom prst="rect">
            <a:avLst/>
          </a:prstGeom>
          <a:noFill/>
        </p:spPr>
        <p:txBody>
          <a:bodyPr wrap="square" rtlCol="0">
            <a:spAutoFit/>
          </a:bodyPr>
          <a:lstStyle/>
          <a:p>
            <a:r>
              <a:rPr lang="en-US" altLang="ko-KR" sz="1000" b="1" dirty="0">
                <a:solidFill>
                  <a:schemeClr val="tx1"/>
                </a:solidFill>
              </a:rPr>
              <a:t>S40</a:t>
            </a:r>
            <a:endParaRPr lang="ko-KR" altLang="en-US" sz="1000" b="1" dirty="0">
              <a:solidFill>
                <a:schemeClr val="tx1"/>
              </a:solidFill>
            </a:endParaRPr>
          </a:p>
        </p:txBody>
      </p:sp>
    </p:spTree>
    <p:extLst>
      <p:ext uri="{BB962C8B-B14F-4D97-AF65-F5344CB8AC3E}">
        <p14:creationId xmlns:p14="http://schemas.microsoft.com/office/powerpoint/2010/main" val="2675906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6FB6B-6AE7-DFE2-35FA-A71A33A74FDB}"/>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9F106FC7-6203-1050-2E61-7216E34507EA}"/>
              </a:ext>
            </a:extLst>
          </p:cNvPr>
          <p:cNvSpPr>
            <a:spLocks noGrp="1"/>
          </p:cNvSpPr>
          <p:nvPr>
            <p:ph type="title"/>
          </p:nvPr>
        </p:nvSpPr>
        <p:spPr/>
        <p:txBody>
          <a:bodyPr/>
          <a:lstStyle/>
          <a:p>
            <a:r>
              <a:rPr lang="en-US" altLang="ko-KR" dirty="0"/>
              <a:t>Frame format </a:t>
            </a:r>
            <a:br>
              <a:rPr lang="en-US" altLang="ko-KR" dirty="0"/>
            </a:br>
            <a:r>
              <a:rPr lang="en-US" altLang="ko-KR" dirty="0"/>
              <a:t>(Dynamic BW Resp indication &amp; Responded BW info)</a:t>
            </a:r>
            <a:endParaRPr lang="ko-KR" altLang="en-US" dirty="0"/>
          </a:p>
        </p:txBody>
      </p:sp>
      <p:sp>
        <p:nvSpPr>
          <p:cNvPr id="3" name="슬라이드 번호 개체 틀 2">
            <a:extLst>
              <a:ext uri="{FF2B5EF4-FFF2-40B4-BE49-F238E27FC236}">
                <a16:creationId xmlns:a16="http://schemas.microsoft.com/office/drawing/2014/main" id="{9C367E0C-F7D0-EAC5-B18F-3BA1115D8BE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바닥글 개체 틀 3">
            <a:extLst>
              <a:ext uri="{FF2B5EF4-FFF2-40B4-BE49-F238E27FC236}">
                <a16:creationId xmlns:a16="http://schemas.microsoft.com/office/drawing/2014/main" id="{D1843EE5-B8D1-41D8-EADD-CCE852956CF5}"/>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BA2E08A6-71BF-7725-2118-D89E479EF7FF}"/>
              </a:ext>
            </a:extLst>
          </p:cNvPr>
          <p:cNvSpPr>
            <a:spLocks noGrp="1"/>
          </p:cNvSpPr>
          <p:nvPr>
            <p:ph type="dt" idx="15"/>
          </p:nvPr>
        </p:nvSpPr>
        <p:spPr/>
        <p:txBody>
          <a:bodyPr/>
          <a:lstStyle/>
          <a:p>
            <a:pPr algn="l" eaLnBrk="0" latinLnBrk="0" hangingPunct="0"/>
            <a:r>
              <a:rPr lang="en-US" altLang="ko-KR" kern="0" dirty="0"/>
              <a:t>May 2025</a:t>
            </a:r>
            <a:endParaRPr lang="en-GB" altLang="ko-KR" kern="0" dirty="0"/>
          </a:p>
        </p:txBody>
      </p:sp>
      <p:sp>
        <p:nvSpPr>
          <p:cNvPr id="30" name="TextBox 29">
            <a:extLst>
              <a:ext uri="{FF2B5EF4-FFF2-40B4-BE49-F238E27FC236}">
                <a16:creationId xmlns:a16="http://schemas.microsoft.com/office/drawing/2014/main" id="{4E721993-D774-B063-BED9-494C0100FBE4}"/>
              </a:ext>
            </a:extLst>
          </p:cNvPr>
          <p:cNvSpPr txBox="1"/>
          <p:nvPr/>
        </p:nvSpPr>
        <p:spPr>
          <a:xfrm>
            <a:off x="4135912" y="2952495"/>
            <a:ext cx="4292143" cy="707886"/>
          </a:xfrm>
          <a:prstGeom prst="rect">
            <a:avLst/>
          </a:prstGeom>
          <a:noFill/>
        </p:spPr>
        <p:txBody>
          <a:bodyPr wrap="square" rtlCol="0">
            <a:spAutoFit/>
          </a:bodyPr>
          <a:lstStyle/>
          <a:p>
            <a:pPr algn="ctr"/>
            <a:r>
              <a:rPr lang="en-US" altLang="ko-KR" sz="2000" b="1" dirty="0">
                <a:solidFill>
                  <a:schemeClr val="tx1"/>
                </a:solidFill>
              </a:rPr>
              <a:t>BSRP NTB TF</a:t>
            </a:r>
          </a:p>
          <a:p>
            <a:pPr algn="ctr"/>
            <a:r>
              <a:rPr lang="en-US" altLang="ko-KR" sz="2000" b="1" dirty="0">
                <a:solidFill>
                  <a:schemeClr val="tx1"/>
                </a:solidFill>
              </a:rPr>
              <a:t>(Common Info field)</a:t>
            </a:r>
            <a:endParaRPr lang="ko-KR" altLang="en-US" sz="2000" b="1" dirty="0">
              <a:solidFill>
                <a:schemeClr val="tx1"/>
              </a:solidFill>
            </a:endParaRPr>
          </a:p>
        </p:txBody>
      </p:sp>
      <p:sp>
        <p:nvSpPr>
          <p:cNvPr id="31" name="TextBox 30">
            <a:extLst>
              <a:ext uri="{FF2B5EF4-FFF2-40B4-BE49-F238E27FC236}">
                <a16:creationId xmlns:a16="http://schemas.microsoft.com/office/drawing/2014/main" id="{E47D12C4-5696-CAEB-6FDA-BBABFDAC8C40}"/>
              </a:ext>
            </a:extLst>
          </p:cNvPr>
          <p:cNvSpPr txBox="1"/>
          <p:nvPr/>
        </p:nvSpPr>
        <p:spPr>
          <a:xfrm>
            <a:off x="3201995" y="5921344"/>
            <a:ext cx="6337761" cy="400110"/>
          </a:xfrm>
          <a:prstGeom prst="rect">
            <a:avLst/>
          </a:prstGeom>
          <a:noFill/>
        </p:spPr>
        <p:txBody>
          <a:bodyPr wrap="square" rtlCol="0">
            <a:spAutoFit/>
          </a:bodyPr>
          <a:lstStyle/>
          <a:p>
            <a:pPr algn="ctr"/>
            <a:r>
              <a:rPr lang="en-US" altLang="ko-KR" sz="2000" b="1" dirty="0">
                <a:solidFill>
                  <a:schemeClr val="tx1"/>
                </a:solidFill>
              </a:rPr>
              <a:t>Multi-STA BA frame (responded to the BSRP)</a:t>
            </a:r>
            <a:endParaRPr lang="ko-KR" altLang="en-US" sz="2000" b="1" dirty="0">
              <a:solidFill>
                <a:schemeClr val="tx1"/>
              </a:solidFill>
            </a:endParaRPr>
          </a:p>
        </p:txBody>
      </p:sp>
      <p:graphicFrame>
        <p:nvGraphicFramePr>
          <p:cNvPr id="32" name="표 31">
            <a:extLst>
              <a:ext uri="{FF2B5EF4-FFF2-40B4-BE49-F238E27FC236}">
                <a16:creationId xmlns:a16="http://schemas.microsoft.com/office/drawing/2014/main" id="{0EB2E642-18B7-6125-0476-03E7355DF3EF}"/>
              </a:ext>
            </a:extLst>
          </p:cNvPr>
          <p:cNvGraphicFramePr>
            <a:graphicFrameLocks noGrp="1"/>
          </p:cNvGraphicFramePr>
          <p:nvPr>
            <p:extLst>
              <p:ext uri="{D42A27DB-BD31-4B8C-83A1-F6EECF244321}">
                <p14:modId xmlns:p14="http://schemas.microsoft.com/office/powerpoint/2010/main" val="796314045"/>
              </p:ext>
            </p:extLst>
          </p:nvPr>
        </p:nvGraphicFramePr>
        <p:xfrm>
          <a:off x="2167291" y="1942236"/>
          <a:ext cx="8391508" cy="667204"/>
        </p:xfrm>
        <a:graphic>
          <a:graphicData uri="http://schemas.openxmlformats.org/drawingml/2006/table">
            <a:tbl>
              <a:tblPr firstRow="1" bandRow="1">
                <a:tableStyleId>{5C22544A-7EE6-4342-B048-85BDC9FD1C3A}</a:tableStyleId>
              </a:tblPr>
              <a:tblGrid>
                <a:gridCol w="753626">
                  <a:extLst>
                    <a:ext uri="{9D8B030D-6E8A-4147-A177-3AD203B41FA5}">
                      <a16:colId xmlns:a16="http://schemas.microsoft.com/office/drawing/2014/main" val="1870037733"/>
                    </a:ext>
                  </a:extLst>
                </a:gridCol>
                <a:gridCol w="738100">
                  <a:extLst>
                    <a:ext uri="{9D8B030D-6E8A-4147-A177-3AD203B41FA5}">
                      <a16:colId xmlns:a16="http://schemas.microsoft.com/office/drawing/2014/main" val="223280208"/>
                    </a:ext>
                  </a:extLst>
                </a:gridCol>
                <a:gridCol w="745130">
                  <a:extLst>
                    <a:ext uri="{9D8B030D-6E8A-4147-A177-3AD203B41FA5}">
                      <a16:colId xmlns:a16="http://schemas.microsoft.com/office/drawing/2014/main" val="739850299"/>
                    </a:ext>
                  </a:extLst>
                </a:gridCol>
                <a:gridCol w="892750">
                  <a:extLst>
                    <a:ext uri="{9D8B030D-6E8A-4147-A177-3AD203B41FA5}">
                      <a16:colId xmlns:a16="http://schemas.microsoft.com/office/drawing/2014/main" val="3062982047"/>
                    </a:ext>
                  </a:extLst>
                </a:gridCol>
                <a:gridCol w="864634">
                  <a:extLst>
                    <a:ext uri="{9D8B030D-6E8A-4147-A177-3AD203B41FA5}">
                      <a16:colId xmlns:a16="http://schemas.microsoft.com/office/drawing/2014/main" val="418379639"/>
                    </a:ext>
                  </a:extLst>
                </a:gridCol>
                <a:gridCol w="2424244">
                  <a:extLst>
                    <a:ext uri="{9D8B030D-6E8A-4147-A177-3AD203B41FA5}">
                      <a16:colId xmlns:a16="http://schemas.microsoft.com/office/drawing/2014/main" val="3717028594"/>
                    </a:ext>
                  </a:extLst>
                </a:gridCol>
                <a:gridCol w="889243">
                  <a:extLst>
                    <a:ext uri="{9D8B030D-6E8A-4147-A177-3AD203B41FA5}">
                      <a16:colId xmlns:a16="http://schemas.microsoft.com/office/drawing/2014/main" val="2404364887"/>
                    </a:ext>
                  </a:extLst>
                </a:gridCol>
                <a:gridCol w="1083781">
                  <a:extLst>
                    <a:ext uri="{9D8B030D-6E8A-4147-A177-3AD203B41FA5}">
                      <a16:colId xmlns:a16="http://schemas.microsoft.com/office/drawing/2014/main" val="2063504484"/>
                    </a:ext>
                  </a:extLst>
                </a:gridCol>
              </a:tblGrid>
              <a:tr h="660703">
                <a:tc>
                  <a:txBody>
                    <a:bodyPr/>
                    <a:lstStyle/>
                    <a:p>
                      <a:pPr algn="ctr" latinLnBrk="1"/>
                      <a:r>
                        <a:rPr lang="en-US" altLang="ko-KR" sz="1300" b="0" dirty="0">
                          <a:solidFill>
                            <a:schemeClr val="tx1"/>
                          </a:solidFill>
                        </a:rPr>
                        <a:t>Trigger Type</a:t>
                      </a:r>
                    </a:p>
                  </a:txBody>
                  <a:tcPr marL="72842" marR="72842" marT="36422" marB="364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b="0" dirty="0">
                          <a:solidFill>
                            <a:schemeClr val="tx1"/>
                          </a:solidFill>
                        </a:rPr>
                        <a:t>UL Length</a:t>
                      </a:r>
                      <a:endParaRPr lang="ko-KR" altLang="en-US" sz="1300" b="0" dirty="0">
                        <a:solidFill>
                          <a:schemeClr val="tx1"/>
                        </a:solidFill>
                      </a:endParaRPr>
                    </a:p>
                  </a:txBody>
                  <a:tcPr marL="72842" marR="72842" marT="36422" marB="364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b="0" dirty="0">
                          <a:solidFill>
                            <a:schemeClr val="tx1"/>
                          </a:solidFill>
                        </a:rPr>
                        <a:t>More TF</a:t>
                      </a:r>
                      <a:endParaRPr lang="ko-KR" altLang="en-US" sz="1300" b="0" dirty="0">
                        <a:solidFill>
                          <a:schemeClr val="tx1"/>
                        </a:solidFill>
                      </a:endParaRPr>
                    </a:p>
                  </a:txBody>
                  <a:tcPr marL="72842" marR="72842" marT="36422" marB="364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b="0" dirty="0">
                          <a:solidFill>
                            <a:schemeClr val="tx1"/>
                          </a:solidFill>
                        </a:rPr>
                        <a:t>CS Required</a:t>
                      </a:r>
                      <a:endParaRPr lang="ko-KR" altLang="en-US" sz="1300" b="0" dirty="0">
                        <a:solidFill>
                          <a:schemeClr val="tx1"/>
                        </a:solidFill>
                      </a:endParaRPr>
                    </a:p>
                  </a:txBody>
                  <a:tcPr marL="72842" marR="72842" marT="36422" marB="364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b="0" dirty="0">
                          <a:solidFill>
                            <a:schemeClr val="tx1"/>
                          </a:solidFill>
                        </a:rPr>
                        <a:t>UL BW</a:t>
                      </a:r>
                      <a:endParaRPr lang="ko-KR" altLang="en-US" sz="1300" b="0" dirty="0">
                        <a:solidFill>
                          <a:schemeClr val="tx1"/>
                        </a:solidFill>
                      </a:endParaRPr>
                    </a:p>
                  </a:txBody>
                  <a:tcPr marL="72842" marR="72842" marT="36422" marB="364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b="0" dirty="0">
                          <a:solidFill>
                            <a:schemeClr val="tx1"/>
                          </a:solidFill>
                        </a:rPr>
                        <a:t>GI And HE/EHT/UHR-LTF Type/</a:t>
                      </a:r>
                    </a:p>
                    <a:p>
                      <a:pPr algn="ctr" latinLnBrk="1"/>
                      <a:r>
                        <a:rPr lang="en-US" altLang="ko-KR" sz="1300" b="0" dirty="0">
                          <a:solidFill>
                            <a:schemeClr val="tx1"/>
                          </a:solidFill>
                        </a:rPr>
                        <a:t>Triggered TXOP Sharing Mode</a:t>
                      </a:r>
                      <a:endParaRPr lang="ko-KR" altLang="en-US" sz="1300" b="0" dirty="0">
                        <a:solidFill>
                          <a:schemeClr val="tx1"/>
                        </a:solidFill>
                      </a:endParaRPr>
                    </a:p>
                  </a:txBody>
                  <a:tcPr marL="72842" marR="72842" marT="36422" marB="364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b="1" dirty="0">
                          <a:solidFill>
                            <a:srgbClr val="FF0000"/>
                          </a:solidFill>
                        </a:rPr>
                        <a:t>Dynamic BW Response</a:t>
                      </a:r>
                      <a:endParaRPr lang="ko-KR" altLang="en-US" sz="1300" b="1" dirty="0">
                        <a:solidFill>
                          <a:srgbClr val="FF0000"/>
                        </a:solidFill>
                      </a:endParaRPr>
                    </a:p>
                  </a:txBody>
                  <a:tcPr marL="72842" marR="72842" marT="36422" marB="364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b="0" dirty="0">
                          <a:solidFill>
                            <a:schemeClr val="tx1"/>
                          </a:solidFill>
                        </a:rPr>
                        <a:t>Reserved</a:t>
                      </a:r>
                      <a:endParaRPr lang="ko-KR" altLang="en-US" sz="1300" b="0" dirty="0">
                        <a:solidFill>
                          <a:schemeClr val="tx1"/>
                        </a:solidFill>
                      </a:endParaRPr>
                    </a:p>
                  </a:txBody>
                  <a:tcPr marL="72842" marR="72842" marT="36422" marB="364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54332717"/>
                  </a:ext>
                </a:extLst>
              </a:tr>
            </a:tbl>
          </a:graphicData>
        </a:graphic>
      </p:graphicFrame>
      <p:graphicFrame>
        <p:nvGraphicFramePr>
          <p:cNvPr id="152" name="표 151">
            <a:extLst>
              <a:ext uri="{FF2B5EF4-FFF2-40B4-BE49-F238E27FC236}">
                <a16:creationId xmlns:a16="http://schemas.microsoft.com/office/drawing/2014/main" id="{4DFF5477-3CEC-C65C-7866-03953CA4D8BA}"/>
              </a:ext>
            </a:extLst>
          </p:cNvPr>
          <p:cNvGraphicFramePr>
            <a:graphicFrameLocks noGrp="1"/>
          </p:cNvGraphicFramePr>
          <p:nvPr>
            <p:extLst>
              <p:ext uri="{D42A27DB-BD31-4B8C-83A1-F6EECF244321}">
                <p14:modId xmlns:p14="http://schemas.microsoft.com/office/powerpoint/2010/main" val="2387541690"/>
              </p:ext>
            </p:extLst>
          </p:nvPr>
        </p:nvGraphicFramePr>
        <p:xfrm>
          <a:off x="2773770" y="3872158"/>
          <a:ext cx="7080990" cy="451413"/>
        </p:xfrm>
        <a:graphic>
          <a:graphicData uri="http://schemas.openxmlformats.org/drawingml/2006/table">
            <a:tbl>
              <a:tblPr firstRow="1" bandRow="1">
                <a:tableStyleId>{5C22544A-7EE6-4342-B048-85BDC9FD1C3A}</a:tableStyleId>
              </a:tblPr>
              <a:tblGrid>
                <a:gridCol w="1011570">
                  <a:extLst>
                    <a:ext uri="{9D8B030D-6E8A-4147-A177-3AD203B41FA5}">
                      <a16:colId xmlns:a16="http://schemas.microsoft.com/office/drawing/2014/main" val="4038481994"/>
                    </a:ext>
                  </a:extLst>
                </a:gridCol>
                <a:gridCol w="1011570">
                  <a:extLst>
                    <a:ext uri="{9D8B030D-6E8A-4147-A177-3AD203B41FA5}">
                      <a16:colId xmlns:a16="http://schemas.microsoft.com/office/drawing/2014/main" val="3277554189"/>
                    </a:ext>
                  </a:extLst>
                </a:gridCol>
                <a:gridCol w="1011570">
                  <a:extLst>
                    <a:ext uri="{9D8B030D-6E8A-4147-A177-3AD203B41FA5}">
                      <a16:colId xmlns:a16="http://schemas.microsoft.com/office/drawing/2014/main" val="2531970667"/>
                    </a:ext>
                  </a:extLst>
                </a:gridCol>
                <a:gridCol w="1011570">
                  <a:extLst>
                    <a:ext uri="{9D8B030D-6E8A-4147-A177-3AD203B41FA5}">
                      <a16:colId xmlns:a16="http://schemas.microsoft.com/office/drawing/2014/main" val="3566260675"/>
                    </a:ext>
                  </a:extLst>
                </a:gridCol>
                <a:gridCol w="1011570">
                  <a:extLst>
                    <a:ext uri="{9D8B030D-6E8A-4147-A177-3AD203B41FA5}">
                      <a16:colId xmlns:a16="http://schemas.microsoft.com/office/drawing/2014/main" val="1605021826"/>
                    </a:ext>
                  </a:extLst>
                </a:gridCol>
                <a:gridCol w="1011570">
                  <a:extLst>
                    <a:ext uri="{9D8B030D-6E8A-4147-A177-3AD203B41FA5}">
                      <a16:colId xmlns:a16="http://schemas.microsoft.com/office/drawing/2014/main" val="3740196391"/>
                    </a:ext>
                  </a:extLst>
                </a:gridCol>
                <a:gridCol w="1011570">
                  <a:extLst>
                    <a:ext uri="{9D8B030D-6E8A-4147-A177-3AD203B41FA5}">
                      <a16:colId xmlns:a16="http://schemas.microsoft.com/office/drawing/2014/main" val="956807075"/>
                    </a:ext>
                  </a:extLst>
                </a:gridCol>
              </a:tblGrid>
              <a:tr h="451413">
                <a:tc>
                  <a:txBody>
                    <a:bodyPr/>
                    <a:lstStyle/>
                    <a:p>
                      <a:pPr algn="ctr" latinLnBrk="1"/>
                      <a:r>
                        <a:rPr lang="en-US" altLang="ko-KR" sz="1200" b="0" dirty="0">
                          <a:solidFill>
                            <a:schemeClr val="tx1"/>
                          </a:solidFill>
                        </a:rPr>
                        <a:t>Frame Control</a:t>
                      </a:r>
                      <a:endParaRPr lang="ko-KR" altLang="en-US" sz="1200" b="0" dirty="0">
                        <a:solidFill>
                          <a:schemeClr val="tx1"/>
                        </a:solidFill>
                      </a:endParaRPr>
                    </a:p>
                  </a:txBody>
                  <a:tcPr marL="79661" marR="79661" marT="39831" marB="398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b="0" dirty="0">
                          <a:solidFill>
                            <a:schemeClr val="tx1"/>
                          </a:solidFill>
                        </a:rPr>
                        <a:t>Duration</a:t>
                      </a:r>
                      <a:endParaRPr lang="ko-KR" altLang="en-US" sz="1200" b="0" dirty="0">
                        <a:solidFill>
                          <a:schemeClr val="tx1"/>
                        </a:solidFill>
                      </a:endParaRPr>
                    </a:p>
                  </a:txBody>
                  <a:tcPr marL="79661" marR="79661" marT="39831" marB="398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b="0" dirty="0">
                          <a:solidFill>
                            <a:schemeClr val="tx1"/>
                          </a:solidFill>
                        </a:rPr>
                        <a:t>RA</a:t>
                      </a:r>
                      <a:endParaRPr lang="ko-KR" altLang="en-US" sz="1200" b="0" dirty="0">
                        <a:solidFill>
                          <a:schemeClr val="tx1"/>
                        </a:solidFill>
                      </a:endParaRPr>
                    </a:p>
                  </a:txBody>
                  <a:tcPr marL="79661" marR="79661" marT="39831" marB="398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b="0" dirty="0">
                          <a:solidFill>
                            <a:schemeClr val="tx1"/>
                          </a:solidFill>
                        </a:rPr>
                        <a:t>TA</a:t>
                      </a:r>
                      <a:endParaRPr lang="ko-KR" altLang="en-US" sz="1200" b="0" dirty="0">
                        <a:solidFill>
                          <a:schemeClr val="tx1"/>
                        </a:solidFill>
                      </a:endParaRPr>
                    </a:p>
                  </a:txBody>
                  <a:tcPr marL="79661" marR="79661" marT="39831" marB="398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b="0" dirty="0">
                          <a:solidFill>
                            <a:schemeClr val="tx1"/>
                          </a:solidFill>
                        </a:rPr>
                        <a:t>BA Control</a:t>
                      </a:r>
                      <a:endParaRPr lang="ko-KR" altLang="en-US" sz="1200" b="0" dirty="0">
                        <a:solidFill>
                          <a:schemeClr val="tx1"/>
                        </a:solidFill>
                      </a:endParaRPr>
                    </a:p>
                  </a:txBody>
                  <a:tcPr marL="79661" marR="79661" marT="39831" marB="398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b="0" dirty="0">
                          <a:solidFill>
                            <a:schemeClr val="tx1"/>
                          </a:solidFill>
                        </a:rPr>
                        <a:t>BA Information</a:t>
                      </a:r>
                      <a:endParaRPr lang="ko-KR" altLang="en-US" sz="1200" b="0" dirty="0">
                        <a:solidFill>
                          <a:schemeClr val="tx1"/>
                        </a:solidFill>
                      </a:endParaRPr>
                    </a:p>
                  </a:txBody>
                  <a:tcPr marL="79661" marR="79661" marT="39831" marB="398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b="0" dirty="0">
                          <a:solidFill>
                            <a:schemeClr val="tx1"/>
                          </a:solidFill>
                        </a:rPr>
                        <a:t>FCS</a:t>
                      </a:r>
                      <a:endParaRPr lang="ko-KR" altLang="en-US" sz="1200" b="0" dirty="0">
                        <a:solidFill>
                          <a:schemeClr val="tx1"/>
                        </a:solidFill>
                      </a:endParaRPr>
                    </a:p>
                  </a:txBody>
                  <a:tcPr marL="79661" marR="79661" marT="39831" marB="398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4686119"/>
                  </a:ext>
                </a:extLst>
              </a:tr>
            </a:tbl>
          </a:graphicData>
        </a:graphic>
      </p:graphicFrame>
      <p:sp>
        <p:nvSpPr>
          <p:cNvPr id="153" name="직사각형 152">
            <a:extLst>
              <a:ext uri="{FF2B5EF4-FFF2-40B4-BE49-F238E27FC236}">
                <a16:creationId xmlns:a16="http://schemas.microsoft.com/office/drawing/2014/main" id="{B06909D6-4019-B420-ABE2-26982E79EB93}"/>
              </a:ext>
            </a:extLst>
          </p:cNvPr>
          <p:cNvSpPr/>
          <p:nvPr/>
        </p:nvSpPr>
        <p:spPr>
          <a:xfrm>
            <a:off x="6826145" y="3865082"/>
            <a:ext cx="997765" cy="45232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graphicFrame>
        <p:nvGraphicFramePr>
          <p:cNvPr id="155" name="표 154">
            <a:extLst>
              <a:ext uri="{FF2B5EF4-FFF2-40B4-BE49-F238E27FC236}">
                <a16:creationId xmlns:a16="http://schemas.microsoft.com/office/drawing/2014/main" id="{7D03B0F7-1793-6DE9-B02D-A7C7665BFC27}"/>
              </a:ext>
            </a:extLst>
          </p:cNvPr>
          <p:cNvGraphicFramePr>
            <a:graphicFrameLocks noGrp="1"/>
          </p:cNvGraphicFramePr>
          <p:nvPr>
            <p:extLst>
              <p:ext uri="{D42A27DB-BD31-4B8C-83A1-F6EECF244321}">
                <p14:modId xmlns:p14="http://schemas.microsoft.com/office/powerpoint/2010/main" val="3934471518"/>
              </p:ext>
            </p:extLst>
          </p:nvPr>
        </p:nvGraphicFramePr>
        <p:xfrm>
          <a:off x="2773682" y="4385074"/>
          <a:ext cx="7095214" cy="266071"/>
        </p:xfrm>
        <a:graphic>
          <a:graphicData uri="http://schemas.openxmlformats.org/drawingml/2006/table">
            <a:tbl>
              <a:tblPr firstRow="1" bandRow="1">
                <a:tableStyleId>{5C22544A-7EE6-4342-B048-85BDC9FD1C3A}</a:tableStyleId>
              </a:tblPr>
              <a:tblGrid>
                <a:gridCol w="1013602">
                  <a:extLst>
                    <a:ext uri="{9D8B030D-6E8A-4147-A177-3AD203B41FA5}">
                      <a16:colId xmlns:a16="http://schemas.microsoft.com/office/drawing/2014/main" val="4038481994"/>
                    </a:ext>
                  </a:extLst>
                </a:gridCol>
                <a:gridCol w="1013602">
                  <a:extLst>
                    <a:ext uri="{9D8B030D-6E8A-4147-A177-3AD203B41FA5}">
                      <a16:colId xmlns:a16="http://schemas.microsoft.com/office/drawing/2014/main" val="3277554189"/>
                    </a:ext>
                  </a:extLst>
                </a:gridCol>
                <a:gridCol w="1013602">
                  <a:extLst>
                    <a:ext uri="{9D8B030D-6E8A-4147-A177-3AD203B41FA5}">
                      <a16:colId xmlns:a16="http://schemas.microsoft.com/office/drawing/2014/main" val="2531970667"/>
                    </a:ext>
                  </a:extLst>
                </a:gridCol>
                <a:gridCol w="1013602">
                  <a:extLst>
                    <a:ext uri="{9D8B030D-6E8A-4147-A177-3AD203B41FA5}">
                      <a16:colId xmlns:a16="http://schemas.microsoft.com/office/drawing/2014/main" val="3566260675"/>
                    </a:ext>
                  </a:extLst>
                </a:gridCol>
                <a:gridCol w="1013602">
                  <a:extLst>
                    <a:ext uri="{9D8B030D-6E8A-4147-A177-3AD203B41FA5}">
                      <a16:colId xmlns:a16="http://schemas.microsoft.com/office/drawing/2014/main" val="1605021826"/>
                    </a:ext>
                  </a:extLst>
                </a:gridCol>
                <a:gridCol w="1013602">
                  <a:extLst>
                    <a:ext uri="{9D8B030D-6E8A-4147-A177-3AD203B41FA5}">
                      <a16:colId xmlns:a16="http://schemas.microsoft.com/office/drawing/2014/main" val="3740196391"/>
                    </a:ext>
                  </a:extLst>
                </a:gridCol>
                <a:gridCol w="1013602">
                  <a:extLst>
                    <a:ext uri="{9D8B030D-6E8A-4147-A177-3AD203B41FA5}">
                      <a16:colId xmlns:a16="http://schemas.microsoft.com/office/drawing/2014/main" val="956807075"/>
                    </a:ext>
                  </a:extLst>
                </a:gridCol>
              </a:tblGrid>
              <a:tr h="266071">
                <a:tc>
                  <a:txBody>
                    <a:bodyPr/>
                    <a:lstStyle/>
                    <a:p>
                      <a:pPr algn="ctr" latinLnBrk="1"/>
                      <a:r>
                        <a:rPr lang="en-US" altLang="ko-KR" sz="1200" b="0" dirty="0">
                          <a:solidFill>
                            <a:schemeClr val="tx1"/>
                          </a:solidFill>
                        </a:rPr>
                        <a:t>2</a:t>
                      </a:r>
                      <a:endParaRPr lang="ko-KR" altLang="en-US" sz="1200" b="0" dirty="0">
                        <a:solidFill>
                          <a:schemeClr val="tx1"/>
                        </a:solidFill>
                      </a:endParaRPr>
                    </a:p>
                  </a:txBody>
                  <a:tcPr marL="79821" marR="79821" marT="39911" marB="3991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200" b="0" dirty="0">
                          <a:solidFill>
                            <a:schemeClr val="tx1"/>
                          </a:solidFill>
                        </a:rPr>
                        <a:t>2</a:t>
                      </a:r>
                      <a:endParaRPr lang="ko-KR" altLang="en-US" sz="1200" b="0" dirty="0">
                        <a:solidFill>
                          <a:schemeClr val="tx1"/>
                        </a:solidFill>
                      </a:endParaRPr>
                    </a:p>
                  </a:txBody>
                  <a:tcPr marL="79821" marR="79821" marT="39911" marB="3991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200" b="0" dirty="0">
                          <a:solidFill>
                            <a:schemeClr val="tx1"/>
                          </a:solidFill>
                        </a:rPr>
                        <a:t>6</a:t>
                      </a:r>
                      <a:endParaRPr lang="ko-KR" altLang="en-US" sz="1200" b="0" dirty="0">
                        <a:solidFill>
                          <a:schemeClr val="tx1"/>
                        </a:solidFill>
                      </a:endParaRPr>
                    </a:p>
                  </a:txBody>
                  <a:tcPr marL="79821" marR="79821" marT="39911" marB="3991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200" b="0" dirty="0">
                          <a:solidFill>
                            <a:schemeClr val="tx1"/>
                          </a:solidFill>
                        </a:rPr>
                        <a:t>6</a:t>
                      </a:r>
                      <a:endParaRPr lang="ko-KR" altLang="en-US" sz="1200" b="0" dirty="0">
                        <a:solidFill>
                          <a:schemeClr val="tx1"/>
                        </a:solidFill>
                      </a:endParaRPr>
                    </a:p>
                  </a:txBody>
                  <a:tcPr marL="79821" marR="79821" marT="39911" marB="3991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200" b="0" dirty="0">
                          <a:solidFill>
                            <a:schemeClr val="tx1"/>
                          </a:solidFill>
                        </a:rPr>
                        <a:t>2</a:t>
                      </a:r>
                      <a:endParaRPr lang="ko-KR" altLang="en-US" sz="1200" b="0" dirty="0">
                        <a:solidFill>
                          <a:schemeClr val="tx1"/>
                        </a:solidFill>
                      </a:endParaRPr>
                    </a:p>
                  </a:txBody>
                  <a:tcPr marL="79821" marR="79821" marT="39911" marB="3991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200" b="0" dirty="0">
                          <a:solidFill>
                            <a:schemeClr val="tx1"/>
                          </a:solidFill>
                        </a:rPr>
                        <a:t>variable</a:t>
                      </a:r>
                      <a:endParaRPr lang="ko-KR" altLang="en-US" sz="1200" b="0" dirty="0">
                        <a:solidFill>
                          <a:schemeClr val="tx1"/>
                        </a:solidFill>
                      </a:endParaRPr>
                    </a:p>
                  </a:txBody>
                  <a:tcPr marL="79821" marR="79821" marT="39911" marB="3991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200" b="0" dirty="0">
                          <a:solidFill>
                            <a:schemeClr val="tx1"/>
                          </a:solidFill>
                        </a:rPr>
                        <a:t>4</a:t>
                      </a:r>
                      <a:endParaRPr lang="ko-KR" altLang="en-US" sz="1200" b="0" dirty="0">
                        <a:solidFill>
                          <a:schemeClr val="tx1"/>
                        </a:solidFill>
                      </a:endParaRPr>
                    </a:p>
                  </a:txBody>
                  <a:tcPr marL="79821" marR="79821" marT="39911" marB="3991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04686119"/>
                  </a:ext>
                </a:extLst>
              </a:tr>
            </a:tbl>
          </a:graphicData>
        </a:graphic>
      </p:graphicFrame>
      <p:sp>
        <p:nvSpPr>
          <p:cNvPr id="156" name="TextBox 155">
            <a:extLst>
              <a:ext uri="{FF2B5EF4-FFF2-40B4-BE49-F238E27FC236}">
                <a16:creationId xmlns:a16="http://schemas.microsoft.com/office/drawing/2014/main" id="{057EA03C-D2FD-5C5A-7E56-FF8280A0B107}"/>
              </a:ext>
            </a:extLst>
          </p:cNvPr>
          <p:cNvSpPr txBox="1"/>
          <p:nvPr/>
        </p:nvSpPr>
        <p:spPr>
          <a:xfrm>
            <a:off x="2167291" y="4349393"/>
            <a:ext cx="897913" cy="307777"/>
          </a:xfrm>
          <a:prstGeom prst="rect">
            <a:avLst/>
          </a:prstGeom>
          <a:noFill/>
        </p:spPr>
        <p:txBody>
          <a:bodyPr wrap="square" rtlCol="0">
            <a:spAutoFit/>
          </a:bodyPr>
          <a:lstStyle/>
          <a:p>
            <a:r>
              <a:rPr lang="en-US" altLang="ko-KR" sz="1400" dirty="0">
                <a:solidFill>
                  <a:schemeClr val="tx1"/>
                </a:solidFill>
              </a:rPr>
              <a:t>Octets:</a:t>
            </a:r>
            <a:endParaRPr lang="ko-KR" altLang="en-US" sz="1400" dirty="0">
              <a:solidFill>
                <a:schemeClr val="tx1"/>
              </a:solidFill>
            </a:endParaRPr>
          </a:p>
        </p:txBody>
      </p:sp>
      <p:graphicFrame>
        <p:nvGraphicFramePr>
          <p:cNvPr id="158" name="표 157">
            <a:extLst>
              <a:ext uri="{FF2B5EF4-FFF2-40B4-BE49-F238E27FC236}">
                <a16:creationId xmlns:a16="http://schemas.microsoft.com/office/drawing/2014/main" id="{21A7FFD3-E447-22C7-2521-168B9B5AAFAD}"/>
              </a:ext>
            </a:extLst>
          </p:cNvPr>
          <p:cNvGraphicFramePr>
            <a:graphicFrameLocks noGrp="1"/>
          </p:cNvGraphicFramePr>
          <p:nvPr>
            <p:extLst>
              <p:ext uri="{D42A27DB-BD31-4B8C-83A1-F6EECF244321}">
                <p14:modId xmlns:p14="http://schemas.microsoft.com/office/powerpoint/2010/main" val="2182329345"/>
              </p:ext>
            </p:extLst>
          </p:nvPr>
        </p:nvGraphicFramePr>
        <p:xfrm>
          <a:off x="3077594" y="5076855"/>
          <a:ext cx="6738662" cy="460419"/>
        </p:xfrm>
        <a:graphic>
          <a:graphicData uri="http://schemas.openxmlformats.org/drawingml/2006/table">
            <a:tbl>
              <a:tblPr firstRow="1" bandRow="1">
                <a:tableStyleId>{5C22544A-7EE6-4342-B048-85BDC9FD1C3A}</a:tableStyleId>
              </a:tblPr>
              <a:tblGrid>
                <a:gridCol w="962666">
                  <a:extLst>
                    <a:ext uri="{9D8B030D-6E8A-4147-A177-3AD203B41FA5}">
                      <a16:colId xmlns:a16="http://schemas.microsoft.com/office/drawing/2014/main" val="4038481994"/>
                    </a:ext>
                  </a:extLst>
                </a:gridCol>
                <a:gridCol w="962666">
                  <a:extLst>
                    <a:ext uri="{9D8B030D-6E8A-4147-A177-3AD203B41FA5}">
                      <a16:colId xmlns:a16="http://schemas.microsoft.com/office/drawing/2014/main" val="3277554189"/>
                    </a:ext>
                  </a:extLst>
                </a:gridCol>
                <a:gridCol w="962666">
                  <a:extLst>
                    <a:ext uri="{9D8B030D-6E8A-4147-A177-3AD203B41FA5}">
                      <a16:colId xmlns:a16="http://schemas.microsoft.com/office/drawing/2014/main" val="2531970667"/>
                    </a:ext>
                  </a:extLst>
                </a:gridCol>
                <a:gridCol w="962666">
                  <a:extLst>
                    <a:ext uri="{9D8B030D-6E8A-4147-A177-3AD203B41FA5}">
                      <a16:colId xmlns:a16="http://schemas.microsoft.com/office/drawing/2014/main" val="3566260675"/>
                    </a:ext>
                  </a:extLst>
                </a:gridCol>
                <a:gridCol w="962666">
                  <a:extLst>
                    <a:ext uri="{9D8B030D-6E8A-4147-A177-3AD203B41FA5}">
                      <a16:colId xmlns:a16="http://schemas.microsoft.com/office/drawing/2014/main" val="1605021826"/>
                    </a:ext>
                  </a:extLst>
                </a:gridCol>
                <a:gridCol w="962666">
                  <a:extLst>
                    <a:ext uri="{9D8B030D-6E8A-4147-A177-3AD203B41FA5}">
                      <a16:colId xmlns:a16="http://schemas.microsoft.com/office/drawing/2014/main" val="3740196391"/>
                    </a:ext>
                  </a:extLst>
                </a:gridCol>
                <a:gridCol w="962666">
                  <a:extLst>
                    <a:ext uri="{9D8B030D-6E8A-4147-A177-3AD203B41FA5}">
                      <a16:colId xmlns:a16="http://schemas.microsoft.com/office/drawing/2014/main" val="956807075"/>
                    </a:ext>
                  </a:extLst>
                </a:gridCol>
              </a:tblGrid>
              <a:tr h="460419">
                <a:tc>
                  <a:txBody>
                    <a:bodyPr/>
                    <a:lstStyle/>
                    <a:p>
                      <a:pPr algn="ctr" latinLnBrk="1"/>
                      <a:r>
                        <a:rPr lang="en-US" altLang="ko-KR" sz="1100" b="0" dirty="0">
                          <a:solidFill>
                            <a:schemeClr val="tx1"/>
                          </a:solidFill>
                        </a:rPr>
                        <a:t>Reserved</a:t>
                      </a:r>
                      <a:endParaRPr lang="ko-KR" altLang="en-US" sz="1100" b="0" dirty="0">
                        <a:solidFill>
                          <a:schemeClr val="tx1"/>
                        </a:solidFill>
                      </a:endParaRPr>
                    </a:p>
                  </a:txBody>
                  <a:tcPr marL="75810" marR="75810" marT="37905" marB="37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b="0" dirty="0">
                          <a:solidFill>
                            <a:schemeClr val="tx1"/>
                          </a:solidFill>
                        </a:rPr>
                        <a:t>BA Type</a:t>
                      </a:r>
                    </a:p>
                    <a:p>
                      <a:pPr algn="ctr" latinLnBrk="1"/>
                      <a:r>
                        <a:rPr lang="en-US" altLang="ko-KR" sz="1100" b="1" dirty="0">
                          <a:solidFill>
                            <a:schemeClr val="tx1"/>
                          </a:solidFill>
                        </a:rPr>
                        <a:t>(value= 11)</a:t>
                      </a:r>
                      <a:endParaRPr lang="ko-KR" altLang="en-US" sz="1100" b="1" dirty="0">
                        <a:solidFill>
                          <a:schemeClr val="tx1"/>
                        </a:solidFill>
                      </a:endParaRPr>
                    </a:p>
                  </a:txBody>
                  <a:tcPr marL="75810" marR="75810" marT="37905" marB="37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b="0" dirty="0">
                          <a:solidFill>
                            <a:schemeClr val="tx1"/>
                          </a:solidFill>
                        </a:rPr>
                        <a:t>Reserved</a:t>
                      </a:r>
                      <a:endParaRPr lang="ko-KR" altLang="en-US" sz="1100" b="0" dirty="0">
                        <a:solidFill>
                          <a:schemeClr val="tx1"/>
                        </a:solidFill>
                      </a:endParaRPr>
                    </a:p>
                  </a:txBody>
                  <a:tcPr marL="75810" marR="75810" marT="37905" marB="37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b="0" dirty="0">
                          <a:solidFill>
                            <a:schemeClr val="tx1"/>
                          </a:solidFill>
                        </a:rPr>
                        <a:t>No Memory Kept</a:t>
                      </a:r>
                      <a:endParaRPr lang="ko-KR" altLang="en-US" sz="1100" b="0" dirty="0">
                        <a:solidFill>
                          <a:schemeClr val="tx1"/>
                        </a:solidFill>
                      </a:endParaRPr>
                    </a:p>
                  </a:txBody>
                  <a:tcPr marL="75810" marR="75810" marT="37905" marB="37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b="0" dirty="0">
                          <a:solidFill>
                            <a:schemeClr val="tx1"/>
                          </a:solidFill>
                        </a:rPr>
                        <a:t>Memory Config. Tag</a:t>
                      </a:r>
                      <a:endParaRPr lang="ko-KR" altLang="en-US" sz="1100" b="0" dirty="0">
                        <a:solidFill>
                          <a:schemeClr val="tx1"/>
                        </a:solidFill>
                      </a:endParaRPr>
                    </a:p>
                  </a:txBody>
                  <a:tcPr marL="75810" marR="75810" marT="37905" marB="37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b="0" dirty="0">
                          <a:solidFill>
                            <a:schemeClr val="tx1"/>
                          </a:solidFill>
                        </a:rPr>
                        <a:t>Management Ack</a:t>
                      </a:r>
                      <a:endParaRPr lang="ko-KR" altLang="en-US" sz="1100" b="0" dirty="0">
                        <a:solidFill>
                          <a:schemeClr val="tx1"/>
                        </a:solidFill>
                      </a:endParaRPr>
                    </a:p>
                  </a:txBody>
                  <a:tcPr marL="75810" marR="75810" marT="37905" marB="37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b="1" dirty="0">
                          <a:solidFill>
                            <a:srgbClr val="FF0000"/>
                          </a:solidFill>
                        </a:rPr>
                        <a:t>Bandwidth</a:t>
                      </a:r>
                    </a:p>
                    <a:p>
                      <a:pPr algn="ctr" latinLnBrk="1"/>
                      <a:r>
                        <a:rPr lang="en-US" altLang="ko-KR" sz="1100" b="0" dirty="0">
                          <a:solidFill>
                            <a:schemeClr val="tx1"/>
                          </a:solidFill>
                        </a:rPr>
                        <a:t>(TID_INFO)</a:t>
                      </a:r>
                      <a:endParaRPr lang="ko-KR" altLang="en-US" sz="1100" b="0" dirty="0">
                        <a:solidFill>
                          <a:schemeClr val="tx1"/>
                        </a:solidFill>
                      </a:endParaRPr>
                    </a:p>
                  </a:txBody>
                  <a:tcPr marL="75810" marR="75810" marT="37905" marB="379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4686119"/>
                  </a:ext>
                </a:extLst>
              </a:tr>
            </a:tbl>
          </a:graphicData>
        </a:graphic>
      </p:graphicFrame>
      <p:sp>
        <p:nvSpPr>
          <p:cNvPr id="159" name="TextBox 158">
            <a:extLst>
              <a:ext uri="{FF2B5EF4-FFF2-40B4-BE49-F238E27FC236}">
                <a16:creationId xmlns:a16="http://schemas.microsoft.com/office/drawing/2014/main" id="{5F6B371D-3BF8-A6CA-E65A-14482F0CE9B1}"/>
              </a:ext>
            </a:extLst>
          </p:cNvPr>
          <p:cNvSpPr txBox="1"/>
          <p:nvPr/>
        </p:nvSpPr>
        <p:spPr>
          <a:xfrm>
            <a:off x="2349206" y="5564699"/>
            <a:ext cx="852789" cy="261610"/>
          </a:xfrm>
          <a:prstGeom prst="rect">
            <a:avLst/>
          </a:prstGeom>
          <a:noFill/>
        </p:spPr>
        <p:txBody>
          <a:bodyPr wrap="square" rtlCol="0">
            <a:spAutoFit/>
          </a:bodyPr>
          <a:lstStyle/>
          <a:p>
            <a:r>
              <a:rPr lang="en-US" altLang="ko-KR" sz="1100" dirty="0">
                <a:solidFill>
                  <a:schemeClr val="tx1"/>
                </a:solidFill>
              </a:rPr>
              <a:t>Bits:</a:t>
            </a:r>
            <a:endParaRPr lang="ko-KR" altLang="en-US" sz="1100" dirty="0">
              <a:solidFill>
                <a:schemeClr val="tx1"/>
              </a:solidFill>
            </a:endParaRPr>
          </a:p>
        </p:txBody>
      </p:sp>
      <p:graphicFrame>
        <p:nvGraphicFramePr>
          <p:cNvPr id="160" name="표 159">
            <a:extLst>
              <a:ext uri="{FF2B5EF4-FFF2-40B4-BE49-F238E27FC236}">
                <a16:creationId xmlns:a16="http://schemas.microsoft.com/office/drawing/2014/main" id="{248920D2-8160-ABEF-958C-7A35E0F888E2}"/>
              </a:ext>
            </a:extLst>
          </p:cNvPr>
          <p:cNvGraphicFramePr>
            <a:graphicFrameLocks noGrp="1"/>
          </p:cNvGraphicFramePr>
          <p:nvPr>
            <p:extLst>
              <p:ext uri="{D42A27DB-BD31-4B8C-83A1-F6EECF244321}">
                <p14:modId xmlns:p14="http://schemas.microsoft.com/office/powerpoint/2010/main" val="2705775464"/>
              </p:ext>
            </p:extLst>
          </p:nvPr>
        </p:nvGraphicFramePr>
        <p:xfrm>
          <a:off x="3075358" y="5561651"/>
          <a:ext cx="6738662" cy="311651"/>
        </p:xfrm>
        <a:graphic>
          <a:graphicData uri="http://schemas.openxmlformats.org/drawingml/2006/table">
            <a:tbl>
              <a:tblPr firstRow="1" bandRow="1">
                <a:tableStyleId>{5C22544A-7EE6-4342-B048-85BDC9FD1C3A}</a:tableStyleId>
              </a:tblPr>
              <a:tblGrid>
                <a:gridCol w="962666">
                  <a:extLst>
                    <a:ext uri="{9D8B030D-6E8A-4147-A177-3AD203B41FA5}">
                      <a16:colId xmlns:a16="http://schemas.microsoft.com/office/drawing/2014/main" val="4038481994"/>
                    </a:ext>
                  </a:extLst>
                </a:gridCol>
                <a:gridCol w="962666">
                  <a:extLst>
                    <a:ext uri="{9D8B030D-6E8A-4147-A177-3AD203B41FA5}">
                      <a16:colId xmlns:a16="http://schemas.microsoft.com/office/drawing/2014/main" val="3277554189"/>
                    </a:ext>
                  </a:extLst>
                </a:gridCol>
                <a:gridCol w="962666">
                  <a:extLst>
                    <a:ext uri="{9D8B030D-6E8A-4147-A177-3AD203B41FA5}">
                      <a16:colId xmlns:a16="http://schemas.microsoft.com/office/drawing/2014/main" val="2531970667"/>
                    </a:ext>
                  </a:extLst>
                </a:gridCol>
                <a:gridCol w="962666">
                  <a:extLst>
                    <a:ext uri="{9D8B030D-6E8A-4147-A177-3AD203B41FA5}">
                      <a16:colId xmlns:a16="http://schemas.microsoft.com/office/drawing/2014/main" val="3566260675"/>
                    </a:ext>
                  </a:extLst>
                </a:gridCol>
                <a:gridCol w="962666">
                  <a:extLst>
                    <a:ext uri="{9D8B030D-6E8A-4147-A177-3AD203B41FA5}">
                      <a16:colId xmlns:a16="http://schemas.microsoft.com/office/drawing/2014/main" val="1605021826"/>
                    </a:ext>
                  </a:extLst>
                </a:gridCol>
                <a:gridCol w="962666">
                  <a:extLst>
                    <a:ext uri="{9D8B030D-6E8A-4147-A177-3AD203B41FA5}">
                      <a16:colId xmlns:a16="http://schemas.microsoft.com/office/drawing/2014/main" val="3740196391"/>
                    </a:ext>
                  </a:extLst>
                </a:gridCol>
                <a:gridCol w="962666">
                  <a:extLst>
                    <a:ext uri="{9D8B030D-6E8A-4147-A177-3AD203B41FA5}">
                      <a16:colId xmlns:a16="http://schemas.microsoft.com/office/drawing/2014/main" val="956807075"/>
                    </a:ext>
                  </a:extLst>
                </a:gridCol>
              </a:tblGrid>
              <a:tr h="311651">
                <a:tc>
                  <a:txBody>
                    <a:bodyPr/>
                    <a:lstStyle/>
                    <a:p>
                      <a:pPr algn="ctr" latinLnBrk="1"/>
                      <a:r>
                        <a:rPr lang="en-US" altLang="ko-KR" sz="1100" b="0" dirty="0">
                          <a:solidFill>
                            <a:schemeClr val="tx1"/>
                          </a:solidFill>
                        </a:rPr>
                        <a:t>1</a:t>
                      </a:r>
                      <a:endParaRPr lang="ko-KR" altLang="en-US" sz="1100" b="0" dirty="0">
                        <a:solidFill>
                          <a:schemeClr val="tx1"/>
                        </a:solidFill>
                      </a:endParaRPr>
                    </a:p>
                  </a:txBody>
                  <a:tcPr marL="75810" marR="75810" marT="37905" marB="3790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100" b="0" dirty="0">
                          <a:solidFill>
                            <a:schemeClr val="tx1"/>
                          </a:solidFill>
                        </a:rPr>
                        <a:t>4</a:t>
                      </a:r>
                      <a:endParaRPr lang="ko-KR" altLang="en-US" sz="1100" b="1" dirty="0">
                        <a:solidFill>
                          <a:schemeClr val="tx1"/>
                        </a:solidFill>
                      </a:endParaRPr>
                    </a:p>
                  </a:txBody>
                  <a:tcPr marL="75810" marR="75810" marT="37905" marB="3790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100" b="0" dirty="0">
                          <a:solidFill>
                            <a:schemeClr val="tx1"/>
                          </a:solidFill>
                        </a:rPr>
                        <a:t>4</a:t>
                      </a:r>
                      <a:endParaRPr lang="ko-KR" altLang="en-US" sz="1100" b="0" dirty="0">
                        <a:solidFill>
                          <a:schemeClr val="tx1"/>
                        </a:solidFill>
                      </a:endParaRPr>
                    </a:p>
                  </a:txBody>
                  <a:tcPr marL="75810" marR="75810" marT="37905" marB="3790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100" b="0" dirty="0">
                          <a:solidFill>
                            <a:schemeClr val="tx1"/>
                          </a:solidFill>
                        </a:rPr>
                        <a:t>1</a:t>
                      </a:r>
                      <a:endParaRPr lang="ko-KR" altLang="en-US" sz="1100" b="0" dirty="0">
                        <a:solidFill>
                          <a:schemeClr val="tx1"/>
                        </a:solidFill>
                      </a:endParaRPr>
                    </a:p>
                  </a:txBody>
                  <a:tcPr marL="75810" marR="75810" marT="37905" marB="3790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100" b="0" dirty="0">
                          <a:solidFill>
                            <a:schemeClr val="tx1"/>
                          </a:solidFill>
                        </a:rPr>
                        <a:t>1</a:t>
                      </a:r>
                      <a:endParaRPr lang="ko-KR" altLang="en-US" sz="1100" b="0" dirty="0">
                        <a:solidFill>
                          <a:schemeClr val="tx1"/>
                        </a:solidFill>
                      </a:endParaRPr>
                    </a:p>
                  </a:txBody>
                  <a:tcPr marL="75810" marR="75810" marT="37905" marB="3790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100" b="0" dirty="0">
                          <a:solidFill>
                            <a:schemeClr val="tx1"/>
                          </a:solidFill>
                        </a:rPr>
                        <a:t>1</a:t>
                      </a:r>
                      <a:endParaRPr lang="ko-KR" altLang="en-US" sz="1100" b="0" dirty="0">
                        <a:solidFill>
                          <a:schemeClr val="tx1"/>
                        </a:solidFill>
                      </a:endParaRPr>
                    </a:p>
                  </a:txBody>
                  <a:tcPr marL="75810" marR="75810" marT="37905" marB="3790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latinLnBrk="1"/>
                      <a:r>
                        <a:rPr lang="en-US" altLang="ko-KR" sz="1100" b="0" dirty="0">
                          <a:solidFill>
                            <a:schemeClr val="tx1"/>
                          </a:solidFill>
                        </a:rPr>
                        <a:t>4</a:t>
                      </a:r>
                      <a:endParaRPr lang="ko-KR" altLang="en-US" sz="1100" b="0" dirty="0">
                        <a:solidFill>
                          <a:schemeClr val="tx1"/>
                        </a:solidFill>
                      </a:endParaRPr>
                    </a:p>
                  </a:txBody>
                  <a:tcPr marL="75810" marR="75810" marT="37905" marB="3790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04686119"/>
                  </a:ext>
                </a:extLst>
              </a:tr>
            </a:tbl>
          </a:graphicData>
        </a:graphic>
      </p:graphicFrame>
      <p:cxnSp>
        <p:nvCxnSpPr>
          <p:cNvPr id="162" name="직선 연결선 161">
            <a:extLst>
              <a:ext uri="{FF2B5EF4-FFF2-40B4-BE49-F238E27FC236}">
                <a16:creationId xmlns:a16="http://schemas.microsoft.com/office/drawing/2014/main" id="{FB0E8CDB-30E0-A072-16EA-B32581A3E555}"/>
              </a:ext>
            </a:extLst>
          </p:cNvPr>
          <p:cNvCxnSpPr>
            <a:cxnSpLocks/>
            <a:stCxn id="153" idx="1"/>
            <a:endCxn id="158" idx="1"/>
          </p:cNvCxnSpPr>
          <p:nvPr/>
        </p:nvCxnSpPr>
        <p:spPr>
          <a:xfrm flipH="1">
            <a:off x="3077594" y="4091242"/>
            <a:ext cx="3748551" cy="12158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5" name="직선 연결선 164">
            <a:extLst>
              <a:ext uri="{FF2B5EF4-FFF2-40B4-BE49-F238E27FC236}">
                <a16:creationId xmlns:a16="http://schemas.microsoft.com/office/drawing/2014/main" id="{7F3971B1-AD8E-0184-56BC-E9697AE128A2}"/>
              </a:ext>
            </a:extLst>
          </p:cNvPr>
          <p:cNvCxnSpPr>
            <a:cxnSpLocks/>
            <a:stCxn id="153" idx="3"/>
            <a:endCxn id="158" idx="3"/>
          </p:cNvCxnSpPr>
          <p:nvPr/>
        </p:nvCxnSpPr>
        <p:spPr>
          <a:xfrm>
            <a:off x="7823910" y="4091242"/>
            <a:ext cx="1992346" cy="12158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8" name="직사각형 167">
            <a:extLst>
              <a:ext uri="{FF2B5EF4-FFF2-40B4-BE49-F238E27FC236}">
                <a16:creationId xmlns:a16="http://schemas.microsoft.com/office/drawing/2014/main" id="{520D174A-856F-E900-D556-0FE3E0212FE1}"/>
              </a:ext>
            </a:extLst>
          </p:cNvPr>
          <p:cNvSpPr/>
          <p:nvPr/>
        </p:nvSpPr>
        <p:spPr>
          <a:xfrm>
            <a:off x="8853219" y="5067733"/>
            <a:ext cx="960801" cy="469542"/>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graphicFrame>
        <p:nvGraphicFramePr>
          <p:cNvPr id="171" name="표 170">
            <a:extLst>
              <a:ext uri="{FF2B5EF4-FFF2-40B4-BE49-F238E27FC236}">
                <a16:creationId xmlns:a16="http://schemas.microsoft.com/office/drawing/2014/main" id="{EA6EFC26-44B3-07DA-F859-CDF498F74CB9}"/>
              </a:ext>
            </a:extLst>
          </p:cNvPr>
          <p:cNvGraphicFramePr>
            <a:graphicFrameLocks noGrp="1"/>
          </p:cNvGraphicFramePr>
          <p:nvPr>
            <p:extLst>
              <p:ext uri="{D42A27DB-BD31-4B8C-83A1-F6EECF244321}">
                <p14:modId xmlns:p14="http://schemas.microsoft.com/office/powerpoint/2010/main" val="2270205574"/>
              </p:ext>
            </p:extLst>
          </p:nvPr>
        </p:nvGraphicFramePr>
        <p:xfrm>
          <a:off x="2167291" y="2621790"/>
          <a:ext cx="8391508" cy="350188"/>
        </p:xfrm>
        <a:graphic>
          <a:graphicData uri="http://schemas.openxmlformats.org/drawingml/2006/table">
            <a:tbl>
              <a:tblPr firstRow="1" bandRow="1">
                <a:tableStyleId>{5C22544A-7EE6-4342-B048-85BDC9FD1C3A}</a:tableStyleId>
              </a:tblPr>
              <a:tblGrid>
                <a:gridCol w="753626">
                  <a:extLst>
                    <a:ext uri="{9D8B030D-6E8A-4147-A177-3AD203B41FA5}">
                      <a16:colId xmlns:a16="http://schemas.microsoft.com/office/drawing/2014/main" val="1870037733"/>
                    </a:ext>
                  </a:extLst>
                </a:gridCol>
                <a:gridCol w="738100">
                  <a:extLst>
                    <a:ext uri="{9D8B030D-6E8A-4147-A177-3AD203B41FA5}">
                      <a16:colId xmlns:a16="http://schemas.microsoft.com/office/drawing/2014/main" val="223280208"/>
                    </a:ext>
                  </a:extLst>
                </a:gridCol>
                <a:gridCol w="745130">
                  <a:extLst>
                    <a:ext uri="{9D8B030D-6E8A-4147-A177-3AD203B41FA5}">
                      <a16:colId xmlns:a16="http://schemas.microsoft.com/office/drawing/2014/main" val="739850299"/>
                    </a:ext>
                  </a:extLst>
                </a:gridCol>
                <a:gridCol w="892750">
                  <a:extLst>
                    <a:ext uri="{9D8B030D-6E8A-4147-A177-3AD203B41FA5}">
                      <a16:colId xmlns:a16="http://schemas.microsoft.com/office/drawing/2014/main" val="3062982047"/>
                    </a:ext>
                  </a:extLst>
                </a:gridCol>
                <a:gridCol w="864634">
                  <a:extLst>
                    <a:ext uri="{9D8B030D-6E8A-4147-A177-3AD203B41FA5}">
                      <a16:colId xmlns:a16="http://schemas.microsoft.com/office/drawing/2014/main" val="418379639"/>
                    </a:ext>
                  </a:extLst>
                </a:gridCol>
                <a:gridCol w="2424244">
                  <a:extLst>
                    <a:ext uri="{9D8B030D-6E8A-4147-A177-3AD203B41FA5}">
                      <a16:colId xmlns:a16="http://schemas.microsoft.com/office/drawing/2014/main" val="3717028594"/>
                    </a:ext>
                  </a:extLst>
                </a:gridCol>
                <a:gridCol w="889243">
                  <a:extLst>
                    <a:ext uri="{9D8B030D-6E8A-4147-A177-3AD203B41FA5}">
                      <a16:colId xmlns:a16="http://schemas.microsoft.com/office/drawing/2014/main" val="2404364887"/>
                    </a:ext>
                  </a:extLst>
                </a:gridCol>
                <a:gridCol w="1083781">
                  <a:extLst>
                    <a:ext uri="{9D8B030D-6E8A-4147-A177-3AD203B41FA5}">
                      <a16:colId xmlns:a16="http://schemas.microsoft.com/office/drawing/2014/main" val="2063504484"/>
                    </a:ext>
                  </a:extLst>
                </a:gridCol>
              </a:tblGrid>
              <a:tr h="350188">
                <a:tc>
                  <a:txBody>
                    <a:bodyPr/>
                    <a:lstStyle/>
                    <a:p>
                      <a:pPr algn="ctr" latinLnBrk="1"/>
                      <a:r>
                        <a:rPr lang="en-US" altLang="ko-KR" sz="1300" dirty="0">
                          <a:solidFill>
                            <a:schemeClr val="tx1"/>
                          </a:solidFill>
                        </a:rPr>
                        <a:t>4</a:t>
                      </a:r>
                    </a:p>
                  </a:txBody>
                  <a:tcPr marL="72842" marR="72842" marT="36422" marB="3642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dirty="0">
                          <a:solidFill>
                            <a:schemeClr val="tx1"/>
                          </a:solidFill>
                        </a:rPr>
                        <a:t>12</a:t>
                      </a:r>
                      <a:endParaRPr lang="ko-KR" altLang="en-US" sz="1300" dirty="0">
                        <a:solidFill>
                          <a:schemeClr val="tx1"/>
                        </a:solidFill>
                      </a:endParaRPr>
                    </a:p>
                  </a:txBody>
                  <a:tcPr marL="72842" marR="72842" marT="36422" marB="3642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dirty="0">
                          <a:solidFill>
                            <a:schemeClr val="tx1"/>
                          </a:solidFill>
                        </a:rPr>
                        <a:t>1</a:t>
                      </a:r>
                      <a:endParaRPr lang="ko-KR" altLang="en-US" sz="1300" dirty="0">
                        <a:solidFill>
                          <a:schemeClr val="tx1"/>
                        </a:solidFill>
                      </a:endParaRPr>
                    </a:p>
                  </a:txBody>
                  <a:tcPr marL="72842" marR="72842" marT="36422" marB="3642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dirty="0">
                          <a:solidFill>
                            <a:schemeClr val="tx1"/>
                          </a:solidFill>
                        </a:rPr>
                        <a:t>1</a:t>
                      </a:r>
                      <a:endParaRPr lang="ko-KR" altLang="en-US" sz="1300" dirty="0">
                        <a:solidFill>
                          <a:schemeClr val="tx1"/>
                        </a:solidFill>
                      </a:endParaRPr>
                    </a:p>
                  </a:txBody>
                  <a:tcPr marL="72842" marR="72842" marT="36422" marB="3642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dirty="0">
                          <a:solidFill>
                            <a:schemeClr val="tx1"/>
                          </a:solidFill>
                        </a:rPr>
                        <a:t>2</a:t>
                      </a:r>
                      <a:endParaRPr lang="ko-KR" altLang="en-US" sz="1300" dirty="0">
                        <a:solidFill>
                          <a:schemeClr val="tx1"/>
                        </a:solidFill>
                      </a:endParaRPr>
                    </a:p>
                  </a:txBody>
                  <a:tcPr marL="72842" marR="72842" marT="36422" marB="3642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dirty="0">
                          <a:solidFill>
                            <a:schemeClr val="tx1"/>
                          </a:solidFill>
                        </a:rPr>
                        <a:t>2</a:t>
                      </a:r>
                      <a:endParaRPr lang="ko-KR" altLang="en-US" sz="1300" dirty="0">
                        <a:solidFill>
                          <a:schemeClr val="tx1"/>
                        </a:solidFill>
                      </a:endParaRPr>
                    </a:p>
                  </a:txBody>
                  <a:tcPr marL="72842" marR="72842" marT="36422" marB="3642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dirty="0">
                          <a:solidFill>
                            <a:schemeClr val="tx1"/>
                          </a:solidFill>
                        </a:rPr>
                        <a:t>1</a:t>
                      </a:r>
                      <a:endParaRPr lang="ko-KR" altLang="en-US" sz="1300" dirty="0">
                        <a:solidFill>
                          <a:schemeClr val="tx1"/>
                        </a:solidFill>
                      </a:endParaRPr>
                    </a:p>
                  </a:txBody>
                  <a:tcPr marL="72842" marR="72842" marT="36422" marB="3642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300" dirty="0">
                          <a:solidFill>
                            <a:schemeClr val="tx1"/>
                          </a:solidFill>
                        </a:rPr>
                        <a:t>41</a:t>
                      </a:r>
                      <a:endParaRPr lang="ko-KR" altLang="en-US" sz="1300" dirty="0">
                        <a:solidFill>
                          <a:schemeClr val="tx1"/>
                        </a:solidFill>
                      </a:endParaRPr>
                    </a:p>
                  </a:txBody>
                  <a:tcPr marL="72842" marR="72842" marT="36422" marB="3642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54332717"/>
                  </a:ext>
                </a:extLst>
              </a:tr>
            </a:tbl>
          </a:graphicData>
        </a:graphic>
      </p:graphicFrame>
      <p:sp>
        <p:nvSpPr>
          <p:cNvPr id="172" name="TextBox 171">
            <a:extLst>
              <a:ext uri="{FF2B5EF4-FFF2-40B4-BE49-F238E27FC236}">
                <a16:creationId xmlns:a16="http://schemas.microsoft.com/office/drawing/2014/main" id="{25D8C438-2D6B-D7E0-05EF-1C73587E8DB9}"/>
              </a:ext>
            </a:extLst>
          </p:cNvPr>
          <p:cNvSpPr txBox="1"/>
          <p:nvPr/>
        </p:nvSpPr>
        <p:spPr>
          <a:xfrm>
            <a:off x="1604207" y="2624748"/>
            <a:ext cx="852789" cy="261610"/>
          </a:xfrm>
          <a:prstGeom prst="rect">
            <a:avLst/>
          </a:prstGeom>
          <a:noFill/>
        </p:spPr>
        <p:txBody>
          <a:bodyPr wrap="square" rtlCol="0">
            <a:spAutoFit/>
          </a:bodyPr>
          <a:lstStyle/>
          <a:p>
            <a:r>
              <a:rPr lang="en-US" altLang="ko-KR" sz="1100" dirty="0">
                <a:solidFill>
                  <a:schemeClr val="tx1"/>
                </a:solidFill>
              </a:rPr>
              <a:t>Bits:</a:t>
            </a:r>
            <a:endParaRPr lang="ko-KR" altLang="en-US" sz="1100" dirty="0">
              <a:solidFill>
                <a:schemeClr val="tx1"/>
              </a:solidFill>
            </a:endParaRPr>
          </a:p>
        </p:txBody>
      </p:sp>
      <p:sp>
        <p:nvSpPr>
          <p:cNvPr id="177" name="TextBox 176">
            <a:extLst>
              <a:ext uri="{FF2B5EF4-FFF2-40B4-BE49-F238E27FC236}">
                <a16:creationId xmlns:a16="http://schemas.microsoft.com/office/drawing/2014/main" id="{238812CE-63CD-37DA-F9BE-4D63F27E204D}"/>
              </a:ext>
            </a:extLst>
          </p:cNvPr>
          <p:cNvSpPr txBox="1"/>
          <p:nvPr/>
        </p:nvSpPr>
        <p:spPr>
          <a:xfrm>
            <a:off x="9234176" y="5791861"/>
            <a:ext cx="2736305" cy="461665"/>
          </a:xfrm>
          <a:prstGeom prst="rect">
            <a:avLst/>
          </a:prstGeom>
          <a:noFill/>
        </p:spPr>
        <p:txBody>
          <a:bodyPr wrap="square" rtlCol="0">
            <a:spAutoFit/>
          </a:bodyPr>
          <a:lstStyle/>
          <a:p>
            <a:r>
              <a:rPr lang="en-US" altLang="ko-KR" sz="1200" dirty="0">
                <a:solidFill>
                  <a:schemeClr val="tx1"/>
                </a:solidFill>
              </a:rPr>
              <a:t>*TID_INFO subfield of the Multi-STA BA frame is reserved. (BA Type=11)</a:t>
            </a:r>
            <a:endParaRPr lang="ko-KR" altLang="en-US" sz="1200" dirty="0">
              <a:solidFill>
                <a:schemeClr val="tx1"/>
              </a:solidFill>
            </a:endParaRPr>
          </a:p>
        </p:txBody>
      </p:sp>
      <p:sp>
        <p:nvSpPr>
          <p:cNvPr id="7" name="직사각형 6">
            <a:extLst>
              <a:ext uri="{FF2B5EF4-FFF2-40B4-BE49-F238E27FC236}">
                <a16:creationId xmlns:a16="http://schemas.microsoft.com/office/drawing/2014/main" id="{F3CE25CB-5D05-BE87-690E-ABC29B40289F}"/>
              </a:ext>
            </a:extLst>
          </p:cNvPr>
          <p:cNvSpPr/>
          <p:nvPr/>
        </p:nvSpPr>
        <p:spPr>
          <a:xfrm>
            <a:off x="8572439" y="1938498"/>
            <a:ext cx="907937" cy="667203"/>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459322159"/>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50020</TotalTime>
  <Words>2018</Words>
  <Application>Microsoft Office PowerPoint</Application>
  <PresentationFormat>와이드스크린</PresentationFormat>
  <Paragraphs>342</Paragraphs>
  <Slides>15</Slides>
  <Notes>15</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15</vt:i4>
      </vt:variant>
    </vt:vector>
  </HeadingPairs>
  <TitlesOfParts>
    <vt:vector size="21" baseType="lpstr">
      <vt:lpstr>Arial Unicode MS</vt:lpstr>
      <vt:lpstr>TimesNewRoman</vt:lpstr>
      <vt:lpstr>Arial</vt:lpstr>
      <vt:lpstr>Times New Roman</vt:lpstr>
      <vt:lpstr>Office 테마</vt:lpstr>
      <vt:lpstr>Document</vt:lpstr>
      <vt:lpstr>BSRP NTB TF and M-BA</vt:lpstr>
      <vt:lpstr>Introduction</vt:lpstr>
      <vt:lpstr>BSRP NTB TF transmission</vt:lpstr>
      <vt:lpstr>Recap: Responding rules in the baseline</vt:lpstr>
      <vt:lpstr>Recap: Responding rules in the baseline (cont’d)</vt:lpstr>
      <vt:lpstr>Proposal: Multi-STA BA responding rules</vt:lpstr>
      <vt:lpstr>Considerations</vt:lpstr>
      <vt:lpstr>Illustration of the dynamic BW M-BA response</vt:lpstr>
      <vt:lpstr>Frame format  (Dynamic BW Resp indication &amp; Responded BW info)</vt:lpstr>
      <vt:lpstr>Summary</vt:lpstr>
      <vt:lpstr>Straw poll 1</vt:lpstr>
      <vt:lpstr>Straw poll 2</vt:lpstr>
      <vt:lpstr>Straw poll 3</vt:lpstr>
      <vt:lpstr>Straw poll 4</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view problems of NPCA</dc:title>
  <dc:creator>Shawn</dc:creator>
  <cp:keywords/>
  <cp:lastModifiedBy>Shawn</cp:lastModifiedBy>
  <cp:revision>192</cp:revision>
  <cp:lastPrinted>1601-01-01T00:00:00Z</cp:lastPrinted>
  <dcterms:created xsi:type="dcterms:W3CDTF">2024-04-26T06:15:57Z</dcterms:created>
  <dcterms:modified xsi:type="dcterms:W3CDTF">2025-07-07T01:06:34Z</dcterms:modified>
  <cp:category>Name, Affiliation</cp:category>
</cp:coreProperties>
</file>