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87" r:id="rId4"/>
    <p:sldId id="285" r:id="rId5"/>
    <p:sldId id="286" r:id="rId6"/>
    <p:sldId id="280" r:id="rId7"/>
    <p:sldId id="284" r:id="rId8"/>
    <p:sldId id="288" r:id="rId9"/>
    <p:sldId id="290" r:id="rId10"/>
    <p:sldId id="282" r:id="rId11"/>
    <p:sldId id="283" r:id="rId12"/>
    <p:sldId id="293" r:id="rId13"/>
    <p:sldId id="29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115" d="100"/>
          <a:sy n="115" d="100"/>
        </p:scale>
        <p:origin x="381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34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3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NPCA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2025-02-05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87766"/>
              </p:ext>
            </p:extLst>
          </p:nvPr>
        </p:nvGraphicFramePr>
        <p:xfrm>
          <a:off x="842963" y="2633663"/>
          <a:ext cx="10234612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2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3663"/>
                        <a:ext cx="10234612" cy="337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2D12FD3-3C9A-407F-8B32-735EA82AB1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some problematic NPCA scenarios,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APs in OBSS set the same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and STAs have different view of OBSS TXOP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improve NPCA efficiency,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may update NPCA primary channel considering OBSS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may update NPCA duration based on STA’s reported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e.g., STA’s NPCA duration and BSS color of the OBSS that triggers STA to do NPCA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A2FF3D0-3EDB-41AE-828B-C69A65984C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400" b="0" dirty="0"/>
              <a:t>11-24-0209-06-00bn-specification-framework-for-tgbn, Ross Jian Yu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11-23-2005-01-00bn-non-primary-channel-access-npca, </a:t>
            </a:r>
            <a:r>
              <a:rPr lang="en-CA" sz="1400" b="0" dirty="0" err="1"/>
              <a:t>Minyoung</a:t>
            </a:r>
            <a:r>
              <a:rPr lang="en-CA" sz="1400" b="0" dirty="0"/>
              <a:t> Park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11-24-0486-01-00bn-some-considerations-on-non-primary-channel-access, Ming Gan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11-24-0803-01-00bn-the-switching-time-in-npca, </a:t>
            </a:r>
            <a:r>
              <a:rPr lang="en-CA" sz="1400" b="0" dirty="0" err="1"/>
              <a:t>Yunbo</a:t>
            </a:r>
            <a:r>
              <a:rPr lang="en-CA" sz="1400" b="0" dirty="0"/>
              <a:t> Li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11-24-1077-00-00bn-discussions-on-non-primary-channel-access, Jason Yuchen Guo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11-24-1093-03-00bn-special-scenarios-in-non-primary-channel-access, Sindhu Verma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11-24-1104-03-00bn-some-details-on-npca, </a:t>
            </a:r>
            <a:r>
              <a:rPr lang="en-CA" sz="1400" b="0" dirty="0" err="1"/>
              <a:t>Seongho</a:t>
            </a:r>
            <a:r>
              <a:rPr lang="en-CA" sz="1400" b="0" dirty="0"/>
              <a:t> </a:t>
            </a:r>
            <a:r>
              <a:rPr lang="en-CA" sz="1400" b="0" dirty="0" err="1"/>
              <a:t>Byeon</a:t>
            </a:r>
            <a:endParaRPr lang="en-CA" sz="1400" b="0" dirty="0"/>
          </a:p>
          <a:p>
            <a:pPr>
              <a:buFont typeface="+mj-lt"/>
              <a:buAutoNum type="arabicPeriod"/>
            </a:pPr>
            <a:r>
              <a:rPr lang="en-CA" sz="1400" b="0" dirty="0"/>
              <a:t>11-24-1115-01-00bn-channel-switching-rules-for-npca, Vishnu Ratnam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11-24-1125-01-00bn-considerations-on-switching-for-npca, </a:t>
            </a:r>
            <a:r>
              <a:rPr lang="en-CA" sz="1400" b="0" dirty="0" err="1"/>
              <a:t>Dongju</a:t>
            </a:r>
            <a:r>
              <a:rPr lang="en-CA" sz="1400" b="0" dirty="0"/>
              <a:t> Cha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11-24-1155-00-00bn-further-discussions-on-npca, </a:t>
            </a:r>
            <a:r>
              <a:rPr lang="en-CA" sz="1400" b="0" dirty="0" err="1"/>
              <a:t>Sanghyun</a:t>
            </a:r>
            <a:r>
              <a:rPr lang="en-CA" sz="1400" b="0" dirty="0"/>
              <a:t> Kim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11-24-1218-01-00bn-npca-next-level-discussions, </a:t>
            </a:r>
            <a:r>
              <a:rPr lang="en-CA" sz="1400" b="0" dirty="0" err="1"/>
              <a:t>Gaurang</a:t>
            </a:r>
            <a:r>
              <a:rPr lang="en-CA" sz="1400" b="0" dirty="0"/>
              <a:t> Naik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11-24-1259-02-00bn-sp-based-non-primary-channel-access-follow-up, Yue Zhao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11-24-1563-02-00bn-npca-follow-up, Liwen Chu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11-24-1596-01-00bn-consideration-of-map-coordination-on-npca-channel, Yan Li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11-24-1838-00-00bn-considerations-on-coordinated-npca, Mahmoud Hasabelnaby</a:t>
            </a:r>
          </a:p>
          <a:p>
            <a:pPr>
              <a:buFont typeface="+mj-lt"/>
              <a:buAutoNum type="arabicPeriod"/>
            </a:pPr>
            <a:endParaRPr lang="en-CA" sz="16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4B39D1-E992-42B3-BEBF-CE4F8E2BC6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966083-D88A-4DC4-A286-6B6F40017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09DB7F-57E2-4835-BFF3-D3D484EC4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NPCA STAs may indicate NPCA duration in ICF and ICR sent on the NPCA primary channel?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EA4F168-2EA1-4908-8BDE-13BEBDB4FA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0C2CD0-2B65-4D27-80E8-99EFBB34B5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CBAFA07-4D18-4589-944C-EB13A6E1AC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465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6F94B3-672D-455C-8AF2-EFEEC80A5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824ACB-4C62-452B-9260-1CDE1272B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that, d</a:t>
            </a:r>
            <a:r>
              <a:rPr lang="en-US" sz="2000" dirty="0"/>
              <a:t>uring NPCA operation, an NPCA STA (AP or non-AP STA) may update its NPCA duration based on the NPCA information indicated by its peer STA?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3AE1FD1-C26E-4612-BCC3-563641742B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487A02-3714-4C8D-A13A-D457EC1E65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45E9A6C-E576-41FB-9998-FD7DF7B73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69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Non-primary channel access (NPCA) allows AP and STA to access non-primary channel while the primary channel is busy due to OBSS traffic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aspects of NPCA have been widely discussed [2-13]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Triggering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Switching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of 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Hidden node / different view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 discuss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primary channel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update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6A2D179-829F-4298-840B-AE7E8EC7FF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5DFF23-66F2-4293-9816-62F39C2B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setting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19707-AFA1-46BF-9F91-007BEAE80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with AP setting the same NPCH as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AP1 and AP2 have the same NPCA primary channel (NPCH)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OBSS3 TXOP triggers both AP1 and AP2 to do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AP1 or AP2 cannot utilize NPCH due to contention – NPCA gain is limited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1E20BD-E3D1-4B6B-B375-5EB0DF8C13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DDAD03-739E-4EC7-9E62-D80470CE2E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8261F4F-9804-4AE5-94FB-16469883C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3807620"/>
            <a:ext cx="2696341" cy="249770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D8319DD-481B-4D2B-B4FC-EB26FBF1F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001" y="3068960"/>
            <a:ext cx="4845511" cy="3351600"/>
          </a:xfrm>
          <a:prstGeom prst="rect">
            <a:avLst/>
          </a:prstGeom>
        </p:spPr>
      </p:pic>
      <p:sp>
        <p:nvSpPr>
          <p:cNvPr id="8" name="日期占位符 7">
            <a:extLst>
              <a:ext uri="{FF2B5EF4-FFF2-40B4-BE49-F238E27FC236}">
                <a16:creationId xmlns:a16="http://schemas.microsoft.com/office/drawing/2014/main" id="{4888586E-7363-47BB-9B9A-FC32CF8BC5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51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BA6BF0-2B28-4BE6-9FDC-C0C916C1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30D0CD-5A0D-47E4-8BE8-4602F291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8313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may update its NPCH considering OBSS NPCH, 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 finds its NPCH is occupied by OBSS2 after AP1 is triggered to do NPCA by OBSS3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AP1’s NPCH is the same as (or adjacent to) the NPCH announced by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way, AP reduces collision with OBSS on NPCH and gets better NPCA efficiency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6A7406-C068-4731-8196-1CB90C2D22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2338F2-2390-45E9-8DD1-A4E9E89C5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EB3D06-5964-41AA-BE19-BE56860A7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504" y="3821733"/>
            <a:ext cx="2696341" cy="2497708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15B14EBB-2A9A-4A49-BB8D-AC522C6B5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7808" y="3068960"/>
            <a:ext cx="5209288" cy="3351600"/>
          </a:xfrm>
          <a:prstGeom prst="rect">
            <a:avLst/>
          </a:prstGeom>
        </p:spPr>
      </p:pic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F936B9-0D16-4D7A-BBD3-9BDD2ADF8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82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AB5BF-734C-43F1-9729-FE1BED8C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C562D1-18D0-462F-97CC-029677D2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APs may coordinate on NPCH updating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AP1 and AP2 coordinate to set NPCHs on different 80MHz subchannels on S160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AP1 can  send request to AP2 for NPC</a:t>
            </a:r>
            <a:r>
              <a:rPr lang="en-US" altLang="zh-CN" dirty="0"/>
              <a:t>H</a:t>
            </a:r>
            <a:r>
              <a:rPr lang="en-US" dirty="0"/>
              <a:t> updating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NPCH coordination can be supported by Multi-AP Coordination framework [15]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are recommended to coordinate on NPCH setting if they have a common OBSS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Since this common OBSS may trigger both APs to do NPCA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NPCA parameter setting can also be coordinated, e.g., NPCA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are recommended to set gaps (e.g., 20MHz) during NPCA transmission to avoid adjacent channel interference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6C4C2B-35A9-4677-80A8-D7AA8CCC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8F2410-EDA8-4F7E-B29F-AF2D8FE853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D00C3E-64E9-4B63-99D5-06842E1ACC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20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NPCA different view problem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Different view of OBSS TXOP length [10]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AP’s and STA’s NPCA may be triggered by different OBSS TXOP –&gt; different NPCA duration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One existing solution: all STAs follow AP’s view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dirty="0"/>
              <a:t>e.g., STA updates NPCA duration based on AP’s NPCA duration in ICF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438F7E24-0CC2-4EA5-A7F2-F09C8330F921}"/>
              </a:ext>
            </a:extLst>
          </p:cNvPr>
          <p:cNvGrpSpPr/>
          <p:nvPr/>
        </p:nvGrpSpPr>
        <p:grpSpPr>
          <a:xfrm>
            <a:off x="2458539" y="3973613"/>
            <a:ext cx="7272808" cy="2592288"/>
            <a:chOff x="2838778" y="3764262"/>
            <a:chExt cx="6470703" cy="2152028"/>
          </a:xfrm>
        </p:grpSpPr>
        <p:sp>
          <p:nvSpPr>
            <p:cNvPr id="8" name="타원 6">
              <a:extLst>
                <a:ext uri="{FF2B5EF4-FFF2-40B4-BE49-F238E27FC236}">
                  <a16:creationId xmlns:a16="http://schemas.microsoft.com/office/drawing/2014/main" id="{1156D99F-A34D-4FF7-BCEC-485026269993}"/>
                </a:ext>
              </a:extLst>
            </p:cNvPr>
            <p:cNvSpPr/>
            <p:nvPr/>
          </p:nvSpPr>
          <p:spPr bwMode="auto">
            <a:xfrm>
              <a:off x="3311131" y="4141704"/>
              <a:ext cx="1224468" cy="1117991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9" name="타원 7">
              <a:extLst>
                <a:ext uri="{FF2B5EF4-FFF2-40B4-BE49-F238E27FC236}">
                  <a16:creationId xmlns:a16="http://schemas.microsoft.com/office/drawing/2014/main" id="{353F2528-BD79-4D11-8A49-0FAB22CCB790}"/>
                </a:ext>
              </a:extLst>
            </p:cNvPr>
            <p:cNvSpPr/>
            <p:nvPr/>
          </p:nvSpPr>
          <p:spPr bwMode="auto">
            <a:xfrm>
              <a:off x="3860185" y="4002153"/>
              <a:ext cx="1224468" cy="1117991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8">
              <a:extLst>
                <a:ext uri="{FF2B5EF4-FFF2-40B4-BE49-F238E27FC236}">
                  <a16:creationId xmlns:a16="http://schemas.microsoft.com/office/drawing/2014/main" id="{04A33D89-823A-4037-9A0A-C471B5E85455}"/>
                </a:ext>
              </a:extLst>
            </p:cNvPr>
            <p:cNvSpPr/>
            <p:nvPr/>
          </p:nvSpPr>
          <p:spPr bwMode="auto">
            <a:xfrm>
              <a:off x="2838778" y="4002154"/>
              <a:ext cx="1224468" cy="1117991"/>
            </a:xfrm>
            <a:prstGeom prst="ellipse">
              <a:avLst/>
            </a:prstGeom>
            <a:solidFill>
              <a:srgbClr val="FFFF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1" name="타원 9">
              <a:extLst>
                <a:ext uri="{FF2B5EF4-FFF2-40B4-BE49-F238E27FC236}">
                  <a16:creationId xmlns:a16="http://schemas.microsoft.com/office/drawing/2014/main" id="{105D78C7-9E32-43E0-B329-E8969494B65A}"/>
                </a:ext>
              </a:extLst>
            </p:cNvPr>
            <p:cNvSpPr/>
            <p:nvPr/>
          </p:nvSpPr>
          <p:spPr bwMode="auto">
            <a:xfrm>
              <a:off x="3311131" y="4540983"/>
              <a:ext cx="1224468" cy="1117991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이등변 삼각형 10">
              <a:extLst>
                <a:ext uri="{FF2B5EF4-FFF2-40B4-BE49-F238E27FC236}">
                  <a16:creationId xmlns:a16="http://schemas.microsoft.com/office/drawing/2014/main" id="{9F09E6C2-2D2A-4A55-81DD-E1355191FED2}"/>
                </a:ext>
              </a:extLst>
            </p:cNvPr>
            <p:cNvSpPr/>
            <p:nvPr/>
          </p:nvSpPr>
          <p:spPr bwMode="auto">
            <a:xfrm>
              <a:off x="3877671" y="4566107"/>
              <a:ext cx="185575" cy="14415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5DE14836-DC69-40DF-A741-4E80058D3E93}"/>
                </a:ext>
              </a:extLst>
            </p:cNvPr>
            <p:cNvSpPr txBox="1"/>
            <p:nvPr/>
          </p:nvSpPr>
          <p:spPr>
            <a:xfrm>
              <a:off x="3766896" y="4681494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9584CDE6-FA27-40A8-A333-9BC0E22FD2FF}"/>
                </a:ext>
              </a:extLst>
            </p:cNvPr>
            <p:cNvSpPr txBox="1"/>
            <p:nvPr/>
          </p:nvSpPr>
          <p:spPr>
            <a:xfrm>
              <a:off x="4124210" y="4465224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타원 13">
              <a:extLst>
                <a:ext uri="{FF2B5EF4-FFF2-40B4-BE49-F238E27FC236}">
                  <a16:creationId xmlns:a16="http://schemas.microsoft.com/office/drawing/2014/main" id="{9775C779-A61B-40A6-AD4A-A1FDDCA06496}"/>
                </a:ext>
              </a:extLst>
            </p:cNvPr>
            <p:cNvSpPr/>
            <p:nvPr/>
          </p:nvSpPr>
          <p:spPr bwMode="auto">
            <a:xfrm>
              <a:off x="4226097" y="4363622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4C471EF8-D8E1-435F-9CFD-79CF598EFA96}"/>
                </a:ext>
              </a:extLst>
            </p:cNvPr>
            <p:cNvSpPr txBox="1"/>
            <p:nvPr/>
          </p:nvSpPr>
          <p:spPr>
            <a:xfrm>
              <a:off x="3334440" y="4451551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7" name="타원 15">
              <a:extLst>
                <a:ext uri="{FF2B5EF4-FFF2-40B4-BE49-F238E27FC236}">
                  <a16:creationId xmlns:a16="http://schemas.microsoft.com/office/drawing/2014/main" id="{22FA07DC-73BF-4247-8C16-580404439081}"/>
                </a:ext>
              </a:extLst>
            </p:cNvPr>
            <p:cNvSpPr/>
            <p:nvPr/>
          </p:nvSpPr>
          <p:spPr bwMode="auto">
            <a:xfrm>
              <a:off x="3447590" y="4361520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EC12CC39-7168-4743-9594-7F061F8D94FE}"/>
                </a:ext>
              </a:extLst>
            </p:cNvPr>
            <p:cNvSpPr txBox="1"/>
            <p:nvPr/>
          </p:nvSpPr>
          <p:spPr>
            <a:xfrm>
              <a:off x="3746279" y="5092229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STA3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9" name="타원 17">
              <a:extLst>
                <a:ext uri="{FF2B5EF4-FFF2-40B4-BE49-F238E27FC236}">
                  <a16:creationId xmlns:a16="http://schemas.microsoft.com/office/drawing/2014/main" id="{4961B560-4AEF-49D4-BD1C-B99FD5CFC5D2}"/>
                </a:ext>
              </a:extLst>
            </p:cNvPr>
            <p:cNvSpPr/>
            <p:nvPr/>
          </p:nvSpPr>
          <p:spPr bwMode="auto">
            <a:xfrm>
              <a:off x="3859526" y="4993934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00862117-0701-49C2-8450-CF419F64037A}"/>
                </a:ext>
              </a:extLst>
            </p:cNvPr>
            <p:cNvSpPr txBox="1"/>
            <p:nvPr/>
          </p:nvSpPr>
          <p:spPr>
            <a:xfrm>
              <a:off x="4495677" y="3799138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F08CA522-0336-4098-8A92-670A9911A28B}"/>
                </a:ext>
              </a:extLst>
            </p:cNvPr>
            <p:cNvSpPr txBox="1"/>
            <p:nvPr/>
          </p:nvSpPr>
          <p:spPr>
            <a:xfrm>
              <a:off x="2873146" y="3816829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0">
              <a:extLst>
                <a:ext uri="{FF2B5EF4-FFF2-40B4-BE49-F238E27FC236}">
                  <a16:creationId xmlns:a16="http://schemas.microsoft.com/office/drawing/2014/main" id="{124118BB-75A2-4FE0-A6CE-B4695B1353E3}"/>
                </a:ext>
              </a:extLst>
            </p:cNvPr>
            <p:cNvSpPr txBox="1"/>
            <p:nvPr/>
          </p:nvSpPr>
          <p:spPr>
            <a:xfrm>
              <a:off x="3645382" y="5666306"/>
              <a:ext cx="6171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OBSS3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1">
              <a:extLst>
                <a:ext uri="{FF2B5EF4-FFF2-40B4-BE49-F238E27FC236}">
                  <a16:creationId xmlns:a16="http://schemas.microsoft.com/office/drawing/2014/main" id="{BA51D32D-D73D-4C82-93A5-92B4AE54ABA0}"/>
                </a:ext>
              </a:extLst>
            </p:cNvPr>
            <p:cNvSpPr txBox="1"/>
            <p:nvPr/>
          </p:nvSpPr>
          <p:spPr>
            <a:xfrm>
              <a:off x="8929955" y="4062217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34F526BC-8429-4FFB-8335-95AE5161E7D0}"/>
                </a:ext>
              </a:extLst>
            </p:cNvPr>
            <p:cNvSpPr/>
            <p:nvPr/>
          </p:nvSpPr>
          <p:spPr>
            <a:xfrm>
              <a:off x="5696992" y="4002569"/>
              <a:ext cx="2912397" cy="177405"/>
            </a:xfrm>
            <a:prstGeom prst="rect">
              <a:avLst/>
            </a:prstGeom>
            <a:solidFill>
              <a:srgbClr val="B2E7CA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그룹 23">
              <a:extLst>
                <a:ext uri="{FF2B5EF4-FFF2-40B4-BE49-F238E27FC236}">
                  <a16:creationId xmlns:a16="http://schemas.microsoft.com/office/drawing/2014/main" id="{5635EC64-08CD-4F06-ADC5-0F102F06D57A}"/>
                </a:ext>
              </a:extLst>
            </p:cNvPr>
            <p:cNvGrpSpPr/>
            <p:nvPr/>
          </p:nvGrpSpPr>
          <p:grpSpPr>
            <a:xfrm>
              <a:off x="5633707" y="3824637"/>
              <a:ext cx="3348853" cy="355516"/>
              <a:chOff x="1110781" y="2740702"/>
              <a:chExt cx="6149187" cy="3223359"/>
            </a:xfrm>
          </p:grpSpPr>
          <p:cxnSp>
            <p:nvCxnSpPr>
              <p:cNvPr id="61" name="직선 연결선 24">
                <a:extLst>
                  <a:ext uri="{FF2B5EF4-FFF2-40B4-BE49-F238E27FC236}">
                    <a16:creationId xmlns:a16="http://schemas.microsoft.com/office/drawing/2014/main" id="{8E30C151-A74C-4749-BE49-B316162A9E3C}"/>
                  </a:ext>
                </a:extLst>
              </p:cNvPr>
              <p:cNvCxnSpPr/>
              <p:nvPr/>
            </p:nvCxnSpPr>
            <p:spPr bwMode="auto">
              <a:xfrm>
                <a:off x="1110781" y="436162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직선 연결선 25">
                <a:extLst>
                  <a:ext uri="{FF2B5EF4-FFF2-40B4-BE49-F238E27FC236}">
                    <a16:creationId xmlns:a16="http://schemas.microsoft.com/office/drawing/2014/main" id="{60B74239-16C9-42B3-8684-EE21B1A2519F}"/>
                  </a:ext>
                </a:extLst>
              </p:cNvPr>
              <p:cNvCxnSpPr/>
              <p:nvPr/>
            </p:nvCxnSpPr>
            <p:spPr bwMode="auto">
              <a:xfrm>
                <a:off x="1110781" y="5964061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직선 연결선 26">
                <a:extLst>
                  <a:ext uri="{FF2B5EF4-FFF2-40B4-BE49-F238E27FC236}">
                    <a16:creationId xmlns:a16="http://schemas.microsoft.com/office/drawing/2014/main" id="{7379993D-3F46-4FB7-A2CF-61BA364B1C7A}"/>
                  </a:ext>
                </a:extLst>
              </p:cNvPr>
              <p:cNvCxnSpPr/>
              <p:nvPr/>
            </p:nvCxnSpPr>
            <p:spPr bwMode="auto">
              <a:xfrm>
                <a:off x="1110781" y="557641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직선 연결선 27">
                <a:extLst>
                  <a:ext uri="{FF2B5EF4-FFF2-40B4-BE49-F238E27FC236}">
                    <a16:creationId xmlns:a16="http://schemas.microsoft.com/office/drawing/2014/main" id="{F3B4BE18-1AA1-42BA-926A-D8441BE6DB14}"/>
                  </a:ext>
                </a:extLst>
              </p:cNvPr>
              <p:cNvCxnSpPr/>
              <p:nvPr/>
            </p:nvCxnSpPr>
            <p:spPr bwMode="auto">
              <a:xfrm>
                <a:off x="1110781" y="5158079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직선 연결선 28">
                <a:extLst>
                  <a:ext uri="{FF2B5EF4-FFF2-40B4-BE49-F238E27FC236}">
                    <a16:creationId xmlns:a16="http://schemas.microsoft.com/office/drawing/2014/main" id="{2457D8CC-7E06-427F-BBC8-F256102BDAD6}"/>
                  </a:ext>
                </a:extLst>
              </p:cNvPr>
              <p:cNvCxnSpPr/>
              <p:nvPr/>
            </p:nvCxnSpPr>
            <p:spPr bwMode="auto">
              <a:xfrm>
                <a:off x="1110781" y="475643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직선 연결선 29">
                <a:extLst>
                  <a:ext uri="{FF2B5EF4-FFF2-40B4-BE49-F238E27FC236}">
                    <a16:creationId xmlns:a16="http://schemas.microsoft.com/office/drawing/2014/main" id="{995998A8-17B2-4E7A-90BE-7ADD56B6F4D5}"/>
                  </a:ext>
                </a:extLst>
              </p:cNvPr>
              <p:cNvCxnSpPr/>
              <p:nvPr/>
            </p:nvCxnSpPr>
            <p:spPr bwMode="auto">
              <a:xfrm>
                <a:off x="1110781" y="274070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직선 연결선 30">
                <a:extLst>
                  <a:ext uri="{FF2B5EF4-FFF2-40B4-BE49-F238E27FC236}">
                    <a16:creationId xmlns:a16="http://schemas.microsoft.com/office/drawing/2014/main" id="{97BDAAAB-F882-48CA-A469-7599CBC160F9}"/>
                  </a:ext>
                </a:extLst>
              </p:cNvPr>
              <p:cNvCxnSpPr/>
              <p:nvPr/>
            </p:nvCxnSpPr>
            <p:spPr bwMode="auto">
              <a:xfrm>
                <a:off x="1110781" y="394910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직선 연결선 31">
                <a:extLst>
                  <a:ext uri="{FF2B5EF4-FFF2-40B4-BE49-F238E27FC236}">
                    <a16:creationId xmlns:a16="http://schemas.microsoft.com/office/drawing/2014/main" id="{EEFC29E2-F9E3-446C-A85C-252DEDBCFC55}"/>
                  </a:ext>
                </a:extLst>
              </p:cNvPr>
              <p:cNvCxnSpPr/>
              <p:nvPr/>
            </p:nvCxnSpPr>
            <p:spPr bwMode="auto">
              <a:xfrm>
                <a:off x="1110781" y="3530774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직선 연결선 32">
                <a:extLst>
                  <a:ext uri="{FF2B5EF4-FFF2-40B4-BE49-F238E27FC236}">
                    <a16:creationId xmlns:a16="http://schemas.microsoft.com/office/drawing/2014/main" id="{F0E9E479-F1FF-49F5-BFEC-CFBDA6DAD017}"/>
                  </a:ext>
                </a:extLst>
              </p:cNvPr>
              <p:cNvCxnSpPr/>
              <p:nvPr/>
            </p:nvCxnSpPr>
            <p:spPr bwMode="auto">
              <a:xfrm>
                <a:off x="1110781" y="314189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6" name="직선 연결선 33">
              <a:extLst>
                <a:ext uri="{FF2B5EF4-FFF2-40B4-BE49-F238E27FC236}">
                  <a16:creationId xmlns:a16="http://schemas.microsoft.com/office/drawing/2014/main" id="{AA1132B7-73C6-41C5-A131-55FB7DB059CA}"/>
                </a:ext>
              </a:extLst>
            </p:cNvPr>
            <p:cNvCxnSpPr/>
            <p:nvPr/>
          </p:nvCxnSpPr>
          <p:spPr bwMode="auto">
            <a:xfrm flipV="1">
              <a:off x="5696992" y="3764262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34">
              <a:extLst>
                <a:ext uri="{FF2B5EF4-FFF2-40B4-BE49-F238E27FC236}">
                  <a16:creationId xmlns:a16="http://schemas.microsoft.com/office/drawing/2014/main" id="{5986C5F7-8F7C-44C9-ABC0-1FBF28565B3B}"/>
                </a:ext>
              </a:extLst>
            </p:cNvPr>
            <p:cNvCxnSpPr/>
            <p:nvPr/>
          </p:nvCxnSpPr>
          <p:spPr bwMode="auto">
            <a:xfrm flipV="1">
              <a:off x="8614300" y="3764262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화살표 연결선 35">
              <a:extLst>
                <a:ext uri="{FF2B5EF4-FFF2-40B4-BE49-F238E27FC236}">
                  <a16:creationId xmlns:a16="http://schemas.microsoft.com/office/drawing/2014/main" id="{0A3D6930-9701-450B-8250-BFAFAE833B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96992" y="4226457"/>
              <a:ext cx="29123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36">
              <a:extLst>
                <a:ext uri="{FF2B5EF4-FFF2-40B4-BE49-F238E27FC236}">
                  <a16:creationId xmlns:a16="http://schemas.microsoft.com/office/drawing/2014/main" id="{51CF067B-C57B-4A84-ABC1-7EB53F6AEF09}"/>
                </a:ext>
              </a:extLst>
            </p:cNvPr>
            <p:cNvSpPr txBox="1"/>
            <p:nvPr/>
          </p:nvSpPr>
          <p:spPr>
            <a:xfrm>
              <a:off x="6567771" y="4175534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OBSS1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(AP &amp; STA1)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37">
              <a:extLst>
                <a:ext uri="{FF2B5EF4-FFF2-40B4-BE49-F238E27FC236}">
                  <a16:creationId xmlns:a16="http://schemas.microsoft.com/office/drawing/2014/main" id="{33FBB7BF-BE79-42D6-A034-0424283E4815}"/>
                </a:ext>
              </a:extLst>
            </p:cNvPr>
            <p:cNvSpPr txBox="1"/>
            <p:nvPr/>
          </p:nvSpPr>
          <p:spPr>
            <a:xfrm>
              <a:off x="8929955" y="4710160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24">
              <a:extLst>
                <a:ext uri="{FF2B5EF4-FFF2-40B4-BE49-F238E27FC236}">
                  <a16:creationId xmlns:a16="http://schemas.microsoft.com/office/drawing/2014/main" id="{18E39088-19A8-4C39-BD73-E8300FA981A6}"/>
                </a:ext>
              </a:extLst>
            </p:cNvPr>
            <p:cNvSpPr/>
            <p:nvPr/>
          </p:nvSpPr>
          <p:spPr>
            <a:xfrm>
              <a:off x="6242265" y="4650512"/>
              <a:ext cx="2083105" cy="177405"/>
            </a:xfrm>
            <a:prstGeom prst="rect">
              <a:avLst/>
            </a:prstGeom>
            <a:solidFill>
              <a:srgbClr val="FFFF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2" name="그룹 39">
              <a:extLst>
                <a:ext uri="{FF2B5EF4-FFF2-40B4-BE49-F238E27FC236}">
                  <a16:creationId xmlns:a16="http://schemas.microsoft.com/office/drawing/2014/main" id="{8A022282-071C-44F6-9F5E-24C81882C1EA}"/>
                </a:ext>
              </a:extLst>
            </p:cNvPr>
            <p:cNvGrpSpPr/>
            <p:nvPr/>
          </p:nvGrpSpPr>
          <p:grpSpPr>
            <a:xfrm>
              <a:off x="5633707" y="4472580"/>
              <a:ext cx="3348853" cy="355516"/>
              <a:chOff x="1110781" y="2740702"/>
              <a:chExt cx="6149187" cy="3223359"/>
            </a:xfrm>
          </p:grpSpPr>
          <p:cxnSp>
            <p:nvCxnSpPr>
              <p:cNvPr id="52" name="직선 연결선 40">
                <a:extLst>
                  <a:ext uri="{FF2B5EF4-FFF2-40B4-BE49-F238E27FC236}">
                    <a16:creationId xmlns:a16="http://schemas.microsoft.com/office/drawing/2014/main" id="{09FE0100-D92E-4DDC-8858-9D45418163A4}"/>
                  </a:ext>
                </a:extLst>
              </p:cNvPr>
              <p:cNvCxnSpPr/>
              <p:nvPr/>
            </p:nvCxnSpPr>
            <p:spPr bwMode="auto">
              <a:xfrm>
                <a:off x="1110781" y="436162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직선 연결선 41">
                <a:extLst>
                  <a:ext uri="{FF2B5EF4-FFF2-40B4-BE49-F238E27FC236}">
                    <a16:creationId xmlns:a16="http://schemas.microsoft.com/office/drawing/2014/main" id="{D5FAB6AE-71E1-438E-B979-2204742A7106}"/>
                  </a:ext>
                </a:extLst>
              </p:cNvPr>
              <p:cNvCxnSpPr/>
              <p:nvPr/>
            </p:nvCxnSpPr>
            <p:spPr bwMode="auto">
              <a:xfrm>
                <a:off x="1110781" y="5964061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직선 연결선 42">
                <a:extLst>
                  <a:ext uri="{FF2B5EF4-FFF2-40B4-BE49-F238E27FC236}">
                    <a16:creationId xmlns:a16="http://schemas.microsoft.com/office/drawing/2014/main" id="{6D7BEC01-44F8-4163-BCF1-D11A0A82C599}"/>
                  </a:ext>
                </a:extLst>
              </p:cNvPr>
              <p:cNvCxnSpPr/>
              <p:nvPr/>
            </p:nvCxnSpPr>
            <p:spPr bwMode="auto">
              <a:xfrm>
                <a:off x="1110781" y="557641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직선 연결선 43">
                <a:extLst>
                  <a:ext uri="{FF2B5EF4-FFF2-40B4-BE49-F238E27FC236}">
                    <a16:creationId xmlns:a16="http://schemas.microsoft.com/office/drawing/2014/main" id="{F28AB630-9647-46D3-9DB1-0D2708232C28}"/>
                  </a:ext>
                </a:extLst>
              </p:cNvPr>
              <p:cNvCxnSpPr/>
              <p:nvPr/>
            </p:nvCxnSpPr>
            <p:spPr bwMode="auto">
              <a:xfrm>
                <a:off x="1110781" y="5158079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직선 연결선 44">
                <a:extLst>
                  <a:ext uri="{FF2B5EF4-FFF2-40B4-BE49-F238E27FC236}">
                    <a16:creationId xmlns:a16="http://schemas.microsoft.com/office/drawing/2014/main" id="{A2284027-6AF0-457E-ADAF-2A4823E5EEDB}"/>
                  </a:ext>
                </a:extLst>
              </p:cNvPr>
              <p:cNvCxnSpPr/>
              <p:nvPr/>
            </p:nvCxnSpPr>
            <p:spPr bwMode="auto">
              <a:xfrm>
                <a:off x="1110781" y="475643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직선 연결선 45">
                <a:extLst>
                  <a:ext uri="{FF2B5EF4-FFF2-40B4-BE49-F238E27FC236}">
                    <a16:creationId xmlns:a16="http://schemas.microsoft.com/office/drawing/2014/main" id="{830F72CD-D6F1-4E15-9988-1BB02BC7B85D}"/>
                  </a:ext>
                </a:extLst>
              </p:cNvPr>
              <p:cNvCxnSpPr/>
              <p:nvPr/>
            </p:nvCxnSpPr>
            <p:spPr bwMode="auto">
              <a:xfrm>
                <a:off x="1110781" y="274070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직선 연결선 46">
                <a:extLst>
                  <a:ext uri="{FF2B5EF4-FFF2-40B4-BE49-F238E27FC236}">
                    <a16:creationId xmlns:a16="http://schemas.microsoft.com/office/drawing/2014/main" id="{6B53A981-B645-472F-9CCA-B8FEA1B2029E}"/>
                  </a:ext>
                </a:extLst>
              </p:cNvPr>
              <p:cNvCxnSpPr/>
              <p:nvPr/>
            </p:nvCxnSpPr>
            <p:spPr bwMode="auto">
              <a:xfrm>
                <a:off x="1110781" y="394910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직선 연결선 47">
                <a:extLst>
                  <a:ext uri="{FF2B5EF4-FFF2-40B4-BE49-F238E27FC236}">
                    <a16:creationId xmlns:a16="http://schemas.microsoft.com/office/drawing/2014/main" id="{7C950769-A8E4-413A-986A-AC96B2AEA36F}"/>
                  </a:ext>
                </a:extLst>
              </p:cNvPr>
              <p:cNvCxnSpPr/>
              <p:nvPr/>
            </p:nvCxnSpPr>
            <p:spPr bwMode="auto">
              <a:xfrm>
                <a:off x="1110781" y="3530774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직선 연결선 48">
                <a:extLst>
                  <a:ext uri="{FF2B5EF4-FFF2-40B4-BE49-F238E27FC236}">
                    <a16:creationId xmlns:a16="http://schemas.microsoft.com/office/drawing/2014/main" id="{1A11B26B-38EC-45A6-B5CE-65B9AD061E4B}"/>
                  </a:ext>
                </a:extLst>
              </p:cNvPr>
              <p:cNvCxnSpPr/>
              <p:nvPr/>
            </p:nvCxnSpPr>
            <p:spPr bwMode="auto">
              <a:xfrm>
                <a:off x="1110781" y="314189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3" name="직선 연결선 49">
              <a:extLst>
                <a:ext uri="{FF2B5EF4-FFF2-40B4-BE49-F238E27FC236}">
                  <a16:creationId xmlns:a16="http://schemas.microsoft.com/office/drawing/2014/main" id="{9E0582E3-779D-4AEF-8057-9731BA64E30A}"/>
                </a:ext>
              </a:extLst>
            </p:cNvPr>
            <p:cNvCxnSpPr/>
            <p:nvPr/>
          </p:nvCxnSpPr>
          <p:spPr bwMode="auto">
            <a:xfrm flipV="1">
              <a:off x="6242265" y="4412205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직선 연결선 50">
              <a:extLst>
                <a:ext uri="{FF2B5EF4-FFF2-40B4-BE49-F238E27FC236}">
                  <a16:creationId xmlns:a16="http://schemas.microsoft.com/office/drawing/2014/main" id="{2279A39C-435B-4A4D-98C7-CFA77051C0A8}"/>
                </a:ext>
              </a:extLst>
            </p:cNvPr>
            <p:cNvCxnSpPr/>
            <p:nvPr/>
          </p:nvCxnSpPr>
          <p:spPr bwMode="auto">
            <a:xfrm flipV="1">
              <a:off x="8331149" y="4409436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직선 화살표 연결선 51">
              <a:extLst>
                <a:ext uri="{FF2B5EF4-FFF2-40B4-BE49-F238E27FC236}">
                  <a16:creationId xmlns:a16="http://schemas.microsoft.com/office/drawing/2014/main" id="{364FD153-9434-4C39-B219-156D6470D5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42265" y="4897331"/>
              <a:ext cx="208310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6" name="TextBox 52">
              <a:extLst>
                <a:ext uri="{FF2B5EF4-FFF2-40B4-BE49-F238E27FC236}">
                  <a16:creationId xmlns:a16="http://schemas.microsoft.com/office/drawing/2014/main" id="{41F806C2-95F6-4D3D-8518-849DBD25B66C}"/>
                </a:ext>
              </a:extLst>
            </p:cNvPr>
            <p:cNvSpPr txBox="1"/>
            <p:nvPr/>
          </p:nvSpPr>
          <p:spPr>
            <a:xfrm>
              <a:off x="6707236" y="4855949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OBSS2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(STA2)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53">
              <a:extLst>
                <a:ext uri="{FF2B5EF4-FFF2-40B4-BE49-F238E27FC236}">
                  <a16:creationId xmlns:a16="http://schemas.microsoft.com/office/drawing/2014/main" id="{7831B281-951E-4261-9709-E38B05CF04BA}"/>
                </a:ext>
              </a:extLst>
            </p:cNvPr>
            <p:cNvSpPr txBox="1"/>
            <p:nvPr/>
          </p:nvSpPr>
          <p:spPr>
            <a:xfrm>
              <a:off x="8929955" y="5383181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24">
              <a:extLst>
                <a:ext uri="{FF2B5EF4-FFF2-40B4-BE49-F238E27FC236}">
                  <a16:creationId xmlns:a16="http://schemas.microsoft.com/office/drawing/2014/main" id="{133F355F-E474-4064-B3F7-3EEFA74F091D}"/>
                </a:ext>
              </a:extLst>
            </p:cNvPr>
            <p:cNvSpPr/>
            <p:nvPr/>
          </p:nvSpPr>
          <p:spPr>
            <a:xfrm>
              <a:off x="6044942" y="5323533"/>
              <a:ext cx="2846172" cy="177405"/>
            </a:xfrm>
            <a:prstGeom prst="rect">
              <a:avLst/>
            </a:prstGeom>
            <a:solidFill>
              <a:srgbClr val="FFB2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직선 연결선 55">
              <a:extLst>
                <a:ext uri="{FF2B5EF4-FFF2-40B4-BE49-F238E27FC236}">
                  <a16:creationId xmlns:a16="http://schemas.microsoft.com/office/drawing/2014/main" id="{877D3807-A822-4895-B4B9-D740B4EB8F09}"/>
                </a:ext>
              </a:extLst>
            </p:cNvPr>
            <p:cNvCxnSpPr/>
            <p:nvPr/>
          </p:nvCxnSpPr>
          <p:spPr bwMode="auto">
            <a:xfrm>
              <a:off x="5633707" y="5324379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직선 연결선 56">
              <a:extLst>
                <a:ext uri="{FF2B5EF4-FFF2-40B4-BE49-F238E27FC236}">
                  <a16:creationId xmlns:a16="http://schemas.microsoft.com/office/drawing/2014/main" id="{7B58AA73-435D-4C00-93CD-954E29042A94}"/>
                </a:ext>
              </a:extLst>
            </p:cNvPr>
            <p:cNvCxnSpPr/>
            <p:nvPr/>
          </p:nvCxnSpPr>
          <p:spPr bwMode="auto">
            <a:xfrm>
              <a:off x="5633707" y="5501118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57">
              <a:extLst>
                <a:ext uri="{FF2B5EF4-FFF2-40B4-BE49-F238E27FC236}">
                  <a16:creationId xmlns:a16="http://schemas.microsoft.com/office/drawing/2014/main" id="{75436DA3-40DC-4892-A4B3-D5B69DCA4B94}"/>
                </a:ext>
              </a:extLst>
            </p:cNvPr>
            <p:cNvCxnSpPr/>
            <p:nvPr/>
          </p:nvCxnSpPr>
          <p:spPr bwMode="auto">
            <a:xfrm>
              <a:off x="5633707" y="5458362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58">
              <a:extLst>
                <a:ext uri="{FF2B5EF4-FFF2-40B4-BE49-F238E27FC236}">
                  <a16:creationId xmlns:a16="http://schemas.microsoft.com/office/drawing/2014/main" id="{4ED0A503-ED73-4B17-B05C-BD500D237D7E}"/>
                </a:ext>
              </a:extLst>
            </p:cNvPr>
            <p:cNvCxnSpPr/>
            <p:nvPr/>
          </p:nvCxnSpPr>
          <p:spPr bwMode="auto">
            <a:xfrm>
              <a:off x="5633707" y="5412223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59">
              <a:extLst>
                <a:ext uri="{FF2B5EF4-FFF2-40B4-BE49-F238E27FC236}">
                  <a16:creationId xmlns:a16="http://schemas.microsoft.com/office/drawing/2014/main" id="{49B730CD-C0BD-4A0E-8F7B-99F12B1BCE22}"/>
                </a:ext>
              </a:extLst>
            </p:cNvPr>
            <p:cNvCxnSpPr/>
            <p:nvPr/>
          </p:nvCxnSpPr>
          <p:spPr bwMode="auto">
            <a:xfrm>
              <a:off x="5633707" y="5367924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60">
              <a:extLst>
                <a:ext uri="{FF2B5EF4-FFF2-40B4-BE49-F238E27FC236}">
                  <a16:creationId xmlns:a16="http://schemas.microsoft.com/office/drawing/2014/main" id="{895DF41E-F176-4B19-BF23-C8C11E927C92}"/>
                </a:ext>
              </a:extLst>
            </p:cNvPr>
            <p:cNvCxnSpPr/>
            <p:nvPr/>
          </p:nvCxnSpPr>
          <p:spPr bwMode="auto">
            <a:xfrm>
              <a:off x="5633707" y="5145601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직선 연결선 61">
              <a:extLst>
                <a:ext uri="{FF2B5EF4-FFF2-40B4-BE49-F238E27FC236}">
                  <a16:creationId xmlns:a16="http://schemas.microsoft.com/office/drawing/2014/main" id="{C7795A34-DEE8-4D32-A5AA-DF8D3F664B6C}"/>
                </a:ext>
              </a:extLst>
            </p:cNvPr>
            <p:cNvCxnSpPr/>
            <p:nvPr/>
          </p:nvCxnSpPr>
          <p:spPr bwMode="auto">
            <a:xfrm>
              <a:off x="5633707" y="5278880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직선 연결선 62">
              <a:extLst>
                <a:ext uri="{FF2B5EF4-FFF2-40B4-BE49-F238E27FC236}">
                  <a16:creationId xmlns:a16="http://schemas.microsoft.com/office/drawing/2014/main" id="{E0EE1647-EC5A-4E68-AF9C-2AF187FEBDFE}"/>
                </a:ext>
              </a:extLst>
            </p:cNvPr>
            <p:cNvCxnSpPr/>
            <p:nvPr/>
          </p:nvCxnSpPr>
          <p:spPr bwMode="auto">
            <a:xfrm>
              <a:off x="5633707" y="5232741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직선 연결선 63">
              <a:extLst>
                <a:ext uri="{FF2B5EF4-FFF2-40B4-BE49-F238E27FC236}">
                  <a16:creationId xmlns:a16="http://schemas.microsoft.com/office/drawing/2014/main" id="{00153468-2A44-4617-979A-766C8A90F949}"/>
                </a:ext>
              </a:extLst>
            </p:cNvPr>
            <p:cNvCxnSpPr/>
            <p:nvPr/>
          </p:nvCxnSpPr>
          <p:spPr bwMode="auto">
            <a:xfrm>
              <a:off x="5633707" y="5189850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직선 연결선 64">
              <a:extLst>
                <a:ext uri="{FF2B5EF4-FFF2-40B4-BE49-F238E27FC236}">
                  <a16:creationId xmlns:a16="http://schemas.microsoft.com/office/drawing/2014/main" id="{7611274B-BBD6-4F31-8298-B34C3FBCF59B}"/>
                </a:ext>
              </a:extLst>
            </p:cNvPr>
            <p:cNvCxnSpPr/>
            <p:nvPr/>
          </p:nvCxnSpPr>
          <p:spPr bwMode="auto">
            <a:xfrm flipV="1">
              <a:off x="6044942" y="5085226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65">
              <a:extLst>
                <a:ext uri="{FF2B5EF4-FFF2-40B4-BE49-F238E27FC236}">
                  <a16:creationId xmlns:a16="http://schemas.microsoft.com/office/drawing/2014/main" id="{717106B9-BBB2-4474-B47B-DC9AAF59F736}"/>
                </a:ext>
              </a:extLst>
            </p:cNvPr>
            <p:cNvCxnSpPr/>
            <p:nvPr/>
          </p:nvCxnSpPr>
          <p:spPr bwMode="auto">
            <a:xfrm flipV="1">
              <a:off x="8891115" y="5082457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직선 화살표 연결선 66">
              <a:extLst>
                <a:ext uri="{FF2B5EF4-FFF2-40B4-BE49-F238E27FC236}">
                  <a16:creationId xmlns:a16="http://schemas.microsoft.com/office/drawing/2014/main" id="{EEA34642-2064-4F8F-8F35-596CBF5451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44942" y="5570352"/>
              <a:ext cx="284617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02AD2563-1C0E-4708-8D3E-41CDE30D1FC3}"/>
                </a:ext>
              </a:extLst>
            </p:cNvPr>
            <p:cNvSpPr txBox="1"/>
            <p:nvPr/>
          </p:nvSpPr>
          <p:spPr>
            <a:xfrm>
              <a:off x="6908945" y="5577736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OBSS3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(STA3)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0" name="日期占位符 69">
            <a:extLst>
              <a:ext uri="{FF2B5EF4-FFF2-40B4-BE49-F238E27FC236}">
                <a16:creationId xmlns:a16="http://schemas.microsoft.com/office/drawing/2014/main" id="{3196B3CE-5F60-4566-948B-493EE8B8AB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854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34CA9D-039F-4362-868B-4F79A884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following AP’s view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D3F3F9-2F43-4A0B-B876-17884DC4C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cases, AP may be better off updating NPCA duration based on STA’s 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AP switches back to PCH at </a:t>
            </a:r>
            <a:r>
              <a:rPr lang="en-US" b="1" dirty="0"/>
              <a:t>T1</a:t>
            </a:r>
            <a:r>
              <a:rPr lang="en-US" dirty="0"/>
              <a:t>, AP cannot transmit due to OBSS2’s ongoing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AP was still on PCH, its NAV should have been updated by OBSS2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stay on NPCH until OBSS2 NAV ends (</a:t>
            </a:r>
            <a:r>
              <a:rPr lang="en-US" b="1" dirty="0"/>
              <a:t>T2</a:t>
            </a:r>
            <a:r>
              <a:rPr lang="en-US" dirty="0"/>
              <a:t>), if it does not intend to interference with OBSS2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254B97-29F0-4D4A-83E0-BD6C936A55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21E5F9-2D56-4030-B117-AC9B2BE89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90CA025F-1F22-465B-9708-9843B54F47EC}"/>
              </a:ext>
            </a:extLst>
          </p:cNvPr>
          <p:cNvGrpSpPr/>
          <p:nvPr/>
        </p:nvGrpSpPr>
        <p:grpSpPr>
          <a:xfrm>
            <a:off x="2989445" y="4015624"/>
            <a:ext cx="2025010" cy="2464595"/>
            <a:chOff x="2989445" y="4015624"/>
            <a:chExt cx="2025010" cy="2464595"/>
          </a:xfrm>
        </p:grpSpPr>
        <p:sp>
          <p:nvSpPr>
            <p:cNvPr id="9" name="타원 6">
              <a:extLst>
                <a:ext uri="{FF2B5EF4-FFF2-40B4-BE49-F238E27FC236}">
                  <a16:creationId xmlns:a16="http://schemas.microsoft.com/office/drawing/2014/main" id="{826BF0DE-110B-42EE-8A3C-EEF17AA181D9}"/>
                </a:ext>
              </a:extLst>
            </p:cNvPr>
            <p:cNvSpPr/>
            <p:nvPr/>
          </p:nvSpPr>
          <p:spPr bwMode="auto">
            <a:xfrm>
              <a:off x="2989445" y="4428272"/>
              <a:ext cx="1376252" cy="1346709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7">
              <a:extLst>
                <a:ext uri="{FF2B5EF4-FFF2-40B4-BE49-F238E27FC236}">
                  <a16:creationId xmlns:a16="http://schemas.microsoft.com/office/drawing/2014/main" id="{20C731BE-0415-4C6D-B68E-D6AB18000773}"/>
                </a:ext>
              </a:extLst>
            </p:cNvPr>
            <p:cNvSpPr/>
            <p:nvPr/>
          </p:nvSpPr>
          <p:spPr bwMode="auto">
            <a:xfrm>
              <a:off x="3606559" y="4260172"/>
              <a:ext cx="1376252" cy="1346709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타원 9">
              <a:extLst>
                <a:ext uri="{FF2B5EF4-FFF2-40B4-BE49-F238E27FC236}">
                  <a16:creationId xmlns:a16="http://schemas.microsoft.com/office/drawing/2014/main" id="{8CAA18E4-63DC-4A4E-B96D-010F3B1D0C37}"/>
                </a:ext>
              </a:extLst>
            </p:cNvPr>
            <p:cNvSpPr/>
            <p:nvPr/>
          </p:nvSpPr>
          <p:spPr bwMode="auto">
            <a:xfrm>
              <a:off x="2989445" y="4909235"/>
              <a:ext cx="1376252" cy="1346709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이등변 삼각형 10">
              <a:extLst>
                <a:ext uri="{FF2B5EF4-FFF2-40B4-BE49-F238E27FC236}">
                  <a16:creationId xmlns:a16="http://schemas.microsoft.com/office/drawing/2014/main" id="{E1A76C14-D628-489F-A9DA-456C57E1E126}"/>
                </a:ext>
              </a:extLst>
            </p:cNvPr>
            <p:cNvSpPr/>
            <p:nvPr/>
          </p:nvSpPr>
          <p:spPr bwMode="auto">
            <a:xfrm>
              <a:off x="3626213" y="4939499"/>
              <a:ext cx="208579" cy="17364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4" name="TextBox 11">
              <a:extLst>
                <a:ext uri="{FF2B5EF4-FFF2-40B4-BE49-F238E27FC236}">
                  <a16:creationId xmlns:a16="http://schemas.microsoft.com/office/drawing/2014/main" id="{8C83E4F8-9F58-4E22-B114-DF0EF25CF616}"/>
                </a:ext>
              </a:extLst>
            </p:cNvPr>
            <p:cNvSpPr txBox="1"/>
            <p:nvPr/>
          </p:nvSpPr>
          <p:spPr>
            <a:xfrm>
              <a:off x="3501706" y="5078492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2">
              <a:extLst>
                <a:ext uri="{FF2B5EF4-FFF2-40B4-BE49-F238E27FC236}">
                  <a16:creationId xmlns:a16="http://schemas.microsoft.com/office/drawing/2014/main" id="{92302CD4-9F5E-4466-8BFC-42AC8836B2B9}"/>
                </a:ext>
              </a:extLst>
            </p:cNvPr>
            <p:cNvSpPr txBox="1"/>
            <p:nvPr/>
          </p:nvSpPr>
          <p:spPr>
            <a:xfrm>
              <a:off x="3903312" y="4817977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6" name="타원 13">
              <a:extLst>
                <a:ext uri="{FF2B5EF4-FFF2-40B4-BE49-F238E27FC236}">
                  <a16:creationId xmlns:a16="http://schemas.microsoft.com/office/drawing/2014/main" id="{AB0BD8D3-F094-4BB5-9F7D-A1610F318447}"/>
                </a:ext>
              </a:extLst>
            </p:cNvPr>
            <p:cNvSpPr/>
            <p:nvPr/>
          </p:nvSpPr>
          <p:spPr bwMode="auto">
            <a:xfrm>
              <a:off x="4017829" y="469559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D2BE8368-1092-4D60-84BB-E67B405940E3}"/>
                </a:ext>
              </a:extLst>
            </p:cNvPr>
            <p:cNvSpPr txBox="1"/>
            <p:nvPr/>
          </p:nvSpPr>
          <p:spPr>
            <a:xfrm>
              <a:off x="3478533" y="5573254"/>
              <a:ext cx="6936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0" name="타원 17">
              <a:extLst>
                <a:ext uri="{FF2B5EF4-FFF2-40B4-BE49-F238E27FC236}">
                  <a16:creationId xmlns:a16="http://schemas.microsoft.com/office/drawing/2014/main" id="{086C939F-AE20-4358-A508-0745983CADD1}"/>
                </a:ext>
              </a:extLst>
            </p:cNvPr>
            <p:cNvSpPr/>
            <p:nvPr/>
          </p:nvSpPr>
          <p:spPr bwMode="auto">
            <a:xfrm>
              <a:off x="3605818" y="545485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18">
              <a:extLst>
                <a:ext uri="{FF2B5EF4-FFF2-40B4-BE49-F238E27FC236}">
                  <a16:creationId xmlns:a16="http://schemas.microsoft.com/office/drawing/2014/main" id="{26B0C4DF-B5E1-4A6B-8459-49134F6F6C48}"/>
                </a:ext>
              </a:extLst>
            </p:cNvPr>
            <p:cNvSpPr txBox="1"/>
            <p:nvPr/>
          </p:nvSpPr>
          <p:spPr>
            <a:xfrm>
              <a:off x="4320826" y="4015624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0">
              <a:extLst>
                <a:ext uri="{FF2B5EF4-FFF2-40B4-BE49-F238E27FC236}">
                  <a16:creationId xmlns:a16="http://schemas.microsoft.com/office/drawing/2014/main" id="{E721A776-7AC2-47ED-81AC-346CF49D3402}"/>
                </a:ext>
              </a:extLst>
            </p:cNvPr>
            <p:cNvSpPr txBox="1"/>
            <p:nvPr/>
          </p:nvSpPr>
          <p:spPr>
            <a:xfrm>
              <a:off x="3365129" y="6264775"/>
              <a:ext cx="6936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TextBox 21">
            <a:extLst>
              <a:ext uri="{FF2B5EF4-FFF2-40B4-BE49-F238E27FC236}">
                <a16:creationId xmlns:a16="http://schemas.microsoft.com/office/drawing/2014/main" id="{3D97E20B-7CE7-4332-B1B6-93A77485D695}"/>
              </a:ext>
            </a:extLst>
          </p:cNvPr>
          <p:cNvSpPr txBox="1"/>
          <p:nvPr/>
        </p:nvSpPr>
        <p:spPr>
          <a:xfrm>
            <a:off x="9790021" y="4626927"/>
            <a:ext cx="482443" cy="362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P80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78F611-A2F6-41D1-988F-4D7C430DDD9E}"/>
              </a:ext>
            </a:extLst>
          </p:cNvPr>
          <p:cNvSpPr/>
          <p:nvPr/>
        </p:nvSpPr>
        <p:spPr>
          <a:xfrm>
            <a:off x="5680372" y="4526565"/>
            <a:ext cx="3292825" cy="298498"/>
          </a:xfrm>
          <a:prstGeom prst="rect">
            <a:avLst/>
          </a:prstGeom>
          <a:solidFill>
            <a:srgbClr val="B2E7CA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dirty="0">
              <a:solidFill>
                <a:schemeClr val="tx1"/>
              </a:solidFill>
            </a:endParaRPr>
          </a:p>
        </p:txBody>
      </p:sp>
      <p:grpSp>
        <p:nvGrpSpPr>
          <p:cNvPr id="26" name="그룹 23">
            <a:extLst>
              <a:ext uri="{FF2B5EF4-FFF2-40B4-BE49-F238E27FC236}">
                <a16:creationId xmlns:a16="http://schemas.microsoft.com/office/drawing/2014/main" id="{FD0DD1A5-69AB-488A-8578-738FA6D27491}"/>
              </a:ext>
            </a:extLst>
          </p:cNvPr>
          <p:cNvGrpSpPr/>
          <p:nvPr/>
        </p:nvGrpSpPr>
        <p:grpSpPr>
          <a:xfrm>
            <a:off x="5599926" y="4227178"/>
            <a:ext cx="4256965" cy="598186"/>
            <a:chOff x="1110781" y="2740702"/>
            <a:chExt cx="6149187" cy="3223359"/>
          </a:xfrm>
        </p:grpSpPr>
        <p:cxnSp>
          <p:nvCxnSpPr>
            <p:cNvPr id="62" name="직선 연결선 24">
              <a:extLst>
                <a:ext uri="{FF2B5EF4-FFF2-40B4-BE49-F238E27FC236}">
                  <a16:creationId xmlns:a16="http://schemas.microsoft.com/office/drawing/2014/main" id="{E4F2CD5A-16DA-4FB6-A1FE-632F9CCF508A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직선 연결선 25">
              <a:extLst>
                <a:ext uri="{FF2B5EF4-FFF2-40B4-BE49-F238E27FC236}">
                  <a16:creationId xmlns:a16="http://schemas.microsoft.com/office/drawing/2014/main" id="{90FA5BA0-C492-4095-8DE0-98B0B76446EA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직선 연결선 26">
              <a:extLst>
                <a:ext uri="{FF2B5EF4-FFF2-40B4-BE49-F238E27FC236}">
                  <a16:creationId xmlns:a16="http://schemas.microsoft.com/office/drawing/2014/main" id="{57987CA1-852D-4E9B-ACBB-A55F8BD63FCA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직선 연결선 27">
              <a:extLst>
                <a:ext uri="{FF2B5EF4-FFF2-40B4-BE49-F238E27FC236}">
                  <a16:creationId xmlns:a16="http://schemas.microsoft.com/office/drawing/2014/main" id="{2F013B20-1C3B-4063-B8E8-E03E5A0A96C9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직선 연결선 28">
              <a:extLst>
                <a:ext uri="{FF2B5EF4-FFF2-40B4-BE49-F238E27FC236}">
                  <a16:creationId xmlns:a16="http://schemas.microsoft.com/office/drawing/2014/main" id="{85D46944-F8A2-4C39-AC87-088E647559BF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29">
              <a:extLst>
                <a:ext uri="{FF2B5EF4-FFF2-40B4-BE49-F238E27FC236}">
                  <a16:creationId xmlns:a16="http://schemas.microsoft.com/office/drawing/2014/main" id="{7232FDE8-02CE-4598-BA80-5C3BF6F3FBA2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직선 연결선 30">
              <a:extLst>
                <a:ext uri="{FF2B5EF4-FFF2-40B4-BE49-F238E27FC236}">
                  <a16:creationId xmlns:a16="http://schemas.microsoft.com/office/drawing/2014/main" id="{A878CDBC-5C5B-49B2-9307-D9E359D6D7AE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31">
              <a:extLst>
                <a:ext uri="{FF2B5EF4-FFF2-40B4-BE49-F238E27FC236}">
                  <a16:creationId xmlns:a16="http://schemas.microsoft.com/office/drawing/2014/main" id="{87F0DFEE-7E45-436F-B982-A855C80E86EA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직선 연결선 32">
              <a:extLst>
                <a:ext uri="{FF2B5EF4-FFF2-40B4-BE49-F238E27FC236}">
                  <a16:creationId xmlns:a16="http://schemas.microsoft.com/office/drawing/2014/main" id="{79780290-3E93-4CD4-940A-01283B942049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7" name="직선 연결선 33">
            <a:extLst>
              <a:ext uri="{FF2B5EF4-FFF2-40B4-BE49-F238E27FC236}">
                <a16:creationId xmlns:a16="http://schemas.microsoft.com/office/drawing/2014/main" id="{EA809C68-31DB-4DCE-8BE2-322361D98222}"/>
              </a:ext>
            </a:extLst>
          </p:cNvPr>
          <p:cNvCxnSpPr/>
          <p:nvPr/>
        </p:nvCxnSpPr>
        <p:spPr bwMode="auto">
          <a:xfrm flipV="1">
            <a:off x="5680372" y="4125593"/>
            <a:ext cx="0" cy="9044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34">
            <a:extLst>
              <a:ext uri="{FF2B5EF4-FFF2-40B4-BE49-F238E27FC236}">
                <a16:creationId xmlns:a16="http://schemas.microsoft.com/office/drawing/2014/main" id="{ACFE315C-14D4-4680-BF4E-A741B90753FF}"/>
              </a:ext>
            </a:extLst>
          </p:cNvPr>
          <p:cNvCxnSpPr/>
          <p:nvPr/>
        </p:nvCxnSpPr>
        <p:spPr bwMode="auto">
          <a:xfrm flipV="1">
            <a:off x="8973197" y="4125593"/>
            <a:ext cx="0" cy="9044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화살표 연결선 35">
            <a:extLst>
              <a:ext uri="{FF2B5EF4-FFF2-40B4-BE49-F238E27FC236}">
                <a16:creationId xmlns:a16="http://schemas.microsoft.com/office/drawing/2014/main" id="{0710D54D-A98B-4DA3-8A17-12F585179A70}"/>
              </a:ext>
            </a:extLst>
          </p:cNvPr>
          <p:cNvCxnSpPr>
            <a:cxnSpLocks/>
          </p:cNvCxnSpPr>
          <p:nvPr/>
        </p:nvCxnSpPr>
        <p:spPr bwMode="auto">
          <a:xfrm>
            <a:off x="5680372" y="4903275"/>
            <a:ext cx="32928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36">
            <a:extLst>
              <a:ext uri="{FF2B5EF4-FFF2-40B4-BE49-F238E27FC236}">
                <a16:creationId xmlns:a16="http://schemas.microsoft.com/office/drawing/2014/main" id="{B239062F-FB71-4023-BCF7-1633D9FC1D10}"/>
              </a:ext>
            </a:extLst>
          </p:cNvPr>
          <p:cNvSpPr txBox="1"/>
          <p:nvPr/>
        </p:nvSpPr>
        <p:spPr>
          <a:xfrm>
            <a:off x="6440741" y="4861880"/>
            <a:ext cx="1558450" cy="56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set by OBSS1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(AP &amp; STA1)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F0073157-69BA-4D48-A8FF-C9264DC41382}"/>
              </a:ext>
            </a:extLst>
          </p:cNvPr>
          <p:cNvGrpSpPr/>
          <p:nvPr/>
        </p:nvGrpSpPr>
        <p:grpSpPr>
          <a:xfrm>
            <a:off x="5597810" y="5200152"/>
            <a:ext cx="4672537" cy="1273004"/>
            <a:chOff x="5599926" y="5561483"/>
            <a:chExt cx="4131421" cy="812754"/>
          </a:xfrm>
        </p:grpSpPr>
        <p:sp>
          <p:nvSpPr>
            <p:cNvPr id="38" name="TextBox 53">
              <a:extLst>
                <a:ext uri="{FF2B5EF4-FFF2-40B4-BE49-F238E27FC236}">
                  <a16:creationId xmlns:a16="http://schemas.microsoft.com/office/drawing/2014/main" id="{BDF45409-1F68-4206-A46F-0BC47F601E7B}"/>
                </a:ext>
              </a:extLst>
            </p:cNvPr>
            <p:cNvSpPr txBox="1"/>
            <p:nvPr/>
          </p:nvSpPr>
          <p:spPr>
            <a:xfrm>
              <a:off x="9304775" y="5923729"/>
              <a:ext cx="426572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24">
              <a:extLst>
                <a:ext uri="{FF2B5EF4-FFF2-40B4-BE49-F238E27FC236}">
                  <a16:creationId xmlns:a16="http://schemas.microsoft.com/office/drawing/2014/main" id="{18B5F6C4-CC34-477F-8996-96262E0CFA48}"/>
                </a:ext>
              </a:extLst>
            </p:cNvPr>
            <p:cNvSpPr/>
            <p:nvPr/>
          </p:nvSpPr>
          <p:spPr>
            <a:xfrm>
              <a:off x="6062137" y="5851878"/>
              <a:ext cx="3198982" cy="213698"/>
            </a:xfrm>
            <a:prstGeom prst="rect">
              <a:avLst/>
            </a:prstGeom>
            <a:solidFill>
              <a:srgbClr val="FFB2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직선 연결선 55">
              <a:extLst>
                <a:ext uri="{FF2B5EF4-FFF2-40B4-BE49-F238E27FC236}">
                  <a16:creationId xmlns:a16="http://schemas.microsoft.com/office/drawing/2014/main" id="{DD6D60A4-B21C-4B79-BD34-E3F00739625A}"/>
                </a:ext>
              </a:extLst>
            </p:cNvPr>
            <p:cNvCxnSpPr/>
            <p:nvPr/>
          </p:nvCxnSpPr>
          <p:spPr bwMode="auto">
            <a:xfrm>
              <a:off x="5599926" y="5852897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56">
              <a:extLst>
                <a:ext uri="{FF2B5EF4-FFF2-40B4-BE49-F238E27FC236}">
                  <a16:creationId xmlns:a16="http://schemas.microsoft.com/office/drawing/2014/main" id="{A72EDE23-4CD3-4BFC-9A62-78218071E161}"/>
                </a:ext>
              </a:extLst>
            </p:cNvPr>
            <p:cNvCxnSpPr/>
            <p:nvPr/>
          </p:nvCxnSpPr>
          <p:spPr bwMode="auto">
            <a:xfrm>
              <a:off x="5599926" y="6065793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57">
              <a:extLst>
                <a:ext uri="{FF2B5EF4-FFF2-40B4-BE49-F238E27FC236}">
                  <a16:creationId xmlns:a16="http://schemas.microsoft.com/office/drawing/2014/main" id="{4283D446-FAA4-43A5-B492-576E49C34265}"/>
                </a:ext>
              </a:extLst>
            </p:cNvPr>
            <p:cNvCxnSpPr/>
            <p:nvPr/>
          </p:nvCxnSpPr>
          <p:spPr bwMode="auto">
            <a:xfrm>
              <a:off x="5599926" y="6014290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58">
              <a:extLst>
                <a:ext uri="{FF2B5EF4-FFF2-40B4-BE49-F238E27FC236}">
                  <a16:creationId xmlns:a16="http://schemas.microsoft.com/office/drawing/2014/main" id="{55FFBA9F-CBA0-4E0A-914F-42A453A87CCD}"/>
                </a:ext>
              </a:extLst>
            </p:cNvPr>
            <p:cNvCxnSpPr/>
            <p:nvPr/>
          </p:nvCxnSpPr>
          <p:spPr bwMode="auto">
            <a:xfrm>
              <a:off x="5599926" y="5958712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59">
              <a:extLst>
                <a:ext uri="{FF2B5EF4-FFF2-40B4-BE49-F238E27FC236}">
                  <a16:creationId xmlns:a16="http://schemas.microsoft.com/office/drawing/2014/main" id="{EFD4C8FD-00E5-4B01-B8E3-52E32990CEB6}"/>
                </a:ext>
              </a:extLst>
            </p:cNvPr>
            <p:cNvCxnSpPr/>
            <p:nvPr/>
          </p:nvCxnSpPr>
          <p:spPr bwMode="auto">
            <a:xfrm>
              <a:off x="5599926" y="5905351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직선 연결선 61">
              <a:extLst>
                <a:ext uri="{FF2B5EF4-FFF2-40B4-BE49-F238E27FC236}">
                  <a16:creationId xmlns:a16="http://schemas.microsoft.com/office/drawing/2014/main" id="{A0878541-B6A7-4D60-9360-A8E9EE051CAA}"/>
                </a:ext>
              </a:extLst>
            </p:cNvPr>
            <p:cNvCxnSpPr/>
            <p:nvPr/>
          </p:nvCxnSpPr>
          <p:spPr bwMode="auto">
            <a:xfrm>
              <a:off x="5599926" y="5798090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직선 연결선 62">
              <a:extLst>
                <a:ext uri="{FF2B5EF4-FFF2-40B4-BE49-F238E27FC236}">
                  <a16:creationId xmlns:a16="http://schemas.microsoft.com/office/drawing/2014/main" id="{BE4CDA7A-85E0-4DB9-BE15-3E15CF8C0D3C}"/>
                </a:ext>
              </a:extLst>
            </p:cNvPr>
            <p:cNvCxnSpPr/>
            <p:nvPr/>
          </p:nvCxnSpPr>
          <p:spPr bwMode="auto">
            <a:xfrm>
              <a:off x="5599926" y="5742512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직선 연결선 63">
              <a:extLst>
                <a:ext uri="{FF2B5EF4-FFF2-40B4-BE49-F238E27FC236}">
                  <a16:creationId xmlns:a16="http://schemas.microsoft.com/office/drawing/2014/main" id="{A6487012-EA78-401E-AE28-98C338757A37}"/>
                </a:ext>
              </a:extLst>
            </p:cNvPr>
            <p:cNvCxnSpPr/>
            <p:nvPr/>
          </p:nvCxnSpPr>
          <p:spPr bwMode="auto">
            <a:xfrm>
              <a:off x="5599926" y="5690847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64">
              <a:extLst>
                <a:ext uri="{FF2B5EF4-FFF2-40B4-BE49-F238E27FC236}">
                  <a16:creationId xmlns:a16="http://schemas.microsoft.com/office/drawing/2014/main" id="{70E06489-233C-4DE4-9D64-0CEE5F684B2E}"/>
                </a:ext>
              </a:extLst>
            </p:cNvPr>
            <p:cNvCxnSpPr/>
            <p:nvPr/>
          </p:nvCxnSpPr>
          <p:spPr bwMode="auto">
            <a:xfrm flipV="1">
              <a:off x="6062137" y="5564819"/>
              <a:ext cx="0" cy="6475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직선 연결선 65">
              <a:extLst>
                <a:ext uri="{FF2B5EF4-FFF2-40B4-BE49-F238E27FC236}">
                  <a16:creationId xmlns:a16="http://schemas.microsoft.com/office/drawing/2014/main" id="{A875576F-C2AC-4B6B-8086-FAE910E3AB9B}"/>
                </a:ext>
              </a:extLst>
            </p:cNvPr>
            <p:cNvCxnSpPr/>
            <p:nvPr/>
          </p:nvCxnSpPr>
          <p:spPr bwMode="auto">
            <a:xfrm flipV="1">
              <a:off x="9261121" y="5561483"/>
              <a:ext cx="0" cy="6475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직선 화살표 연결선 66">
              <a:extLst>
                <a:ext uri="{FF2B5EF4-FFF2-40B4-BE49-F238E27FC236}">
                  <a16:creationId xmlns:a16="http://schemas.microsoft.com/office/drawing/2014/main" id="{2C6F3A73-E3CF-4DBD-B94C-8AE2517C5E5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62137" y="6149191"/>
              <a:ext cx="319898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67">
              <a:extLst>
                <a:ext uri="{FF2B5EF4-FFF2-40B4-BE49-F238E27FC236}">
                  <a16:creationId xmlns:a16="http://schemas.microsoft.com/office/drawing/2014/main" id="{77E8C201-E0EB-4606-8D72-A2DABE6E0DF7}"/>
                </a:ext>
              </a:extLst>
            </p:cNvPr>
            <p:cNvSpPr txBox="1"/>
            <p:nvPr/>
          </p:nvSpPr>
          <p:spPr>
            <a:xfrm>
              <a:off x="7033242" y="6158086"/>
              <a:ext cx="1377969" cy="216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OBSS2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(STA2)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文本框 70">
            <a:extLst>
              <a:ext uri="{FF2B5EF4-FFF2-40B4-BE49-F238E27FC236}">
                <a16:creationId xmlns:a16="http://schemas.microsoft.com/office/drawing/2014/main" id="{4F4F36F5-0748-4D36-8F44-2B1A40CDD6ED}"/>
              </a:ext>
            </a:extLst>
          </p:cNvPr>
          <p:cNvSpPr txBox="1"/>
          <p:nvPr/>
        </p:nvSpPr>
        <p:spPr>
          <a:xfrm>
            <a:off x="8709509" y="3882133"/>
            <a:ext cx="527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F2AF2A0C-1697-43E9-B608-8CFBFB27EDE7}"/>
              </a:ext>
            </a:extLst>
          </p:cNvPr>
          <p:cNvSpPr txBox="1"/>
          <p:nvPr/>
        </p:nvSpPr>
        <p:spPr>
          <a:xfrm>
            <a:off x="9474842" y="6177207"/>
            <a:ext cx="527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AE30396-D832-40DE-86F3-4932DC0C12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371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F9714-E447-4578-955D-C5BC12A1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duration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49741-A647-4E2B-9DBC-0AAF08BB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STAs indicate NPCA duration in ICF/ICR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based on NAV set by the OBSS that triggers AP/STA’s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may update its NPCA duration based on associated STA’s NPCA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Additionally, AP and STAs can indicate OBSS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BSS color of the OBSS that triggers AP/STA’s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use this to determine if OBSS viewed by STA will also affect AP itself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is recommended to update if STA indicates a longer NPCA duration and OBSS BSS color known by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Another option is AP announces an OBSS list for NPCA triggering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OBSS that can affect AP will trigger STA’s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switch back to PCH based on AP’s 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if AP updates NPCA duration based on STA2’s view, STA1 also follows updated 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for STAs to indicate NPCA duration if they have the same view of OBSS as AP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84BEFC-E916-4A83-8E18-5BED0D567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D2501-8650-4312-BF86-EC38259D21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CC8BC6B-9D85-4943-8650-080ED3EC70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36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F9714-E447-4578-955D-C5BC12A1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duration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49741-A647-4E2B-9DBC-0AAF08BB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84BEFC-E916-4A83-8E18-5BED0D567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D2501-8650-4312-BF86-EC38259D21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3391F57-668B-46D6-BDF3-18331397A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422" y="1830390"/>
            <a:ext cx="6856527" cy="3983981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DF43D1-A7E6-4256-9214-35D26F6C26E0}"/>
              </a:ext>
            </a:extLst>
          </p:cNvPr>
          <p:cNvGrpSpPr/>
          <p:nvPr/>
        </p:nvGrpSpPr>
        <p:grpSpPr>
          <a:xfrm>
            <a:off x="1775520" y="2688003"/>
            <a:ext cx="2025010" cy="2464595"/>
            <a:chOff x="2989445" y="4015624"/>
            <a:chExt cx="2025010" cy="2464595"/>
          </a:xfrm>
        </p:grpSpPr>
        <p:sp>
          <p:nvSpPr>
            <p:cNvPr id="9" name="타원 6">
              <a:extLst>
                <a:ext uri="{FF2B5EF4-FFF2-40B4-BE49-F238E27FC236}">
                  <a16:creationId xmlns:a16="http://schemas.microsoft.com/office/drawing/2014/main" id="{BB08B0D2-443E-4DEE-B077-98E41212B77A}"/>
                </a:ext>
              </a:extLst>
            </p:cNvPr>
            <p:cNvSpPr/>
            <p:nvPr/>
          </p:nvSpPr>
          <p:spPr bwMode="auto">
            <a:xfrm>
              <a:off x="2989445" y="4428272"/>
              <a:ext cx="1376252" cy="1346709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7">
              <a:extLst>
                <a:ext uri="{FF2B5EF4-FFF2-40B4-BE49-F238E27FC236}">
                  <a16:creationId xmlns:a16="http://schemas.microsoft.com/office/drawing/2014/main" id="{E8674683-7204-4289-BB32-7967800FCD84}"/>
                </a:ext>
              </a:extLst>
            </p:cNvPr>
            <p:cNvSpPr/>
            <p:nvPr/>
          </p:nvSpPr>
          <p:spPr bwMode="auto">
            <a:xfrm>
              <a:off x="3606559" y="4260172"/>
              <a:ext cx="1376252" cy="1346709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1" name="타원 9">
              <a:extLst>
                <a:ext uri="{FF2B5EF4-FFF2-40B4-BE49-F238E27FC236}">
                  <a16:creationId xmlns:a16="http://schemas.microsoft.com/office/drawing/2014/main" id="{DFB3424D-DD52-479D-BC80-C858AA604DBF}"/>
                </a:ext>
              </a:extLst>
            </p:cNvPr>
            <p:cNvSpPr/>
            <p:nvPr/>
          </p:nvSpPr>
          <p:spPr bwMode="auto">
            <a:xfrm>
              <a:off x="2989445" y="4909235"/>
              <a:ext cx="1376252" cy="1346709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이등변 삼각형 10">
              <a:extLst>
                <a:ext uri="{FF2B5EF4-FFF2-40B4-BE49-F238E27FC236}">
                  <a16:creationId xmlns:a16="http://schemas.microsoft.com/office/drawing/2014/main" id="{3C2D3CC0-F80D-46C2-9D92-6141A9B41E19}"/>
                </a:ext>
              </a:extLst>
            </p:cNvPr>
            <p:cNvSpPr/>
            <p:nvPr/>
          </p:nvSpPr>
          <p:spPr bwMode="auto">
            <a:xfrm>
              <a:off x="3626213" y="4939499"/>
              <a:ext cx="208579" cy="17364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8936625E-F9D3-422F-B074-1DFA1ED5C034}"/>
                </a:ext>
              </a:extLst>
            </p:cNvPr>
            <p:cNvSpPr txBox="1"/>
            <p:nvPr/>
          </p:nvSpPr>
          <p:spPr>
            <a:xfrm>
              <a:off x="3501706" y="5078492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793B5215-7DCF-41CB-A73A-EB5C24691352}"/>
                </a:ext>
              </a:extLst>
            </p:cNvPr>
            <p:cNvSpPr txBox="1"/>
            <p:nvPr/>
          </p:nvSpPr>
          <p:spPr>
            <a:xfrm>
              <a:off x="3903312" y="4817977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타원 13">
              <a:extLst>
                <a:ext uri="{FF2B5EF4-FFF2-40B4-BE49-F238E27FC236}">
                  <a16:creationId xmlns:a16="http://schemas.microsoft.com/office/drawing/2014/main" id="{9A849F37-7B29-439D-B470-DF8B4200983C}"/>
                </a:ext>
              </a:extLst>
            </p:cNvPr>
            <p:cNvSpPr/>
            <p:nvPr/>
          </p:nvSpPr>
          <p:spPr bwMode="auto">
            <a:xfrm>
              <a:off x="4017829" y="469559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6" name="TextBox 16">
              <a:extLst>
                <a:ext uri="{FF2B5EF4-FFF2-40B4-BE49-F238E27FC236}">
                  <a16:creationId xmlns:a16="http://schemas.microsoft.com/office/drawing/2014/main" id="{21237584-DD7F-4191-89DD-34BCF1BA1D07}"/>
                </a:ext>
              </a:extLst>
            </p:cNvPr>
            <p:cNvSpPr txBox="1"/>
            <p:nvPr/>
          </p:nvSpPr>
          <p:spPr>
            <a:xfrm>
              <a:off x="3478533" y="5573254"/>
              <a:ext cx="6936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7" name="타원 17">
              <a:extLst>
                <a:ext uri="{FF2B5EF4-FFF2-40B4-BE49-F238E27FC236}">
                  <a16:creationId xmlns:a16="http://schemas.microsoft.com/office/drawing/2014/main" id="{DE57096D-9E86-4986-A18C-08A798ADB72D}"/>
                </a:ext>
              </a:extLst>
            </p:cNvPr>
            <p:cNvSpPr/>
            <p:nvPr/>
          </p:nvSpPr>
          <p:spPr bwMode="auto">
            <a:xfrm>
              <a:off x="3605818" y="545485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ADE3D6E7-AB30-4803-8898-6BB2DF84E005}"/>
                </a:ext>
              </a:extLst>
            </p:cNvPr>
            <p:cNvSpPr txBox="1"/>
            <p:nvPr/>
          </p:nvSpPr>
          <p:spPr>
            <a:xfrm>
              <a:off x="4320826" y="4015624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20">
              <a:extLst>
                <a:ext uri="{FF2B5EF4-FFF2-40B4-BE49-F238E27FC236}">
                  <a16:creationId xmlns:a16="http://schemas.microsoft.com/office/drawing/2014/main" id="{F28DDBF1-3A1A-4DDF-8868-967414ABC762}"/>
                </a:ext>
              </a:extLst>
            </p:cNvPr>
            <p:cNvSpPr txBox="1"/>
            <p:nvPr/>
          </p:nvSpPr>
          <p:spPr>
            <a:xfrm>
              <a:off x="3365129" y="6264775"/>
              <a:ext cx="6936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内容占位符 2">
            <a:extLst>
              <a:ext uri="{FF2B5EF4-FFF2-40B4-BE49-F238E27FC236}">
                <a16:creationId xmlns:a16="http://schemas.microsoft.com/office/drawing/2014/main" id="{6B0B110C-F6AE-44CD-9C31-B281A0EFDB86}"/>
              </a:ext>
            </a:extLst>
          </p:cNvPr>
          <p:cNvSpPr txBox="1">
            <a:spLocks/>
          </p:cNvSpPr>
          <p:nvPr/>
        </p:nvSpPr>
        <p:spPr bwMode="auto">
          <a:xfrm>
            <a:off x="914400" y="5630290"/>
            <a:ext cx="10361083" cy="7314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Example of AP updating NPCA duration:</a:t>
            </a:r>
          </a:p>
          <a:p>
            <a:pPr marL="0" indent="0"/>
            <a:r>
              <a:rPr lang="en-US" sz="1400" b="0" kern="0" dirty="0"/>
              <a:t>	AP updates NPCA duration based on NPCA duration indicated by STA2 in ICF. Updated NPCA duration is indicated in AP’s ICR.</a:t>
            </a:r>
          </a:p>
        </p:txBody>
      </p:sp>
      <p:sp>
        <p:nvSpPr>
          <p:cNvPr id="21" name="日期占位符 20">
            <a:extLst>
              <a:ext uri="{FF2B5EF4-FFF2-40B4-BE49-F238E27FC236}">
                <a16:creationId xmlns:a16="http://schemas.microsoft.com/office/drawing/2014/main" id="{86F8D476-1BEF-4255-AC9F-D0D713D28E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10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10669</TotalTime>
  <Words>1092</Words>
  <Application>Microsoft Office PowerPoint</Application>
  <PresentationFormat>宽屏</PresentationFormat>
  <Paragraphs>176</Paragraphs>
  <Slides>13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主题​​</vt:lpstr>
      <vt:lpstr>Document</vt:lpstr>
      <vt:lpstr>Considerations on NPCA Operation</vt:lpstr>
      <vt:lpstr>Introduction</vt:lpstr>
      <vt:lpstr>NPCA primary channel setting</vt:lpstr>
      <vt:lpstr>NPCA primary channel update</vt:lpstr>
      <vt:lpstr>NPCA primary channel update</vt:lpstr>
      <vt:lpstr>NPCA different view problem</vt:lpstr>
      <vt:lpstr>Problem with following AP’s view</vt:lpstr>
      <vt:lpstr>NPCA duration update</vt:lpstr>
      <vt:lpstr>NPCA duration update</vt:lpstr>
      <vt:lpstr>Conclusion</vt:lpstr>
      <vt:lpstr>References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447</cp:revision>
  <cp:lastPrinted>1601-01-01T00:00:00Z</cp:lastPrinted>
  <dcterms:created xsi:type="dcterms:W3CDTF">2024-02-17T02:53:22Z</dcterms:created>
  <dcterms:modified xsi:type="dcterms:W3CDTF">2025-06-06T06:36:10Z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