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1330" r:id="rId3"/>
    <p:sldId id="1356" r:id="rId4"/>
    <p:sldId id="1333" r:id="rId5"/>
    <p:sldId id="1334" r:id="rId6"/>
    <p:sldId id="1342" r:id="rId7"/>
    <p:sldId id="1335" r:id="rId8"/>
    <p:sldId id="1343" r:id="rId9"/>
    <p:sldId id="1344" r:id="rId10"/>
    <p:sldId id="1332" r:id="rId11"/>
    <p:sldId id="1355" r:id="rId12"/>
    <p:sldId id="1336" r:id="rId13"/>
    <p:sldId id="1340" r:id="rId14"/>
    <p:sldId id="1346" r:id="rId15"/>
    <p:sldId id="1339" r:id="rId16"/>
    <p:sldId id="1345" r:id="rId17"/>
    <p:sldId id="1347" r:id="rId18"/>
    <p:sldId id="1348" r:id="rId19"/>
    <p:sldId id="1349" r:id="rId20"/>
    <p:sldId id="1350" r:id="rId21"/>
    <p:sldId id="1351" r:id="rId22"/>
    <p:sldId id="1352" r:id="rId23"/>
    <p:sldId id="1353" r:id="rId24"/>
    <p:sldId id="1354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802.11-25/0064r0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60 MHz DRU Tone Plan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2025-01-12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Smoothing Complexity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proposed DRUs with the same size </a:t>
            </a:r>
            <a:r>
              <a:rPr lang="en-US" altLang="ko-KR" sz="2000" smtClean="0"/>
              <a:t>have a </a:t>
            </a:r>
            <a:r>
              <a:rPr lang="en-US" altLang="ko-KR" sz="2000" dirty="0" smtClean="0"/>
              <a:t>same pattern and there is no irregular pattern except for tones around DC</a:t>
            </a:r>
          </a:p>
          <a:p>
            <a:pPr lvl="1"/>
            <a:r>
              <a:rPr lang="en-US" altLang="ko-KR" sz="1800" dirty="0" smtClean="0"/>
              <a:t>We can confirm that our proposed tone plan has no significant issue in terms of channel smoothing</a:t>
            </a:r>
          </a:p>
          <a:p>
            <a:pPr lvl="2"/>
            <a:r>
              <a:rPr lang="en-US" altLang="ko-KR" sz="1600" dirty="0" smtClean="0"/>
              <a:t>We think that channel smoothing can be easily achieved</a:t>
            </a:r>
          </a:p>
          <a:p>
            <a:pPr lvl="1"/>
            <a:r>
              <a:rPr lang="en-US" altLang="ko-KR" sz="1800" dirty="0" smtClean="0"/>
              <a:t>The pattern of the gap between adjacent tones for all DRUs is shown in Appendix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Whereas, for the tone plan in [1], DRUs with the same size don’t have a consistent pattern and there even exist several irregular patterns</a:t>
            </a:r>
          </a:p>
          <a:p>
            <a:pPr lvl="1"/>
            <a:r>
              <a:rPr lang="en-US" altLang="ko-KR" sz="1800" dirty="0" smtClean="0"/>
              <a:t>Channel smoothing may be complicated compared to our proposal</a:t>
            </a:r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pattern of the gap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between adjacent tones for all DRUs are shown in </a:t>
            </a:r>
            <a:r>
              <a:rPr lang="en-US" altLang="ko-KR" sz="1800" dirty="0" smtClean="0"/>
              <a:t>Appendix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393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Comparison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851347"/>
              </p:ext>
            </p:extLst>
          </p:nvPr>
        </p:nvGraphicFramePr>
        <p:xfrm>
          <a:off x="533400" y="2483327"/>
          <a:ext cx="8077200" cy="176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9657">
                  <a:extLst>
                    <a:ext uri="{9D8B030D-6E8A-4147-A177-3AD203B41FA5}">
                      <a16:colId xmlns:a16="http://schemas.microsoft.com/office/drawing/2014/main" val="123067738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340056176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97052149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338508125"/>
                    </a:ext>
                  </a:extLst>
                </a:gridCol>
                <a:gridCol w="1719743">
                  <a:extLst>
                    <a:ext uri="{9D8B030D-6E8A-4147-A177-3AD203B41FA5}">
                      <a16:colId xmlns:a16="http://schemas.microsoft.com/office/drawing/2014/main" val="930989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Power Boost Gain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Tone range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PAPR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Channel smoothing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3390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Proposal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Max. gain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No additional issue</a:t>
                      </a:r>
                    </a:p>
                    <a:p>
                      <a:pPr algn="l"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Better in terms of interference, signal loss, etc</a:t>
                      </a:r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en-US" altLang="ko-KR" sz="1400" smtClean="0">
                          <a:solidFill>
                            <a:srgbClr val="FF0000"/>
                          </a:solidFill>
                        </a:rPr>
                        <a:t>for small</a:t>
                      </a:r>
                      <a:r>
                        <a:rPr lang="en-US" altLang="ko-KR" sz="1400" baseline="0" smtClean="0">
                          <a:solidFill>
                            <a:srgbClr val="FF0000"/>
                          </a:solidFill>
                        </a:rPr>
                        <a:t> DRUs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Lower</a:t>
                      </a:r>
                    </a:p>
                    <a:p>
                      <a:pPr algn="l"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Almost</a:t>
                      </a:r>
                      <a:r>
                        <a:rPr lang="en-US" altLang="ko-KR" sz="1400" baseline="0" dirty="0" smtClean="0">
                          <a:solidFill>
                            <a:srgbClr val="FF0000"/>
                          </a:solidFill>
                        </a:rPr>
                        <a:t> the same as RRUs for 26 / 242 DRUs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Easy to achieve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4887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Tone plan [1]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Max. gain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No additional issue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Higher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Complex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521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822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the 60 MHz DRU tone plan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confirmed that it has lots of benefits </a:t>
            </a:r>
            <a:r>
              <a:rPr lang="en-US" altLang="ko-KR" sz="2000" dirty="0"/>
              <a:t>in </a:t>
            </a:r>
            <a:r>
              <a:rPr lang="en-US" altLang="ko-KR" sz="2000" dirty="0" smtClean="0"/>
              <a:t>terms of </a:t>
            </a:r>
            <a:r>
              <a:rPr lang="en-US" altLang="ko-KR" sz="2000" dirty="0"/>
              <a:t>power boost gain, tone range, PAPR and channel smoothing </a:t>
            </a:r>
            <a:r>
              <a:rPr lang="en-US" altLang="ko-KR" sz="2000" dirty="0" smtClean="0"/>
              <a:t>complexity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236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</a:t>
            </a:r>
            <a:r>
              <a:rPr lang="en-US" altLang="ko-KR" sz="2000" dirty="0" smtClean="0"/>
              <a:t>add </a:t>
            </a:r>
            <a:r>
              <a:rPr lang="en-US" altLang="ko-KR" sz="2000" dirty="0"/>
              <a:t>the following text to the 11bn SFD?</a:t>
            </a:r>
          </a:p>
          <a:p>
            <a:pPr lvl="1"/>
            <a:r>
              <a:rPr lang="en-US" altLang="ko-KR" sz="1800" dirty="0"/>
              <a:t>Data and pilot subcarrier indices for DRUs in a </a:t>
            </a:r>
            <a:r>
              <a:rPr lang="en-US" altLang="ko-KR" sz="1800" dirty="0" smtClean="0"/>
              <a:t>60 </a:t>
            </a:r>
            <a:r>
              <a:rPr lang="en-US" altLang="ko-KR" sz="1800" dirty="0"/>
              <a:t>MHz UHR PPDU are defined in following table: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783818"/>
              </p:ext>
            </p:extLst>
          </p:nvPr>
        </p:nvGraphicFramePr>
        <p:xfrm>
          <a:off x="609599" y="2971800"/>
          <a:ext cx="7848601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1601">
                  <a:extLst>
                    <a:ext uri="{9D8B030D-6E8A-4147-A177-3AD203B41FA5}">
                      <a16:colId xmlns:a16="http://schemas.microsoft.com/office/drawing/2014/main" val="1037506838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4149894692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2862359273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3979920782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2364052451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3714285690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60 MHz UHR TB PPDU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86702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2365488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altLang="ko-KR" sz="9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=1:28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[-499:27:-40, 14:27:203]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[-487:27:-28, 26:27:215]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[-493:27:-34, 20:27:209]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[-481:27:-22, 32:27:221]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[-475:27:-16, 38:27:227]</a:t>
                      </a:r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3239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[-496:27:-37, 17:27:206]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[-484:27:-25, 29:27:218]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[-490:27:-31, 23:27:212]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[-478:27:-19, 35:27:224]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7529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[-497:27:-38, 16:27:205]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[-485:27:-26, 28:27:217]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[-491:27:-32, 22:27:211]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[-479:27:-20, 34:27:223]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[-473:27:-14, 40:27:229]</a:t>
                      </a:r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15128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[-494:27:-35, 19:27:208]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[-482:27:-23, 31:27:220]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[-488:27:-29, 25:27:214]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DRU18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[-476:27:-17, 37:27:226]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DRU19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[not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defined]</a:t>
                      </a:r>
                      <a:endParaRPr lang="ko-KR" altLang="en-US" sz="9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02689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DRU20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[-498:27:-39, 15:27:204]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DRU21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[-486:27:-27, 27:27:216]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DRU22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[-492:27:-33, 21:27:210]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DRU23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[-480:27:-21, 33:27:222]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DRU24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[-474:27:-15, 39:27:228]</a:t>
                      </a:r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879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DRU25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[-495:27:-36, 18:27:207]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DRU26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[-483:27:-24, 30:27:219]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[-489:27:-30, 24:27:213]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DRU28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[-477:27:-18, 36:27:225]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1795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417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(contd.)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395409"/>
              </p:ext>
            </p:extLst>
          </p:nvPr>
        </p:nvGraphicFramePr>
        <p:xfrm>
          <a:off x="609599" y="2590800"/>
          <a:ext cx="7848601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1601">
                  <a:extLst>
                    <a:ext uri="{9D8B030D-6E8A-4147-A177-3AD203B41FA5}">
                      <a16:colId xmlns:a16="http://schemas.microsoft.com/office/drawing/2014/main" val="1037506838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4149894692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2862359273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3979920782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2364052451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3714285690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60 MHz UHR TB PPDU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9348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843879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altLang="ko-KR" sz="9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=1:12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20054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[DRU10, DRU11]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[DRU12, DRU13]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[DRU15, DRU16]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[DRU17, DRU18]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06758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[DRU20, DRU21]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[DRU22, DRU23]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[DRU25, DRU26]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[DRU27, DRU28]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7729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altLang="ko-KR" sz="9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=1:6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, DRU2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[230 236]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3, DRU4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233,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239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5, DRU6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232,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238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ko-KR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7, DRU8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235,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241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ko-KR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379487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9, DRU10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231,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237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ko-KR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1, DRU12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234,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240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ko-KR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6100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altLang="ko-KR" sz="9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=1:3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[-499:3:-16, 14:3:251]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[-497:3:-14, 16:3:253]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[-498:3:-15, 15:3:252]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0148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500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11-24-1856-01-00bn-tone-distribution-in-dru-with-puncturing-follow-up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78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results for 52 RUs and 106 RUs w/ BPSK</a:t>
            </a:r>
          </a:p>
          <a:p>
            <a:pPr lvl="1"/>
            <a:r>
              <a:rPr lang="en-US" altLang="ko-KR" sz="1800" dirty="0" smtClean="0"/>
              <a:t>We can confirm that the proposed DRUs have slightly worse PAPR than RRUs and better PAPR than DRUs in [1]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14312" y="5666600"/>
            <a:ext cx="818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52 DRUs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901478" y="5666600"/>
            <a:ext cx="891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106 DRUs</a:t>
            </a:r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759" y="2909178"/>
            <a:ext cx="3618450" cy="2722467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8093" y="2909177"/>
            <a:ext cx="3618450" cy="272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32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pattern of the gap </a:t>
            </a:r>
            <a:r>
              <a:rPr lang="en-US" altLang="ko-KR" sz="2000" dirty="0" smtClean="0"/>
              <a:t>between </a:t>
            </a:r>
            <a:r>
              <a:rPr lang="en-US" altLang="ko-KR" sz="2000" dirty="0"/>
              <a:t>adjacent tones for </a:t>
            </a:r>
            <a:r>
              <a:rPr lang="en-US" altLang="ko-KR" sz="2000" dirty="0" smtClean="0"/>
              <a:t>the proposed 26 </a:t>
            </a:r>
            <a:r>
              <a:rPr lang="en-US" altLang="ko-KR" sz="2000" dirty="0"/>
              <a:t>DRUs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778" y="2728913"/>
            <a:ext cx="1117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26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=1~18, 20~28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 bwMode="auto">
          <a:xfrm>
            <a:off x="1117833" y="2788335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직선 화살표 연결선 11"/>
          <p:cNvCxnSpPr/>
          <p:nvPr/>
        </p:nvCxnSpPr>
        <p:spPr bwMode="auto">
          <a:xfrm>
            <a:off x="1219200" y="2728913"/>
            <a:ext cx="2133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143000" y="2424113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Gap between j-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tone and j+1-th tone, j=1~25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35461" y="2400707"/>
            <a:ext cx="2893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Repetition of 27 except for 54 around DC</a:t>
            </a:r>
            <a:endParaRPr lang="ko-KR" altLang="en-US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599" y="2777226"/>
            <a:ext cx="6985802" cy="366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027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pattern of the gap </a:t>
            </a:r>
            <a:r>
              <a:rPr lang="en-US" altLang="ko-KR" sz="2000" dirty="0" smtClean="0"/>
              <a:t>between </a:t>
            </a:r>
            <a:r>
              <a:rPr lang="en-US" altLang="ko-KR" sz="2000" dirty="0"/>
              <a:t>adjacent tones for </a:t>
            </a:r>
            <a:r>
              <a:rPr lang="en-US" altLang="ko-KR" sz="2000" dirty="0" smtClean="0"/>
              <a:t>the proposed 52 </a:t>
            </a:r>
            <a:r>
              <a:rPr lang="en-US" altLang="ko-KR" sz="2000" dirty="0"/>
              <a:t>DRUs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38" y="2804319"/>
            <a:ext cx="8105562" cy="169068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394" y="4683581"/>
            <a:ext cx="6659461" cy="171721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778" y="2743200"/>
            <a:ext cx="829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52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=1~12</a:t>
            </a:r>
            <a:endParaRPr lang="ko-KR" altLang="en-US" dirty="0"/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829811" y="2802622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6778" y="4648200"/>
            <a:ext cx="829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52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=1~12</a:t>
            </a:r>
            <a:endParaRPr lang="ko-KR" altLang="en-US" dirty="0"/>
          </a:p>
        </p:txBody>
      </p:sp>
      <p:cxnSp>
        <p:nvCxnSpPr>
          <p:cNvPr id="13" name="직선 화살표 연결선 12"/>
          <p:cNvCxnSpPr/>
          <p:nvPr/>
        </p:nvCxnSpPr>
        <p:spPr bwMode="auto">
          <a:xfrm>
            <a:off x="829811" y="4707622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직선 화살표 연결선 13"/>
          <p:cNvCxnSpPr/>
          <p:nvPr/>
        </p:nvCxnSpPr>
        <p:spPr bwMode="auto">
          <a:xfrm>
            <a:off x="914400" y="2743200"/>
            <a:ext cx="2133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838200" y="2438400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Gap between j-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tone and j+1-th tone, j=1~51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35461" y="2400707"/>
            <a:ext cx="3017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Repetition of 12, 15 except for 42 around DC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2777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pattern of the gap </a:t>
            </a:r>
            <a:r>
              <a:rPr lang="en-US" altLang="ko-KR" sz="2000" dirty="0" smtClean="0"/>
              <a:t>between </a:t>
            </a:r>
            <a:r>
              <a:rPr lang="en-US" altLang="ko-KR" sz="2000" dirty="0"/>
              <a:t>adjacent tones for </a:t>
            </a:r>
            <a:r>
              <a:rPr lang="en-US" altLang="ko-KR" sz="2000" dirty="0" smtClean="0"/>
              <a:t>the proposed 106 </a:t>
            </a:r>
            <a:r>
              <a:rPr lang="en-US" altLang="ko-KR" sz="2000" dirty="0"/>
              <a:t>DRUs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811" y="2574022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106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=1~6</a:t>
            </a:r>
            <a:endParaRPr lang="ko-KR" altLang="en-US" dirty="0"/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973822" y="2692167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직선 화살표 연결선 13"/>
          <p:cNvCxnSpPr/>
          <p:nvPr/>
        </p:nvCxnSpPr>
        <p:spPr bwMode="auto">
          <a:xfrm>
            <a:off x="1007378" y="2675389"/>
            <a:ext cx="2133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007378" y="2370589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Gap between j-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tone and j+1-th tone, j=1~105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718894"/>
            <a:ext cx="7910119" cy="836252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035" y="3646726"/>
            <a:ext cx="7982618" cy="874713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378" y="4641424"/>
            <a:ext cx="7910119" cy="824686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843" y="5596156"/>
            <a:ext cx="5913190" cy="8594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7811" y="3581400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106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=1~6</a:t>
            </a:r>
            <a:endParaRPr lang="ko-KR" altLang="en-US" dirty="0"/>
          </a:p>
        </p:txBody>
      </p:sp>
      <p:cxnSp>
        <p:nvCxnSpPr>
          <p:cNvPr id="20" name="직선 화살표 연결선 19"/>
          <p:cNvCxnSpPr/>
          <p:nvPr/>
        </p:nvCxnSpPr>
        <p:spPr bwMode="auto">
          <a:xfrm>
            <a:off x="973822" y="3699545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7811" y="4521666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106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=1~6</a:t>
            </a:r>
            <a:endParaRPr lang="ko-KR" altLang="en-US" dirty="0"/>
          </a:p>
        </p:txBody>
      </p:sp>
      <p:cxnSp>
        <p:nvCxnSpPr>
          <p:cNvPr id="22" name="직선 화살표 연결선 21"/>
          <p:cNvCxnSpPr/>
          <p:nvPr/>
        </p:nvCxnSpPr>
        <p:spPr bwMode="auto">
          <a:xfrm>
            <a:off x="973822" y="4639811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7811" y="5478011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106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=1~6</a:t>
            </a:r>
            <a:endParaRPr lang="ko-KR" altLang="en-US" dirty="0"/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973822" y="5596156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135461" y="2400707"/>
            <a:ext cx="3170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Repetition of 6, 6, 6, 9 except for 36 around DC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1073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approved 60 MHz DBW in an 80 MHz frequency </a:t>
            </a:r>
            <a:r>
              <a:rPr lang="en-US" altLang="ko-KR" sz="2000" dirty="0" err="1" smtClean="0"/>
              <a:t>subblock</a:t>
            </a:r>
            <a:r>
              <a:rPr lang="en-US" altLang="ko-KR" sz="2000" dirty="0" smtClean="0"/>
              <a:t> where the highest 20 MHz </a:t>
            </a:r>
            <a:r>
              <a:rPr lang="en-US" altLang="ko-KR" sz="2000" dirty="0" err="1" smtClean="0"/>
              <a:t>subchannel</a:t>
            </a:r>
            <a:r>
              <a:rPr lang="en-US" altLang="ko-KR" sz="2000" dirty="0" smtClean="0"/>
              <a:t> is punctured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propose a 60 MHz DRU tone plan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order to show the benefit of our </a:t>
            </a:r>
            <a:r>
              <a:rPr lang="en-US" altLang="ko-KR" sz="2000" dirty="0" smtClean="0"/>
              <a:t>proposal, we analyze it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taking account of various factors such as power </a:t>
            </a:r>
            <a:r>
              <a:rPr lang="en-US" altLang="ko-KR" sz="2000" dirty="0"/>
              <a:t>boost gain, tone range, </a:t>
            </a:r>
            <a:r>
              <a:rPr lang="en-US" altLang="ko-KR" sz="2000" dirty="0" smtClean="0"/>
              <a:t>PAPR and channel smoothing complexity</a:t>
            </a:r>
          </a:p>
          <a:p>
            <a:pPr lvl="1"/>
            <a:r>
              <a:rPr lang="en-US" altLang="ko-KR" sz="1800" dirty="0" smtClean="0"/>
              <a:t>We compare our proposal with the tone plan proposed in [1]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252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pattern of the gap </a:t>
            </a:r>
            <a:r>
              <a:rPr lang="en-US" altLang="ko-KR" sz="2000" dirty="0" smtClean="0"/>
              <a:t>between </a:t>
            </a:r>
            <a:r>
              <a:rPr lang="en-US" altLang="ko-KR" sz="2000" dirty="0"/>
              <a:t>adjacent tones for </a:t>
            </a:r>
            <a:r>
              <a:rPr lang="en-US" altLang="ko-KR" sz="2000" dirty="0" smtClean="0"/>
              <a:t>our proposed 242 </a:t>
            </a:r>
            <a:r>
              <a:rPr lang="en-US" altLang="ko-KR" sz="2000" dirty="0"/>
              <a:t>DRUs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811" y="2787134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242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=1~3</a:t>
            </a:r>
            <a:endParaRPr lang="ko-KR" altLang="en-US" dirty="0"/>
          </a:p>
        </p:txBody>
      </p:sp>
      <p:cxnSp>
        <p:nvCxnSpPr>
          <p:cNvPr id="14" name="직선 화살표 연결선 13"/>
          <p:cNvCxnSpPr/>
          <p:nvPr/>
        </p:nvCxnSpPr>
        <p:spPr bwMode="auto">
          <a:xfrm>
            <a:off x="1007378" y="2863334"/>
            <a:ext cx="2133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007378" y="2558534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Gap between j-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tone and j+1-th tone, j=1~241</a:t>
            </a:r>
            <a:endParaRPr lang="ko-KR" alt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433" y="2904029"/>
            <a:ext cx="6934200" cy="360530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637" y="5073134"/>
            <a:ext cx="4185581" cy="379413"/>
          </a:xfrm>
          <a:prstGeom prst="rect">
            <a:avLst/>
          </a:prstGeom>
        </p:spPr>
      </p:pic>
      <p:cxnSp>
        <p:nvCxnSpPr>
          <p:cNvPr id="27" name="직선 화살표 연결선 26"/>
          <p:cNvCxnSpPr/>
          <p:nvPr/>
        </p:nvCxnSpPr>
        <p:spPr bwMode="auto">
          <a:xfrm>
            <a:off x="965433" y="2863334"/>
            <a:ext cx="0" cy="4132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7811" y="3853934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242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=1~3</a:t>
            </a:r>
            <a:endParaRPr lang="ko-KR" altLang="en-US" dirty="0"/>
          </a:p>
        </p:txBody>
      </p:sp>
      <p:cxnSp>
        <p:nvCxnSpPr>
          <p:cNvPr id="29" name="직선 화살표 연결선 28"/>
          <p:cNvCxnSpPr/>
          <p:nvPr/>
        </p:nvCxnSpPr>
        <p:spPr bwMode="auto">
          <a:xfrm>
            <a:off x="965433" y="3930134"/>
            <a:ext cx="0" cy="4132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7811" y="4996934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242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=1~3</a:t>
            </a:r>
            <a:endParaRPr lang="ko-KR" altLang="en-US" dirty="0"/>
          </a:p>
        </p:txBody>
      </p:sp>
      <p:cxnSp>
        <p:nvCxnSpPr>
          <p:cNvPr id="31" name="직선 화살표 연결선 30"/>
          <p:cNvCxnSpPr/>
          <p:nvPr/>
        </p:nvCxnSpPr>
        <p:spPr bwMode="auto">
          <a:xfrm>
            <a:off x="965433" y="5073134"/>
            <a:ext cx="0" cy="4132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 rot="5400000">
            <a:off x="4193555" y="3394179"/>
            <a:ext cx="364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/>
              <a:t>…</a:t>
            </a:r>
            <a:endParaRPr lang="ko-KR" altLang="en-US" sz="1800" b="1" dirty="0"/>
          </a:p>
        </p:txBody>
      </p:sp>
      <p:sp>
        <p:nvSpPr>
          <p:cNvPr id="33" name="TextBox 32"/>
          <p:cNvSpPr txBox="1"/>
          <p:nvPr/>
        </p:nvSpPr>
        <p:spPr>
          <a:xfrm rot="5400000">
            <a:off x="4193555" y="4477757"/>
            <a:ext cx="364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/>
              <a:t>…</a:t>
            </a:r>
            <a:endParaRPr lang="ko-KR" altLang="en-US" sz="1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135461" y="2400707"/>
            <a:ext cx="3170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Repetition of 3 except for 30 around DC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378" y="3936534"/>
            <a:ext cx="6892255" cy="32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742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pattern of the gap </a:t>
            </a:r>
            <a:r>
              <a:rPr lang="en-US" altLang="ko-KR" sz="2000" dirty="0" smtClean="0"/>
              <a:t>between </a:t>
            </a:r>
            <a:r>
              <a:rPr lang="en-US" altLang="ko-KR" sz="2000" dirty="0"/>
              <a:t>adjacent tones for </a:t>
            </a:r>
            <a:r>
              <a:rPr lang="en-US" altLang="ko-KR" sz="2000" dirty="0" smtClean="0"/>
              <a:t>26 DRUs in [1]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778" y="2571664"/>
            <a:ext cx="1117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26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=1~18, 20~28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 bwMode="auto">
          <a:xfrm>
            <a:off x="1117833" y="2631086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직선 화살표 연결선 11"/>
          <p:cNvCxnSpPr/>
          <p:nvPr/>
        </p:nvCxnSpPr>
        <p:spPr bwMode="auto">
          <a:xfrm>
            <a:off x="1219200" y="2571664"/>
            <a:ext cx="2133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143000" y="2266864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Gap between j-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tone and j+1-th tone, j=1~25</a:t>
            </a:r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848" y="2602424"/>
            <a:ext cx="6994321" cy="364597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648200" y="2237167"/>
            <a:ext cx="3604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There are irregular patterns besides the gap around DC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3007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pattern of the gap </a:t>
            </a:r>
            <a:r>
              <a:rPr lang="en-US" altLang="ko-KR" sz="2000" dirty="0" smtClean="0"/>
              <a:t>between </a:t>
            </a:r>
            <a:r>
              <a:rPr lang="en-US" altLang="ko-KR" sz="2000" dirty="0"/>
              <a:t>adjacent tones for </a:t>
            </a:r>
            <a:r>
              <a:rPr lang="en-US" altLang="ko-KR" sz="2000" dirty="0" smtClean="0"/>
              <a:t>52 DRUs in [1]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778" y="2514600"/>
            <a:ext cx="829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52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=1~12</a:t>
            </a:r>
            <a:endParaRPr lang="ko-KR" altLang="en-US" dirty="0"/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829811" y="2574022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6778" y="4572000"/>
            <a:ext cx="829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52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=1~12</a:t>
            </a:r>
            <a:endParaRPr lang="ko-KR" altLang="en-US" dirty="0"/>
          </a:p>
        </p:txBody>
      </p:sp>
      <p:cxnSp>
        <p:nvCxnSpPr>
          <p:cNvPr id="13" name="직선 화살표 연결선 12"/>
          <p:cNvCxnSpPr/>
          <p:nvPr/>
        </p:nvCxnSpPr>
        <p:spPr bwMode="auto">
          <a:xfrm>
            <a:off x="829811" y="4631422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직선 화살표 연결선 13"/>
          <p:cNvCxnSpPr/>
          <p:nvPr/>
        </p:nvCxnSpPr>
        <p:spPr bwMode="auto">
          <a:xfrm>
            <a:off x="914400" y="2514600"/>
            <a:ext cx="2133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838200" y="2209800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Gap between j-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tone and j+1-th tone, j=1~51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45" y="2565633"/>
            <a:ext cx="7870647" cy="1662335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145" y="4585708"/>
            <a:ext cx="6435055" cy="163247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712865" y="2129135"/>
            <a:ext cx="3939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There are irregular patterns besides the gap around DC</a:t>
            </a:r>
          </a:p>
          <a:p>
            <a:r>
              <a:rPr lang="en-US" altLang="ko-KR" dirty="0"/>
              <a:t>P</a:t>
            </a:r>
            <a:r>
              <a:rPr lang="en-US" altLang="ko-KR" dirty="0" smtClean="0"/>
              <a:t>attern is reversed in some DRUs from a specific tone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70467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pattern of the gap </a:t>
            </a:r>
            <a:r>
              <a:rPr lang="en-US" altLang="ko-KR" sz="2000" dirty="0" smtClean="0"/>
              <a:t>between </a:t>
            </a:r>
            <a:r>
              <a:rPr lang="en-US" altLang="ko-KR" sz="2000" dirty="0"/>
              <a:t>adjacent tones for </a:t>
            </a:r>
            <a:r>
              <a:rPr lang="en-US" altLang="ko-KR" sz="2000" dirty="0" smtClean="0"/>
              <a:t>106 DRUs in [1]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811" y="2514600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106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=1~6</a:t>
            </a:r>
            <a:endParaRPr lang="ko-KR" altLang="en-US" dirty="0"/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973822" y="2607578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직선 화살표 연결선 13"/>
          <p:cNvCxnSpPr/>
          <p:nvPr/>
        </p:nvCxnSpPr>
        <p:spPr bwMode="auto">
          <a:xfrm>
            <a:off x="1007378" y="2590800"/>
            <a:ext cx="2133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007378" y="2286000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Gap between j-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tone and j+1-th tone, j=1~105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7811" y="3581400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106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=1~6</a:t>
            </a:r>
            <a:endParaRPr lang="ko-KR" altLang="en-US" dirty="0"/>
          </a:p>
        </p:txBody>
      </p:sp>
      <p:cxnSp>
        <p:nvCxnSpPr>
          <p:cNvPr id="20" name="직선 화살표 연결선 19"/>
          <p:cNvCxnSpPr/>
          <p:nvPr/>
        </p:nvCxnSpPr>
        <p:spPr bwMode="auto">
          <a:xfrm>
            <a:off x="973822" y="3674378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7811" y="4521666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106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=1~6</a:t>
            </a:r>
            <a:endParaRPr lang="ko-KR" altLang="en-US" dirty="0"/>
          </a:p>
        </p:txBody>
      </p:sp>
      <p:cxnSp>
        <p:nvCxnSpPr>
          <p:cNvPr id="22" name="직선 화살표 연결선 21"/>
          <p:cNvCxnSpPr/>
          <p:nvPr/>
        </p:nvCxnSpPr>
        <p:spPr bwMode="auto">
          <a:xfrm>
            <a:off x="973822" y="4614644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7811" y="5478011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106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=1~6</a:t>
            </a:r>
            <a:endParaRPr lang="ko-KR" altLang="en-US" dirty="0"/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973822" y="5570989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378" y="2628900"/>
            <a:ext cx="7908022" cy="82232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379" y="3640137"/>
            <a:ext cx="7908022" cy="816179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485" y="4582096"/>
            <a:ext cx="7912916" cy="82641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9963" y="5533638"/>
            <a:ext cx="5880682" cy="832237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712865" y="2129135"/>
            <a:ext cx="3939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There are irregular patterns besides the gap around DC</a:t>
            </a:r>
          </a:p>
          <a:p>
            <a:r>
              <a:rPr lang="en-US" altLang="ko-KR" dirty="0"/>
              <a:t>P</a:t>
            </a:r>
            <a:r>
              <a:rPr lang="en-US" altLang="ko-KR" dirty="0" smtClean="0"/>
              <a:t>attern is shifted in some DRUs from a specific tone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6275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pattern of the gap </a:t>
            </a:r>
            <a:r>
              <a:rPr lang="en-US" altLang="ko-KR" sz="2000" dirty="0" smtClean="0"/>
              <a:t>between </a:t>
            </a:r>
            <a:r>
              <a:rPr lang="en-US" altLang="ko-KR" sz="2000" dirty="0"/>
              <a:t>adjacent tones for </a:t>
            </a:r>
            <a:r>
              <a:rPr lang="en-US" altLang="ko-KR" sz="2000" dirty="0" smtClean="0"/>
              <a:t>242 DRUs in [1]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811" y="2514600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242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=1~3</a:t>
            </a:r>
            <a:endParaRPr lang="ko-KR" altLang="en-US" dirty="0"/>
          </a:p>
        </p:txBody>
      </p:sp>
      <p:cxnSp>
        <p:nvCxnSpPr>
          <p:cNvPr id="14" name="직선 화살표 연결선 13"/>
          <p:cNvCxnSpPr/>
          <p:nvPr/>
        </p:nvCxnSpPr>
        <p:spPr bwMode="auto">
          <a:xfrm>
            <a:off x="1007378" y="2590800"/>
            <a:ext cx="2133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007378" y="2286000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Gap between j-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tone and j+1-th tone, j=1~241</a:t>
            </a:r>
            <a:endParaRPr lang="ko-KR" altLang="en-US" dirty="0"/>
          </a:p>
        </p:txBody>
      </p:sp>
      <p:cxnSp>
        <p:nvCxnSpPr>
          <p:cNvPr id="27" name="직선 화살표 연결선 26"/>
          <p:cNvCxnSpPr/>
          <p:nvPr/>
        </p:nvCxnSpPr>
        <p:spPr bwMode="auto">
          <a:xfrm>
            <a:off x="965433" y="2590800"/>
            <a:ext cx="0" cy="4132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7811" y="3581400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242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=1~3</a:t>
            </a:r>
            <a:endParaRPr lang="ko-KR" altLang="en-US" dirty="0"/>
          </a:p>
        </p:txBody>
      </p:sp>
      <p:cxnSp>
        <p:nvCxnSpPr>
          <p:cNvPr id="29" name="직선 화살표 연결선 28"/>
          <p:cNvCxnSpPr/>
          <p:nvPr/>
        </p:nvCxnSpPr>
        <p:spPr bwMode="auto">
          <a:xfrm>
            <a:off x="965433" y="3657600"/>
            <a:ext cx="0" cy="4132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7811" y="4724400"/>
            <a:ext cx="92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242 </a:t>
            </a:r>
            <a:r>
              <a:rPr lang="en-US" altLang="ko-KR" dirty="0" err="1" smtClean="0"/>
              <a:t>DRU_i</a:t>
            </a:r>
            <a:endParaRPr lang="en-US" altLang="ko-KR" dirty="0" smtClean="0"/>
          </a:p>
          <a:p>
            <a:pPr algn="r"/>
            <a:r>
              <a:rPr lang="en-US" altLang="ko-KR" dirty="0" err="1" smtClean="0"/>
              <a:t>i</a:t>
            </a:r>
            <a:r>
              <a:rPr lang="en-US" altLang="ko-KR" dirty="0" smtClean="0"/>
              <a:t>=1~3</a:t>
            </a:r>
            <a:endParaRPr lang="ko-KR" altLang="en-US" dirty="0"/>
          </a:p>
        </p:txBody>
      </p:sp>
      <p:cxnSp>
        <p:nvCxnSpPr>
          <p:cNvPr id="31" name="직선 화살표 연결선 30"/>
          <p:cNvCxnSpPr/>
          <p:nvPr/>
        </p:nvCxnSpPr>
        <p:spPr bwMode="auto">
          <a:xfrm>
            <a:off x="965433" y="4800600"/>
            <a:ext cx="0" cy="4132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 rot="5400000">
            <a:off x="4193555" y="3121645"/>
            <a:ext cx="364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/>
              <a:t>…</a:t>
            </a:r>
            <a:endParaRPr lang="ko-KR" altLang="en-US" sz="1800" b="1" dirty="0"/>
          </a:p>
        </p:txBody>
      </p:sp>
      <p:sp>
        <p:nvSpPr>
          <p:cNvPr id="33" name="TextBox 32"/>
          <p:cNvSpPr txBox="1"/>
          <p:nvPr/>
        </p:nvSpPr>
        <p:spPr>
          <a:xfrm rot="5400000">
            <a:off x="4193555" y="4205223"/>
            <a:ext cx="364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/>
              <a:t>…</a:t>
            </a:r>
            <a:endParaRPr lang="ko-KR" altLang="en-US" sz="1800" b="1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378" y="2633405"/>
            <a:ext cx="6892255" cy="35959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768" y="3681209"/>
            <a:ext cx="6883866" cy="36578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766" y="4820970"/>
            <a:ext cx="4123189" cy="36063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135461" y="2237601"/>
            <a:ext cx="3170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Repetition of 3 except for 26 around DC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821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altLang="ko-KR" dirty="0" smtClean="0"/>
              <a:t>Proposed 60 MHz DRU Tone Plan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986434"/>
              </p:ext>
            </p:extLst>
          </p:nvPr>
        </p:nvGraphicFramePr>
        <p:xfrm>
          <a:off x="838200" y="1337345"/>
          <a:ext cx="7848601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1601">
                  <a:extLst>
                    <a:ext uri="{9D8B030D-6E8A-4147-A177-3AD203B41FA5}">
                      <a16:colId xmlns:a16="http://schemas.microsoft.com/office/drawing/2014/main" val="1037506838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4149894692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2862359273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3979920782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2364052451"/>
                    </a:ext>
                  </a:extLst>
                </a:gridCol>
                <a:gridCol w="1381400">
                  <a:extLst>
                    <a:ext uri="{9D8B030D-6E8A-4147-A177-3AD203B41FA5}">
                      <a16:colId xmlns:a16="http://schemas.microsoft.com/office/drawing/2014/main" val="3714285690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60 MHz UHR TB PPDU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86702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2365488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altLang="ko-KR" sz="9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=1:28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[-499:27:-40, 14:27:203]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[-487:27:-28, 26:27:215]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[-493:27:-34, 20:27:209]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[-481:27:-22, 32:27:221]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[-475:27:-16, 38:27:227]</a:t>
                      </a:r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3239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[-496:27:-37, 17:27:206]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[-484:27:-25, 29:27:218]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[-490:27:-31, 23:27:212]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[-478:27:-19, 35:27:224]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7529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[-497:27:-38, 16:27:205]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[-485:27:-26, 28:27:217]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[-491:27:-32, 22:27:211]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[-479:27:-20, 34:27:223]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[-473:27:-14, 40:27:229]</a:t>
                      </a:r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15128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[-494:27:-35, 19:27:208]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[-482:27:-23, 31:27:220]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[-488:27:-29, 25:27:214]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DRU18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[-476:27:-17, 37:27:226]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DRU19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[not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defined]</a:t>
                      </a:r>
                      <a:endParaRPr lang="ko-KR" altLang="en-US" sz="9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02689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DRU20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[-498:27:-39, 15:27:204]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DRU21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[-486:27:-27, 27:27:216]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DRU22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[-492:27:-33, 21:27:210]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DRU23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[-480:27:-21, 33:27:222]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DRU24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[-474:27:-15, 39:27:228]</a:t>
                      </a:r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879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DRU25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[-495:27:-36, 18:27:207]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DRU26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[-483:27:-24, 30:27:219]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[-489:27:-30, 24:27:213]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DRU28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[-477:27:-18, 36:27:225]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179515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altLang="ko-KR" sz="9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=1:12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20054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[DRU10, DRU11]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[DRU12, DRU13]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[DRU15, DRU16]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[DRU17, DRU18]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06758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[DRU20, DRU21]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[DRU22, DRU23]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[DRU25, DRU26]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26-tone [DRU27, DRU28]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7729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altLang="ko-KR" sz="9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=1:6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, DRU2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[230 236]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3, DRU4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233,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239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5, DRU6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232,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238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ko-KR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7, DRU8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235,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241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ko-KR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379487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9, DRU10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231,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237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ko-KR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</a:p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-tone 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1, DRU12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],</a:t>
                      </a:r>
                      <a:endParaRPr lang="en-US" altLang="ko-KR" sz="9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latinLnBrk="1"/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234,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240</a:t>
                      </a:r>
                      <a:r>
                        <a:rPr lang="pl-PL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ko-KR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6100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altLang="ko-KR" sz="9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=1:3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[-499:3:-16, 14:3:251]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[-497:3:-14, 16:3:253]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[-498:3:-15, 15:3:252]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0148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095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Power Boost Gain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proposed DRUs have the following power boost gains</a:t>
            </a:r>
          </a:p>
          <a:p>
            <a:pPr lvl="1"/>
            <a:r>
              <a:rPr lang="en-US" altLang="ko-KR" sz="1800" dirty="0" smtClean="0"/>
              <a:t>Each gain is the maximum each DRU can obtain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The tone plan in [1] </a:t>
            </a:r>
            <a:r>
              <a:rPr lang="en-US" altLang="ko-KR" sz="2000" dirty="0"/>
              <a:t>also achieves the </a:t>
            </a:r>
            <a:r>
              <a:rPr lang="en-US" altLang="ko-KR" sz="2000" dirty="0" smtClean="0"/>
              <a:t>same power boost gain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283854"/>
              </p:ext>
            </p:extLst>
          </p:nvPr>
        </p:nvGraphicFramePr>
        <p:xfrm>
          <a:off x="1219200" y="2514600"/>
          <a:ext cx="3048001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80278049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137670842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6168719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 Size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Max.</a:t>
                      </a:r>
                      <a:r>
                        <a:rPr lang="en-US" altLang="ko-KR" sz="1200" baseline="0" dirty="0" smtClean="0"/>
                        <a:t> # of tones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per 1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Power Boost Gain (dB)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97685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11.14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130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8.12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8629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6.37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3257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242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4.15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3989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631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Tone Range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conventional 80 MHz RRU tone plan has the following tone range</a:t>
            </a:r>
          </a:p>
          <a:p>
            <a:pPr lvl="1"/>
            <a:r>
              <a:rPr lang="en-US" altLang="ko-KR" sz="1800" dirty="0" smtClean="0"/>
              <a:t>Left guard: [-512 ~ -501]</a:t>
            </a:r>
          </a:p>
          <a:p>
            <a:pPr lvl="1"/>
            <a:r>
              <a:rPr lang="en-US" altLang="ko-KR" sz="1800" dirty="0" smtClean="0"/>
              <a:t>DC: [-11 ~ 11]</a:t>
            </a:r>
          </a:p>
          <a:p>
            <a:pPr lvl="1"/>
            <a:r>
              <a:rPr lang="en-US" altLang="ko-KR" sz="1800" dirty="0" smtClean="0"/>
              <a:t>Third 242 RRU: [12 ~ 253]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 proposed tone plan which tone range </a:t>
            </a:r>
            <a:r>
              <a:rPr lang="en-US" altLang="ko-KR" sz="2000" dirty="0"/>
              <a:t>is [-499 ~ -</a:t>
            </a:r>
            <a:r>
              <a:rPr lang="en-US" altLang="ko-KR" sz="2000" dirty="0" smtClean="0"/>
              <a:t>14, 14 </a:t>
            </a:r>
            <a:r>
              <a:rPr lang="en-US" altLang="ko-KR" sz="2000" dirty="0"/>
              <a:t>~ </a:t>
            </a:r>
            <a:r>
              <a:rPr lang="en-US" altLang="ko-KR" sz="2000" dirty="0" smtClean="0"/>
              <a:t>253] has no tones overlapped with DC </a:t>
            </a:r>
            <a:r>
              <a:rPr lang="en-US" altLang="ko-KR" sz="2000" dirty="0"/>
              <a:t>/</a:t>
            </a:r>
            <a:r>
              <a:rPr lang="en-US" altLang="ko-KR" sz="2000" dirty="0" smtClean="0"/>
              <a:t> guard tones or beyond the third 242 RRU</a:t>
            </a:r>
          </a:p>
          <a:p>
            <a:pPr lvl="1"/>
            <a:r>
              <a:rPr lang="en-US" altLang="ko-KR" sz="1800" dirty="0" smtClean="0"/>
              <a:t>Thus</a:t>
            </a:r>
            <a:r>
              <a:rPr lang="en-US" altLang="ko-KR" sz="1800" dirty="0"/>
              <a:t>, there is no additional issue related to interference, mask requirement, signal loss, etc.</a:t>
            </a:r>
          </a:p>
          <a:p>
            <a:pPr lvl="1"/>
            <a:r>
              <a:rPr lang="en-US" altLang="ko-KR" sz="1800" dirty="0" smtClean="0"/>
              <a:t>The tone plan proposed in [1] also has no additional issue</a:t>
            </a:r>
          </a:p>
          <a:p>
            <a:pPr lvl="2"/>
            <a:r>
              <a:rPr lang="en-US" altLang="ko-KR" sz="1600" dirty="0"/>
              <a:t>Tone range: [-</a:t>
            </a:r>
            <a:r>
              <a:rPr lang="en-US" altLang="ko-KR" sz="1600" dirty="0" smtClean="0"/>
              <a:t>495 ~ -12, </a:t>
            </a:r>
            <a:r>
              <a:rPr lang="en-US" altLang="ko-KR" sz="1600" dirty="0"/>
              <a:t>12 ~ 253]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666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Tone Range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Furthermore, the proposed 26 / 52 / 106 DRUs have a smaller number of tones adjacent to the highest 20 MHz channel</a:t>
            </a:r>
          </a:p>
          <a:p>
            <a:pPr lvl="1"/>
            <a:r>
              <a:rPr lang="en-US" altLang="ko-KR" sz="1800" dirty="0"/>
              <a:t>Interference effect, signal loss and mask requirement may be less serious for small DRUs compared to those in [1]</a:t>
            </a:r>
          </a:p>
          <a:p>
            <a:pPr lvl="1"/>
            <a:r>
              <a:rPr lang="en-US" altLang="ko-KR" sz="1800" dirty="0" smtClean="0"/>
              <a:t>Note that the tone range of small DRUs are as follows</a:t>
            </a:r>
          </a:p>
          <a:p>
            <a:pPr lvl="2"/>
            <a:r>
              <a:rPr lang="en-US" altLang="ko-KR" sz="1600" dirty="0" smtClean="0"/>
              <a:t>Proposed 26/52 DRUs: [-499 ~ -14, 14 ~ 229]</a:t>
            </a:r>
          </a:p>
          <a:p>
            <a:pPr lvl="2"/>
            <a:r>
              <a:rPr lang="en-US" altLang="ko-KR" sz="1600" dirty="0" smtClean="0"/>
              <a:t>Proposed 106 DRUs: </a:t>
            </a:r>
            <a:r>
              <a:rPr lang="en-US" altLang="ko-KR" sz="1600" dirty="0"/>
              <a:t>[-499 ~ -</a:t>
            </a:r>
            <a:r>
              <a:rPr lang="en-US" altLang="ko-KR" sz="1600" dirty="0" smtClean="0"/>
              <a:t>17, 14 </a:t>
            </a:r>
            <a:r>
              <a:rPr lang="en-US" altLang="ko-KR" sz="1600" dirty="0"/>
              <a:t>~ </a:t>
            </a:r>
            <a:r>
              <a:rPr lang="en-US" altLang="ko-KR" sz="1600" dirty="0" smtClean="0"/>
              <a:t>241]</a:t>
            </a:r>
          </a:p>
          <a:p>
            <a:pPr lvl="2"/>
            <a:r>
              <a:rPr lang="en-US" altLang="ko-KR" sz="1600" dirty="0" smtClean="0"/>
              <a:t>26/52 DRUs in [1]: </a:t>
            </a:r>
            <a:r>
              <a:rPr lang="en-US" altLang="ko-KR" sz="1600" dirty="0"/>
              <a:t>[-</a:t>
            </a:r>
            <a:r>
              <a:rPr lang="en-US" altLang="ko-KR" sz="1600" dirty="0" smtClean="0"/>
              <a:t>489 </a:t>
            </a:r>
            <a:r>
              <a:rPr lang="en-US" altLang="ko-KR" sz="1600" dirty="0"/>
              <a:t>~ </a:t>
            </a:r>
            <a:r>
              <a:rPr lang="en-US" altLang="ko-KR" sz="1600" dirty="0" smtClean="0"/>
              <a:t>-139, -126 ~ -12, 12 </a:t>
            </a:r>
            <a:r>
              <a:rPr lang="en-US" altLang="ko-KR" sz="1600" dirty="0"/>
              <a:t>~ </a:t>
            </a:r>
            <a:r>
              <a:rPr lang="en-US" altLang="ko-KR" sz="1600" dirty="0" smtClean="0"/>
              <a:t>247]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106 DRUs in [1]: </a:t>
            </a:r>
            <a:r>
              <a:rPr lang="en-US" altLang="ko-KR" sz="1600" dirty="0"/>
              <a:t>[-</a:t>
            </a:r>
            <a:r>
              <a:rPr lang="en-US" altLang="ko-KR" sz="1600" dirty="0" smtClean="0"/>
              <a:t>495 </a:t>
            </a:r>
            <a:r>
              <a:rPr lang="en-US" altLang="ko-KR" sz="1600" dirty="0"/>
              <a:t>~ </a:t>
            </a:r>
            <a:r>
              <a:rPr lang="en-US" altLang="ko-KR" sz="1600" dirty="0" smtClean="0"/>
              <a:t>-139, -126 ~ -12, 12 </a:t>
            </a:r>
            <a:r>
              <a:rPr lang="en-US" altLang="ko-KR" sz="1600" dirty="0"/>
              <a:t>~ </a:t>
            </a:r>
            <a:r>
              <a:rPr lang="en-US" altLang="ko-KR" sz="1600" dirty="0" smtClean="0"/>
              <a:t>253]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grpSp>
        <p:nvGrpSpPr>
          <p:cNvPr id="88" name="그룹 87"/>
          <p:cNvGrpSpPr/>
          <p:nvPr/>
        </p:nvGrpSpPr>
        <p:grpSpPr>
          <a:xfrm>
            <a:off x="321578" y="4648200"/>
            <a:ext cx="7451521" cy="1740447"/>
            <a:chOff x="-60121" y="4660353"/>
            <a:chExt cx="7451521" cy="1740447"/>
          </a:xfrm>
        </p:grpSpPr>
        <p:grpSp>
          <p:nvGrpSpPr>
            <p:cNvPr id="54" name="그룹 53"/>
            <p:cNvGrpSpPr/>
            <p:nvPr/>
          </p:nvGrpSpPr>
          <p:grpSpPr>
            <a:xfrm>
              <a:off x="1447800" y="4724400"/>
              <a:ext cx="5943600" cy="1676400"/>
              <a:chOff x="1447800" y="4724400"/>
              <a:chExt cx="5943600" cy="1676400"/>
            </a:xfrm>
          </p:grpSpPr>
          <p:grpSp>
            <p:nvGrpSpPr>
              <p:cNvPr id="41" name="그룹 40"/>
              <p:cNvGrpSpPr/>
              <p:nvPr/>
            </p:nvGrpSpPr>
            <p:grpSpPr>
              <a:xfrm>
                <a:off x="1447800" y="5486400"/>
                <a:ext cx="5562600" cy="609600"/>
                <a:chOff x="2133600" y="3352800"/>
                <a:chExt cx="5562600" cy="609600"/>
              </a:xfrm>
            </p:grpSpPr>
            <p:cxnSp>
              <p:nvCxnSpPr>
                <p:cNvPr id="8" name="직선 연결선 7"/>
                <p:cNvCxnSpPr/>
                <p:nvPr/>
              </p:nvCxnSpPr>
              <p:spPr bwMode="auto">
                <a:xfrm>
                  <a:off x="2133600" y="3733800"/>
                  <a:ext cx="5562600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0" name="직선 화살표 연결선 9"/>
                <p:cNvCxnSpPr/>
                <p:nvPr/>
              </p:nvCxnSpPr>
              <p:spPr bwMode="auto">
                <a:xfrm flipV="1">
                  <a:off x="43449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16" name="직선 화살표 연결선 15"/>
                <p:cNvCxnSpPr/>
                <p:nvPr/>
              </p:nvCxnSpPr>
              <p:spPr bwMode="auto">
                <a:xfrm flipV="1">
                  <a:off x="44973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18" name="직선 화살표 연결선 17"/>
                <p:cNvCxnSpPr/>
                <p:nvPr/>
              </p:nvCxnSpPr>
              <p:spPr bwMode="auto">
                <a:xfrm flipV="1">
                  <a:off x="46497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19" name="직선 화살표 연결선 18"/>
                <p:cNvCxnSpPr/>
                <p:nvPr/>
              </p:nvCxnSpPr>
              <p:spPr bwMode="auto">
                <a:xfrm flipV="1">
                  <a:off x="48021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0" name="직선 화살표 연결선 19"/>
                <p:cNvCxnSpPr/>
                <p:nvPr/>
              </p:nvCxnSpPr>
              <p:spPr bwMode="auto">
                <a:xfrm flipV="1">
                  <a:off x="49545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1" name="직선 화살표 연결선 20"/>
                <p:cNvCxnSpPr/>
                <p:nvPr/>
              </p:nvCxnSpPr>
              <p:spPr bwMode="auto">
                <a:xfrm flipV="1">
                  <a:off x="51069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2" name="직선 화살표 연결선 21"/>
                <p:cNvCxnSpPr/>
                <p:nvPr/>
              </p:nvCxnSpPr>
              <p:spPr bwMode="auto">
                <a:xfrm flipV="1">
                  <a:off x="52593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3" name="직선 화살표 연결선 22"/>
                <p:cNvCxnSpPr/>
                <p:nvPr/>
              </p:nvCxnSpPr>
              <p:spPr bwMode="auto">
                <a:xfrm flipV="1">
                  <a:off x="54117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4" name="직선 화살표 연결선 23"/>
                <p:cNvCxnSpPr/>
                <p:nvPr/>
              </p:nvCxnSpPr>
              <p:spPr bwMode="auto">
                <a:xfrm flipV="1">
                  <a:off x="55641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5" name="직선 화살표 연결선 24"/>
                <p:cNvCxnSpPr/>
                <p:nvPr/>
              </p:nvCxnSpPr>
              <p:spPr bwMode="auto">
                <a:xfrm flipV="1">
                  <a:off x="57165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6" name="직선 화살표 연결선 25"/>
                <p:cNvCxnSpPr/>
                <p:nvPr/>
              </p:nvCxnSpPr>
              <p:spPr bwMode="auto">
                <a:xfrm flipV="1">
                  <a:off x="58689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7" name="직선 화살표 연결선 26"/>
                <p:cNvCxnSpPr/>
                <p:nvPr/>
              </p:nvCxnSpPr>
              <p:spPr bwMode="auto">
                <a:xfrm flipV="1">
                  <a:off x="60213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8" name="직선 화살표 연결선 27"/>
                <p:cNvCxnSpPr/>
                <p:nvPr/>
              </p:nvCxnSpPr>
              <p:spPr bwMode="auto">
                <a:xfrm flipV="1">
                  <a:off x="61737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9" name="직선 화살표 연결선 28"/>
                <p:cNvCxnSpPr/>
                <p:nvPr/>
              </p:nvCxnSpPr>
              <p:spPr bwMode="auto">
                <a:xfrm flipV="1">
                  <a:off x="63261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30" name="직선 화살표 연결선 29"/>
                <p:cNvCxnSpPr/>
                <p:nvPr/>
              </p:nvCxnSpPr>
              <p:spPr bwMode="auto">
                <a:xfrm flipV="1">
                  <a:off x="64785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31" name="직선 화살표 연결선 30"/>
                <p:cNvCxnSpPr/>
                <p:nvPr/>
              </p:nvCxnSpPr>
              <p:spPr bwMode="auto">
                <a:xfrm flipV="1">
                  <a:off x="66309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32" name="직선 화살표 연결선 31"/>
                <p:cNvCxnSpPr/>
                <p:nvPr/>
              </p:nvCxnSpPr>
              <p:spPr bwMode="auto">
                <a:xfrm flipV="1">
                  <a:off x="67833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33" name="직선 화살표 연결선 32"/>
                <p:cNvCxnSpPr/>
                <p:nvPr/>
              </p:nvCxnSpPr>
              <p:spPr bwMode="auto">
                <a:xfrm flipV="1">
                  <a:off x="69357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34" name="직선 화살표 연결선 33"/>
                <p:cNvCxnSpPr/>
                <p:nvPr/>
              </p:nvCxnSpPr>
              <p:spPr bwMode="auto">
                <a:xfrm flipV="1">
                  <a:off x="2438400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35" name="직선 화살표 연결선 34"/>
                <p:cNvCxnSpPr/>
                <p:nvPr/>
              </p:nvCxnSpPr>
              <p:spPr bwMode="auto">
                <a:xfrm flipV="1">
                  <a:off x="2590800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36" name="직선 화살표 연결선 35"/>
                <p:cNvCxnSpPr/>
                <p:nvPr/>
              </p:nvCxnSpPr>
              <p:spPr bwMode="auto">
                <a:xfrm flipV="1">
                  <a:off x="2743200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37" name="TextBox 36"/>
                <p:cNvSpPr txBox="1"/>
                <p:nvPr/>
              </p:nvSpPr>
              <p:spPr>
                <a:xfrm>
                  <a:off x="2259244" y="3762345"/>
                  <a:ext cx="543695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700" dirty="0" smtClean="0"/>
                    <a:t>228 229 230                          …                                   240 241 242 243 244 245 246 247 248 249 250 251 252 253 254 255 256 257 258 259 …</a:t>
                  </a:r>
                  <a:endParaRPr lang="ko-KR" altLang="en-US" sz="700" dirty="0"/>
                </a:p>
              </p:txBody>
            </p:sp>
            <p:cxnSp>
              <p:nvCxnSpPr>
                <p:cNvPr id="39" name="직선 화살표 연결선 38"/>
                <p:cNvCxnSpPr/>
                <p:nvPr/>
              </p:nvCxnSpPr>
              <p:spPr bwMode="auto">
                <a:xfrm flipV="1">
                  <a:off x="70881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40" name="직선 화살표 연결선 39"/>
                <p:cNvCxnSpPr/>
                <p:nvPr/>
              </p:nvCxnSpPr>
              <p:spPr bwMode="auto">
                <a:xfrm flipV="1">
                  <a:off x="7240588" y="3352800"/>
                  <a:ext cx="0" cy="3810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</p:grpSp>
          <p:cxnSp>
            <p:nvCxnSpPr>
              <p:cNvPr id="45" name="직선 연결선 44"/>
              <p:cNvCxnSpPr/>
              <p:nvPr/>
            </p:nvCxnSpPr>
            <p:spPr bwMode="auto">
              <a:xfrm>
                <a:off x="1447800" y="4724400"/>
                <a:ext cx="4572000" cy="0"/>
              </a:xfrm>
              <a:prstGeom prst="line">
                <a:avLst/>
              </a:prstGeom>
              <a:ln w="12700"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직선 연결선 46"/>
              <p:cNvCxnSpPr/>
              <p:nvPr/>
            </p:nvCxnSpPr>
            <p:spPr bwMode="auto">
              <a:xfrm>
                <a:off x="6019800" y="4724400"/>
                <a:ext cx="0" cy="1676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직선 연결선 49"/>
              <p:cNvCxnSpPr/>
              <p:nvPr/>
            </p:nvCxnSpPr>
            <p:spPr bwMode="auto">
              <a:xfrm>
                <a:off x="1447800" y="6400800"/>
                <a:ext cx="4572000" cy="0"/>
              </a:xfrm>
              <a:prstGeom prst="line">
                <a:avLst/>
              </a:prstGeom>
              <a:ln w="12700"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직선 연결선 50"/>
              <p:cNvCxnSpPr/>
              <p:nvPr/>
            </p:nvCxnSpPr>
            <p:spPr bwMode="auto">
              <a:xfrm>
                <a:off x="6019800" y="4724400"/>
                <a:ext cx="1371600" cy="0"/>
              </a:xfrm>
              <a:prstGeom prst="line">
                <a:avLst/>
              </a:prstGeom>
              <a:ln w="12700"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직선 연결선 52"/>
              <p:cNvCxnSpPr/>
              <p:nvPr/>
            </p:nvCxnSpPr>
            <p:spPr bwMode="auto">
              <a:xfrm>
                <a:off x="6019800" y="6400800"/>
                <a:ext cx="1371600" cy="0"/>
              </a:xfrm>
              <a:prstGeom prst="line">
                <a:avLst/>
              </a:prstGeom>
              <a:ln w="12700"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직선 연결선 54"/>
            <p:cNvCxnSpPr/>
            <p:nvPr/>
          </p:nvCxnSpPr>
          <p:spPr bwMode="auto">
            <a:xfrm>
              <a:off x="1447800" y="4953000"/>
              <a:ext cx="4256204" cy="0"/>
            </a:xfrm>
            <a:prstGeom prst="line">
              <a:avLst/>
            </a:prstGeom>
            <a:ln w="12700">
              <a:solidFill>
                <a:srgbClr val="0070C0"/>
              </a:solidFill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 bwMode="auto">
            <a:xfrm>
              <a:off x="1447800" y="6324600"/>
              <a:ext cx="4256204" cy="0"/>
            </a:xfrm>
            <a:prstGeom prst="line">
              <a:avLst/>
            </a:prstGeom>
            <a:ln w="12700">
              <a:solidFill>
                <a:srgbClr val="0070C0"/>
              </a:solidFill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직선 연결선 59"/>
            <p:cNvCxnSpPr/>
            <p:nvPr/>
          </p:nvCxnSpPr>
          <p:spPr bwMode="auto">
            <a:xfrm flipH="1">
              <a:off x="5704004" y="4953000"/>
              <a:ext cx="10995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5068095" y="4660353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solidFill>
                    <a:srgbClr val="FF0000"/>
                  </a:solidFill>
                </a:rPr>
                <a:t>3</a:t>
              </a:r>
              <a:r>
                <a:rPr lang="en-US" altLang="ko-KR" baseline="30000" dirty="0">
                  <a:solidFill>
                    <a:srgbClr val="FF0000"/>
                  </a:solidFill>
                </a:rPr>
                <a:t>rd</a:t>
              </a:r>
              <a:r>
                <a:rPr lang="en-US" altLang="ko-KR" dirty="0">
                  <a:solidFill>
                    <a:srgbClr val="FF0000"/>
                  </a:solidFill>
                </a:rPr>
                <a:t> 20 MHz 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023296" y="4660487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>
                  <a:solidFill>
                    <a:srgbClr val="FF0000"/>
                  </a:solidFill>
                </a:rPr>
                <a:t>4</a:t>
              </a:r>
              <a:r>
                <a:rPr lang="en-US" altLang="ko-KR" baseline="30000" dirty="0" smtClean="0">
                  <a:solidFill>
                    <a:srgbClr val="FF0000"/>
                  </a:solidFill>
                </a:rPr>
                <a:t>th</a:t>
              </a:r>
              <a:r>
                <a:rPr lang="en-US" altLang="ko-KR" dirty="0" smtClean="0">
                  <a:solidFill>
                    <a:srgbClr val="FF0000"/>
                  </a:solidFill>
                </a:rPr>
                <a:t> 20 </a:t>
              </a:r>
              <a:r>
                <a:rPr lang="en-US" altLang="ko-KR" dirty="0">
                  <a:solidFill>
                    <a:srgbClr val="FF0000"/>
                  </a:solidFill>
                </a:rPr>
                <a:t>MHz 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801490" y="4880133"/>
              <a:ext cx="9890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solidFill>
                    <a:srgbClr val="0070C0"/>
                  </a:solidFill>
                </a:rPr>
                <a:t>3</a:t>
              </a:r>
              <a:r>
                <a:rPr lang="en-US" altLang="ko-KR" baseline="30000" dirty="0">
                  <a:solidFill>
                    <a:srgbClr val="0070C0"/>
                  </a:solidFill>
                </a:rPr>
                <a:t>rd</a:t>
              </a:r>
              <a:r>
                <a:rPr lang="en-US" altLang="ko-KR" dirty="0">
                  <a:solidFill>
                    <a:srgbClr val="0070C0"/>
                  </a:solidFill>
                </a:rPr>
                <a:t> </a:t>
              </a:r>
              <a:r>
                <a:rPr lang="en-US" altLang="ko-KR" dirty="0" smtClean="0">
                  <a:solidFill>
                    <a:srgbClr val="0070C0"/>
                  </a:solidFill>
                </a:rPr>
                <a:t>242 RRU </a:t>
              </a:r>
              <a:endParaRPr lang="ko-KR" alt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70" name="직선 화살표 연결선 69"/>
            <p:cNvCxnSpPr/>
            <p:nvPr/>
          </p:nvCxnSpPr>
          <p:spPr bwMode="auto">
            <a:xfrm>
              <a:off x="1447800" y="6115899"/>
              <a:ext cx="2438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1" name="직선 화살표 연결선 70"/>
            <p:cNvCxnSpPr/>
            <p:nvPr/>
          </p:nvCxnSpPr>
          <p:spPr bwMode="auto">
            <a:xfrm flipV="1">
              <a:off x="1447800" y="6224911"/>
              <a:ext cx="543697" cy="14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3" name="직선 화살표 연결선 72"/>
            <p:cNvCxnSpPr/>
            <p:nvPr/>
          </p:nvCxnSpPr>
          <p:spPr bwMode="auto">
            <a:xfrm flipV="1">
              <a:off x="1447800" y="5209888"/>
              <a:ext cx="4267199" cy="57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5" name="직선 화살표 연결선 74"/>
            <p:cNvCxnSpPr/>
            <p:nvPr/>
          </p:nvCxnSpPr>
          <p:spPr bwMode="auto">
            <a:xfrm flipV="1">
              <a:off x="1447800" y="5348387"/>
              <a:ext cx="3352800" cy="1965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63617" y="5957045"/>
              <a:ext cx="15030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>
                  <a:solidFill>
                    <a:srgbClr val="00B050"/>
                  </a:solidFill>
                </a:rPr>
                <a:t>Proposed 106 DRUs</a:t>
              </a:r>
              <a:endParaRPr lang="ko-KR" altLang="en-US" dirty="0">
                <a:solidFill>
                  <a:srgbClr val="00B05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-60121" y="6090732"/>
              <a:ext cx="167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>
                  <a:solidFill>
                    <a:srgbClr val="FFC000"/>
                  </a:solidFill>
                </a:rPr>
                <a:t>Proposed 26/52 DRUs</a:t>
              </a:r>
              <a:endParaRPr lang="ko-KR" altLang="en-US" dirty="0">
                <a:solidFill>
                  <a:srgbClr val="FFC00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11283" y="5042645"/>
              <a:ext cx="12805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>
                  <a:solidFill>
                    <a:srgbClr val="00B050"/>
                  </a:solidFill>
                </a:rPr>
                <a:t>106 DRUs in [1]</a:t>
              </a:r>
              <a:endParaRPr lang="ko-KR" altLang="en-US" dirty="0">
                <a:solidFill>
                  <a:srgbClr val="00B050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88244" y="5209888"/>
              <a:ext cx="13700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>
                  <a:solidFill>
                    <a:srgbClr val="FFC000"/>
                  </a:solidFill>
                </a:rPr>
                <a:t>26/52 DRUs in [1]</a:t>
              </a:r>
              <a:endParaRPr lang="ko-KR" altLang="en-US" dirty="0">
                <a:solidFill>
                  <a:srgbClr val="FFC000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551906" y="576285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800" b="1" dirty="0" smtClean="0"/>
                <a:t>...</a:t>
              </a:r>
              <a:endParaRPr lang="ko-KR" altLang="en-US" sz="1800" b="1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545869" y="5454134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800" b="1" dirty="0" smtClean="0"/>
                <a:t>...</a:t>
              </a:r>
              <a:endParaRPr lang="ko-KR" altLang="en-US" sz="1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05344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26 DRUs and 242 DRUs achieve almost the same PAPR as 26 RRUs and 242 RRUs, respectively</a:t>
            </a:r>
          </a:p>
          <a:p>
            <a:pPr lvl="1"/>
            <a:r>
              <a:rPr lang="en-US" altLang="ko-KR" sz="1800" dirty="0" smtClean="0"/>
              <a:t>GCD (greatest common divisor) of tone gaps for all 26 DRUs is 27</a:t>
            </a:r>
          </a:p>
          <a:p>
            <a:pPr lvl="2"/>
            <a:r>
              <a:rPr lang="en-US" altLang="ko-KR" sz="1600" dirty="0" smtClean="0"/>
              <a:t>Tone gap around DC is 54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GCD of tone gaps for all 242 DRUs is 3</a:t>
            </a:r>
          </a:p>
          <a:p>
            <a:pPr lvl="2"/>
            <a:r>
              <a:rPr lang="en-US" altLang="ko-KR" sz="1600" dirty="0"/>
              <a:t>Tone gap around DC is </a:t>
            </a:r>
            <a:r>
              <a:rPr lang="en-US" altLang="ko-KR" sz="1600" dirty="0" smtClean="0"/>
              <a:t>30</a:t>
            </a:r>
            <a:endParaRPr lang="en-US" altLang="ko-KR" sz="1600" dirty="0"/>
          </a:p>
          <a:p>
            <a:pPr lvl="2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grpSp>
        <p:nvGrpSpPr>
          <p:cNvPr id="22" name="그룹 21"/>
          <p:cNvGrpSpPr/>
          <p:nvPr/>
        </p:nvGrpSpPr>
        <p:grpSpPr>
          <a:xfrm>
            <a:off x="1366968" y="3164609"/>
            <a:ext cx="6313153" cy="1788391"/>
            <a:chOff x="1366968" y="3164609"/>
            <a:chExt cx="6313153" cy="1788391"/>
          </a:xfrm>
        </p:grpSpPr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66968" y="3164609"/>
              <a:ext cx="6313153" cy="1788391"/>
            </a:xfrm>
            <a:prstGeom prst="rect">
              <a:avLst/>
            </a:prstGeom>
          </p:spPr>
        </p:pic>
        <p:sp>
          <p:nvSpPr>
            <p:cNvPr id="8" name="직사각형 7"/>
            <p:cNvSpPr/>
            <p:nvPr/>
          </p:nvSpPr>
          <p:spPr bwMode="auto">
            <a:xfrm>
              <a:off x="2555147" y="3275807"/>
              <a:ext cx="304800" cy="1676400"/>
            </a:xfrm>
            <a:prstGeom prst="rect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3663892" y="3275807"/>
              <a:ext cx="304800" cy="1676400"/>
            </a:xfrm>
            <a:prstGeom prst="rect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4764947" y="3275807"/>
              <a:ext cx="304800" cy="1676400"/>
            </a:xfrm>
            <a:prstGeom prst="rect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5866002" y="3275807"/>
              <a:ext cx="304800" cy="1676400"/>
            </a:xfrm>
            <a:prstGeom prst="rect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6966358" y="3275807"/>
              <a:ext cx="304800" cy="1372393"/>
            </a:xfrm>
            <a:prstGeom prst="rect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366968" y="5775329"/>
            <a:ext cx="4119434" cy="303893"/>
            <a:chOff x="1366968" y="5775329"/>
            <a:chExt cx="4119434" cy="303893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66968" y="5775329"/>
              <a:ext cx="4119434" cy="303893"/>
            </a:xfrm>
            <a:prstGeom prst="rect">
              <a:avLst/>
            </a:prstGeom>
          </p:spPr>
        </p:pic>
        <p:sp>
          <p:nvSpPr>
            <p:cNvPr id="15" name="직사각형 14"/>
            <p:cNvSpPr/>
            <p:nvPr/>
          </p:nvSpPr>
          <p:spPr bwMode="auto">
            <a:xfrm>
              <a:off x="2557244" y="5887507"/>
              <a:ext cx="304800" cy="183326"/>
            </a:xfrm>
            <a:prstGeom prst="rect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3656901" y="5879118"/>
              <a:ext cx="304800" cy="183326"/>
            </a:xfrm>
            <a:prstGeom prst="rect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4774734" y="5879118"/>
              <a:ext cx="304800" cy="183326"/>
            </a:xfrm>
            <a:prstGeom prst="rect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2427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results for 26 RUs and 242 RUs</a:t>
            </a:r>
          </a:p>
          <a:p>
            <a:pPr lvl="1"/>
            <a:r>
              <a:rPr lang="en-US" altLang="ko-KR" sz="1800" dirty="0" smtClean="0"/>
              <a:t>We can confirm that the proposed DRUs have almost same PAPR as RRUs and better PAPR than DRUs in [1]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grpSp>
        <p:nvGrpSpPr>
          <p:cNvPr id="62" name="그룹 61"/>
          <p:cNvGrpSpPr/>
          <p:nvPr/>
        </p:nvGrpSpPr>
        <p:grpSpPr>
          <a:xfrm>
            <a:off x="914400" y="2909704"/>
            <a:ext cx="7242144" cy="3033896"/>
            <a:chOff x="914400" y="2563065"/>
            <a:chExt cx="7242144" cy="3033896"/>
          </a:xfrm>
        </p:grpSpPr>
        <p:grpSp>
          <p:nvGrpSpPr>
            <p:cNvPr id="25" name="그룹 24"/>
            <p:cNvGrpSpPr/>
            <p:nvPr/>
          </p:nvGrpSpPr>
          <p:grpSpPr>
            <a:xfrm>
              <a:off x="914400" y="2563065"/>
              <a:ext cx="7242144" cy="3033896"/>
              <a:chOff x="914400" y="2563065"/>
              <a:chExt cx="7242144" cy="3033896"/>
            </a:xfrm>
          </p:grpSpPr>
          <p:pic>
            <p:nvPicPr>
              <p:cNvPr id="19" name="그림 1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4400" y="2563066"/>
                <a:ext cx="3618450" cy="2722467"/>
              </a:xfrm>
              <a:prstGeom prst="rect">
                <a:avLst/>
              </a:prstGeom>
            </p:spPr>
          </p:pic>
          <p:pic>
            <p:nvPicPr>
              <p:cNvPr id="20" name="그림 1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38094" y="2563065"/>
                <a:ext cx="3618450" cy="2722467"/>
              </a:xfrm>
              <a:prstGeom prst="rect">
                <a:avLst/>
              </a:prstGeom>
            </p:spPr>
          </p:pic>
          <p:sp>
            <p:nvSpPr>
              <p:cNvPr id="22" name="TextBox 21"/>
              <p:cNvSpPr txBox="1"/>
              <p:nvPr/>
            </p:nvSpPr>
            <p:spPr>
              <a:xfrm>
                <a:off x="2418825" y="5319962"/>
                <a:ext cx="609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BPSK</a:t>
                </a:r>
                <a:endParaRPr lang="ko-KR" alt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042519" y="5319961"/>
                <a:ext cx="609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QAM</a:t>
                </a:r>
                <a:endParaRPr lang="ko-KR" altLang="en-US" dirty="0"/>
              </a:p>
            </p:txBody>
          </p:sp>
        </p:grpSp>
        <p:sp>
          <p:nvSpPr>
            <p:cNvPr id="26" name="타원 25"/>
            <p:cNvSpPr/>
            <p:nvPr/>
          </p:nvSpPr>
          <p:spPr bwMode="auto">
            <a:xfrm>
              <a:off x="2118569" y="3505200"/>
              <a:ext cx="533400" cy="152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타원 26"/>
            <p:cNvSpPr/>
            <p:nvPr/>
          </p:nvSpPr>
          <p:spPr bwMode="auto">
            <a:xfrm>
              <a:off x="5935211" y="3513589"/>
              <a:ext cx="533400" cy="152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타원 27"/>
            <p:cNvSpPr/>
            <p:nvPr/>
          </p:nvSpPr>
          <p:spPr bwMode="auto">
            <a:xfrm>
              <a:off x="6536422" y="3691156"/>
              <a:ext cx="220211" cy="152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타원 28"/>
            <p:cNvSpPr/>
            <p:nvPr/>
          </p:nvSpPr>
          <p:spPr bwMode="auto">
            <a:xfrm>
              <a:off x="2751589" y="3682767"/>
              <a:ext cx="220211" cy="152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직선 화살표 연결선 30"/>
            <p:cNvCxnSpPr>
              <a:stCxn id="33" idx="0"/>
              <a:endCxn id="26" idx="4"/>
            </p:cNvCxnSpPr>
            <p:nvPr/>
          </p:nvCxnSpPr>
          <p:spPr bwMode="auto">
            <a:xfrm flipV="1">
              <a:off x="2243706" y="3657600"/>
              <a:ext cx="141563" cy="23703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1981200" y="3894638"/>
              <a:ext cx="52501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b="1" dirty="0" smtClean="0"/>
                <a:t>26 RUs</a:t>
              </a:r>
              <a:endParaRPr lang="ko-KR" altLang="en-US" sz="800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028425" y="3922548"/>
              <a:ext cx="55174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b="1" dirty="0" smtClean="0"/>
                <a:t>242 RUs</a:t>
              </a:r>
              <a:endParaRPr lang="ko-KR" altLang="en-US" sz="800" b="1" dirty="0"/>
            </a:p>
          </p:txBody>
        </p:sp>
        <p:cxnSp>
          <p:nvCxnSpPr>
            <p:cNvPr id="44" name="직선 화살표 연결선 43"/>
            <p:cNvCxnSpPr>
              <a:stCxn id="37" idx="0"/>
              <a:endCxn id="29" idx="6"/>
            </p:cNvCxnSpPr>
            <p:nvPr/>
          </p:nvCxnSpPr>
          <p:spPr bwMode="auto">
            <a:xfrm flipH="1" flipV="1">
              <a:off x="2971800" y="3758967"/>
              <a:ext cx="332499" cy="1635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5833494" y="3894638"/>
              <a:ext cx="52501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b="1" dirty="0" smtClean="0"/>
                <a:t>26 RUs</a:t>
              </a:r>
              <a:endParaRPr lang="ko-KR" altLang="en-US" sz="800" b="1" dirty="0"/>
            </a:p>
          </p:txBody>
        </p:sp>
        <p:cxnSp>
          <p:nvCxnSpPr>
            <p:cNvPr id="57" name="직선 화살표 연결선 56"/>
            <p:cNvCxnSpPr>
              <a:stCxn id="54" idx="0"/>
              <a:endCxn id="27" idx="4"/>
            </p:cNvCxnSpPr>
            <p:nvPr/>
          </p:nvCxnSpPr>
          <p:spPr bwMode="auto">
            <a:xfrm flipV="1">
              <a:off x="6096000" y="3665989"/>
              <a:ext cx="105911" cy="228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9" name="TextBox 58"/>
            <p:cNvSpPr txBox="1"/>
            <p:nvPr/>
          </p:nvSpPr>
          <p:spPr>
            <a:xfrm>
              <a:off x="6756633" y="3886939"/>
              <a:ext cx="55174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b="1" dirty="0" smtClean="0"/>
                <a:t>242 RUs</a:t>
              </a:r>
              <a:endParaRPr lang="ko-KR" altLang="en-US" sz="800" b="1" dirty="0"/>
            </a:p>
          </p:txBody>
        </p:sp>
        <p:cxnSp>
          <p:nvCxnSpPr>
            <p:cNvPr id="61" name="직선 화살표 연결선 60"/>
            <p:cNvCxnSpPr>
              <a:stCxn id="59" idx="0"/>
              <a:endCxn id="28" idx="6"/>
            </p:cNvCxnSpPr>
            <p:nvPr/>
          </p:nvCxnSpPr>
          <p:spPr bwMode="auto">
            <a:xfrm flipH="1" flipV="1">
              <a:off x="6756633" y="3767356"/>
              <a:ext cx="275874" cy="11958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0461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results for 52 RUs and 106 RUs w/ QAM</a:t>
            </a:r>
          </a:p>
          <a:p>
            <a:pPr lvl="1"/>
            <a:r>
              <a:rPr lang="en-US" altLang="ko-KR" sz="1800" dirty="0" smtClean="0"/>
              <a:t>We can confirm that the proposed DRUs have slightly worse PAPR than RRUs and better PAPR than DRUs in [1]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PAPR results for 52 RUs and 106 RUs w/ BPSK are shown in Appendix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2025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14312" y="5666600"/>
            <a:ext cx="818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52 DRUs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901478" y="5666600"/>
            <a:ext cx="891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106 DRUs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556" y="2909703"/>
            <a:ext cx="3618450" cy="272246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8093" y="2909179"/>
            <a:ext cx="3618450" cy="272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388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353423</TotalTime>
  <Words>2465</Words>
  <Application>Microsoft Office PowerPoint</Application>
  <PresentationFormat>화면 슬라이드 쇼(4:3)</PresentationFormat>
  <Paragraphs>542</Paragraphs>
  <Slides>24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1" baseType="lpstr">
      <vt:lpstr>굴림</vt:lpstr>
      <vt:lpstr>맑은 고딕</vt:lpstr>
      <vt:lpstr>맑은 고딕</vt:lpstr>
      <vt:lpstr>Arial</vt:lpstr>
      <vt:lpstr>Calibri</vt:lpstr>
      <vt:lpstr>Times New Roman</vt:lpstr>
      <vt:lpstr>802-11-Submission</vt:lpstr>
      <vt:lpstr>60 MHz DRU Tone Plan</vt:lpstr>
      <vt:lpstr>Introduction</vt:lpstr>
      <vt:lpstr>Proposed 60 MHz DRU Tone Plan</vt:lpstr>
      <vt:lpstr>Power Boost Gain</vt:lpstr>
      <vt:lpstr>Tone Range (1/2)</vt:lpstr>
      <vt:lpstr>Tone Range (2/2)</vt:lpstr>
      <vt:lpstr>PAPR (1/3)</vt:lpstr>
      <vt:lpstr>PAPR (2/3)</vt:lpstr>
      <vt:lpstr>PAPR (3/3)</vt:lpstr>
      <vt:lpstr>Channel Smoothing Complexity</vt:lpstr>
      <vt:lpstr>Summary</vt:lpstr>
      <vt:lpstr>Conclusion</vt:lpstr>
      <vt:lpstr>Straw Poll #1</vt:lpstr>
      <vt:lpstr>Straw Poll #1 (contd.)</vt:lpstr>
      <vt:lpstr>References</vt:lpstr>
      <vt:lpstr>Appendix</vt:lpstr>
      <vt:lpstr>Appendix</vt:lpstr>
      <vt:lpstr>Appendix</vt:lpstr>
      <vt:lpstr>Appendix</vt:lpstr>
      <vt:lpstr>Appendix</vt:lpstr>
      <vt:lpstr>Appendix</vt:lpstr>
      <vt:lpstr>Appendix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7516</cp:revision>
  <cp:lastPrinted>2019-01-10T23:08:02Z</cp:lastPrinted>
  <dcterms:created xsi:type="dcterms:W3CDTF">2007-05-21T21:00:37Z</dcterms:created>
  <dcterms:modified xsi:type="dcterms:W3CDTF">2025-01-13T01:32:29Z</dcterms:modified>
</cp:coreProperties>
</file>