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80" r:id="rId3"/>
    <p:sldId id="324" r:id="rId4"/>
    <p:sldId id="331" r:id="rId5"/>
    <p:sldId id="335" r:id="rId6"/>
    <p:sldId id="336" r:id="rId7"/>
    <p:sldId id="271" r:id="rId8"/>
    <p:sldId id="305" r:id="rId9"/>
    <p:sldId id="333" r:id="rId10"/>
    <p:sldId id="312" r:id="rId11"/>
    <p:sldId id="264"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88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307" autoAdjust="0"/>
    <p:restoredTop sz="96647" autoAdjust="0"/>
  </p:normalViewPr>
  <p:slideViewPr>
    <p:cSldViewPr>
      <p:cViewPr varScale="1">
        <p:scale>
          <a:sx n="105" d="100"/>
          <a:sy n="105" d="100"/>
        </p:scale>
        <p:origin x="96" y="1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10</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846250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172660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9087482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A449E384-927F-461A-AC1A-DAE7F8B0B5E7}"/>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FAE80242-A2DE-430F-7C6D-6B1C1E5E9E6B}"/>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9897EFB9-CC8F-FADE-7C29-956BB1D86D5D}"/>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0D7ABE94-CE40-0284-2D82-473C2519FF0C}"/>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1B504F90-CB08-6D4B-5630-B54CCE0EEB3C}"/>
              </a:ext>
            </a:extLst>
          </p:cNvPr>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a:extLst>
              <a:ext uri="{FF2B5EF4-FFF2-40B4-BE49-F238E27FC236}">
                <a16:creationId xmlns:a16="http://schemas.microsoft.com/office/drawing/2014/main" id="{B021D986-C004-D856-6B51-D24701A73A74}"/>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899269D7-85BC-E28C-46E6-EBB2DBE3E1BC}"/>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9596803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0C425C56-0899-165B-92BF-DB425C525FC2}"/>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BD9F9106-F405-8141-E68A-9FD6078D404C}"/>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B6825BDD-0E17-EFEF-1B21-537754E45BDA}"/>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3E8685DF-1993-1476-3789-1CE5FF122B8E}"/>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B88D27CF-474D-BDFD-8E20-E486090FB8EC}"/>
              </a:ext>
            </a:extLst>
          </p:cNvPr>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a:extLst>
              <a:ext uri="{FF2B5EF4-FFF2-40B4-BE49-F238E27FC236}">
                <a16:creationId xmlns:a16="http://schemas.microsoft.com/office/drawing/2014/main" id="{BAF51690-DACD-4AEB-565A-C421E909BA41}"/>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3E13D116-D815-8B8C-5B3C-E2F1C81ABBED}"/>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3939103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1D409ADB-73CD-D7FE-46E2-FBB9135C752C}"/>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C18F57E2-790D-6DE9-2B6C-C9189FFE0D3D}"/>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11D3B9BD-450D-1B86-4E38-EE9DB9503DE1}"/>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DD1D64D3-3186-F795-2853-A3B50D097224}"/>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7682F163-561E-B0C0-DA3B-7B0F809F243D}"/>
              </a:ext>
            </a:extLst>
          </p:cNvPr>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a:extLst>
              <a:ext uri="{FF2B5EF4-FFF2-40B4-BE49-F238E27FC236}">
                <a16:creationId xmlns:a16="http://schemas.microsoft.com/office/drawing/2014/main" id="{5D789A72-D208-8B9C-228A-C8DE97A8DDB6}"/>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089D8856-C5C7-FBFD-4D3F-305C086106C8}"/>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7539373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0B29A447-8925-7824-1D9B-F1674DC467CB}"/>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F5879FA-F945-F79B-A0AD-8315D284483B}"/>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3507CF11-7E6B-E4E6-B091-76A09FD208E4}"/>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D2FCD818-2BAA-EB60-6BCC-7372D67AB00A}"/>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389D8167-A5B2-13BE-0BB7-951114900CE4}"/>
              </a:ext>
            </a:extLst>
          </p:cNvPr>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a:extLst>
              <a:ext uri="{FF2B5EF4-FFF2-40B4-BE49-F238E27FC236}">
                <a16:creationId xmlns:a16="http://schemas.microsoft.com/office/drawing/2014/main" id="{0F5F7541-65FF-0E10-BD2B-F3E6642842F9}"/>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E4A75BAD-AA4E-F6F5-801A-73CD972C71F6}"/>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2844008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38997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8</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14951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07B91D4-FC9E-ED7D-DF85-98725E6D8B18}"/>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F400B5DC-10CB-B868-A0A3-25BBB13A5104}"/>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EDB622D4-1ACB-9AA3-CF6E-86D7C406E8FD}"/>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3B12ED52-6892-7B07-C464-67A4945C1194}"/>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BA57383B-F9D2-6F47-F362-86F738447AAB}"/>
              </a:ext>
            </a:extLst>
          </p:cNvPr>
          <p:cNvSpPr>
            <a:spLocks noGrp="1" noChangeArrowheads="1"/>
          </p:cNvSpPr>
          <p:nvPr>
            <p:ph type="sldNum"/>
          </p:nvPr>
        </p:nvSpPr>
        <p:spPr>
          <a:ln/>
        </p:spPr>
        <p:txBody>
          <a:bodyPr/>
          <a:lstStyle/>
          <a:p>
            <a:r>
              <a:rPr lang="en-US"/>
              <a:t>Page </a:t>
            </a:r>
            <a:fld id="{EA25EADA-8DDC-4EE3-B5F1-3BBBDDDD6BEC}" type="slidenum">
              <a:rPr lang="en-US"/>
              <a:pPr/>
              <a:t>9</a:t>
            </a:fld>
            <a:endParaRPr lang="en-US"/>
          </a:p>
        </p:txBody>
      </p:sp>
      <p:sp>
        <p:nvSpPr>
          <p:cNvPr id="14337" name="Rectangle 1">
            <a:extLst>
              <a:ext uri="{FF2B5EF4-FFF2-40B4-BE49-F238E27FC236}">
                <a16:creationId xmlns:a16="http://schemas.microsoft.com/office/drawing/2014/main" id="{FF312A7B-5C63-8FEF-114B-81FA07AF26B7}"/>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a:extLst>
              <a:ext uri="{FF2B5EF4-FFF2-40B4-BE49-F238E27FC236}">
                <a16:creationId xmlns:a16="http://schemas.microsoft.com/office/drawing/2014/main" id="{3817127F-5EE5-A167-3EE0-E2DBA077B1DB}"/>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88612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ko-KR" altLang="en-US"/>
              <a:t>마스터 제목 스타일 편집</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a:t>클릭하여 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ltLang="ko-KR" dirty="0"/>
              <a:t>Jan 2025</a:t>
            </a:r>
            <a:endParaRPr lang="en-GB" altLang="ko-KR" dirty="0"/>
          </a:p>
        </p:txBody>
      </p:sp>
      <p:sp>
        <p:nvSpPr>
          <p:cNvPr id="5" name="Footer Placeholder 4"/>
          <p:cNvSpPr>
            <a:spLocks noGrp="1"/>
          </p:cNvSpPr>
          <p:nvPr>
            <p:ph type="ftr" idx="11"/>
          </p:nvPr>
        </p:nvSpPr>
        <p:spPr/>
        <p:txBody>
          <a:bodyPr/>
          <a:lstStyle>
            <a:lvl1pPr>
              <a:defRPr/>
            </a:lvl1pPr>
          </a:lstStyle>
          <a:p>
            <a:r>
              <a:rPr lang="en-GB" altLang="ko-KR" dirty="0"/>
              <a:t>Hank Hyeonjun Sung(WILUS), et al..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idx="1"/>
          </p:nvPr>
        </p:nvSpPr>
        <p:spPr/>
        <p:txBody>
          <a:bodyPr/>
          <a:lstStyle>
            <a:lvl1pPr>
              <a:defRPr sz="2000"/>
            </a:lvl1pPr>
            <a:lvl2pPr>
              <a:defRPr sz="1600"/>
            </a:lvl2pPr>
            <a:lvl3pPr>
              <a:defRPr sz="1400"/>
            </a:lvl3pPr>
            <a:lvl4pPr>
              <a:defRPr sz="1200"/>
            </a:lvl4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a:t>Hank Hyeonjun Sung(WILUS), et 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ko-KR" altLang="en-US"/>
              <a:t>마스터 제목 스타일 편집</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a:t>마스터 텍스트 스타일을 편집하려면 클릭</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Date Placeholder 4"/>
          <p:cNvSpPr>
            <a:spLocks noGrp="1"/>
          </p:cNvSpPr>
          <p:nvPr>
            <p:ph type="dt" idx="10"/>
          </p:nvPr>
        </p:nvSpPr>
        <p:spPr/>
        <p:txBody>
          <a:bodyPr/>
          <a:lstStyle>
            <a:lvl1pPr>
              <a:defRPr/>
            </a:lvl1pPr>
          </a:lstStyle>
          <a:p>
            <a:r>
              <a:rPr lang="en-US" dirty="0"/>
              <a:t>August 2024</a:t>
            </a:r>
            <a:endParaRPr lang="en-GB" dirty="0"/>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ko-KR" altLang="en-US"/>
              <a:t>마스터 제목 스타일 편집</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ko-KR" altLang="en-US"/>
              <a:t>마스터 제목 스타일 편집</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Hank Hyeonjun Sung(WILUS), et 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802.11-25/0063r0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Arial" panose="020B0604020202020204" pitchFamily="34" charset="0"/>
        <a:buChar char="•"/>
        <a:defRPr sz="2000" b="1">
          <a:solidFill>
            <a:srgbClr val="000000"/>
          </a:solidFill>
          <a:latin typeface="+mn-lt"/>
          <a:ea typeface="+mn-ea"/>
          <a:cs typeface="+mn-cs"/>
        </a:defRPr>
      </a:lvl1pPr>
      <a:lvl2pPr marL="800100" indent="-342900" algn="l" defTabSz="449263" rtl="0" eaLnBrk="1" fontAlgn="base" latinLnBrk="1" hangingPunct="1">
        <a:spcBef>
          <a:spcPts val="500"/>
        </a:spcBef>
        <a:spcAft>
          <a:spcPct val="0"/>
        </a:spcAft>
        <a:buClr>
          <a:srgbClr val="000000"/>
        </a:buClr>
        <a:buSzPct val="100000"/>
        <a:buFont typeface="Times New Roman" panose="02020603050405020304" pitchFamily="18" charset="0"/>
        <a:buChar char="̶"/>
        <a:defRPr sz="1600">
          <a:solidFill>
            <a:srgbClr val="000000"/>
          </a:solidFill>
          <a:latin typeface="+mn-lt"/>
          <a:ea typeface="+mn-ea"/>
        </a:defRPr>
      </a:lvl2pPr>
      <a:lvl3pPr marL="1200150" indent="-285750" algn="l" defTabSz="449263" rtl="0" eaLnBrk="1" fontAlgn="base" latinLnBrk="1" hangingPunct="1">
        <a:spcBef>
          <a:spcPts val="450"/>
        </a:spcBef>
        <a:spcAft>
          <a:spcPct val="0"/>
        </a:spcAft>
        <a:buClr>
          <a:srgbClr val="000000"/>
        </a:buClr>
        <a:buSzPct val="100000"/>
        <a:buFont typeface="Wingdings" panose="05000000000000000000" pitchFamily="2" charset="2"/>
        <a:buChar char="§"/>
        <a:defRPr sz="1400">
          <a:solidFill>
            <a:srgbClr val="000000"/>
          </a:solidFill>
          <a:latin typeface="+mn-lt"/>
          <a:ea typeface="+mn-ea"/>
        </a:defRPr>
      </a:lvl3pPr>
      <a:lvl4pPr marL="1657350" indent="-285750" algn="l" defTabSz="449263" rtl="0" eaLnBrk="1" fontAlgn="base" latinLnBrk="1" hangingPunct="1">
        <a:spcBef>
          <a:spcPts val="400"/>
        </a:spcBef>
        <a:spcAft>
          <a:spcPct val="0"/>
        </a:spcAft>
        <a:buClr>
          <a:srgbClr val="000000"/>
        </a:buClr>
        <a:buSzPct val="100000"/>
        <a:buFont typeface="Arial" panose="020B0604020202020204" pitchFamily="34" charset="0"/>
        <a:buChar char="•"/>
        <a:defRPr sz="12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48531" y="689310"/>
            <a:ext cx="10363200" cy="82797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Indication of the U</a:t>
            </a:r>
            <a:r>
              <a:rPr lang="en-US" altLang="ko-KR" dirty="0"/>
              <a:t>navailability</a:t>
            </a:r>
            <a:r>
              <a:rPr lang="ko-KR" altLang="en-US" dirty="0"/>
              <a:t> </a:t>
            </a:r>
            <a:r>
              <a:rPr lang="en-US" altLang="ko-KR" dirty="0"/>
              <a:t>Information for IDC</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a:t>
            </a:r>
            <a:r>
              <a:rPr lang="en-US" b="0" dirty="0"/>
              <a:t>14</a:t>
            </a:r>
            <a:endParaRPr lang="en-GB" sz="2000" b="0" dirty="0"/>
          </a:p>
        </p:txBody>
      </p:sp>
      <p:sp>
        <p:nvSpPr>
          <p:cNvPr id="6" name="Date Placeholder 3"/>
          <p:cNvSpPr>
            <a:spLocks noGrp="1"/>
          </p:cNvSpPr>
          <p:nvPr>
            <p:ph type="dt" idx="10"/>
          </p:nvPr>
        </p:nvSpPr>
        <p:spPr/>
        <p:txBody>
          <a:bodyPr/>
          <a:lstStyle/>
          <a:p>
            <a:r>
              <a:rPr lang="en-US" altLang="ko-KR" dirty="0"/>
              <a:t>January 2025</a:t>
            </a:r>
            <a:endParaRPr lang="en-GB" altLang="ko-KR" dirty="0"/>
          </a:p>
        </p:txBody>
      </p:sp>
      <p:sp>
        <p:nvSpPr>
          <p:cNvPr id="7" name="Footer Placeholder 4"/>
          <p:cNvSpPr>
            <a:spLocks noGrp="1"/>
          </p:cNvSpPr>
          <p:nvPr>
            <p:ph type="ftr" idx="11"/>
          </p:nvPr>
        </p:nvSpPr>
        <p:spPr/>
        <p:txBody>
          <a:bodyPr/>
          <a:lstStyle/>
          <a:p>
            <a:r>
              <a:rPr lang="en-GB" altLang="ko-KR" dirty="0"/>
              <a:t>Hank Hyeonjun Sung (WILUS), et 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0202746"/>
              </p:ext>
            </p:extLst>
          </p:nvPr>
        </p:nvGraphicFramePr>
        <p:xfrm>
          <a:off x="990600" y="2414588"/>
          <a:ext cx="10086975" cy="2557462"/>
        </p:xfrm>
        <a:graphic>
          <a:graphicData uri="http://schemas.openxmlformats.org/presentationml/2006/ole">
            <mc:AlternateContent xmlns:mc="http://schemas.openxmlformats.org/markup-compatibility/2006">
              <mc:Choice xmlns:v="urn:schemas-microsoft-com:vml" Requires="v">
                <p:oleObj name="Document" r:id="rId3" imgW="10428620" imgH="2654674" progId="Word.Document.8">
                  <p:embed/>
                </p:oleObj>
              </mc:Choice>
              <mc:Fallback>
                <p:oleObj name="Document" r:id="rId3" imgW="10428620" imgH="2654674" progId="Word.Document.8">
                  <p:embed/>
                  <p:pic>
                    <p:nvPicPr>
                      <p:cNvPr id="3075" name="Object 3"/>
                      <p:cNvPicPr>
                        <a:picLocks noChangeAspect="1" noChangeArrowheads="1"/>
                      </p:cNvPicPr>
                      <p:nvPr/>
                    </p:nvPicPr>
                    <p:blipFill>
                      <a:blip r:embed="rId4"/>
                      <a:srcRect/>
                      <a:stretch>
                        <a:fillRect/>
                      </a:stretch>
                    </p:blipFill>
                    <p:spPr bwMode="auto">
                      <a:xfrm>
                        <a:off x="990600" y="2414588"/>
                        <a:ext cx="10086975" cy="2557462"/>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Straw Poll 3 </a:t>
            </a:r>
            <a:endParaRPr lang="en-GB" dirty="0"/>
          </a:p>
        </p:txBody>
      </p:sp>
      <p:sp>
        <p:nvSpPr>
          <p:cNvPr id="5122" name="Rectangle 2"/>
          <p:cNvSpPr>
            <a:spLocks noGrp="1" noChangeArrowheads="1"/>
          </p:cNvSpPr>
          <p:nvPr>
            <p:ph idx="1"/>
          </p:nvPr>
        </p:nvSpPr>
        <p:spPr>
          <a:xfrm>
            <a:off x="914400" y="1751015"/>
            <a:ext cx="10475383" cy="4724400"/>
          </a:xfrm>
          <a:ln/>
        </p:spPr>
        <p:txBody>
          <a:bodyPr/>
          <a:lstStyle/>
          <a:p>
            <a:pPr marL="400050" latinLnBrk="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dirty="0"/>
              <a:t>Do you agree to add the following to the 11bn SFD ?</a:t>
            </a:r>
          </a:p>
          <a:p>
            <a:pPr marL="857250" lvl="1" latinLnBrk="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An UHR STA </a:t>
            </a:r>
            <a:r>
              <a:rPr lang="en-US" altLang="ko-KR" sz="2000" dirty="0"/>
              <a:t>indicates the absence of unavailability information</a:t>
            </a:r>
            <a:r>
              <a:rPr lang="en-US" sz="2000" dirty="0"/>
              <a:t> using a Multi-STA BlockAck frame by setting Unavailability Target Start Time subfield to TBD value and Unavailability Duration subfield to 0</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10</a:t>
            </a:fld>
            <a:endParaRPr lang="en-GB"/>
          </a:p>
        </p:txBody>
      </p:sp>
      <p:sp>
        <p:nvSpPr>
          <p:cNvPr id="5" name="Footer Placeholder 4"/>
          <p:cNvSpPr>
            <a:spLocks noGrp="1"/>
          </p:cNvSpPr>
          <p:nvPr>
            <p:ph type="ftr" idx="14"/>
          </p:nvPr>
        </p:nvSpPr>
        <p:spPr/>
        <p:txBody>
          <a:bodyPr/>
          <a:lstStyle/>
          <a:p>
            <a:r>
              <a:rPr lang="en-GB" altLang="ko-KR" dirty="0"/>
              <a:t>Hank Hyeonjun Sung (WILUS), et al.</a:t>
            </a:r>
          </a:p>
        </p:txBody>
      </p:sp>
      <p:sp>
        <p:nvSpPr>
          <p:cNvPr id="4" name="Date Placeholder 3"/>
          <p:cNvSpPr>
            <a:spLocks noGrp="1"/>
          </p:cNvSpPr>
          <p:nvPr>
            <p:ph type="dt" idx="15"/>
          </p:nvPr>
        </p:nvSpPr>
        <p:spPr/>
        <p:txBody>
          <a:bodyPr/>
          <a:lstStyle/>
          <a:p>
            <a:r>
              <a:rPr lang="en-US" altLang="ko-KR" dirty="0"/>
              <a:t>January 2025</a:t>
            </a:r>
            <a:endParaRPr lang="en-GB" altLang="ko-KR" dirty="0"/>
          </a:p>
        </p:txBody>
      </p:sp>
    </p:spTree>
    <p:extLst>
      <p:ext uri="{BB962C8B-B14F-4D97-AF65-F5344CB8AC3E}">
        <p14:creationId xmlns:p14="http://schemas.microsoft.com/office/powerpoint/2010/main" val="42617668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1" y="1484784"/>
            <a:ext cx="10361084" cy="4824536"/>
          </a:xfrm>
        </p:spPr>
        <p:txBody>
          <a:bodyPr/>
          <a:lstStyle/>
          <a:p>
            <a:pPr marL="0" indent="0">
              <a:buNone/>
            </a:pPr>
            <a:r>
              <a:rPr lang="en-GB" sz="1200" dirty="0"/>
              <a:t>[1] 	 11-24/0171			tgbn-motions-list-part1											</a:t>
            </a:r>
            <a:r>
              <a:rPr lang="en-GB" altLang="ko-KR" sz="1200" dirty="0"/>
              <a:t>Alfred </a:t>
            </a:r>
            <a:r>
              <a:rPr lang="en-US" altLang="ko-KR" sz="1200" dirty="0" err="1"/>
              <a:t>Asterjadhi</a:t>
            </a:r>
            <a:endParaRPr lang="en-GB" sz="1200" dirty="0"/>
          </a:p>
          <a:p>
            <a:pPr marL="0" indent="0">
              <a:buNone/>
            </a:pPr>
            <a:r>
              <a:rPr lang="en-GB" sz="1200" dirty="0"/>
              <a:t>[2]	 11-23/1103			In-device Coexistence Discussion										</a:t>
            </a:r>
            <a:r>
              <a:rPr lang="en-GB" sz="1200" dirty="0" err="1"/>
              <a:t>Liwen</a:t>
            </a:r>
            <a:r>
              <a:rPr lang="en-GB" sz="1200" dirty="0"/>
              <a:t> Chu</a:t>
            </a:r>
          </a:p>
          <a:p>
            <a:pPr marL="0" indent="0">
              <a:buNone/>
            </a:pPr>
            <a:r>
              <a:rPr lang="en-GB" sz="1200" dirty="0"/>
              <a:t>[3] 	 11-23/1964 			Coexistence Protocols for UHR										Alfred </a:t>
            </a:r>
            <a:r>
              <a:rPr lang="en-US" altLang="ko-KR" sz="1200" dirty="0" err="1"/>
              <a:t>Asterjadhi</a:t>
            </a:r>
            <a:endParaRPr lang="en-US" altLang="ko-KR" sz="1200" dirty="0"/>
          </a:p>
          <a:p>
            <a:pPr marL="0" indent="0">
              <a:buNone/>
            </a:pPr>
            <a:r>
              <a:rPr lang="en-US" altLang="ko-KR" sz="1200" dirty="0"/>
              <a:t>[4] 	 11-23/2002			In-device Coexistence and P2P – follow-up								Laurent </a:t>
            </a:r>
            <a:r>
              <a:rPr lang="en-US" altLang="ko-KR" sz="1200" dirty="0" err="1"/>
              <a:t>Cariou</a:t>
            </a:r>
            <a:endParaRPr lang="en-US" sz="1200" dirty="0"/>
          </a:p>
          <a:p>
            <a:pPr marL="0" indent="0">
              <a:buNone/>
            </a:pPr>
            <a:r>
              <a:rPr lang="en-US" sz="1200" dirty="0"/>
              <a:t>[5] 	 11-24/0494			In-device Coexistence Follow Up: Control Frame							</a:t>
            </a:r>
            <a:r>
              <a:rPr lang="en-US" sz="1200" dirty="0" err="1"/>
              <a:t>Liwen</a:t>
            </a:r>
            <a:r>
              <a:rPr lang="en-US" sz="1200" dirty="0"/>
              <a:t> Chu</a:t>
            </a:r>
          </a:p>
          <a:p>
            <a:pPr marL="0" indent="0">
              <a:buNone/>
            </a:pPr>
            <a:r>
              <a:rPr lang="en-US" altLang="ko-KR" sz="1200" dirty="0"/>
              <a:t>[6] 	 11-24/</a:t>
            </a:r>
            <a:r>
              <a:rPr lang="en-GB" altLang="ko-KR" sz="1200" dirty="0"/>
              <a:t>0543			Coexistence Protocols for UHR – Follow Up								</a:t>
            </a:r>
            <a:r>
              <a:rPr lang="en-GB" altLang="ko-KR" sz="1200" dirty="0" err="1"/>
              <a:t>Sherief</a:t>
            </a:r>
            <a:r>
              <a:rPr lang="en-GB" altLang="ko-KR" sz="1200" dirty="0"/>
              <a:t> </a:t>
            </a:r>
            <a:r>
              <a:rPr lang="en-GB" altLang="ko-KR" sz="1200" dirty="0" err="1"/>
              <a:t>Helwa</a:t>
            </a:r>
            <a:endParaRPr lang="en-GB" altLang="ko-KR" sz="1200" dirty="0"/>
          </a:p>
          <a:p>
            <a:pPr marL="0" indent="0">
              <a:buNone/>
            </a:pPr>
            <a:r>
              <a:rPr lang="en-US" sz="1200" dirty="0"/>
              <a:t>[7] 	 11-24/0834			Some Details on In-device Coexistence									</a:t>
            </a:r>
            <a:r>
              <a:rPr lang="en-US" sz="1200" dirty="0" err="1"/>
              <a:t>Insun</a:t>
            </a:r>
            <a:r>
              <a:rPr lang="en-US" sz="1200" dirty="0"/>
              <a:t> Jang</a:t>
            </a:r>
          </a:p>
          <a:p>
            <a:pPr marL="0" indent="0">
              <a:buNone/>
            </a:pPr>
            <a:r>
              <a:rPr lang="en-US" sz="1200" dirty="0"/>
              <a:t>[8]	 11-24/0856			Further Discussions on In-device Coexistence								</a:t>
            </a:r>
            <a:r>
              <a:rPr lang="en-US" sz="1200" dirty="0" err="1"/>
              <a:t>Jeongki</a:t>
            </a:r>
            <a:r>
              <a:rPr lang="en-US" sz="1200" dirty="0"/>
              <a:t> Kim</a:t>
            </a:r>
          </a:p>
          <a:p>
            <a:pPr marL="0" indent="0">
              <a:buNone/>
            </a:pPr>
            <a:r>
              <a:rPr lang="en-US" altLang="ko-KR" sz="1200" dirty="0"/>
              <a:t>[9]	 11-24/0857			ICR Consideration												</a:t>
            </a:r>
            <a:r>
              <a:rPr lang="en-US" altLang="ko-KR" sz="1200" dirty="0" err="1"/>
              <a:t>Liwen</a:t>
            </a:r>
            <a:r>
              <a:rPr lang="en-US" altLang="ko-KR" sz="1200" dirty="0"/>
              <a:t> Chu</a:t>
            </a:r>
            <a:endParaRPr lang="en-US" sz="1200" dirty="0"/>
          </a:p>
          <a:p>
            <a:pPr marL="0" indent="0">
              <a:buNone/>
            </a:pPr>
            <a:r>
              <a:rPr lang="en-US" sz="1200" dirty="0"/>
              <a:t>[10]  	 11-24/1109			More Consideration for In-device Coexistence								</a:t>
            </a:r>
            <a:r>
              <a:rPr lang="en-US" sz="1200" dirty="0" err="1"/>
              <a:t>Hongwon</a:t>
            </a:r>
            <a:r>
              <a:rPr lang="en-US" sz="1200" dirty="0"/>
              <a:t> Lee</a:t>
            </a:r>
          </a:p>
          <a:p>
            <a:pPr marL="0" indent="0">
              <a:buNone/>
            </a:pPr>
            <a:r>
              <a:rPr lang="en-US" sz="1200" dirty="0"/>
              <a:t>[11]  	 11-24/1170			Further Considerations on In-device Coexistence							</a:t>
            </a:r>
            <a:r>
              <a:rPr lang="en-US" sz="1200" dirty="0" err="1"/>
              <a:t>Jaheon</a:t>
            </a:r>
            <a:r>
              <a:rPr lang="en-US" sz="1200" dirty="0"/>
              <a:t> Gu</a:t>
            </a:r>
          </a:p>
          <a:p>
            <a:pPr marL="0" indent="0">
              <a:buNone/>
            </a:pPr>
            <a:r>
              <a:rPr lang="en-US" sz="1200" dirty="0"/>
              <a:t>[12]  	 11-24/1247			ICF and ICR Design For </a:t>
            </a:r>
            <a:r>
              <a:rPr lang="en-US" sz="1200" dirty="0" err="1"/>
              <a:t>Coex</a:t>
            </a:r>
            <a:r>
              <a:rPr lang="en-US" sz="1200" dirty="0"/>
              <a:t>										Abdel Karim Ajami</a:t>
            </a:r>
          </a:p>
          <a:p>
            <a:pPr marL="0" indent="0">
              <a:buNone/>
            </a:pPr>
            <a:r>
              <a:rPr lang="en-US" sz="1200" dirty="0"/>
              <a:t>[13]	11-24/1464			Discussion on ICF												</a:t>
            </a:r>
            <a:r>
              <a:rPr lang="en-US" sz="1200" dirty="0" err="1"/>
              <a:t>Insun</a:t>
            </a:r>
            <a:r>
              <a:rPr lang="en-US" sz="1200" dirty="0"/>
              <a:t> Jang</a:t>
            </a:r>
          </a:p>
          <a:p>
            <a:pPr marL="0" indent="0">
              <a:buNone/>
            </a:pPr>
            <a:r>
              <a:rPr lang="en-US" sz="1200" dirty="0"/>
              <a:t>[14]	11-24/1504			Considerations on Aperiodic In-device Coexistence							Hank Hyeonjun Sung</a:t>
            </a:r>
          </a:p>
          <a:p>
            <a:pPr marL="0" indent="0">
              <a:buNone/>
            </a:pPr>
            <a:r>
              <a:rPr lang="en-US" sz="1200" dirty="0"/>
              <a:t>[15]	11-24/1550			In-device Coexistence Follow Up										Abdel Karim Ajami</a:t>
            </a:r>
          </a:p>
          <a:p>
            <a:pPr marL="0" indent="0">
              <a:buNone/>
            </a:pPr>
            <a:r>
              <a:rPr lang="en-US" sz="1200" dirty="0"/>
              <a:t>[16]	11-24/1558			In-device Coexistence – Follow Up										</a:t>
            </a:r>
            <a:r>
              <a:rPr lang="en-US" sz="1200" dirty="0" err="1"/>
              <a:t>Sherief</a:t>
            </a:r>
            <a:r>
              <a:rPr lang="en-US" sz="1200" dirty="0"/>
              <a:t> </a:t>
            </a:r>
            <a:r>
              <a:rPr lang="en-US" sz="1200" dirty="0" err="1"/>
              <a:t>Helwa</a:t>
            </a:r>
            <a:endParaRPr lang="en-US" sz="1200" dirty="0"/>
          </a:p>
          <a:p>
            <a:pPr marL="0" indent="0">
              <a:buNone/>
            </a:pPr>
            <a:r>
              <a:rPr lang="en-US" sz="1200" dirty="0"/>
              <a:t>[17]	11-24/1559			In-device Coexistence Next Steps										Sindhu Verma</a:t>
            </a:r>
          </a:p>
          <a:p>
            <a:pPr marL="0" indent="0">
              <a:buNone/>
            </a:pPr>
            <a:r>
              <a:rPr lang="en-US" sz="1200" dirty="0"/>
              <a:t>[18]	11-24/1562			In-device Coexistence Follow Up										</a:t>
            </a:r>
            <a:r>
              <a:rPr lang="en-US" sz="1200" dirty="0" err="1"/>
              <a:t>Liwen</a:t>
            </a:r>
            <a:r>
              <a:rPr lang="en-US" sz="1200" dirty="0"/>
              <a:t> Chu</a:t>
            </a:r>
          </a:p>
          <a:p>
            <a:pPr marL="0" indent="0">
              <a:buNone/>
            </a:pPr>
            <a:r>
              <a:rPr lang="en-US" sz="1200" dirty="0"/>
              <a:t>[19]	11-24/1848			Frame Exchange Sequences for In-device Coexistence							</a:t>
            </a:r>
            <a:r>
              <a:rPr lang="en-US" sz="1200" dirty="0" err="1"/>
              <a:t>Sanghyun</a:t>
            </a:r>
            <a:r>
              <a:rPr lang="en-US" sz="1200" dirty="0"/>
              <a:t> Kim</a:t>
            </a:r>
            <a:endParaRPr lang="en-US" sz="1600" dirty="0"/>
          </a:p>
          <a:p>
            <a:pPr marL="0" indent="0">
              <a:buNone/>
            </a:pPr>
            <a:endParaRPr lang="en-US" sz="1600" dirty="0"/>
          </a:p>
          <a:p>
            <a:pPr marL="0" indent="0">
              <a:buNone/>
            </a:pPr>
            <a:endParaRPr lang="en-GB" sz="180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5" name="Footer Placeholder 4"/>
          <p:cNvSpPr>
            <a:spLocks noGrp="1"/>
          </p:cNvSpPr>
          <p:nvPr>
            <p:ph type="ftr" idx="14"/>
          </p:nvPr>
        </p:nvSpPr>
        <p:spPr/>
        <p:txBody>
          <a:bodyPr/>
          <a:lstStyle/>
          <a:p>
            <a:r>
              <a:rPr lang="en-GB" altLang="ko-KR"/>
              <a:t>Hyeonjun Sung (WILUS), et al.</a:t>
            </a:r>
            <a:endParaRPr lang="en-GB" altLang="ko-KR" dirty="0"/>
          </a:p>
        </p:txBody>
      </p:sp>
      <p:sp>
        <p:nvSpPr>
          <p:cNvPr id="4" name="Date Placeholder 3"/>
          <p:cNvSpPr>
            <a:spLocks noGrp="1"/>
          </p:cNvSpPr>
          <p:nvPr>
            <p:ph type="dt" idx="15"/>
          </p:nvPr>
        </p:nvSpPr>
        <p:spPr/>
        <p:txBody>
          <a:bodyPr/>
          <a:lstStyle/>
          <a:p>
            <a:r>
              <a:rPr lang="en-US" altLang="ko-KR" dirty="0"/>
              <a:t>January 2025</a:t>
            </a:r>
            <a:endParaRPr lang="en-GB" altLang="ko-KR" dirty="0"/>
          </a:p>
        </p:txBody>
      </p:sp>
    </p:spTree>
    <p:extLst>
      <p:ext uri="{BB962C8B-B14F-4D97-AF65-F5344CB8AC3E}">
        <p14:creationId xmlns:p14="http://schemas.microsoft.com/office/powerpoint/2010/main" val="30637541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Introduction</a:t>
            </a:r>
            <a:endParaRPr lang="en-GB"/>
          </a:p>
        </p:txBody>
      </p:sp>
      <p:sp>
        <p:nvSpPr>
          <p:cNvPr id="9218" name="Rectangle 2"/>
          <p:cNvSpPr>
            <a:spLocks noGrp="1" noChangeArrowheads="1"/>
          </p:cNvSpPr>
          <p:nvPr>
            <p:ph idx="1"/>
          </p:nvPr>
        </p:nvSpPr>
        <p:spPr>
          <a:xfrm>
            <a:off x="914400" y="1700808"/>
            <a:ext cx="10798223" cy="4752528"/>
          </a:xfrm>
          <a:ln/>
        </p:spPr>
        <p:txBody>
          <a:bodyPr>
            <a:normAutofit/>
          </a:bodyPr>
          <a:lstStyle/>
          <a:p>
            <a:pPr latinLnBrk="0">
              <a:buFont typeface="Times New Roman" pitchFamily="16" charset="0"/>
              <a:buChar char="•"/>
            </a:pPr>
            <a:r>
              <a:rPr lang="en-US" dirty="0"/>
              <a:t>The motion related to signaling dynamic unavailability information has been agreed [1]</a:t>
            </a:r>
            <a:endParaRPr lang="en-US" altLang="ko-KR" dirty="0"/>
          </a:p>
          <a:p>
            <a:pPr lvl="1"/>
            <a:r>
              <a:rPr lang="en-US" altLang="ko-KR" i="1" dirty="0"/>
              <a:t>(Motion #146) A non-AP STA that is a TXOP responder can indicate in a response frame 1) for how long it will be available, if known and/or 2) whether it will be unavailable after a specific point in time and, if known, for how long</a:t>
            </a:r>
          </a:p>
          <a:p>
            <a:pPr lvl="2" latinLnBrk="0"/>
            <a:r>
              <a:rPr lang="en-US" altLang="ko-KR" i="1" dirty="0"/>
              <a:t>The response frame is a multi-STA BlockAck frame sent by the non-AP STA in response to the initial control frame or to MPDUs that solicit an immediate response </a:t>
            </a:r>
            <a:endParaRPr lang="en-US" altLang="ko-KR" dirty="0"/>
          </a:p>
          <a:p>
            <a:pPr latinLnBrk="0">
              <a:buFont typeface="Times New Roman" pitchFamily="16" charset="0"/>
              <a:buChar char="•"/>
            </a:pPr>
            <a:r>
              <a:rPr lang="en-US" altLang="ko-KR" dirty="0"/>
              <a:t>Details on signaling dynamic unavailability information using a Multi-STA BA frame are under discussion [2-19]</a:t>
            </a:r>
          </a:p>
          <a:p>
            <a:pPr latinLnBrk="0">
              <a:buFont typeface="Times New Roman" pitchFamily="16" charset="0"/>
              <a:buChar char="•"/>
            </a:pPr>
            <a:r>
              <a:rPr lang="en-US" altLang="ko-KR" dirty="0"/>
              <a:t>However, the signaling details for indicating that a non-AP STA has no unavailability information have not been discussed</a:t>
            </a:r>
          </a:p>
          <a:p>
            <a:pPr marL="457200" lvl="1" indent="0" latinLnBrk="0">
              <a:buNone/>
            </a:pPr>
            <a:endParaRPr lang="en-US" altLang="ko-KR" dirty="0"/>
          </a:p>
          <a:p>
            <a:pPr latinLnBrk="0">
              <a:buFont typeface="Times New Roman" pitchFamily="16" charset="0"/>
              <a:buChar char="•"/>
            </a:pPr>
            <a:r>
              <a:rPr lang="en-US" altLang="ko-KR" dirty="0"/>
              <a:t>In this contribution, we discuss how the non-AP STA conveys its absence of unavailability information to the AP using the Multi-STA BA frame.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a:t>
            </a:fld>
            <a:endParaRPr lang="en-GB"/>
          </a:p>
        </p:txBody>
      </p:sp>
      <p:sp>
        <p:nvSpPr>
          <p:cNvPr id="5" name="Footer Placeholder 4"/>
          <p:cNvSpPr>
            <a:spLocks noGrp="1"/>
          </p:cNvSpPr>
          <p:nvPr>
            <p:ph type="ftr" idx="14"/>
          </p:nvPr>
        </p:nvSpPr>
        <p:spPr/>
        <p:txBody>
          <a:bodyPr/>
          <a:lstStyle/>
          <a:p>
            <a:r>
              <a:rPr lang="en-GB" altLang="ko-KR" dirty="0"/>
              <a:t>Hank Hyeonjun Sung (WILUS), et al.</a:t>
            </a:r>
          </a:p>
        </p:txBody>
      </p:sp>
      <p:sp>
        <p:nvSpPr>
          <p:cNvPr id="4" name="Date Placeholder 3"/>
          <p:cNvSpPr>
            <a:spLocks noGrp="1"/>
          </p:cNvSpPr>
          <p:nvPr>
            <p:ph type="dt" idx="15"/>
          </p:nvPr>
        </p:nvSpPr>
        <p:spPr/>
        <p:txBody>
          <a:bodyPr/>
          <a:lstStyle/>
          <a:p>
            <a:r>
              <a:rPr lang="en-US" altLang="ko-KR" dirty="0"/>
              <a:t>January 2025</a:t>
            </a:r>
            <a:endParaRPr lang="en-GB" altLang="ko-KR" dirty="0"/>
          </a:p>
        </p:txBody>
      </p:sp>
    </p:spTree>
    <p:extLst>
      <p:ext uri="{BB962C8B-B14F-4D97-AF65-F5344CB8AC3E}">
        <p14:creationId xmlns:p14="http://schemas.microsoft.com/office/powerpoint/2010/main" val="4708246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A636E7-7166-BF53-47D0-79C8CD69628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A52A7C5-F9A8-2A8E-B953-62A68E7E01E4}"/>
              </a:ext>
            </a:extLst>
          </p:cNvPr>
          <p:cNvSpPr>
            <a:spLocks noGrp="1"/>
          </p:cNvSpPr>
          <p:nvPr>
            <p:ph type="title"/>
          </p:nvPr>
        </p:nvSpPr>
        <p:spPr/>
        <p:txBody>
          <a:bodyPr/>
          <a:lstStyle/>
          <a:p>
            <a:r>
              <a:rPr lang="en-GB" dirty="0"/>
              <a:t>The response rule for a DUO non-AP STA</a:t>
            </a:r>
          </a:p>
        </p:txBody>
      </p:sp>
      <p:sp>
        <p:nvSpPr>
          <p:cNvPr id="9218" name="Rectangle 2">
            <a:extLst>
              <a:ext uri="{FF2B5EF4-FFF2-40B4-BE49-F238E27FC236}">
                <a16:creationId xmlns:a16="http://schemas.microsoft.com/office/drawing/2014/main" id="{19BF2201-7208-AF46-4285-429563D96B00}"/>
              </a:ext>
            </a:extLst>
          </p:cNvPr>
          <p:cNvSpPr>
            <a:spLocks noGrp="1" noChangeArrowheads="1"/>
          </p:cNvSpPr>
          <p:nvPr>
            <p:ph idx="1"/>
          </p:nvPr>
        </p:nvSpPr>
        <p:spPr>
          <a:xfrm>
            <a:off x="914400" y="1700808"/>
            <a:ext cx="10870232" cy="4752528"/>
          </a:xfrm>
          <a:ln/>
        </p:spPr>
        <p:txBody>
          <a:bodyPr/>
          <a:lstStyle/>
          <a:p>
            <a:pPr latinLnBrk="0">
              <a:buFont typeface="Times New Roman" pitchFamily="16" charset="0"/>
              <a:buChar char="•"/>
            </a:pPr>
            <a:r>
              <a:rPr lang="en-US" altLang="ko-KR" sz="1800" dirty="0"/>
              <a:t>If a DUO STA receives an individually addressed BSRP Trigger frame as ICF that solicits a response in non-HT (dup) PPDU and contains a Multi-STA BA frame, the STA responds with the Multi-STA BA frame as ICR (Motion</a:t>
            </a:r>
            <a:r>
              <a:rPr lang="ko-KR" altLang="en-US" sz="1800" dirty="0"/>
              <a:t> </a:t>
            </a:r>
            <a:r>
              <a:rPr lang="en-US" altLang="ko-KR" sz="1800" dirty="0"/>
              <a:t>#152)</a:t>
            </a:r>
          </a:p>
          <a:p>
            <a:pPr marL="0" indent="0" latinLnBrk="0">
              <a:buNone/>
            </a:pPr>
            <a:endParaRPr lang="en-US" altLang="ko-KR" sz="1800" dirty="0"/>
          </a:p>
          <a:p>
            <a:pPr marL="0" indent="0" latinLnBrk="0">
              <a:buNone/>
            </a:pPr>
            <a:endParaRPr lang="en-US" altLang="ko-KR" sz="1800" dirty="0"/>
          </a:p>
          <a:p>
            <a:pPr marL="0" indent="0" latinLnBrk="0">
              <a:buNone/>
            </a:pPr>
            <a:endParaRPr lang="en-US" altLang="ko-KR" sz="1800" dirty="0"/>
          </a:p>
          <a:p>
            <a:pPr marL="914400" lvl="2" indent="0" latinLnBrk="0">
              <a:buNone/>
            </a:pPr>
            <a:endParaRPr lang="en-US" altLang="ko-KR" sz="1200" dirty="0"/>
          </a:p>
          <a:p>
            <a:pPr latinLnBrk="0">
              <a:buFont typeface="Times New Roman" pitchFamily="16" charset="0"/>
              <a:buChar char="•"/>
            </a:pPr>
            <a:r>
              <a:rPr lang="en-US" altLang="ko-KR" sz="1800" dirty="0"/>
              <a:t>If a DUO STA’s unavailability information changes, it can transmit the Multi-STA</a:t>
            </a:r>
            <a:r>
              <a:rPr lang="ko-KR" altLang="en-US" sz="1800" dirty="0"/>
              <a:t> </a:t>
            </a:r>
            <a:r>
              <a:rPr lang="en-US" altLang="ko-KR" sz="1800" dirty="0"/>
              <a:t>BA</a:t>
            </a:r>
            <a:r>
              <a:rPr lang="ko-KR" altLang="en-US" sz="1800" dirty="0"/>
              <a:t> </a:t>
            </a:r>
            <a:r>
              <a:rPr lang="en-US" altLang="ko-KR" sz="1800" dirty="0"/>
              <a:t>frame</a:t>
            </a:r>
            <a:r>
              <a:rPr lang="ko-KR" altLang="en-US" sz="1800" dirty="0"/>
              <a:t> </a:t>
            </a:r>
            <a:r>
              <a:rPr lang="en-US" altLang="ko-KR" sz="1800" dirty="0"/>
              <a:t>to update the unavailability information. The AP will then maintain the most recent dynamic unavailability report (Motion #143)</a:t>
            </a:r>
          </a:p>
          <a:p>
            <a:pPr latinLnBrk="0">
              <a:buFont typeface="Times New Roman" pitchFamily="16" charset="0"/>
              <a:buChar char="•"/>
            </a:pPr>
            <a:endParaRPr lang="en-US" altLang="ko-KR" sz="1800" dirty="0"/>
          </a:p>
          <a:p>
            <a:pPr latinLnBrk="0">
              <a:buFont typeface="Times New Roman" pitchFamily="16" charset="0"/>
              <a:buChar char="•"/>
            </a:pPr>
            <a:endParaRPr lang="en-US" altLang="ko-KR" sz="1800" dirty="0"/>
          </a:p>
          <a:p>
            <a:pPr latinLnBrk="0">
              <a:buFont typeface="Times New Roman" pitchFamily="16" charset="0"/>
              <a:buChar char="•"/>
            </a:pPr>
            <a:endParaRPr lang="en-US" altLang="ko-KR" sz="1800" dirty="0"/>
          </a:p>
          <a:p>
            <a:pPr latinLnBrk="0">
              <a:buFont typeface="Times New Roman" pitchFamily="16" charset="0"/>
              <a:buChar char="•"/>
            </a:pPr>
            <a:endParaRPr lang="en-US" altLang="ko-KR" sz="1800" dirty="0"/>
          </a:p>
          <a:p>
            <a:pPr latinLnBrk="0">
              <a:buFont typeface="Times New Roman" pitchFamily="16" charset="0"/>
              <a:buChar char="•"/>
            </a:pPr>
            <a:endParaRPr lang="en-US" altLang="ko-KR" sz="1800" dirty="0"/>
          </a:p>
          <a:p>
            <a:pPr lvl="2" latinLnBrk="0">
              <a:buFont typeface="Times New Roman" pitchFamily="16" charset="0"/>
              <a:buChar char="•"/>
            </a:pPr>
            <a:endParaRPr lang="en-US" altLang="ko-KR" sz="1200" dirty="0"/>
          </a:p>
          <a:p>
            <a:pPr lvl="2" latinLnBrk="0">
              <a:buFont typeface="Times New Roman" pitchFamily="16" charset="0"/>
              <a:buChar char="•"/>
            </a:pPr>
            <a:endParaRPr lang="en-US" altLang="ko-KR" sz="1200" dirty="0"/>
          </a:p>
          <a:p>
            <a:pPr marL="0" indent="0" latinLnBrk="0">
              <a:buNone/>
            </a:pPr>
            <a:endParaRPr lang="en-US" altLang="ko-KR" sz="1800" dirty="0"/>
          </a:p>
        </p:txBody>
      </p:sp>
      <p:sp>
        <p:nvSpPr>
          <p:cNvPr id="6" name="Slide Number Placeholder 5">
            <a:extLst>
              <a:ext uri="{FF2B5EF4-FFF2-40B4-BE49-F238E27FC236}">
                <a16:creationId xmlns:a16="http://schemas.microsoft.com/office/drawing/2014/main" id="{ED3DEA00-5F6B-BF06-6E6A-F2FA754F2E2F}"/>
              </a:ext>
            </a:extLst>
          </p:cNvPr>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a:extLst>
              <a:ext uri="{FF2B5EF4-FFF2-40B4-BE49-F238E27FC236}">
                <a16:creationId xmlns:a16="http://schemas.microsoft.com/office/drawing/2014/main" id="{122AEB54-F9ED-0A27-CEC9-708AECB6E460}"/>
              </a:ext>
            </a:extLst>
          </p:cNvPr>
          <p:cNvSpPr>
            <a:spLocks noGrp="1"/>
          </p:cNvSpPr>
          <p:nvPr>
            <p:ph type="ftr" idx="14"/>
          </p:nvPr>
        </p:nvSpPr>
        <p:spPr/>
        <p:txBody>
          <a:bodyPr/>
          <a:lstStyle/>
          <a:p>
            <a:r>
              <a:rPr lang="en-GB" altLang="ko-KR" dirty="0"/>
              <a:t>Hank Hyeonjun Sung (WILUS), et al.</a:t>
            </a:r>
          </a:p>
        </p:txBody>
      </p:sp>
      <p:sp>
        <p:nvSpPr>
          <p:cNvPr id="4" name="Date Placeholder 3">
            <a:extLst>
              <a:ext uri="{FF2B5EF4-FFF2-40B4-BE49-F238E27FC236}">
                <a16:creationId xmlns:a16="http://schemas.microsoft.com/office/drawing/2014/main" id="{4975929B-9217-D080-1743-D7EE56A3A479}"/>
              </a:ext>
            </a:extLst>
          </p:cNvPr>
          <p:cNvSpPr>
            <a:spLocks noGrp="1"/>
          </p:cNvSpPr>
          <p:nvPr>
            <p:ph type="dt" idx="15"/>
          </p:nvPr>
        </p:nvSpPr>
        <p:spPr/>
        <p:txBody>
          <a:bodyPr/>
          <a:lstStyle/>
          <a:p>
            <a:r>
              <a:rPr lang="en-US" altLang="ko-KR" dirty="0"/>
              <a:t>January 2025</a:t>
            </a:r>
            <a:endParaRPr lang="en-GB" altLang="ko-KR" dirty="0"/>
          </a:p>
        </p:txBody>
      </p:sp>
      <p:grpSp>
        <p:nvGrpSpPr>
          <p:cNvPr id="10" name="그룹 9">
            <a:extLst>
              <a:ext uri="{FF2B5EF4-FFF2-40B4-BE49-F238E27FC236}">
                <a16:creationId xmlns:a16="http://schemas.microsoft.com/office/drawing/2014/main" id="{9ABC6212-FAC1-D306-44A8-B61E3A861DD7}"/>
              </a:ext>
            </a:extLst>
          </p:cNvPr>
          <p:cNvGrpSpPr/>
          <p:nvPr/>
        </p:nvGrpSpPr>
        <p:grpSpPr>
          <a:xfrm>
            <a:off x="1926441" y="4911947"/>
            <a:ext cx="8706063" cy="1469381"/>
            <a:chOff x="1926441" y="4911947"/>
            <a:chExt cx="8706063" cy="1469381"/>
          </a:xfrm>
        </p:grpSpPr>
        <p:cxnSp>
          <p:nvCxnSpPr>
            <p:cNvPr id="33" name="직선 연결선 32">
              <a:extLst>
                <a:ext uri="{FF2B5EF4-FFF2-40B4-BE49-F238E27FC236}">
                  <a16:creationId xmlns:a16="http://schemas.microsoft.com/office/drawing/2014/main" id="{F8472D94-DC35-E970-7FCC-CA696C587FE2}"/>
                </a:ext>
              </a:extLst>
            </p:cNvPr>
            <p:cNvCxnSpPr>
              <a:cxnSpLocks/>
            </p:cNvCxnSpPr>
            <p:nvPr/>
          </p:nvCxnSpPr>
          <p:spPr bwMode="auto">
            <a:xfrm>
              <a:off x="2286377" y="6144222"/>
              <a:ext cx="7951843"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6" name="직선 연결선 35">
              <a:extLst>
                <a:ext uri="{FF2B5EF4-FFF2-40B4-BE49-F238E27FC236}">
                  <a16:creationId xmlns:a16="http://schemas.microsoft.com/office/drawing/2014/main" id="{FE6977B0-EF28-24B6-592F-679C5A5BB69C}"/>
                </a:ext>
              </a:extLst>
            </p:cNvPr>
            <p:cNvCxnSpPr>
              <a:cxnSpLocks/>
            </p:cNvCxnSpPr>
            <p:nvPr/>
          </p:nvCxnSpPr>
          <p:spPr bwMode="auto">
            <a:xfrm>
              <a:off x="2286377" y="5489914"/>
              <a:ext cx="7951843"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7" name="직사각형 36">
              <a:extLst>
                <a:ext uri="{FF2B5EF4-FFF2-40B4-BE49-F238E27FC236}">
                  <a16:creationId xmlns:a16="http://schemas.microsoft.com/office/drawing/2014/main" id="{CFC2A68E-91AA-BD07-4CA1-F0BFC172F5BD}"/>
                </a:ext>
              </a:extLst>
            </p:cNvPr>
            <p:cNvSpPr/>
            <p:nvPr/>
          </p:nvSpPr>
          <p:spPr bwMode="auto">
            <a:xfrm>
              <a:off x="2473790" y="5031002"/>
              <a:ext cx="1080120" cy="454109"/>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8" name="직사각형 37">
              <a:extLst>
                <a:ext uri="{FF2B5EF4-FFF2-40B4-BE49-F238E27FC236}">
                  <a16:creationId xmlns:a16="http://schemas.microsoft.com/office/drawing/2014/main" id="{E5414AE6-452B-2687-C458-D37A7762E3F8}"/>
                </a:ext>
              </a:extLst>
            </p:cNvPr>
            <p:cNvSpPr/>
            <p:nvPr/>
          </p:nvSpPr>
          <p:spPr bwMode="auto">
            <a:xfrm>
              <a:off x="3950602" y="5712174"/>
              <a:ext cx="886846" cy="432048"/>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9" name="TextBox 38">
              <a:extLst>
                <a:ext uri="{FF2B5EF4-FFF2-40B4-BE49-F238E27FC236}">
                  <a16:creationId xmlns:a16="http://schemas.microsoft.com/office/drawing/2014/main" id="{220EBA54-2A3B-AC92-82E5-08C9E7CFB609}"/>
                </a:ext>
              </a:extLst>
            </p:cNvPr>
            <p:cNvSpPr txBox="1"/>
            <p:nvPr/>
          </p:nvSpPr>
          <p:spPr>
            <a:xfrm>
              <a:off x="1978153" y="5197073"/>
              <a:ext cx="380232" cy="276999"/>
            </a:xfrm>
            <a:prstGeom prst="rect">
              <a:avLst/>
            </a:prstGeom>
            <a:noFill/>
          </p:spPr>
          <p:txBody>
            <a:bodyPr wrap="none" rtlCol="0">
              <a:spAutoFit/>
            </a:bodyPr>
            <a:lstStyle/>
            <a:p>
              <a:r>
                <a:rPr lang="en-US" altLang="ko-KR" sz="1200" dirty="0">
                  <a:solidFill>
                    <a:schemeClr val="tx1"/>
                  </a:solidFill>
                </a:rPr>
                <a:t>AP</a:t>
              </a:r>
              <a:endParaRPr lang="ko-KR" altLang="en-US" sz="1200" dirty="0">
                <a:solidFill>
                  <a:schemeClr val="tx1"/>
                </a:solidFill>
              </a:endParaRPr>
            </a:p>
          </p:txBody>
        </p:sp>
        <p:sp>
          <p:nvSpPr>
            <p:cNvPr id="40" name="TextBox 39">
              <a:extLst>
                <a:ext uri="{FF2B5EF4-FFF2-40B4-BE49-F238E27FC236}">
                  <a16:creationId xmlns:a16="http://schemas.microsoft.com/office/drawing/2014/main" id="{08A173CE-BD09-E3AB-BBF8-12EAA92D6993}"/>
                </a:ext>
              </a:extLst>
            </p:cNvPr>
            <p:cNvSpPr txBox="1"/>
            <p:nvPr/>
          </p:nvSpPr>
          <p:spPr>
            <a:xfrm>
              <a:off x="1926441" y="5698549"/>
              <a:ext cx="516488" cy="461665"/>
            </a:xfrm>
            <a:prstGeom prst="rect">
              <a:avLst/>
            </a:prstGeom>
            <a:noFill/>
          </p:spPr>
          <p:txBody>
            <a:bodyPr wrap="none" rtlCol="0">
              <a:spAutoFit/>
            </a:bodyPr>
            <a:lstStyle/>
            <a:p>
              <a:pPr algn="ctr"/>
              <a:r>
                <a:rPr lang="en-US" altLang="ko-KR" sz="1200" dirty="0">
                  <a:solidFill>
                    <a:schemeClr val="tx1"/>
                  </a:solidFill>
                </a:rPr>
                <a:t>DUO</a:t>
              </a:r>
            </a:p>
            <a:p>
              <a:pPr algn="ctr"/>
              <a:r>
                <a:rPr lang="en-US" altLang="ko-KR" sz="1200" dirty="0">
                  <a:solidFill>
                    <a:schemeClr val="tx1"/>
                  </a:solidFill>
                </a:rPr>
                <a:t>STA</a:t>
              </a:r>
            </a:p>
          </p:txBody>
        </p:sp>
        <p:sp>
          <p:nvSpPr>
            <p:cNvPr id="41" name="TextBox 40">
              <a:extLst>
                <a:ext uri="{FF2B5EF4-FFF2-40B4-BE49-F238E27FC236}">
                  <a16:creationId xmlns:a16="http://schemas.microsoft.com/office/drawing/2014/main" id="{1CF2CDA1-B62A-1303-E408-BFC62F96B67E}"/>
                </a:ext>
              </a:extLst>
            </p:cNvPr>
            <p:cNvSpPr txBox="1"/>
            <p:nvPr/>
          </p:nvSpPr>
          <p:spPr>
            <a:xfrm>
              <a:off x="2629193" y="5013414"/>
              <a:ext cx="769313" cy="461665"/>
            </a:xfrm>
            <a:prstGeom prst="rect">
              <a:avLst/>
            </a:prstGeom>
            <a:noFill/>
          </p:spPr>
          <p:txBody>
            <a:bodyPr wrap="none" rtlCol="0">
              <a:spAutoFit/>
            </a:bodyPr>
            <a:lstStyle/>
            <a:p>
              <a:pPr algn="ctr"/>
              <a:r>
                <a:rPr lang="en-US" altLang="ko-KR" sz="1200" dirty="0">
                  <a:solidFill>
                    <a:schemeClr val="tx1"/>
                  </a:solidFill>
                </a:rPr>
                <a:t>ICF</a:t>
              </a:r>
            </a:p>
            <a:p>
              <a:pPr algn="ctr"/>
              <a:r>
                <a:rPr lang="en-US" altLang="ko-KR" sz="1200" dirty="0">
                  <a:solidFill>
                    <a:schemeClr val="tx1"/>
                  </a:solidFill>
                </a:rPr>
                <a:t>BSRP TF</a:t>
              </a:r>
            </a:p>
          </p:txBody>
        </p:sp>
        <p:sp>
          <p:nvSpPr>
            <p:cNvPr id="42" name="TextBox 41">
              <a:extLst>
                <a:ext uri="{FF2B5EF4-FFF2-40B4-BE49-F238E27FC236}">
                  <a16:creationId xmlns:a16="http://schemas.microsoft.com/office/drawing/2014/main" id="{ED1C8FCA-6111-325E-0205-F8BDEA2BD1BB}"/>
                </a:ext>
              </a:extLst>
            </p:cNvPr>
            <p:cNvSpPr txBox="1"/>
            <p:nvPr/>
          </p:nvSpPr>
          <p:spPr>
            <a:xfrm>
              <a:off x="3956301" y="5707617"/>
              <a:ext cx="886845" cy="461665"/>
            </a:xfrm>
            <a:prstGeom prst="rect">
              <a:avLst/>
            </a:prstGeom>
            <a:noFill/>
          </p:spPr>
          <p:txBody>
            <a:bodyPr wrap="none" rtlCol="0">
              <a:spAutoFit/>
            </a:bodyPr>
            <a:lstStyle/>
            <a:p>
              <a:pPr algn="ctr"/>
              <a:r>
                <a:rPr lang="en-US" altLang="ko-KR" sz="1200" dirty="0">
                  <a:solidFill>
                    <a:schemeClr val="tx1"/>
                  </a:solidFill>
                </a:rPr>
                <a:t>Multi-STA </a:t>
              </a:r>
              <a:br>
                <a:rPr lang="en-US" altLang="ko-KR" sz="1200" dirty="0">
                  <a:solidFill>
                    <a:schemeClr val="tx1"/>
                  </a:solidFill>
                </a:rPr>
              </a:br>
              <a:r>
                <a:rPr lang="en-US" altLang="ko-KR" sz="1200" dirty="0">
                  <a:solidFill>
                    <a:schemeClr val="tx1"/>
                  </a:solidFill>
                </a:rPr>
                <a:t>BA</a:t>
              </a:r>
            </a:p>
          </p:txBody>
        </p:sp>
        <p:sp>
          <p:nvSpPr>
            <p:cNvPr id="43" name="TextBox 42">
              <a:extLst>
                <a:ext uri="{FF2B5EF4-FFF2-40B4-BE49-F238E27FC236}">
                  <a16:creationId xmlns:a16="http://schemas.microsoft.com/office/drawing/2014/main" id="{BC3182B6-BB2C-253B-3A2E-EB17FCF550B2}"/>
                </a:ext>
              </a:extLst>
            </p:cNvPr>
            <p:cNvSpPr txBox="1"/>
            <p:nvPr/>
          </p:nvSpPr>
          <p:spPr>
            <a:xfrm>
              <a:off x="3739314" y="6128783"/>
              <a:ext cx="1420582" cy="246221"/>
            </a:xfrm>
            <a:prstGeom prst="rect">
              <a:avLst/>
            </a:prstGeom>
            <a:noFill/>
          </p:spPr>
          <p:txBody>
            <a:bodyPr wrap="none" rtlCol="0">
              <a:spAutoFit/>
            </a:bodyPr>
            <a:lstStyle/>
            <a:p>
              <a:r>
                <a:rPr lang="en-US" altLang="ko-KR" sz="1000" dirty="0">
                  <a:solidFill>
                    <a:sysClr val="windowText" lastClr="000000"/>
                  </a:solidFill>
                </a:rPr>
                <a:t>Unavailability Info ‘A’</a:t>
              </a:r>
              <a:endParaRPr lang="ko-KR" altLang="en-US" sz="1100" dirty="0">
                <a:solidFill>
                  <a:sysClr val="windowText" lastClr="000000"/>
                </a:solidFill>
              </a:endParaRPr>
            </a:p>
          </p:txBody>
        </p:sp>
        <p:sp>
          <p:nvSpPr>
            <p:cNvPr id="44" name="TextBox 43">
              <a:extLst>
                <a:ext uri="{FF2B5EF4-FFF2-40B4-BE49-F238E27FC236}">
                  <a16:creationId xmlns:a16="http://schemas.microsoft.com/office/drawing/2014/main" id="{CA697900-73F4-DBED-2481-1BA4228F1C7A}"/>
                </a:ext>
              </a:extLst>
            </p:cNvPr>
            <p:cNvSpPr txBox="1"/>
            <p:nvPr/>
          </p:nvSpPr>
          <p:spPr>
            <a:xfrm>
              <a:off x="4152541" y="5467961"/>
              <a:ext cx="476685" cy="261610"/>
            </a:xfrm>
            <a:prstGeom prst="rect">
              <a:avLst/>
            </a:prstGeom>
            <a:noFill/>
          </p:spPr>
          <p:txBody>
            <a:bodyPr wrap="square">
              <a:spAutoFit/>
            </a:bodyPr>
            <a:lstStyle/>
            <a:p>
              <a:pPr algn="ctr"/>
              <a:r>
                <a:rPr lang="en-US" altLang="ko-KR" sz="1100" dirty="0">
                  <a:solidFill>
                    <a:schemeClr val="tx1"/>
                  </a:solidFill>
                </a:rPr>
                <a:t>ICR</a:t>
              </a:r>
            </a:p>
          </p:txBody>
        </p:sp>
        <p:sp>
          <p:nvSpPr>
            <p:cNvPr id="47" name="직사각형 46">
              <a:extLst>
                <a:ext uri="{FF2B5EF4-FFF2-40B4-BE49-F238E27FC236}">
                  <a16:creationId xmlns:a16="http://schemas.microsoft.com/office/drawing/2014/main" id="{3DA504D4-0D87-79FE-5F56-B3F49801183C}"/>
                </a:ext>
              </a:extLst>
            </p:cNvPr>
            <p:cNvSpPr/>
            <p:nvPr/>
          </p:nvSpPr>
          <p:spPr bwMode="auto">
            <a:xfrm>
              <a:off x="5124233" y="5048712"/>
              <a:ext cx="2080850" cy="432048"/>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8" name="TextBox 47">
              <a:extLst>
                <a:ext uri="{FF2B5EF4-FFF2-40B4-BE49-F238E27FC236}">
                  <a16:creationId xmlns:a16="http://schemas.microsoft.com/office/drawing/2014/main" id="{E618D4AC-3E86-9F06-ECC2-577FB6616FA9}"/>
                </a:ext>
              </a:extLst>
            </p:cNvPr>
            <p:cNvSpPr txBox="1"/>
            <p:nvPr/>
          </p:nvSpPr>
          <p:spPr>
            <a:xfrm>
              <a:off x="5757782" y="5142780"/>
              <a:ext cx="813749" cy="276999"/>
            </a:xfrm>
            <a:prstGeom prst="rect">
              <a:avLst/>
            </a:prstGeom>
            <a:noFill/>
          </p:spPr>
          <p:txBody>
            <a:bodyPr wrap="none" rtlCol="0">
              <a:spAutoFit/>
            </a:bodyPr>
            <a:lstStyle/>
            <a:p>
              <a:pPr algn="ctr"/>
              <a:r>
                <a:rPr lang="en-US" altLang="ko-KR" sz="1200" dirty="0">
                  <a:solidFill>
                    <a:schemeClr val="tx1"/>
                  </a:solidFill>
                </a:rPr>
                <a:t>DL PPDU</a:t>
              </a:r>
            </a:p>
          </p:txBody>
        </p:sp>
        <p:sp>
          <p:nvSpPr>
            <p:cNvPr id="49" name="직사각형 48">
              <a:extLst>
                <a:ext uri="{FF2B5EF4-FFF2-40B4-BE49-F238E27FC236}">
                  <a16:creationId xmlns:a16="http://schemas.microsoft.com/office/drawing/2014/main" id="{94141DF7-2712-A722-6BDA-644E97EB1BE2}"/>
                </a:ext>
              </a:extLst>
            </p:cNvPr>
            <p:cNvSpPr/>
            <p:nvPr/>
          </p:nvSpPr>
          <p:spPr bwMode="auto">
            <a:xfrm>
              <a:off x="7464895" y="5712174"/>
              <a:ext cx="886846" cy="432048"/>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TextBox 49">
              <a:extLst>
                <a:ext uri="{FF2B5EF4-FFF2-40B4-BE49-F238E27FC236}">
                  <a16:creationId xmlns:a16="http://schemas.microsoft.com/office/drawing/2014/main" id="{65FB7F60-5481-268D-87DF-23B0B4543E21}"/>
                </a:ext>
              </a:extLst>
            </p:cNvPr>
            <p:cNvSpPr txBox="1"/>
            <p:nvPr/>
          </p:nvSpPr>
          <p:spPr>
            <a:xfrm>
              <a:off x="7464896" y="5707616"/>
              <a:ext cx="886845" cy="461665"/>
            </a:xfrm>
            <a:prstGeom prst="rect">
              <a:avLst/>
            </a:prstGeom>
            <a:noFill/>
          </p:spPr>
          <p:txBody>
            <a:bodyPr wrap="none" rtlCol="0">
              <a:spAutoFit/>
            </a:bodyPr>
            <a:lstStyle/>
            <a:p>
              <a:pPr algn="ctr"/>
              <a:r>
                <a:rPr lang="en-US" altLang="ko-KR" sz="1200" dirty="0">
                  <a:solidFill>
                    <a:schemeClr val="tx1"/>
                  </a:solidFill>
                </a:rPr>
                <a:t>Multi-STA </a:t>
              </a:r>
              <a:br>
                <a:rPr lang="en-US" altLang="ko-KR" sz="1200" dirty="0">
                  <a:solidFill>
                    <a:schemeClr val="tx1"/>
                  </a:solidFill>
                </a:rPr>
              </a:br>
              <a:r>
                <a:rPr lang="en-US" altLang="ko-KR" sz="1200" dirty="0">
                  <a:solidFill>
                    <a:schemeClr val="tx1"/>
                  </a:solidFill>
                </a:rPr>
                <a:t>BA</a:t>
              </a:r>
            </a:p>
          </p:txBody>
        </p:sp>
        <p:sp>
          <p:nvSpPr>
            <p:cNvPr id="51" name="TextBox 50">
              <a:extLst>
                <a:ext uri="{FF2B5EF4-FFF2-40B4-BE49-F238E27FC236}">
                  <a16:creationId xmlns:a16="http://schemas.microsoft.com/office/drawing/2014/main" id="{AC1C46E8-8D53-6861-8B33-EFB93A98F862}"/>
                </a:ext>
              </a:extLst>
            </p:cNvPr>
            <p:cNvSpPr txBox="1"/>
            <p:nvPr/>
          </p:nvSpPr>
          <p:spPr>
            <a:xfrm>
              <a:off x="7248128" y="6135107"/>
              <a:ext cx="1412566" cy="246221"/>
            </a:xfrm>
            <a:prstGeom prst="rect">
              <a:avLst/>
            </a:prstGeom>
            <a:noFill/>
          </p:spPr>
          <p:txBody>
            <a:bodyPr wrap="none" rtlCol="0">
              <a:spAutoFit/>
            </a:bodyPr>
            <a:lstStyle/>
            <a:p>
              <a:r>
                <a:rPr lang="en-US" altLang="ko-KR" sz="1000" dirty="0">
                  <a:solidFill>
                    <a:sysClr val="windowText" lastClr="000000"/>
                  </a:solidFill>
                </a:rPr>
                <a:t>Unavailability Info ‘B’</a:t>
              </a:r>
              <a:endParaRPr lang="ko-KR" altLang="en-US" sz="1100" dirty="0">
                <a:solidFill>
                  <a:sysClr val="windowText" lastClr="000000"/>
                </a:solidFill>
              </a:endParaRPr>
            </a:p>
          </p:txBody>
        </p:sp>
        <p:sp>
          <p:nvSpPr>
            <p:cNvPr id="57" name="TextBox 56">
              <a:extLst>
                <a:ext uri="{FF2B5EF4-FFF2-40B4-BE49-F238E27FC236}">
                  <a16:creationId xmlns:a16="http://schemas.microsoft.com/office/drawing/2014/main" id="{ADF1B286-2939-1157-401E-F321FC557342}"/>
                </a:ext>
              </a:extLst>
            </p:cNvPr>
            <p:cNvSpPr txBox="1"/>
            <p:nvPr/>
          </p:nvSpPr>
          <p:spPr>
            <a:xfrm>
              <a:off x="3628265" y="4925614"/>
              <a:ext cx="1432893" cy="276999"/>
            </a:xfrm>
            <a:prstGeom prst="rect">
              <a:avLst/>
            </a:prstGeom>
            <a:noFill/>
          </p:spPr>
          <p:txBody>
            <a:bodyPr wrap="none" rtlCol="0">
              <a:spAutoFit/>
            </a:bodyPr>
            <a:lstStyle/>
            <a:p>
              <a:r>
                <a:rPr lang="en-US" altLang="ko-KR" sz="1200" dirty="0">
                  <a:solidFill>
                    <a:sysClr val="windowText" lastClr="000000"/>
                  </a:solidFill>
                </a:rPr>
                <a:t>AP updates ‘A’  info</a:t>
              </a:r>
              <a:endParaRPr lang="ko-KR" altLang="en-US" sz="1200" dirty="0">
                <a:solidFill>
                  <a:sysClr val="windowText" lastClr="000000"/>
                </a:solidFill>
              </a:endParaRPr>
            </a:p>
          </p:txBody>
        </p:sp>
        <p:cxnSp>
          <p:nvCxnSpPr>
            <p:cNvPr id="61" name="직선 화살표 연결선 60">
              <a:extLst>
                <a:ext uri="{FF2B5EF4-FFF2-40B4-BE49-F238E27FC236}">
                  <a16:creationId xmlns:a16="http://schemas.microsoft.com/office/drawing/2014/main" id="{162AD12D-8B63-6CDC-4F4B-AFF17141BCB8}"/>
                </a:ext>
              </a:extLst>
            </p:cNvPr>
            <p:cNvCxnSpPr/>
            <p:nvPr/>
          </p:nvCxnSpPr>
          <p:spPr bwMode="auto">
            <a:xfrm>
              <a:off x="4511906" y="5186418"/>
              <a:ext cx="360040" cy="29891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62" name="직선 화살표 연결선 61">
              <a:extLst>
                <a:ext uri="{FF2B5EF4-FFF2-40B4-BE49-F238E27FC236}">
                  <a16:creationId xmlns:a16="http://schemas.microsoft.com/office/drawing/2014/main" id="{39C0870B-2FD9-8F5D-E3CF-2BED80219BDD}"/>
                </a:ext>
              </a:extLst>
            </p:cNvPr>
            <p:cNvCxnSpPr>
              <a:cxnSpLocks/>
            </p:cNvCxnSpPr>
            <p:nvPr/>
          </p:nvCxnSpPr>
          <p:spPr bwMode="auto">
            <a:xfrm>
              <a:off x="3030960" y="5852551"/>
              <a:ext cx="0" cy="27623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9220" name="TextBox 9219">
              <a:extLst>
                <a:ext uri="{FF2B5EF4-FFF2-40B4-BE49-F238E27FC236}">
                  <a16:creationId xmlns:a16="http://schemas.microsoft.com/office/drawing/2014/main" id="{97F4AF83-4A4C-4BEB-3295-1079F4F844C4}"/>
                </a:ext>
              </a:extLst>
            </p:cNvPr>
            <p:cNvSpPr txBox="1"/>
            <p:nvPr/>
          </p:nvSpPr>
          <p:spPr>
            <a:xfrm>
              <a:off x="2352920" y="5621276"/>
              <a:ext cx="1430200" cy="253916"/>
            </a:xfrm>
            <a:prstGeom prst="rect">
              <a:avLst/>
            </a:prstGeom>
            <a:noFill/>
          </p:spPr>
          <p:txBody>
            <a:bodyPr wrap="none" rtlCol="0">
              <a:spAutoFit/>
            </a:bodyPr>
            <a:lstStyle/>
            <a:p>
              <a:r>
                <a:rPr lang="en-US" altLang="ko-KR" sz="1050" dirty="0">
                  <a:solidFill>
                    <a:sysClr val="windowText" lastClr="000000"/>
                  </a:solidFill>
                </a:rPr>
                <a:t>Unavailability Info ‘A’</a:t>
              </a:r>
              <a:endParaRPr lang="ko-KR" altLang="en-US" sz="1050" dirty="0">
                <a:solidFill>
                  <a:sysClr val="windowText" lastClr="000000"/>
                </a:solidFill>
              </a:endParaRPr>
            </a:p>
          </p:txBody>
        </p:sp>
        <p:cxnSp>
          <p:nvCxnSpPr>
            <p:cNvPr id="9221" name="직선 화살표 연결선 9220">
              <a:extLst>
                <a:ext uri="{FF2B5EF4-FFF2-40B4-BE49-F238E27FC236}">
                  <a16:creationId xmlns:a16="http://schemas.microsoft.com/office/drawing/2014/main" id="{EE034E41-A291-81E8-4B3A-BF2214DBB3B9}"/>
                </a:ext>
              </a:extLst>
            </p:cNvPr>
            <p:cNvCxnSpPr>
              <a:cxnSpLocks/>
            </p:cNvCxnSpPr>
            <p:nvPr/>
          </p:nvCxnSpPr>
          <p:spPr bwMode="auto">
            <a:xfrm>
              <a:off x="6618252" y="5851999"/>
              <a:ext cx="0" cy="27623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9222" name="TextBox 9221">
              <a:extLst>
                <a:ext uri="{FF2B5EF4-FFF2-40B4-BE49-F238E27FC236}">
                  <a16:creationId xmlns:a16="http://schemas.microsoft.com/office/drawing/2014/main" id="{66EEEB75-8682-2A42-F0C0-7EE9A5496888}"/>
                </a:ext>
              </a:extLst>
            </p:cNvPr>
            <p:cNvSpPr txBox="1"/>
            <p:nvPr/>
          </p:nvSpPr>
          <p:spPr>
            <a:xfrm>
              <a:off x="5871037" y="5623356"/>
              <a:ext cx="1422184" cy="253916"/>
            </a:xfrm>
            <a:prstGeom prst="rect">
              <a:avLst/>
            </a:prstGeom>
            <a:noFill/>
          </p:spPr>
          <p:txBody>
            <a:bodyPr wrap="none" rtlCol="0">
              <a:spAutoFit/>
            </a:bodyPr>
            <a:lstStyle/>
            <a:p>
              <a:r>
                <a:rPr lang="en-US" altLang="ko-KR" sz="1050" dirty="0">
                  <a:solidFill>
                    <a:sysClr val="windowText" lastClr="000000"/>
                  </a:solidFill>
                </a:rPr>
                <a:t>Unavailability Info ‘B’</a:t>
              </a:r>
            </a:p>
          </p:txBody>
        </p:sp>
        <p:cxnSp>
          <p:nvCxnSpPr>
            <p:cNvPr id="9226" name="직선 화살표 연결선 9225">
              <a:extLst>
                <a:ext uri="{FF2B5EF4-FFF2-40B4-BE49-F238E27FC236}">
                  <a16:creationId xmlns:a16="http://schemas.microsoft.com/office/drawing/2014/main" id="{C6B37044-4DDF-42DF-EFDF-3EF875EA81FD}"/>
                </a:ext>
              </a:extLst>
            </p:cNvPr>
            <p:cNvCxnSpPr>
              <a:cxnSpLocks/>
            </p:cNvCxnSpPr>
            <p:nvPr/>
          </p:nvCxnSpPr>
          <p:spPr bwMode="auto">
            <a:xfrm flipH="1">
              <a:off x="8384010" y="5197073"/>
              <a:ext cx="239071" cy="28729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9241" name="TextBox 9240">
              <a:extLst>
                <a:ext uri="{FF2B5EF4-FFF2-40B4-BE49-F238E27FC236}">
                  <a16:creationId xmlns:a16="http://schemas.microsoft.com/office/drawing/2014/main" id="{44DFB3A5-997E-389B-4A07-528540D9ADF1}"/>
                </a:ext>
              </a:extLst>
            </p:cNvPr>
            <p:cNvSpPr txBox="1"/>
            <p:nvPr/>
          </p:nvSpPr>
          <p:spPr>
            <a:xfrm>
              <a:off x="8573222" y="4911947"/>
              <a:ext cx="2059282" cy="461665"/>
            </a:xfrm>
            <a:prstGeom prst="rect">
              <a:avLst/>
            </a:prstGeom>
            <a:noFill/>
          </p:spPr>
          <p:txBody>
            <a:bodyPr wrap="none" rtlCol="0">
              <a:spAutoFit/>
            </a:bodyPr>
            <a:lstStyle/>
            <a:p>
              <a:r>
                <a:rPr lang="en-US" altLang="ko-KR" sz="1200" dirty="0">
                  <a:solidFill>
                    <a:sysClr val="windowText" lastClr="000000"/>
                  </a:solidFill>
                </a:rPr>
                <a:t>AP overwrites the information</a:t>
              </a:r>
              <a:br>
                <a:rPr lang="en-US" altLang="ko-KR" sz="1200" dirty="0">
                  <a:solidFill>
                    <a:sysClr val="windowText" lastClr="000000"/>
                  </a:solidFill>
                </a:rPr>
              </a:br>
              <a:r>
                <a:rPr lang="en-US" altLang="ko-KR" sz="1200" dirty="0">
                  <a:solidFill>
                    <a:sysClr val="windowText" lastClr="000000"/>
                  </a:solidFill>
                </a:rPr>
                <a:t>of ‘A’ with ‘B’</a:t>
              </a:r>
              <a:endParaRPr lang="ko-KR" altLang="en-US" sz="1200" dirty="0">
                <a:solidFill>
                  <a:sysClr val="windowText" lastClr="000000"/>
                </a:solidFill>
              </a:endParaRPr>
            </a:p>
          </p:txBody>
        </p:sp>
      </p:grpSp>
      <p:grpSp>
        <p:nvGrpSpPr>
          <p:cNvPr id="12" name="그룹 11">
            <a:extLst>
              <a:ext uri="{FF2B5EF4-FFF2-40B4-BE49-F238E27FC236}">
                <a16:creationId xmlns:a16="http://schemas.microsoft.com/office/drawing/2014/main" id="{30EFC579-67BB-4093-FAF8-595F4A3857A0}"/>
              </a:ext>
            </a:extLst>
          </p:cNvPr>
          <p:cNvGrpSpPr/>
          <p:nvPr/>
        </p:nvGrpSpPr>
        <p:grpSpPr>
          <a:xfrm>
            <a:off x="3242161" y="2535732"/>
            <a:ext cx="6526247" cy="1517509"/>
            <a:chOff x="3242161" y="2436876"/>
            <a:chExt cx="6526247" cy="1517509"/>
          </a:xfrm>
        </p:grpSpPr>
        <p:grpSp>
          <p:nvGrpSpPr>
            <p:cNvPr id="3" name="그룹 2">
              <a:extLst>
                <a:ext uri="{FF2B5EF4-FFF2-40B4-BE49-F238E27FC236}">
                  <a16:creationId xmlns:a16="http://schemas.microsoft.com/office/drawing/2014/main" id="{947D2529-0782-9A15-7A41-EA8735374418}"/>
                </a:ext>
              </a:extLst>
            </p:cNvPr>
            <p:cNvGrpSpPr/>
            <p:nvPr/>
          </p:nvGrpSpPr>
          <p:grpSpPr>
            <a:xfrm>
              <a:off x="3242161" y="2436876"/>
              <a:ext cx="6526247" cy="1517509"/>
              <a:chOff x="3242161" y="2426366"/>
              <a:chExt cx="6526247" cy="1517509"/>
            </a:xfrm>
          </p:grpSpPr>
          <p:cxnSp>
            <p:nvCxnSpPr>
              <p:cNvPr id="8" name="직선 연결선 7">
                <a:extLst>
                  <a:ext uri="{FF2B5EF4-FFF2-40B4-BE49-F238E27FC236}">
                    <a16:creationId xmlns:a16="http://schemas.microsoft.com/office/drawing/2014/main" id="{BF336B42-9BC7-911F-9F40-DD8D3C12954F}"/>
                  </a:ext>
                </a:extLst>
              </p:cNvPr>
              <p:cNvCxnSpPr>
                <a:cxnSpLocks/>
              </p:cNvCxnSpPr>
              <p:nvPr/>
            </p:nvCxnSpPr>
            <p:spPr bwMode="auto">
              <a:xfrm>
                <a:off x="3719736" y="3068960"/>
                <a:ext cx="4464496"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 name="직선 연결선 8">
                <a:extLst>
                  <a:ext uri="{FF2B5EF4-FFF2-40B4-BE49-F238E27FC236}">
                    <a16:creationId xmlns:a16="http://schemas.microsoft.com/office/drawing/2014/main" id="{EFBE27F1-EB78-F7DB-0E3C-28EA1AE51A11}"/>
                  </a:ext>
                </a:extLst>
              </p:cNvPr>
              <p:cNvCxnSpPr>
                <a:cxnSpLocks/>
              </p:cNvCxnSpPr>
              <p:nvPr/>
            </p:nvCxnSpPr>
            <p:spPr bwMode="auto">
              <a:xfrm>
                <a:off x="3719736" y="3717032"/>
                <a:ext cx="453650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TextBox 13">
                <a:extLst>
                  <a:ext uri="{FF2B5EF4-FFF2-40B4-BE49-F238E27FC236}">
                    <a16:creationId xmlns:a16="http://schemas.microsoft.com/office/drawing/2014/main" id="{9386D0D0-AA75-8E60-C27E-3CF3603B3352}"/>
                  </a:ext>
                </a:extLst>
              </p:cNvPr>
              <p:cNvSpPr txBox="1"/>
              <p:nvPr/>
            </p:nvSpPr>
            <p:spPr>
              <a:xfrm>
                <a:off x="3293873" y="2696691"/>
                <a:ext cx="380232" cy="276999"/>
              </a:xfrm>
              <a:prstGeom prst="rect">
                <a:avLst/>
              </a:prstGeom>
              <a:noFill/>
            </p:spPr>
            <p:txBody>
              <a:bodyPr wrap="none" rtlCol="0">
                <a:spAutoFit/>
              </a:bodyPr>
              <a:lstStyle/>
              <a:p>
                <a:r>
                  <a:rPr lang="en-US" altLang="ko-KR" sz="1200" dirty="0">
                    <a:solidFill>
                      <a:schemeClr val="tx1"/>
                    </a:solidFill>
                  </a:rPr>
                  <a:t>AP</a:t>
                </a:r>
                <a:endParaRPr lang="ko-KR" altLang="en-US" sz="1200" dirty="0">
                  <a:solidFill>
                    <a:schemeClr val="tx1"/>
                  </a:solidFill>
                </a:endParaRPr>
              </a:p>
            </p:txBody>
          </p:sp>
          <p:sp>
            <p:nvSpPr>
              <p:cNvPr id="15" name="TextBox 14">
                <a:extLst>
                  <a:ext uri="{FF2B5EF4-FFF2-40B4-BE49-F238E27FC236}">
                    <a16:creationId xmlns:a16="http://schemas.microsoft.com/office/drawing/2014/main" id="{C4CA0DAF-1577-B13D-1D21-4D5CE99E8D4B}"/>
                  </a:ext>
                </a:extLst>
              </p:cNvPr>
              <p:cNvSpPr txBox="1"/>
              <p:nvPr/>
            </p:nvSpPr>
            <p:spPr>
              <a:xfrm>
                <a:off x="3242161" y="3198167"/>
                <a:ext cx="516488" cy="461665"/>
              </a:xfrm>
              <a:prstGeom prst="rect">
                <a:avLst/>
              </a:prstGeom>
              <a:noFill/>
            </p:spPr>
            <p:txBody>
              <a:bodyPr wrap="none" rtlCol="0">
                <a:spAutoFit/>
              </a:bodyPr>
              <a:lstStyle/>
              <a:p>
                <a:pPr algn="ctr"/>
                <a:r>
                  <a:rPr lang="en-US" altLang="ko-KR" sz="1200" dirty="0">
                    <a:solidFill>
                      <a:schemeClr val="tx1"/>
                    </a:solidFill>
                  </a:rPr>
                  <a:t>DUO</a:t>
                </a:r>
              </a:p>
              <a:p>
                <a:pPr algn="ctr"/>
                <a:r>
                  <a:rPr lang="en-US" altLang="ko-KR" sz="1200" dirty="0">
                    <a:solidFill>
                      <a:schemeClr val="tx1"/>
                    </a:solidFill>
                  </a:rPr>
                  <a:t>STA</a:t>
                </a:r>
              </a:p>
            </p:txBody>
          </p:sp>
          <p:sp>
            <p:nvSpPr>
              <p:cNvPr id="23" name="직사각형 22">
                <a:extLst>
                  <a:ext uri="{FF2B5EF4-FFF2-40B4-BE49-F238E27FC236}">
                    <a16:creationId xmlns:a16="http://schemas.microsoft.com/office/drawing/2014/main" id="{CABC5BD6-9440-7BFF-FFC3-E4C656FA3BDE}"/>
                  </a:ext>
                </a:extLst>
              </p:cNvPr>
              <p:cNvSpPr/>
              <p:nvPr/>
            </p:nvSpPr>
            <p:spPr bwMode="auto">
              <a:xfrm>
                <a:off x="3863752" y="2564909"/>
                <a:ext cx="1800200" cy="498576"/>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5" name="직사각형 24">
                <a:extLst>
                  <a:ext uri="{FF2B5EF4-FFF2-40B4-BE49-F238E27FC236}">
                    <a16:creationId xmlns:a16="http://schemas.microsoft.com/office/drawing/2014/main" id="{9B8E0C18-9C60-9259-C8F4-25E64A742678}"/>
                  </a:ext>
                </a:extLst>
              </p:cNvPr>
              <p:cNvSpPr/>
              <p:nvPr/>
            </p:nvSpPr>
            <p:spPr bwMode="auto">
              <a:xfrm>
                <a:off x="6086409" y="3198168"/>
                <a:ext cx="1762143" cy="507826"/>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TextBox 25">
                <a:extLst>
                  <a:ext uri="{FF2B5EF4-FFF2-40B4-BE49-F238E27FC236}">
                    <a16:creationId xmlns:a16="http://schemas.microsoft.com/office/drawing/2014/main" id="{D88A4988-0461-FC22-4B1F-C7067B6AC92E}"/>
                  </a:ext>
                </a:extLst>
              </p:cNvPr>
              <p:cNvSpPr txBox="1"/>
              <p:nvPr/>
            </p:nvSpPr>
            <p:spPr>
              <a:xfrm>
                <a:off x="3951770" y="2585217"/>
                <a:ext cx="1624163" cy="461665"/>
              </a:xfrm>
              <a:prstGeom prst="rect">
                <a:avLst/>
              </a:prstGeom>
              <a:noFill/>
            </p:spPr>
            <p:txBody>
              <a:bodyPr wrap="none" rtlCol="0">
                <a:spAutoFit/>
              </a:bodyPr>
              <a:lstStyle/>
              <a:p>
                <a:pPr algn="ctr"/>
                <a:r>
                  <a:rPr lang="en-US" altLang="ko-KR" sz="1200" dirty="0">
                    <a:solidFill>
                      <a:schemeClr val="tx1"/>
                    </a:solidFill>
                  </a:rPr>
                  <a:t>Individually addressed </a:t>
                </a:r>
              </a:p>
              <a:p>
                <a:pPr algn="ctr"/>
                <a:r>
                  <a:rPr lang="en-US" altLang="ko-KR" sz="1200" dirty="0">
                    <a:solidFill>
                      <a:schemeClr val="tx1"/>
                    </a:solidFill>
                  </a:rPr>
                  <a:t>BSRP TF</a:t>
                </a:r>
              </a:p>
            </p:txBody>
          </p:sp>
          <p:sp>
            <p:nvSpPr>
              <p:cNvPr id="28" name="TextBox 27">
                <a:extLst>
                  <a:ext uri="{FF2B5EF4-FFF2-40B4-BE49-F238E27FC236}">
                    <a16:creationId xmlns:a16="http://schemas.microsoft.com/office/drawing/2014/main" id="{AFC4DC4E-7190-9758-0BD9-F42FBCAF9FC4}"/>
                  </a:ext>
                </a:extLst>
              </p:cNvPr>
              <p:cNvSpPr txBox="1"/>
              <p:nvPr/>
            </p:nvSpPr>
            <p:spPr>
              <a:xfrm>
                <a:off x="4595275" y="3002468"/>
                <a:ext cx="423514" cy="276999"/>
              </a:xfrm>
              <a:prstGeom prst="rect">
                <a:avLst/>
              </a:prstGeom>
              <a:noFill/>
            </p:spPr>
            <p:txBody>
              <a:bodyPr wrap="none" rtlCol="0">
                <a:spAutoFit/>
              </a:bodyPr>
              <a:lstStyle/>
              <a:p>
                <a:pPr algn="ctr"/>
                <a:r>
                  <a:rPr lang="en-US" altLang="ko-KR" sz="1200" dirty="0">
                    <a:solidFill>
                      <a:schemeClr val="tx1"/>
                    </a:solidFill>
                  </a:rPr>
                  <a:t>ICF</a:t>
                </a:r>
              </a:p>
            </p:txBody>
          </p:sp>
          <p:sp>
            <p:nvSpPr>
              <p:cNvPr id="29" name="TextBox 28">
                <a:extLst>
                  <a:ext uri="{FF2B5EF4-FFF2-40B4-BE49-F238E27FC236}">
                    <a16:creationId xmlns:a16="http://schemas.microsoft.com/office/drawing/2014/main" id="{5F4AC2C3-DA48-EC61-4335-CEB8C1250F62}"/>
                  </a:ext>
                </a:extLst>
              </p:cNvPr>
              <p:cNvSpPr txBox="1"/>
              <p:nvPr/>
            </p:nvSpPr>
            <p:spPr>
              <a:xfrm>
                <a:off x="6715864" y="3666876"/>
                <a:ext cx="441146" cy="276999"/>
              </a:xfrm>
              <a:prstGeom prst="rect">
                <a:avLst/>
              </a:prstGeom>
              <a:noFill/>
            </p:spPr>
            <p:txBody>
              <a:bodyPr wrap="none" rtlCol="0">
                <a:spAutoFit/>
              </a:bodyPr>
              <a:lstStyle/>
              <a:p>
                <a:pPr algn="ctr"/>
                <a:r>
                  <a:rPr lang="en-US" altLang="ko-KR" sz="1200" dirty="0">
                    <a:solidFill>
                      <a:schemeClr val="tx1"/>
                    </a:solidFill>
                  </a:rPr>
                  <a:t>ICR</a:t>
                </a:r>
              </a:p>
            </p:txBody>
          </p:sp>
          <p:sp>
            <p:nvSpPr>
              <p:cNvPr id="30" name="TextBox 29">
                <a:extLst>
                  <a:ext uri="{FF2B5EF4-FFF2-40B4-BE49-F238E27FC236}">
                    <a16:creationId xmlns:a16="http://schemas.microsoft.com/office/drawing/2014/main" id="{570B0720-E65B-CBB6-9CB1-CA548791F86C}"/>
                  </a:ext>
                </a:extLst>
              </p:cNvPr>
              <p:cNvSpPr txBox="1"/>
              <p:nvPr/>
            </p:nvSpPr>
            <p:spPr>
              <a:xfrm>
                <a:off x="6046971" y="3221248"/>
                <a:ext cx="1841018" cy="461665"/>
              </a:xfrm>
              <a:prstGeom prst="rect">
                <a:avLst/>
              </a:prstGeom>
              <a:noFill/>
            </p:spPr>
            <p:txBody>
              <a:bodyPr wrap="none" rtlCol="0">
                <a:spAutoFit/>
              </a:bodyPr>
              <a:lstStyle/>
              <a:p>
                <a:pPr algn="ctr"/>
                <a:r>
                  <a:rPr lang="en-US" altLang="ko-KR" sz="1200" dirty="0">
                    <a:solidFill>
                      <a:schemeClr val="tx1"/>
                    </a:solidFill>
                  </a:rPr>
                  <a:t>Multi-STA BA</a:t>
                </a:r>
              </a:p>
              <a:p>
                <a:pPr algn="ctr"/>
                <a:r>
                  <a:rPr lang="en-US" altLang="ko-KR" sz="1200" dirty="0">
                    <a:solidFill>
                      <a:schemeClr val="tx1"/>
                    </a:solidFill>
                  </a:rPr>
                  <a:t>Non-HT (duplicate) PPDU</a:t>
                </a:r>
              </a:p>
            </p:txBody>
          </p:sp>
          <p:sp>
            <p:nvSpPr>
              <p:cNvPr id="31" name="TextBox 30">
                <a:extLst>
                  <a:ext uri="{FF2B5EF4-FFF2-40B4-BE49-F238E27FC236}">
                    <a16:creationId xmlns:a16="http://schemas.microsoft.com/office/drawing/2014/main" id="{81E96F0F-A247-1DE1-3ED8-CE73BECAF7C7}"/>
                  </a:ext>
                </a:extLst>
              </p:cNvPr>
              <p:cNvSpPr txBox="1"/>
              <p:nvPr/>
            </p:nvSpPr>
            <p:spPr>
              <a:xfrm>
                <a:off x="5793318" y="2426366"/>
                <a:ext cx="3975090" cy="461665"/>
              </a:xfrm>
              <a:prstGeom prst="rect">
                <a:avLst/>
              </a:prstGeom>
              <a:noFill/>
            </p:spPr>
            <p:txBody>
              <a:bodyPr wrap="square" rtlCol="0">
                <a:spAutoFit/>
              </a:bodyPr>
              <a:lstStyle/>
              <a:p>
                <a:r>
                  <a:rPr lang="en-US" altLang="ko-KR" sz="1200" dirty="0">
                    <a:solidFill>
                      <a:schemeClr val="tx1"/>
                    </a:solidFill>
                  </a:rPr>
                  <a:t>Indication : solicits the response in non-HT (dup) PPDU   </a:t>
                </a:r>
                <a:br>
                  <a:rPr lang="en-US" altLang="ko-KR" sz="1200" dirty="0">
                    <a:solidFill>
                      <a:schemeClr val="tx1"/>
                    </a:solidFill>
                  </a:rPr>
                </a:br>
                <a:r>
                  <a:rPr lang="en-US" altLang="ko-KR" sz="1200" dirty="0">
                    <a:solidFill>
                      <a:schemeClr val="tx1"/>
                    </a:solidFill>
                  </a:rPr>
                  <a:t>	       and contains a Multi-STA BA frame</a:t>
                </a:r>
              </a:p>
            </p:txBody>
          </p:sp>
          <p:cxnSp>
            <p:nvCxnSpPr>
              <p:cNvPr id="55" name="연결선: 구부러짐 54">
                <a:extLst>
                  <a:ext uri="{FF2B5EF4-FFF2-40B4-BE49-F238E27FC236}">
                    <a16:creationId xmlns:a16="http://schemas.microsoft.com/office/drawing/2014/main" id="{926F1627-867E-9700-EE13-FF74C47458E3}"/>
                  </a:ext>
                </a:extLst>
              </p:cNvPr>
              <p:cNvCxnSpPr>
                <a:cxnSpLocks/>
                <a:endCxn id="23" idx="3"/>
              </p:cNvCxnSpPr>
              <p:nvPr/>
            </p:nvCxnSpPr>
            <p:spPr bwMode="auto">
              <a:xfrm rot="10800000" flipV="1">
                <a:off x="5663953" y="2643213"/>
                <a:ext cx="189647" cy="170983"/>
              </a:xfrm>
              <a:prstGeom prst="curvedConnector3">
                <a:avLst/>
              </a:prstGeom>
              <a:solidFill>
                <a:srgbClr val="00B8FF"/>
              </a:solidFill>
              <a:ln w="9525" cap="flat" cmpd="sng" algn="ctr">
                <a:solidFill>
                  <a:schemeClr val="tx1"/>
                </a:solidFill>
                <a:prstDash val="solid"/>
                <a:round/>
                <a:headEnd type="none" w="med" len="med"/>
                <a:tailEnd type="triangle"/>
              </a:ln>
              <a:effectLst/>
            </p:spPr>
          </p:cxnSp>
          <p:cxnSp>
            <p:nvCxnSpPr>
              <p:cNvPr id="11" name="연결선: 구부러짐 10">
                <a:extLst>
                  <a:ext uri="{FF2B5EF4-FFF2-40B4-BE49-F238E27FC236}">
                    <a16:creationId xmlns:a16="http://schemas.microsoft.com/office/drawing/2014/main" id="{490C289F-9A9E-13D5-2C5B-9DA3821166B9}"/>
                  </a:ext>
                </a:extLst>
              </p:cNvPr>
              <p:cNvCxnSpPr>
                <a:cxnSpLocks/>
              </p:cNvCxnSpPr>
              <p:nvPr/>
            </p:nvCxnSpPr>
            <p:spPr bwMode="auto">
              <a:xfrm rot="10800000" flipV="1">
                <a:off x="7859587" y="3261763"/>
                <a:ext cx="189647" cy="170983"/>
              </a:xfrm>
              <a:prstGeom prst="curvedConnector3">
                <a:avLst/>
              </a:prstGeom>
              <a:solidFill>
                <a:srgbClr val="00B8FF"/>
              </a:solidFill>
              <a:ln w="9525" cap="flat" cmpd="sng" algn="ctr">
                <a:solidFill>
                  <a:schemeClr val="tx1"/>
                </a:solidFill>
                <a:prstDash val="solid"/>
                <a:round/>
                <a:headEnd type="none" w="med" len="med"/>
                <a:tailEnd type="triangle"/>
              </a:ln>
              <a:effectLst/>
            </p:spPr>
          </p:cxnSp>
        </p:grpSp>
        <p:sp>
          <p:nvSpPr>
            <p:cNvPr id="7" name="TextBox 6">
              <a:extLst>
                <a:ext uri="{FF2B5EF4-FFF2-40B4-BE49-F238E27FC236}">
                  <a16:creationId xmlns:a16="http://schemas.microsoft.com/office/drawing/2014/main" id="{AEC8026A-C880-5DFB-170A-0A618B58C2A2}"/>
                </a:ext>
              </a:extLst>
            </p:cNvPr>
            <p:cNvSpPr txBox="1"/>
            <p:nvPr/>
          </p:nvSpPr>
          <p:spPr>
            <a:xfrm>
              <a:off x="7782214" y="3046649"/>
              <a:ext cx="1430200" cy="253916"/>
            </a:xfrm>
            <a:prstGeom prst="rect">
              <a:avLst/>
            </a:prstGeom>
            <a:noFill/>
          </p:spPr>
          <p:txBody>
            <a:bodyPr wrap="none" rtlCol="0">
              <a:spAutoFit/>
            </a:bodyPr>
            <a:lstStyle/>
            <a:p>
              <a:r>
                <a:rPr lang="en-US" altLang="ko-KR" sz="1050" dirty="0">
                  <a:solidFill>
                    <a:sysClr val="windowText" lastClr="000000"/>
                  </a:solidFill>
                </a:rPr>
                <a:t>Unavailability Info ‘A’</a:t>
              </a:r>
              <a:endParaRPr lang="ko-KR" altLang="en-US" sz="1050" dirty="0">
                <a:solidFill>
                  <a:sysClr val="windowText" lastClr="000000"/>
                </a:solidFill>
              </a:endParaRPr>
            </a:p>
          </p:txBody>
        </p:sp>
      </p:grpSp>
      <p:cxnSp>
        <p:nvCxnSpPr>
          <p:cNvPr id="16" name="직선 화살표 연결선 15">
            <a:extLst>
              <a:ext uri="{FF2B5EF4-FFF2-40B4-BE49-F238E27FC236}">
                <a16:creationId xmlns:a16="http://schemas.microsoft.com/office/drawing/2014/main" id="{79564E61-520A-8A49-4E8C-6C62BF6941D5}"/>
              </a:ext>
            </a:extLst>
          </p:cNvPr>
          <p:cNvCxnSpPr>
            <a:cxnSpLocks/>
          </p:cNvCxnSpPr>
          <p:nvPr/>
        </p:nvCxnSpPr>
        <p:spPr bwMode="auto">
          <a:xfrm>
            <a:off x="4420653" y="3645024"/>
            <a:ext cx="0" cy="17465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7" name="TextBox 16">
            <a:extLst>
              <a:ext uri="{FF2B5EF4-FFF2-40B4-BE49-F238E27FC236}">
                <a16:creationId xmlns:a16="http://schemas.microsoft.com/office/drawing/2014/main" id="{CE6979FB-EAE7-2C97-D32D-58BA796FF696}"/>
              </a:ext>
            </a:extLst>
          </p:cNvPr>
          <p:cNvSpPr txBox="1"/>
          <p:nvPr/>
        </p:nvSpPr>
        <p:spPr>
          <a:xfrm>
            <a:off x="3843481" y="3446033"/>
            <a:ext cx="1255472" cy="230832"/>
          </a:xfrm>
          <a:prstGeom prst="rect">
            <a:avLst/>
          </a:prstGeom>
          <a:noFill/>
        </p:spPr>
        <p:txBody>
          <a:bodyPr wrap="none" rtlCol="0">
            <a:spAutoFit/>
          </a:bodyPr>
          <a:lstStyle/>
          <a:p>
            <a:r>
              <a:rPr lang="en-US" altLang="ko-KR" sz="900" dirty="0">
                <a:solidFill>
                  <a:sysClr val="windowText" lastClr="000000"/>
                </a:solidFill>
              </a:rPr>
              <a:t>Unavailability Info ‘A’</a:t>
            </a:r>
            <a:endParaRPr lang="ko-KR" altLang="en-US" sz="900" dirty="0">
              <a:solidFill>
                <a:sysClr val="windowText" lastClr="000000"/>
              </a:solidFill>
            </a:endParaRPr>
          </a:p>
        </p:txBody>
      </p:sp>
    </p:spTree>
    <p:extLst>
      <p:ext uri="{BB962C8B-B14F-4D97-AF65-F5344CB8AC3E}">
        <p14:creationId xmlns:p14="http://schemas.microsoft.com/office/powerpoint/2010/main" val="32825815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005A72-533F-62EB-6099-D84F62B8119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4A4AFB5-4D5A-D2EA-3BE5-4E33ACA423F0}"/>
              </a:ext>
            </a:extLst>
          </p:cNvPr>
          <p:cNvSpPr>
            <a:spLocks noGrp="1"/>
          </p:cNvSpPr>
          <p:nvPr>
            <p:ph type="title"/>
          </p:nvPr>
        </p:nvSpPr>
        <p:spPr>
          <a:xfrm>
            <a:off x="914401" y="685801"/>
            <a:ext cx="10361084" cy="1065213"/>
          </a:xfrm>
        </p:spPr>
        <p:txBody>
          <a:bodyPr/>
          <a:lstStyle/>
          <a:p>
            <a:r>
              <a:rPr lang="en-GB" dirty="0"/>
              <a:t>Problem Discussion</a:t>
            </a:r>
          </a:p>
        </p:txBody>
      </p:sp>
      <p:sp>
        <p:nvSpPr>
          <p:cNvPr id="9218" name="Rectangle 2">
            <a:extLst>
              <a:ext uri="{FF2B5EF4-FFF2-40B4-BE49-F238E27FC236}">
                <a16:creationId xmlns:a16="http://schemas.microsoft.com/office/drawing/2014/main" id="{621CBE83-96D3-14FE-CCF8-F625D7C327C0}"/>
              </a:ext>
            </a:extLst>
          </p:cNvPr>
          <p:cNvSpPr>
            <a:spLocks noGrp="1" noChangeArrowheads="1"/>
          </p:cNvSpPr>
          <p:nvPr>
            <p:ph idx="1"/>
          </p:nvPr>
        </p:nvSpPr>
        <p:spPr>
          <a:xfrm>
            <a:off x="914401" y="1981201"/>
            <a:ext cx="10361084" cy="4113213"/>
          </a:xfrm>
          <a:ln/>
        </p:spPr>
        <p:txBody>
          <a:bodyPr/>
          <a:lstStyle/>
          <a:p>
            <a:r>
              <a:rPr lang="en-US" altLang="ko-KR" dirty="0"/>
              <a:t>In</a:t>
            </a:r>
            <a:r>
              <a:rPr lang="ko-KR" altLang="en-US" dirty="0"/>
              <a:t> </a:t>
            </a:r>
            <a:r>
              <a:rPr lang="en-US" altLang="ko-KR" dirty="0"/>
              <a:t>the previous slide, we discussed the response rules for a DUO STA based on approved motions</a:t>
            </a:r>
          </a:p>
          <a:p>
            <a:pPr lvl="1"/>
            <a:r>
              <a:rPr lang="en-US" altLang="ko-KR" dirty="0"/>
              <a:t>When</a:t>
            </a:r>
            <a:r>
              <a:rPr lang="ko-KR" altLang="en-US" dirty="0"/>
              <a:t> </a:t>
            </a:r>
            <a:r>
              <a:rPr lang="en-US" altLang="ko-KR" dirty="0"/>
              <a:t>a</a:t>
            </a:r>
            <a:r>
              <a:rPr lang="ko-KR" altLang="en-US" dirty="0"/>
              <a:t> </a:t>
            </a:r>
            <a:r>
              <a:rPr lang="en-US" altLang="ko-KR" dirty="0"/>
              <a:t>DUO</a:t>
            </a:r>
            <a:r>
              <a:rPr lang="ko-KR" altLang="en-US" dirty="0"/>
              <a:t> </a:t>
            </a:r>
            <a:r>
              <a:rPr lang="en-US" altLang="ko-KR" dirty="0"/>
              <a:t>STA</a:t>
            </a:r>
            <a:r>
              <a:rPr lang="ko-KR" altLang="en-US" dirty="0"/>
              <a:t> </a:t>
            </a:r>
            <a:r>
              <a:rPr lang="en-US" altLang="ko-KR" dirty="0"/>
              <a:t>receives an individually addressed BSRP TF as ICF that solicits a response with a Multi-STA BA frame in non-HT (dup) PPDU, it responds with the Multi-STA BA frame as ICR even though it has no unavailability information</a:t>
            </a:r>
          </a:p>
          <a:p>
            <a:pPr lvl="1"/>
            <a:r>
              <a:rPr lang="en-US" altLang="ko-KR" dirty="0"/>
              <a:t>After a DUO STA reports its unavailability information, the information may change before the unavailability period starts due the internal status change. Then the DUO STA should indicate the updated information to the AP in the Multi-STA BA frame.</a:t>
            </a:r>
          </a:p>
          <a:p>
            <a:endParaRPr lang="en-US" altLang="ko-KR" dirty="0"/>
          </a:p>
          <a:p>
            <a:r>
              <a:rPr lang="en-US" altLang="ko-KR" dirty="0"/>
              <a:t>However, there are no signaling details to indicate the absence of unavailability information using the Multi-STA BA frame</a:t>
            </a:r>
          </a:p>
          <a:p>
            <a:pPr lvl="1"/>
            <a:endParaRPr lang="en-US" altLang="ko-KR" dirty="0"/>
          </a:p>
          <a:p>
            <a:r>
              <a:rPr lang="en-US" altLang="ko-KR" dirty="0"/>
              <a:t>In the following slides, we discuss two options to indicate the absence of unavailability information for a DUO STA using the Multi-STA BA frame</a:t>
            </a:r>
          </a:p>
          <a:p>
            <a:endParaRPr lang="en-US" altLang="ko-KR" dirty="0"/>
          </a:p>
          <a:p>
            <a:endParaRPr lang="en-US" altLang="ko-KR" dirty="0"/>
          </a:p>
          <a:p>
            <a:endParaRPr lang="en-US" altLang="ko-KR" dirty="0"/>
          </a:p>
          <a:p>
            <a:pPr lvl="2"/>
            <a:endParaRPr lang="en-US" altLang="ko-KR" dirty="0"/>
          </a:p>
          <a:p>
            <a:pPr lvl="2"/>
            <a:endParaRPr lang="en-US" altLang="ko-KR" dirty="0"/>
          </a:p>
          <a:p>
            <a:endParaRPr lang="en-US" altLang="ko-KR" dirty="0"/>
          </a:p>
        </p:txBody>
      </p:sp>
      <p:sp>
        <p:nvSpPr>
          <p:cNvPr id="6" name="Slide Number Placeholder 5">
            <a:extLst>
              <a:ext uri="{FF2B5EF4-FFF2-40B4-BE49-F238E27FC236}">
                <a16:creationId xmlns:a16="http://schemas.microsoft.com/office/drawing/2014/main" id="{81EA11A1-74CE-EC95-67B9-177B4B5A4ED2}"/>
              </a:ext>
            </a:extLst>
          </p:cNvPr>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4</a:t>
            </a:fld>
            <a:endParaRPr lang="en-GB"/>
          </a:p>
        </p:txBody>
      </p:sp>
      <p:sp>
        <p:nvSpPr>
          <p:cNvPr id="5" name="Footer Placeholder 4">
            <a:extLst>
              <a:ext uri="{FF2B5EF4-FFF2-40B4-BE49-F238E27FC236}">
                <a16:creationId xmlns:a16="http://schemas.microsoft.com/office/drawing/2014/main" id="{ACCFE64B-3883-43D8-0E7F-B09B3FAC634A}"/>
              </a:ext>
            </a:extLst>
          </p:cNvPr>
          <p:cNvSpPr>
            <a:spLocks noGrp="1"/>
          </p:cNvSpPr>
          <p:nvPr>
            <p:ph type="ftr" idx="14"/>
          </p:nvPr>
        </p:nvSpPr>
        <p:spPr>
          <a:xfrm>
            <a:off x="7143757" y="6475414"/>
            <a:ext cx="4246027" cy="180975"/>
          </a:xfrm>
        </p:spPr>
        <p:txBody>
          <a:bodyPr/>
          <a:lstStyle/>
          <a:p>
            <a:r>
              <a:rPr lang="en-GB" altLang="ko-KR" dirty="0"/>
              <a:t>Hank Hyeonjun Sung (WILUS), et al.</a:t>
            </a:r>
          </a:p>
        </p:txBody>
      </p:sp>
      <p:sp>
        <p:nvSpPr>
          <p:cNvPr id="4" name="Date Placeholder 3">
            <a:extLst>
              <a:ext uri="{FF2B5EF4-FFF2-40B4-BE49-F238E27FC236}">
                <a16:creationId xmlns:a16="http://schemas.microsoft.com/office/drawing/2014/main" id="{05102CA8-667A-1AE6-CF6D-B904F85A7889}"/>
              </a:ext>
            </a:extLst>
          </p:cNvPr>
          <p:cNvSpPr>
            <a:spLocks noGrp="1"/>
          </p:cNvSpPr>
          <p:nvPr>
            <p:ph type="dt" idx="15"/>
          </p:nvPr>
        </p:nvSpPr>
        <p:spPr>
          <a:xfrm>
            <a:off x="929217" y="333375"/>
            <a:ext cx="2499764" cy="273050"/>
          </a:xfrm>
        </p:spPr>
        <p:txBody>
          <a:bodyPr/>
          <a:lstStyle/>
          <a:p>
            <a:r>
              <a:rPr lang="en-US" altLang="ko-KR" dirty="0"/>
              <a:t>January 2025</a:t>
            </a:r>
            <a:endParaRPr lang="en-GB" altLang="ko-KR" dirty="0"/>
          </a:p>
        </p:txBody>
      </p:sp>
    </p:spTree>
    <p:extLst>
      <p:ext uri="{BB962C8B-B14F-4D97-AF65-F5344CB8AC3E}">
        <p14:creationId xmlns:p14="http://schemas.microsoft.com/office/powerpoint/2010/main" val="36305739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3F8EA3-F49E-01C4-6FA6-0B1C4723F18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AA2920F-0987-A133-E32C-5CD5915AF0D0}"/>
              </a:ext>
            </a:extLst>
          </p:cNvPr>
          <p:cNvSpPr>
            <a:spLocks noGrp="1"/>
          </p:cNvSpPr>
          <p:nvPr>
            <p:ph type="title"/>
          </p:nvPr>
        </p:nvSpPr>
        <p:spPr>
          <a:xfrm>
            <a:off x="914401" y="685801"/>
            <a:ext cx="10361084" cy="1065213"/>
          </a:xfrm>
        </p:spPr>
        <p:txBody>
          <a:bodyPr/>
          <a:lstStyle/>
          <a:p>
            <a:r>
              <a:rPr lang="en-US" altLang="ko-KR" dirty="0"/>
              <a:t>Indication of the absence of unavailability</a:t>
            </a:r>
            <a:r>
              <a:rPr lang="ko-KR" altLang="en-US" dirty="0"/>
              <a:t> </a:t>
            </a:r>
            <a:r>
              <a:rPr lang="en-US" altLang="ko-KR" dirty="0"/>
              <a:t>information </a:t>
            </a:r>
            <a:br>
              <a:rPr lang="en-US" altLang="ko-KR" dirty="0"/>
            </a:br>
            <a:r>
              <a:rPr lang="en-US" altLang="ko-KR" dirty="0"/>
              <a:t>in the Multi-STA BA frame</a:t>
            </a:r>
            <a:endParaRPr lang="en-GB" dirty="0"/>
          </a:p>
        </p:txBody>
      </p:sp>
      <p:sp>
        <p:nvSpPr>
          <p:cNvPr id="9218" name="Rectangle 2">
            <a:extLst>
              <a:ext uri="{FF2B5EF4-FFF2-40B4-BE49-F238E27FC236}">
                <a16:creationId xmlns:a16="http://schemas.microsoft.com/office/drawing/2014/main" id="{16FA58F2-6231-C7A6-B2DB-05B8DBFFD72C}"/>
              </a:ext>
            </a:extLst>
          </p:cNvPr>
          <p:cNvSpPr>
            <a:spLocks noGrp="1" noChangeArrowheads="1"/>
          </p:cNvSpPr>
          <p:nvPr>
            <p:ph idx="1"/>
          </p:nvPr>
        </p:nvSpPr>
        <p:spPr>
          <a:xfrm>
            <a:off x="914400" y="1981200"/>
            <a:ext cx="10717476" cy="2388039"/>
          </a:xfrm>
          <a:ln/>
        </p:spPr>
        <p:txBody>
          <a:bodyPr>
            <a:normAutofit/>
          </a:bodyPr>
          <a:lstStyle/>
          <a:p>
            <a:r>
              <a:rPr lang="en-US" altLang="ko-KR" dirty="0"/>
              <a:t>Option 1) Set specific values for Ack Type &amp; TID subfields in Per AID TID Info subfield </a:t>
            </a:r>
          </a:p>
          <a:p>
            <a:pPr lvl="1"/>
            <a:r>
              <a:rPr lang="en-US" altLang="ko-KR" dirty="0"/>
              <a:t>Set Ack Type == 1, so that both Block Ack Starting Sequence Control and Block Ack Bitmap subfields are not present</a:t>
            </a:r>
          </a:p>
          <a:p>
            <a:pPr lvl="1"/>
            <a:r>
              <a:rPr lang="en-US" altLang="ko-KR" dirty="0"/>
              <a:t>Set TID == TBD reserved value, to indicate it is related to unavailability information (e.g., 13)</a:t>
            </a:r>
          </a:p>
          <a:p>
            <a:pPr lvl="1"/>
            <a:r>
              <a:rPr lang="en-US" altLang="ko-KR" dirty="0"/>
              <a:t>Pros: Less overhead than Ack Type subfield is set to 0 (not requiring the following subfields)</a:t>
            </a:r>
          </a:p>
          <a:p>
            <a:pPr lvl="1"/>
            <a:r>
              <a:rPr lang="en-US" altLang="ko-KR" dirty="0"/>
              <a:t>Cons: Using an additional combination within the limited reserved values of the Ack Type and TID subfields</a:t>
            </a:r>
          </a:p>
        </p:txBody>
      </p:sp>
      <p:sp>
        <p:nvSpPr>
          <p:cNvPr id="6" name="Slide Number Placeholder 5">
            <a:extLst>
              <a:ext uri="{FF2B5EF4-FFF2-40B4-BE49-F238E27FC236}">
                <a16:creationId xmlns:a16="http://schemas.microsoft.com/office/drawing/2014/main" id="{162761F9-84B4-BDB6-C927-743D495ADA7A}"/>
              </a:ext>
            </a:extLst>
          </p:cNvPr>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5</a:t>
            </a:fld>
            <a:endParaRPr lang="en-GB"/>
          </a:p>
        </p:txBody>
      </p:sp>
      <p:sp>
        <p:nvSpPr>
          <p:cNvPr id="5" name="Footer Placeholder 4">
            <a:extLst>
              <a:ext uri="{FF2B5EF4-FFF2-40B4-BE49-F238E27FC236}">
                <a16:creationId xmlns:a16="http://schemas.microsoft.com/office/drawing/2014/main" id="{2DFFCE97-B453-6BC1-06FD-4467BB8093CA}"/>
              </a:ext>
            </a:extLst>
          </p:cNvPr>
          <p:cNvSpPr>
            <a:spLocks noGrp="1"/>
          </p:cNvSpPr>
          <p:nvPr>
            <p:ph type="ftr" idx="14"/>
          </p:nvPr>
        </p:nvSpPr>
        <p:spPr>
          <a:xfrm>
            <a:off x="7143757" y="6475414"/>
            <a:ext cx="4246027" cy="180975"/>
          </a:xfrm>
        </p:spPr>
        <p:txBody>
          <a:bodyPr/>
          <a:lstStyle/>
          <a:p>
            <a:r>
              <a:rPr lang="en-GB" altLang="ko-KR" dirty="0"/>
              <a:t>Hank Hyeonjun Sung (WILUS), et al.</a:t>
            </a:r>
          </a:p>
        </p:txBody>
      </p:sp>
      <p:sp>
        <p:nvSpPr>
          <p:cNvPr id="4" name="Date Placeholder 3">
            <a:extLst>
              <a:ext uri="{FF2B5EF4-FFF2-40B4-BE49-F238E27FC236}">
                <a16:creationId xmlns:a16="http://schemas.microsoft.com/office/drawing/2014/main" id="{4687CE25-3EA0-7269-8AEE-BDBB5CD095CE}"/>
              </a:ext>
            </a:extLst>
          </p:cNvPr>
          <p:cNvSpPr>
            <a:spLocks noGrp="1"/>
          </p:cNvSpPr>
          <p:nvPr>
            <p:ph type="dt" idx="15"/>
          </p:nvPr>
        </p:nvSpPr>
        <p:spPr>
          <a:xfrm>
            <a:off x="929217" y="333375"/>
            <a:ext cx="2499764" cy="273050"/>
          </a:xfrm>
        </p:spPr>
        <p:txBody>
          <a:bodyPr/>
          <a:lstStyle/>
          <a:p>
            <a:r>
              <a:rPr lang="en-US" altLang="ko-KR" dirty="0"/>
              <a:t>January 2025</a:t>
            </a:r>
            <a:endParaRPr lang="en-GB" altLang="ko-KR" dirty="0"/>
          </a:p>
        </p:txBody>
      </p:sp>
      <p:grpSp>
        <p:nvGrpSpPr>
          <p:cNvPr id="17" name="그룹 16">
            <a:extLst>
              <a:ext uri="{FF2B5EF4-FFF2-40B4-BE49-F238E27FC236}">
                <a16:creationId xmlns:a16="http://schemas.microsoft.com/office/drawing/2014/main" id="{59BD3992-0D52-44BF-E120-3EDB1EFFD990}"/>
              </a:ext>
            </a:extLst>
          </p:cNvPr>
          <p:cNvGrpSpPr/>
          <p:nvPr/>
        </p:nvGrpSpPr>
        <p:grpSpPr>
          <a:xfrm>
            <a:off x="3647728" y="3933056"/>
            <a:ext cx="4618198" cy="2136633"/>
            <a:chOff x="3287688" y="4316703"/>
            <a:chExt cx="4618198" cy="2136633"/>
          </a:xfrm>
        </p:grpSpPr>
        <p:sp>
          <p:nvSpPr>
            <p:cNvPr id="3" name="직사각형 2">
              <a:extLst>
                <a:ext uri="{FF2B5EF4-FFF2-40B4-BE49-F238E27FC236}">
                  <a16:creationId xmlns:a16="http://schemas.microsoft.com/office/drawing/2014/main" id="{5549FF59-A701-B2B0-9F4B-E7ECEFBBDDF5}"/>
                </a:ext>
              </a:extLst>
            </p:cNvPr>
            <p:cNvSpPr/>
            <p:nvPr/>
          </p:nvSpPr>
          <p:spPr bwMode="auto">
            <a:xfrm>
              <a:off x="4223792" y="4343027"/>
              <a:ext cx="2088232" cy="28803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 name="TextBox 6">
              <a:extLst>
                <a:ext uri="{FF2B5EF4-FFF2-40B4-BE49-F238E27FC236}">
                  <a16:creationId xmlns:a16="http://schemas.microsoft.com/office/drawing/2014/main" id="{5F2D8CA0-C994-84F3-DA45-586BD29E54AE}"/>
                </a:ext>
              </a:extLst>
            </p:cNvPr>
            <p:cNvSpPr txBox="1"/>
            <p:nvPr/>
          </p:nvSpPr>
          <p:spPr>
            <a:xfrm>
              <a:off x="4537740" y="4336031"/>
              <a:ext cx="1460336" cy="307777"/>
            </a:xfrm>
            <a:prstGeom prst="rect">
              <a:avLst/>
            </a:prstGeom>
            <a:noFill/>
          </p:spPr>
          <p:txBody>
            <a:bodyPr wrap="none" rtlCol="0">
              <a:spAutoFit/>
            </a:bodyPr>
            <a:lstStyle/>
            <a:p>
              <a:r>
                <a:rPr lang="en-US" altLang="ko-KR" sz="1400" dirty="0">
                  <a:solidFill>
                    <a:schemeClr val="tx1"/>
                  </a:solidFill>
                </a:rPr>
                <a:t>Per AID TID Info</a:t>
              </a:r>
              <a:endParaRPr lang="ko-KR" altLang="en-US" sz="1400" dirty="0">
                <a:solidFill>
                  <a:schemeClr val="tx1"/>
                </a:solidFill>
              </a:endParaRPr>
            </a:p>
          </p:txBody>
        </p:sp>
        <p:sp>
          <p:nvSpPr>
            <p:cNvPr id="8" name="직사각형 7">
              <a:extLst>
                <a:ext uri="{FF2B5EF4-FFF2-40B4-BE49-F238E27FC236}">
                  <a16:creationId xmlns:a16="http://schemas.microsoft.com/office/drawing/2014/main" id="{C874A87D-D549-62F2-C729-9CFD00888AF4}"/>
                </a:ext>
              </a:extLst>
            </p:cNvPr>
            <p:cNvSpPr/>
            <p:nvPr/>
          </p:nvSpPr>
          <p:spPr bwMode="auto">
            <a:xfrm>
              <a:off x="3287688" y="4945020"/>
              <a:ext cx="1296144" cy="52321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TextBox 8">
              <a:extLst>
                <a:ext uri="{FF2B5EF4-FFF2-40B4-BE49-F238E27FC236}">
                  <a16:creationId xmlns:a16="http://schemas.microsoft.com/office/drawing/2014/main" id="{C315CF51-684E-70DC-22BC-96B1367A0BE8}"/>
                </a:ext>
              </a:extLst>
            </p:cNvPr>
            <p:cNvSpPr txBox="1"/>
            <p:nvPr/>
          </p:nvSpPr>
          <p:spPr>
            <a:xfrm>
              <a:off x="3351261" y="5054887"/>
              <a:ext cx="1186479" cy="307777"/>
            </a:xfrm>
            <a:prstGeom prst="rect">
              <a:avLst/>
            </a:prstGeom>
            <a:noFill/>
          </p:spPr>
          <p:txBody>
            <a:bodyPr wrap="none" rtlCol="0">
              <a:spAutoFit/>
            </a:bodyPr>
            <a:lstStyle/>
            <a:p>
              <a:r>
                <a:rPr lang="en-US" altLang="ko-KR" sz="1400" dirty="0">
                  <a:solidFill>
                    <a:schemeClr val="tx1"/>
                  </a:solidFill>
                </a:rPr>
                <a:t>AID TID Info</a:t>
              </a:r>
              <a:endParaRPr lang="ko-KR" altLang="en-US" sz="1400" dirty="0">
                <a:solidFill>
                  <a:schemeClr val="tx1"/>
                </a:solidFill>
              </a:endParaRPr>
            </a:p>
          </p:txBody>
        </p:sp>
        <p:sp>
          <p:nvSpPr>
            <p:cNvPr id="10" name="직사각형 9">
              <a:extLst>
                <a:ext uri="{FF2B5EF4-FFF2-40B4-BE49-F238E27FC236}">
                  <a16:creationId xmlns:a16="http://schemas.microsoft.com/office/drawing/2014/main" id="{33B84E47-8534-3281-6AEB-90C9C31022AF}"/>
                </a:ext>
              </a:extLst>
            </p:cNvPr>
            <p:cNvSpPr/>
            <p:nvPr/>
          </p:nvSpPr>
          <p:spPr bwMode="auto">
            <a:xfrm>
              <a:off x="4583832" y="4945019"/>
              <a:ext cx="1872208" cy="523219"/>
            </a:xfrm>
            <a:prstGeom prst="rect">
              <a:avLst/>
            </a:prstGeom>
            <a:solidFill>
              <a:schemeClr val="bg1"/>
            </a:solidFill>
            <a:ln w="9525" cap="flat" cmpd="sng" algn="ctr">
              <a:solidFill>
                <a:schemeClr val="tx1"/>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TextBox 10">
              <a:extLst>
                <a:ext uri="{FF2B5EF4-FFF2-40B4-BE49-F238E27FC236}">
                  <a16:creationId xmlns:a16="http://schemas.microsoft.com/office/drawing/2014/main" id="{44A04CF8-BFDF-53AD-B40C-F6BD54AAA268}"/>
                </a:ext>
              </a:extLst>
            </p:cNvPr>
            <p:cNvSpPr txBox="1"/>
            <p:nvPr/>
          </p:nvSpPr>
          <p:spPr>
            <a:xfrm>
              <a:off x="4770295" y="4944067"/>
              <a:ext cx="1516762" cy="523220"/>
            </a:xfrm>
            <a:prstGeom prst="rect">
              <a:avLst/>
            </a:prstGeom>
            <a:noFill/>
          </p:spPr>
          <p:txBody>
            <a:bodyPr wrap="none" rtlCol="0">
              <a:spAutoFit/>
            </a:bodyPr>
            <a:lstStyle/>
            <a:p>
              <a:r>
                <a:rPr lang="en-US" altLang="ko-KR" sz="1400" dirty="0">
                  <a:solidFill>
                    <a:schemeClr val="tx1"/>
                  </a:solidFill>
                </a:rPr>
                <a:t>BlockAck Starting</a:t>
              </a:r>
            </a:p>
            <a:p>
              <a:r>
                <a:rPr lang="en-US" altLang="ko-KR" sz="1400" dirty="0">
                  <a:solidFill>
                    <a:schemeClr val="tx1"/>
                  </a:solidFill>
                </a:rPr>
                <a:t>Sequence Control</a:t>
              </a:r>
              <a:endParaRPr lang="ko-KR" altLang="en-US" sz="1400" dirty="0">
                <a:solidFill>
                  <a:schemeClr val="tx1"/>
                </a:solidFill>
              </a:endParaRPr>
            </a:p>
          </p:txBody>
        </p:sp>
        <p:sp>
          <p:nvSpPr>
            <p:cNvPr id="12" name="직사각형 11">
              <a:extLst>
                <a:ext uri="{FF2B5EF4-FFF2-40B4-BE49-F238E27FC236}">
                  <a16:creationId xmlns:a16="http://schemas.microsoft.com/office/drawing/2014/main" id="{A99BCAA9-353A-C190-EC03-150422254669}"/>
                </a:ext>
              </a:extLst>
            </p:cNvPr>
            <p:cNvSpPr/>
            <p:nvPr/>
          </p:nvSpPr>
          <p:spPr bwMode="auto">
            <a:xfrm>
              <a:off x="6456040" y="4945020"/>
              <a:ext cx="1296144" cy="523218"/>
            </a:xfrm>
            <a:prstGeom prst="rect">
              <a:avLst/>
            </a:prstGeom>
            <a:solidFill>
              <a:schemeClr val="bg1"/>
            </a:solidFill>
            <a:ln w="9525" cap="flat" cmpd="sng" algn="ctr">
              <a:solidFill>
                <a:schemeClr val="tx1"/>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a:extLst>
                <a:ext uri="{FF2B5EF4-FFF2-40B4-BE49-F238E27FC236}">
                  <a16:creationId xmlns:a16="http://schemas.microsoft.com/office/drawing/2014/main" id="{2C561D04-1C06-E708-2113-987CAFC21707}"/>
                </a:ext>
              </a:extLst>
            </p:cNvPr>
            <p:cNvSpPr txBox="1"/>
            <p:nvPr/>
          </p:nvSpPr>
          <p:spPr>
            <a:xfrm>
              <a:off x="6674314" y="4953495"/>
              <a:ext cx="914033" cy="523220"/>
            </a:xfrm>
            <a:prstGeom prst="rect">
              <a:avLst/>
            </a:prstGeom>
            <a:noFill/>
          </p:spPr>
          <p:txBody>
            <a:bodyPr wrap="none" rtlCol="0">
              <a:spAutoFit/>
            </a:bodyPr>
            <a:lstStyle/>
            <a:p>
              <a:r>
                <a:rPr lang="en-US" altLang="ko-KR" sz="1400" dirty="0">
                  <a:solidFill>
                    <a:schemeClr val="tx1"/>
                  </a:solidFill>
                </a:rPr>
                <a:t>BlockAck</a:t>
              </a:r>
              <a:br>
                <a:rPr lang="en-US" altLang="ko-KR" sz="1400" dirty="0">
                  <a:solidFill>
                    <a:schemeClr val="tx1"/>
                  </a:solidFill>
                </a:rPr>
              </a:br>
              <a:r>
                <a:rPr lang="en-US" altLang="ko-KR" sz="1400" dirty="0">
                  <a:solidFill>
                    <a:schemeClr val="tx1"/>
                  </a:solidFill>
                </a:rPr>
                <a:t>Bitmap</a:t>
              </a:r>
              <a:endParaRPr lang="ko-KR" altLang="en-US" sz="1400" dirty="0">
                <a:solidFill>
                  <a:schemeClr val="tx1"/>
                </a:solidFill>
              </a:endParaRPr>
            </a:p>
          </p:txBody>
        </p:sp>
        <p:sp>
          <p:nvSpPr>
            <p:cNvPr id="14" name="직사각형 13">
              <a:extLst>
                <a:ext uri="{FF2B5EF4-FFF2-40B4-BE49-F238E27FC236}">
                  <a16:creationId xmlns:a16="http://schemas.microsoft.com/office/drawing/2014/main" id="{35D84595-F67C-486E-F01C-561C37EFC0F2}"/>
                </a:ext>
              </a:extLst>
            </p:cNvPr>
            <p:cNvSpPr/>
            <p:nvPr/>
          </p:nvSpPr>
          <p:spPr bwMode="auto">
            <a:xfrm>
              <a:off x="3296428" y="5838451"/>
              <a:ext cx="1296144" cy="32685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직사각형 14">
              <a:extLst>
                <a:ext uri="{FF2B5EF4-FFF2-40B4-BE49-F238E27FC236}">
                  <a16:creationId xmlns:a16="http://schemas.microsoft.com/office/drawing/2014/main" id="{0899D9B3-82F5-76E3-797C-487B475322E2}"/>
                </a:ext>
              </a:extLst>
            </p:cNvPr>
            <p:cNvSpPr/>
            <p:nvPr/>
          </p:nvSpPr>
          <p:spPr bwMode="auto">
            <a:xfrm>
              <a:off x="4592572" y="5838451"/>
              <a:ext cx="1296144" cy="32685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직사각형 15">
              <a:extLst>
                <a:ext uri="{FF2B5EF4-FFF2-40B4-BE49-F238E27FC236}">
                  <a16:creationId xmlns:a16="http://schemas.microsoft.com/office/drawing/2014/main" id="{0EDC7B28-612D-D6DB-28E9-7960497D24FD}"/>
                </a:ext>
              </a:extLst>
            </p:cNvPr>
            <p:cNvSpPr/>
            <p:nvPr/>
          </p:nvSpPr>
          <p:spPr bwMode="auto">
            <a:xfrm>
              <a:off x="5888716" y="5838451"/>
              <a:ext cx="1296144" cy="32685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8" name="직선 연결선 17">
              <a:extLst>
                <a:ext uri="{FF2B5EF4-FFF2-40B4-BE49-F238E27FC236}">
                  <a16:creationId xmlns:a16="http://schemas.microsoft.com/office/drawing/2014/main" id="{86050F0F-BB79-8DC9-7FED-74BD0D138B7C}"/>
                </a:ext>
              </a:extLst>
            </p:cNvPr>
            <p:cNvCxnSpPr/>
            <p:nvPr/>
          </p:nvCxnSpPr>
          <p:spPr bwMode="auto">
            <a:xfrm flipV="1">
              <a:off x="3287688" y="4631059"/>
              <a:ext cx="936104" cy="31395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 name="직선 연결선 18">
              <a:extLst>
                <a:ext uri="{FF2B5EF4-FFF2-40B4-BE49-F238E27FC236}">
                  <a16:creationId xmlns:a16="http://schemas.microsoft.com/office/drawing/2014/main" id="{A047348F-76D0-C70A-620B-0AA40732921C}"/>
                </a:ext>
              </a:extLst>
            </p:cNvPr>
            <p:cNvCxnSpPr>
              <a:cxnSpLocks/>
            </p:cNvCxnSpPr>
            <p:nvPr/>
          </p:nvCxnSpPr>
          <p:spPr bwMode="auto">
            <a:xfrm>
              <a:off x="6312024" y="4631059"/>
              <a:ext cx="1440160" cy="32243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2" name="직선 연결선 21">
              <a:extLst>
                <a:ext uri="{FF2B5EF4-FFF2-40B4-BE49-F238E27FC236}">
                  <a16:creationId xmlns:a16="http://schemas.microsoft.com/office/drawing/2014/main" id="{F24AC428-A5A3-87DF-E9D2-29660BA29D8C}"/>
                </a:ext>
              </a:extLst>
            </p:cNvPr>
            <p:cNvCxnSpPr>
              <a:cxnSpLocks/>
              <a:stCxn id="14" idx="1"/>
              <a:endCxn id="8" idx="1"/>
            </p:cNvCxnSpPr>
            <p:nvPr/>
          </p:nvCxnSpPr>
          <p:spPr bwMode="auto">
            <a:xfrm flipH="1" flipV="1">
              <a:off x="3287688" y="5206629"/>
              <a:ext cx="8740" cy="795249"/>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5" name="직선 연결선 24">
              <a:extLst>
                <a:ext uri="{FF2B5EF4-FFF2-40B4-BE49-F238E27FC236}">
                  <a16:creationId xmlns:a16="http://schemas.microsoft.com/office/drawing/2014/main" id="{E43736B9-D787-C26D-ACA8-4EB898207C9A}"/>
                </a:ext>
              </a:extLst>
            </p:cNvPr>
            <p:cNvCxnSpPr>
              <a:cxnSpLocks/>
            </p:cNvCxnSpPr>
            <p:nvPr/>
          </p:nvCxnSpPr>
          <p:spPr bwMode="auto">
            <a:xfrm>
              <a:off x="4560244" y="5470019"/>
              <a:ext cx="2624616" cy="36843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7" name="TextBox 26">
              <a:extLst>
                <a:ext uri="{FF2B5EF4-FFF2-40B4-BE49-F238E27FC236}">
                  <a16:creationId xmlns:a16="http://schemas.microsoft.com/office/drawing/2014/main" id="{01D4B1FA-A49E-E65E-65DB-C0463EDA5D9F}"/>
                </a:ext>
              </a:extLst>
            </p:cNvPr>
            <p:cNvSpPr txBox="1"/>
            <p:nvPr/>
          </p:nvSpPr>
          <p:spPr>
            <a:xfrm>
              <a:off x="3606234" y="5847989"/>
              <a:ext cx="676532" cy="307777"/>
            </a:xfrm>
            <a:prstGeom prst="rect">
              <a:avLst/>
            </a:prstGeom>
            <a:noFill/>
          </p:spPr>
          <p:txBody>
            <a:bodyPr wrap="none" rtlCol="0">
              <a:spAutoFit/>
            </a:bodyPr>
            <a:lstStyle/>
            <a:p>
              <a:r>
                <a:rPr lang="en-US" altLang="ko-KR" sz="1400" dirty="0">
                  <a:solidFill>
                    <a:schemeClr val="tx1"/>
                  </a:solidFill>
                </a:rPr>
                <a:t>AID11</a:t>
              </a:r>
              <a:endParaRPr lang="ko-KR" altLang="en-US" sz="1400" dirty="0">
                <a:solidFill>
                  <a:schemeClr val="tx1"/>
                </a:solidFill>
              </a:endParaRPr>
            </a:p>
          </p:txBody>
        </p:sp>
        <p:sp>
          <p:nvSpPr>
            <p:cNvPr id="28" name="TextBox 27">
              <a:extLst>
                <a:ext uri="{FF2B5EF4-FFF2-40B4-BE49-F238E27FC236}">
                  <a16:creationId xmlns:a16="http://schemas.microsoft.com/office/drawing/2014/main" id="{D5013912-7707-31BF-DC83-3E33D2752E64}"/>
                </a:ext>
              </a:extLst>
            </p:cNvPr>
            <p:cNvSpPr txBox="1"/>
            <p:nvPr/>
          </p:nvSpPr>
          <p:spPr>
            <a:xfrm>
              <a:off x="4849131" y="5852144"/>
              <a:ext cx="882165" cy="307777"/>
            </a:xfrm>
            <a:prstGeom prst="rect">
              <a:avLst/>
            </a:prstGeom>
            <a:noFill/>
          </p:spPr>
          <p:txBody>
            <a:bodyPr wrap="none" rtlCol="0">
              <a:spAutoFit/>
            </a:bodyPr>
            <a:lstStyle/>
            <a:p>
              <a:r>
                <a:rPr lang="en-US" altLang="ko-KR" sz="1400" dirty="0">
                  <a:solidFill>
                    <a:schemeClr val="tx1"/>
                  </a:solidFill>
                </a:rPr>
                <a:t>Ack Type</a:t>
              </a:r>
              <a:endParaRPr lang="ko-KR" altLang="en-US" sz="1400" dirty="0">
                <a:solidFill>
                  <a:schemeClr val="tx1"/>
                </a:solidFill>
              </a:endParaRPr>
            </a:p>
          </p:txBody>
        </p:sp>
        <p:sp>
          <p:nvSpPr>
            <p:cNvPr id="29" name="TextBox 28">
              <a:extLst>
                <a:ext uri="{FF2B5EF4-FFF2-40B4-BE49-F238E27FC236}">
                  <a16:creationId xmlns:a16="http://schemas.microsoft.com/office/drawing/2014/main" id="{61274ED3-5CAF-0904-C0B3-27B521136D8C}"/>
                </a:ext>
              </a:extLst>
            </p:cNvPr>
            <p:cNvSpPr txBox="1"/>
            <p:nvPr/>
          </p:nvSpPr>
          <p:spPr>
            <a:xfrm>
              <a:off x="6312024" y="5852144"/>
              <a:ext cx="482824" cy="307777"/>
            </a:xfrm>
            <a:prstGeom prst="rect">
              <a:avLst/>
            </a:prstGeom>
            <a:noFill/>
          </p:spPr>
          <p:txBody>
            <a:bodyPr wrap="none" rtlCol="0">
              <a:spAutoFit/>
            </a:bodyPr>
            <a:lstStyle/>
            <a:p>
              <a:r>
                <a:rPr lang="en-US" altLang="ko-KR" sz="1400" dirty="0">
                  <a:solidFill>
                    <a:schemeClr val="tx1"/>
                  </a:solidFill>
                </a:rPr>
                <a:t>TID</a:t>
              </a:r>
              <a:endParaRPr lang="ko-KR" altLang="en-US" sz="1400" dirty="0">
                <a:solidFill>
                  <a:schemeClr val="tx1"/>
                </a:solidFill>
              </a:endParaRPr>
            </a:p>
          </p:txBody>
        </p:sp>
        <p:cxnSp>
          <p:nvCxnSpPr>
            <p:cNvPr id="32" name="연결선: 구부러짐 31">
              <a:extLst>
                <a:ext uri="{FF2B5EF4-FFF2-40B4-BE49-F238E27FC236}">
                  <a16:creationId xmlns:a16="http://schemas.microsoft.com/office/drawing/2014/main" id="{45AFBBFB-F6CA-2553-0564-4B0D2594C14D}"/>
                </a:ext>
              </a:extLst>
            </p:cNvPr>
            <p:cNvCxnSpPr>
              <a:cxnSpLocks/>
            </p:cNvCxnSpPr>
            <p:nvPr/>
          </p:nvCxnSpPr>
          <p:spPr bwMode="auto">
            <a:xfrm rot="10800000" flipV="1">
              <a:off x="6386283" y="4474814"/>
              <a:ext cx="576064" cy="363893"/>
            </a:xfrm>
            <a:prstGeom prst="curvedConnector2">
              <a:avLst/>
            </a:prstGeom>
            <a:solidFill>
              <a:srgbClr val="00B8FF"/>
            </a:solidFill>
            <a:ln w="9525" cap="flat" cmpd="sng" algn="ctr">
              <a:solidFill>
                <a:schemeClr val="tx1"/>
              </a:solidFill>
              <a:prstDash val="solid"/>
              <a:round/>
              <a:headEnd type="none" w="med" len="med"/>
              <a:tailEnd type="triangle"/>
            </a:ln>
            <a:effectLst/>
          </p:spPr>
        </p:cxnSp>
        <p:sp>
          <p:nvSpPr>
            <p:cNvPr id="33" name="TextBox 32">
              <a:extLst>
                <a:ext uri="{FF2B5EF4-FFF2-40B4-BE49-F238E27FC236}">
                  <a16:creationId xmlns:a16="http://schemas.microsoft.com/office/drawing/2014/main" id="{8913059D-3FE3-E7D1-D8EB-17D3A66F0C25}"/>
                </a:ext>
              </a:extLst>
            </p:cNvPr>
            <p:cNvSpPr txBox="1"/>
            <p:nvPr/>
          </p:nvSpPr>
          <p:spPr>
            <a:xfrm>
              <a:off x="6927733" y="4316703"/>
              <a:ext cx="978153" cy="307777"/>
            </a:xfrm>
            <a:prstGeom prst="rect">
              <a:avLst/>
            </a:prstGeom>
            <a:noFill/>
          </p:spPr>
          <p:txBody>
            <a:bodyPr wrap="none" rtlCol="0">
              <a:spAutoFit/>
            </a:bodyPr>
            <a:lstStyle/>
            <a:p>
              <a:r>
                <a:rPr lang="en-US" altLang="ko-KR" sz="1400" dirty="0">
                  <a:solidFill>
                    <a:schemeClr val="tx1"/>
                  </a:solidFill>
                </a:rPr>
                <a:t>not present</a:t>
              </a:r>
              <a:endParaRPr lang="ko-KR" altLang="en-US" sz="1400" dirty="0">
                <a:solidFill>
                  <a:schemeClr val="tx1"/>
                </a:solidFill>
              </a:endParaRPr>
            </a:p>
          </p:txBody>
        </p:sp>
        <p:sp>
          <p:nvSpPr>
            <p:cNvPr id="35" name="TextBox 34">
              <a:extLst>
                <a:ext uri="{FF2B5EF4-FFF2-40B4-BE49-F238E27FC236}">
                  <a16:creationId xmlns:a16="http://schemas.microsoft.com/office/drawing/2014/main" id="{6454E19E-2F5D-FFB5-CC46-C0841B162F3F}"/>
                </a:ext>
              </a:extLst>
            </p:cNvPr>
            <p:cNvSpPr txBox="1"/>
            <p:nvPr/>
          </p:nvSpPr>
          <p:spPr>
            <a:xfrm>
              <a:off x="5009527" y="6145559"/>
              <a:ext cx="521297" cy="307777"/>
            </a:xfrm>
            <a:prstGeom prst="rect">
              <a:avLst/>
            </a:prstGeom>
            <a:noFill/>
          </p:spPr>
          <p:txBody>
            <a:bodyPr wrap="none" rtlCol="0">
              <a:spAutoFit/>
            </a:bodyPr>
            <a:lstStyle/>
            <a:p>
              <a:r>
                <a:rPr lang="en-US" altLang="ko-KR" sz="1400" dirty="0">
                  <a:solidFill>
                    <a:srgbClr val="0070C0"/>
                  </a:solidFill>
                </a:rPr>
                <a:t>== 1</a:t>
              </a:r>
            </a:p>
          </p:txBody>
        </p:sp>
        <p:sp>
          <p:nvSpPr>
            <p:cNvPr id="36" name="TextBox 35">
              <a:extLst>
                <a:ext uri="{FF2B5EF4-FFF2-40B4-BE49-F238E27FC236}">
                  <a16:creationId xmlns:a16="http://schemas.microsoft.com/office/drawing/2014/main" id="{83291BEA-B2BF-6ED3-CEFF-72E2F82D1379}"/>
                </a:ext>
              </a:extLst>
            </p:cNvPr>
            <p:cNvSpPr txBox="1"/>
            <p:nvPr/>
          </p:nvSpPr>
          <p:spPr>
            <a:xfrm>
              <a:off x="5951984" y="6145559"/>
              <a:ext cx="1434945" cy="307777"/>
            </a:xfrm>
            <a:prstGeom prst="rect">
              <a:avLst/>
            </a:prstGeom>
            <a:noFill/>
          </p:spPr>
          <p:txBody>
            <a:bodyPr wrap="none" rtlCol="0">
              <a:spAutoFit/>
            </a:bodyPr>
            <a:lstStyle/>
            <a:p>
              <a:r>
                <a:rPr lang="en-US" altLang="ko-KR" sz="1400" dirty="0">
                  <a:solidFill>
                    <a:srgbClr val="0070C0"/>
                  </a:solidFill>
                </a:rPr>
                <a:t>== TBD (e.g.,13)</a:t>
              </a:r>
            </a:p>
          </p:txBody>
        </p:sp>
        <p:cxnSp>
          <p:nvCxnSpPr>
            <p:cNvPr id="30" name="연결선: 꺾임 29">
              <a:extLst>
                <a:ext uri="{FF2B5EF4-FFF2-40B4-BE49-F238E27FC236}">
                  <a16:creationId xmlns:a16="http://schemas.microsoft.com/office/drawing/2014/main" id="{408E5E23-36AB-1107-390B-6724C43FF81A}"/>
                </a:ext>
              </a:extLst>
            </p:cNvPr>
            <p:cNvCxnSpPr>
              <a:cxnSpLocks/>
              <a:stCxn id="11" idx="0"/>
              <a:endCxn id="12" idx="0"/>
            </p:cNvCxnSpPr>
            <p:nvPr/>
          </p:nvCxnSpPr>
          <p:spPr bwMode="auto">
            <a:xfrm rot="16200000" flipH="1">
              <a:off x="6315917" y="4156825"/>
              <a:ext cx="953" cy="1575436"/>
            </a:xfrm>
            <a:prstGeom prst="bentConnector3">
              <a:avLst>
                <a:gd name="adj1" fmla="val -11606821"/>
              </a:avLst>
            </a:prstGeom>
            <a:solidFill>
              <a:srgbClr val="00B8FF"/>
            </a:solidFill>
            <a:ln w="9525" cap="flat" cmpd="sng" algn="ctr">
              <a:solidFill>
                <a:schemeClr val="tx1"/>
              </a:solidFill>
              <a:prstDash val="solid"/>
              <a:round/>
              <a:headEnd type="none" w="med" len="med"/>
              <a:tailEnd type="none" w="med" len="med"/>
            </a:ln>
            <a:effectLst/>
          </p:spPr>
        </p:cxnSp>
      </p:grpSp>
    </p:spTree>
    <p:extLst>
      <p:ext uri="{BB962C8B-B14F-4D97-AF65-F5344CB8AC3E}">
        <p14:creationId xmlns:p14="http://schemas.microsoft.com/office/powerpoint/2010/main" val="25894449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CC8749-7910-25FA-5F72-8C863FE7567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1D4AA9-40C4-33EB-DEF7-0F436336E7C0}"/>
              </a:ext>
            </a:extLst>
          </p:cNvPr>
          <p:cNvSpPr>
            <a:spLocks noGrp="1"/>
          </p:cNvSpPr>
          <p:nvPr>
            <p:ph type="title"/>
          </p:nvPr>
        </p:nvSpPr>
        <p:spPr>
          <a:xfrm>
            <a:off x="914401" y="685801"/>
            <a:ext cx="10361084" cy="1065213"/>
          </a:xfrm>
        </p:spPr>
        <p:txBody>
          <a:bodyPr/>
          <a:lstStyle/>
          <a:p>
            <a:r>
              <a:rPr lang="en-US" altLang="ko-KR" dirty="0"/>
              <a:t>Indication of the absence of unavailability</a:t>
            </a:r>
            <a:r>
              <a:rPr lang="ko-KR" altLang="en-US" dirty="0"/>
              <a:t> </a:t>
            </a:r>
            <a:r>
              <a:rPr lang="en-US" altLang="ko-KR" dirty="0"/>
              <a:t>information </a:t>
            </a:r>
            <a:br>
              <a:rPr lang="en-US" altLang="ko-KR" dirty="0"/>
            </a:br>
            <a:r>
              <a:rPr lang="en-US" altLang="ko-KR" dirty="0"/>
              <a:t>in the Multi-STA BA frame</a:t>
            </a:r>
            <a:endParaRPr lang="en-GB" dirty="0"/>
          </a:p>
        </p:txBody>
      </p:sp>
      <p:sp>
        <p:nvSpPr>
          <p:cNvPr id="9218" name="Rectangle 2">
            <a:extLst>
              <a:ext uri="{FF2B5EF4-FFF2-40B4-BE49-F238E27FC236}">
                <a16:creationId xmlns:a16="http://schemas.microsoft.com/office/drawing/2014/main" id="{6EC11755-8D5D-CA29-4DFF-8A286856ED63}"/>
              </a:ext>
            </a:extLst>
          </p:cNvPr>
          <p:cNvSpPr>
            <a:spLocks noGrp="1" noChangeArrowheads="1"/>
          </p:cNvSpPr>
          <p:nvPr>
            <p:ph idx="1"/>
          </p:nvPr>
        </p:nvSpPr>
        <p:spPr>
          <a:xfrm>
            <a:off x="914400" y="1981201"/>
            <a:ext cx="10361613" cy="2285202"/>
          </a:xfrm>
          <a:ln/>
        </p:spPr>
        <p:txBody>
          <a:bodyPr>
            <a:normAutofit fontScale="92500" lnSpcReduction="10000"/>
          </a:bodyPr>
          <a:lstStyle/>
          <a:p>
            <a:r>
              <a:rPr lang="en-US" altLang="ko-KR" dirty="0"/>
              <a:t>Option 2) Set specific values for Unavailability Target Start Time &amp; Unavailability Duration subfields in Per AID TID Info subfield</a:t>
            </a:r>
          </a:p>
          <a:p>
            <a:pPr lvl="1"/>
            <a:r>
              <a:rPr lang="en-US" altLang="ko-KR" dirty="0"/>
              <a:t>Set Ack Type == 0 &amp; TID == TBD reserved value, for reporting the unavailability feedback</a:t>
            </a:r>
          </a:p>
          <a:p>
            <a:pPr lvl="1"/>
            <a:r>
              <a:rPr lang="en-US" altLang="ko-KR" dirty="0"/>
              <a:t>Set Unavailability Target Start Time == TBD value &amp; Unavailability Duration == 0, to indicate the absence of unavailability information</a:t>
            </a:r>
          </a:p>
          <a:p>
            <a:pPr lvl="2"/>
            <a:r>
              <a:rPr lang="en-US" altLang="ko-KR" dirty="0"/>
              <a:t>The specific TBD value of Unavailability Target Start Time field cannot be used to indicate the certain TSF time</a:t>
            </a:r>
          </a:p>
          <a:p>
            <a:pPr lvl="1"/>
            <a:r>
              <a:rPr lang="en-US" altLang="ko-KR" dirty="0"/>
              <a:t>Pros: Using one combination of the reserved values of the Ack Type and TID subfields for reporting unavailability</a:t>
            </a:r>
          </a:p>
          <a:p>
            <a:pPr lvl="1"/>
            <a:r>
              <a:rPr lang="en-US" altLang="ko-KR" dirty="0"/>
              <a:t>Cons: More overhead than Ack Type subfield is set to 1 (requiring following subfields for indication)</a:t>
            </a:r>
          </a:p>
          <a:p>
            <a:pPr lvl="1"/>
            <a:endParaRPr lang="en-US" altLang="ko-KR" dirty="0"/>
          </a:p>
          <a:p>
            <a:pPr lvl="2"/>
            <a:endParaRPr lang="en-US" altLang="ko-KR" dirty="0"/>
          </a:p>
          <a:p>
            <a:pPr lvl="3"/>
            <a:endParaRPr lang="en-US" altLang="ko-KR" dirty="0"/>
          </a:p>
        </p:txBody>
      </p:sp>
      <p:sp>
        <p:nvSpPr>
          <p:cNvPr id="6" name="Slide Number Placeholder 5">
            <a:extLst>
              <a:ext uri="{FF2B5EF4-FFF2-40B4-BE49-F238E27FC236}">
                <a16:creationId xmlns:a16="http://schemas.microsoft.com/office/drawing/2014/main" id="{1B18BE02-FA33-BC52-5523-34C652A6816C}"/>
              </a:ext>
            </a:extLst>
          </p:cNvPr>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6</a:t>
            </a:fld>
            <a:endParaRPr lang="en-GB"/>
          </a:p>
        </p:txBody>
      </p:sp>
      <p:sp>
        <p:nvSpPr>
          <p:cNvPr id="5" name="Footer Placeholder 4">
            <a:extLst>
              <a:ext uri="{FF2B5EF4-FFF2-40B4-BE49-F238E27FC236}">
                <a16:creationId xmlns:a16="http://schemas.microsoft.com/office/drawing/2014/main" id="{58697C46-2950-F0AC-E956-8018D52CF26B}"/>
              </a:ext>
            </a:extLst>
          </p:cNvPr>
          <p:cNvSpPr>
            <a:spLocks noGrp="1"/>
          </p:cNvSpPr>
          <p:nvPr>
            <p:ph type="ftr" idx="14"/>
          </p:nvPr>
        </p:nvSpPr>
        <p:spPr>
          <a:xfrm>
            <a:off x="7143757" y="6475414"/>
            <a:ext cx="4246027" cy="180975"/>
          </a:xfrm>
        </p:spPr>
        <p:txBody>
          <a:bodyPr/>
          <a:lstStyle/>
          <a:p>
            <a:r>
              <a:rPr lang="en-GB" altLang="ko-KR" dirty="0"/>
              <a:t>Hank Hyeonjun Sung (WILUS), et al.</a:t>
            </a:r>
          </a:p>
        </p:txBody>
      </p:sp>
      <p:sp>
        <p:nvSpPr>
          <p:cNvPr id="4" name="Date Placeholder 3">
            <a:extLst>
              <a:ext uri="{FF2B5EF4-FFF2-40B4-BE49-F238E27FC236}">
                <a16:creationId xmlns:a16="http://schemas.microsoft.com/office/drawing/2014/main" id="{DC8F3E43-0D83-23A3-BD65-05144BC5AAD2}"/>
              </a:ext>
            </a:extLst>
          </p:cNvPr>
          <p:cNvSpPr>
            <a:spLocks noGrp="1"/>
          </p:cNvSpPr>
          <p:nvPr>
            <p:ph type="dt" idx="15"/>
          </p:nvPr>
        </p:nvSpPr>
        <p:spPr>
          <a:xfrm>
            <a:off x="929217" y="333375"/>
            <a:ext cx="2499764" cy="273050"/>
          </a:xfrm>
        </p:spPr>
        <p:txBody>
          <a:bodyPr/>
          <a:lstStyle/>
          <a:p>
            <a:r>
              <a:rPr lang="en-US" altLang="ko-KR" dirty="0"/>
              <a:t>January 2025</a:t>
            </a:r>
            <a:endParaRPr lang="en-GB" altLang="ko-KR" dirty="0"/>
          </a:p>
        </p:txBody>
      </p:sp>
      <p:sp>
        <p:nvSpPr>
          <p:cNvPr id="37" name="직사각형 36">
            <a:extLst>
              <a:ext uri="{FF2B5EF4-FFF2-40B4-BE49-F238E27FC236}">
                <a16:creationId xmlns:a16="http://schemas.microsoft.com/office/drawing/2014/main" id="{4912D097-D7AF-F000-C94D-4BE2DC3AB2E0}"/>
              </a:ext>
            </a:extLst>
          </p:cNvPr>
          <p:cNvSpPr/>
          <p:nvPr/>
        </p:nvSpPr>
        <p:spPr bwMode="auto">
          <a:xfrm>
            <a:off x="4583832" y="4247412"/>
            <a:ext cx="2088232" cy="28803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9" name="TextBox 38">
            <a:extLst>
              <a:ext uri="{FF2B5EF4-FFF2-40B4-BE49-F238E27FC236}">
                <a16:creationId xmlns:a16="http://schemas.microsoft.com/office/drawing/2014/main" id="{80B18525-278C-A25E-C658-D9F7AE0C75F6}"/>
              </a:ext>
            </a:extLst>
          </p:cNvPr>
          <p:cNvSpPr txBox="1"/>
          <p:nvPr/>
        </p:nvSpPr>
        <p:spPr>
          <a:xfrm>
            <a:off x="4897780" y="4240416"/>
            <a:ext cx="1460336" cy="307777"/>
          </a:xfrm>
          <a:prstGeom prst="rect">
            <a:avLst/>
          </a:prstGeom>
          <a:noFill/>
        </p:spPr>
        <p:txBody>
          <a:bodyPr wrap="none" rtlCol="0">
            <a:spAutoFit/>
          </a:bodyPr>
          <a:lstStyle/>
          <a:p>
            <a:r>
              <a:rPr lang="en-US" altLang="ko-KR" sz="1400" dirty="0">
                <a:solidFill>
                  <a:schemeClr val="tx1"/>
                </a:solidFill>
              </a:rPr>
              <a:t>Per AID TID Info</a:t>
            </a:r>
            <a:endParaRPr lang="ko-KR" altLang="en-US" sz="1400" dirty="0">
              <a:solidFill>
                <a:schemeClr val="tx1"/>
              </a:solidFill>
            </a:endParaRPr>
          </a:p>
        </p:txBody>
      </p:sp>
      <p:sp>
        <p:nvSpPr>
          <p:cNvPr id="43" name="직사각형 42">
            <a:extLst>
              <a:ext uri="{FF2B5EF4-FFF2-40B4-BE49-F238E27FC236}">
                <a16:creationId xmlns:a16="http://schemas.microsoft.com/office/drawing/2014/main" id="{0E8707E6-10B2-04A4-6440-BEB3ABB6CD9C}"/>
              </a:ext>
            </a:extLst>
          </p:cNvPr>
          <p:cNvSpPr/>
          <p:nvPr/>
        </p:nvSpPr>
        <p:spPr bwMode="auto">
          <a:xfrm>
            <a:off x="3647728" y="4849405"/>
            <a:ext cx="1296144" cy="52321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4" name="TextBox 43">
            <a:extLst>
              <a:ext uri="{FF2B5EF4-FFF2-40B4-BE49-F238E27FC236}">
                <a16:creationId xmlns:a16="http://schemas.microsoft.com/office/drawing/2014/main" id="{83656CED-4204-4CA1-2B62-592EE623C1CD}"/>
              </a:ext>
            </a:extLst>
          </p:cNvPr>
          <p:cNvSpPr txBox="1"/>
          <p:nvPr/>
        </p:nvSpPr>
        <p:spPr>
          <a:xfrm>
            <a:off x="3711301" y="4959272"/>
            <a:ext cx="1186479" cy="307777"/>
          </a:xfrm>
          <a:prstGeom prst="rect">
            <a:avLst/>
          </a:prstGeom>
          <a:noFill/>
        </p:spPr>
        <p:txBody>
          <a:bodyPr wrap="none" rtlCol="0">
            <a:spAutoFit/>
          </a:bodyPr>
          <a:lstStyle/>
          <a:p>
            <a:r>
              <a:rPr lang="en-US" altLang="ko-KR" sz="1400" dirty="0">
                <a:solidFill>
                  <a:schemeClr val="tx1"/>
                </a:solidFill>
              </a:rPr>
              <a:t>AID TID Info</a:t>
            </a:r>
            <a:endParaRPr lang="ko-KR" altLang="en-US" sz="1400" dirty="0">
              <a:solidFill>
                <a:schemeClr val="tx1"/>
              </a:solidFill>
            </a:endParaRPr>
          </a:p>
        </p:txBody>
      </p:sp>
      <p:sp>
        <p:nvSpPr>
          <p:cNvPr id="46" name="직사각형 45">
            <a:extLst>
              <a:ext uri="{FF2B5EF4-FFF2-40B4-BE49-F238E27FC236}">
                <a16:creationId xmlns:a16="http://schemas.microsoft.com/office/drawing/2014/main" id="{D95B20D8-9DC0-1A05-3A8F-C7E3B42A7BF9}"/>
              </a:ext>
            </a:extLst>
          </p:cNvPr>
          <p:cNvSpPr/>
          <p:nvPr/>
        </p:nvSpPr>
        <p:spPr bwMode="auto">
          <a:xfrm>
            <a:off x="4943872" y="4849404"/>
            <a:ext cx="1872208" cy="523219"/>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7" name="TextBox 46">
            <a:extLst>
              <a:ext uri="{FF2B5EF4-FFF2-40B4-BE49-F238E27FC236}">
                <a16:creationId xmlns:a16="http://schemas.microsoft.com/office/drawing/2014/main" id="{C6300199-6DA9-AF18-366A-D75FAED64C67}"/>
              </a:ext>
            </a:extLst>
          </p:cNvPr>
          <p:cNvSpPr txBox="1"/>
          <p:nvPr/>
        </p:nvSpPr>
        <p:spPr>
          <a:xfrm>
            <a:off x="5130335" y="4848452"/>
            <a:ext cx="1516762" cy="523220"/>
          </a:xfrm>
          <a:prstGeom prst="rect">
            <a:avLst/>
          </a:prstGeom>
          <a:noFill/>
        </p:spPr>
        <p:txBody>
          <a:bodyPr wrap="none" rtlCol="0">
            <a:spAutoFit/>
          </a:bodyPr>
          <a:lstStyle/>
          <a:p>
            <a:r>
              <a:rPr lang="en-US" altLang="ko-KR" sz="1400" dirty="0">
                <a:solidFill>
                  <a:schemeClr val="tx1"/>
                </a:solidFill>
              </a:rPr>
              <a:t>BlockAck Starting</a:t>
            </a:r>
          </a:p>
          <a:p>
            <a:r>
              <a:rPr lang="en-US" altLang="ko-KR" sz="1400" dirty="0">
                <a:solidFill>
                  <a:schemeClr val="tx1"/>
                </a:solidFill>
              </a:rPr>
              <a:t>Sequence Control</a:t>
            </a:r>
            <a:endParaRPr lang="ko-KR" altLang="en-US" sz="1400" dirty="0">
              <a:solidFill>
                <a:schemeClr val="tx1"/>
              </a:solidFill>
            </a:endParaRPr>
          </a:p>
        </p:txBody>
      </p:sp>
      <p:sp>
        <p:nvSpPr>
          <p:cNvPr id="48" name="직사각형 47">
            <a:extLst>
              <a:ext uri="{FF2B5EF4-FFF2-40B4-BE49-F238E27FC236}">
                <a16:creationId xmlns:a16="http://schemas.microsoft.com/office/drawing/2014/main" id="{B503A87A-C636-6EB0-6F37-574CF00DF88F}"/>
              </a:ext>
            </a:extLst>
          </p:cNvPr>
          <p:cNvSpPr/>
          <p:nvPr/>
        </p:nvSpPr>
        <p:spPr bwMode="auto">
          <a:xfrm>
            <a:off x="6816080" y="4849405"/>
            <a:ext cx="1296144" cy="52321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9" name="TextBox 48">
            <a:extLst>
              <a:ext uri="{FF2B5EF4-FFF2-40B4-BE49-F238E27FC236}">
                <a16:creationId xmlns:a16="http://schemas.microsoft.com/office/drawing/2014/main" id="{17FDF2A7-15F2-4CF4-0928-ED3FE503ADC1}"/>
              </a:ext>
            </a:extLst>
          </p:cNvPr>
          <p:cNvSpPr txBox="1"/>
          <p:nvPr/>
        </p:nvSpPr>
        <p:spPr>
          <a:xfrm>
            <a:off x="7034354" y="4857880"/>
            <a:ext cx="914033" cy="523220"/>
          </a:xfrm>
          <a:prstGeom prst="rect">
            <a:avLst/>
          </a:prstGeom>
          <a:noFill/>
        </p:spPr>
        <p:txBody>
          <a:bodyPr wrap="none" rtlCol="0">
            <a:spAutoFit/>
          </a:bodyPr>
          <a:lstStyle/>
          <a:p>
            <a:r>
              <a:rPr lang="en-US" altLang="ko-KR" sz="1400" dirty="0">
                <a:solidFill>
                  <a:schemeClr val="tx1"/>
                </a:solidFill>
              </a:rPr>
              <a:t>BlockAck</a:t>
            </a:r>
            <a:br>
              <a:rPr lang="en-US" altLang="ko-KR" sz="1400" dirty="0">
                <a:solidFill>
                  <a:schemeClr val="tx1"/>
                </a:solidFill>
              </a:rPr>
            </a:br>
            <a:r>
              <a:rPr lang="en-US" altLang="ko-KR" sz="1400" dirty="0">
                <a:solidFill>
                  <a:schemeClr val="tx1"/>
                </a:solidFill>
              </a:rPr>
              <a:t>Bitmap</a:t>
            </a:r>
            <a:endParaRPr lang="ko-KR" altLang="en-US" sz="1400" dirty="0">
              <a:solidFill>
                <a:schemeClr val="tx1"/>
              </a:solidFill>
            </a:endParaRPr>
          </a:p>
        </p:txBody>
      </p:sp>
      <p:sp>
        <p:nvSpPr>
          <p:cNvPr id="50" name="직사각형 49">
            <a:extLst>
              <a:ext uri="{FF2B5EF4-FFF2-40B4-BE49-F238E27FC236}">
                <a16:creationId xmlns:a16="http://schemas.microsoft.com/office/drawing/2014/main" id="{CF5EA23D-0E1B-71F8-3A4F-5D11FE54881A}"/>
              </a:ext>
            </a:extLst>
          </p:cNvPr>
          <p:cNvSpPr/>
          <p:nvPr/>
        </p:nvSpPr>
        <p:spPr bwMode="auto">
          <a:xfrm>
            <a:off x="1054356" y="5742836"/>
            <a:ext cx="1296144" cy="32685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1" name="직사각형 50">
            <a:extLst>
              <a:ext uri="{FF2B5EF4-FFF2-40B4-BE49-F238E27FC236}">
                <a16:creationId xmlns:a16="http://schemas.microsoft.com/office/drawing/2014/main" id="{F108C77D-35A7-2D27-DE73-BBA6461AA62D}"/>
              </a:ext>
            </a:extLst>
          </p:cNvPr>
          <p:cNvSpPr/>
          <p:nvPr/>
        </p:nvSpPr>
        <p:spPr bwMode="auto">
          <a:xfrm>
            <a:off x="2350500" y="5742836"/>
            <a:ext cx="1296144" cy="32685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2" name="직사각형 51">
            <a:extLst>
              <a:ext uri="{FF2B5EF4-FFF2-40B4-BE49-F238E27FC236}">
                <a16:creationId xmlns:a16="http://schemas.microsoft.com/office/drawing/2014/main" id="{EB448DF4-3DD3-A9C0-8FA6-CC9F26F311F3}"/>
              </a:ext>
            </a:extLst>
          </p:cNvPr>
          <p:cNvSpPr/>
          <p:nvPr/>
        </p:nvSpPr>
        <p:spPr bwMode="auto">
          <a:xfrm>
            <a:off x="3646644" y="5742836"/>
            <a:ext cx="1296144" cy="32685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53" name="직선 연결선 52">
            <a:extLst>
              <a:ext uri="{FF2B5EF4-FFF2-40B4-BE49-F238E27FC236}">
                <a16:creationId xmlns:a16="http://schemas.microsoft.com/office/drawing/2014/main" id="{E208DEA2-F9BD-8C43-70E5-6E3837F5364F}"/>
              </a:ext>
            </a:extLst>
          </p:cNvPr>
          <p:cNvCxnSpPr/>
          <p:nvPr/>
        </p:nvCxnSpPr>
        <p:spPr bwMode="auto">
          <a:xfrm flipV="1">
            <a:off x="3647728" y="4535444"/>
            <a:ext cx="936104" cy="31395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4" name="직선 연결선 53">
            <a:extLst>
              <a:ext uri="{FF2B5EF4-FFF2-40B4-BE49-F238E27FC236}">
                <a16:creationId xmlns:a16="http://schemas.microsoft.com/office/drawing/2014/main" id="{17925FC8-0381-A8FD-4BD8-8FFCC0BD10EF}"/>
              </a:ext>
            </a:extLst>
          </p:cNvPr>
          <p:cNvCxnSpPr>
            <a:cxnSpLocks/>
          </p:cNvCxnSpPr>
          <p:nvPr/>
        </p:nvCxnSpPr>
        <p:spPr bwMode="auto">
          <a:xfrm>
            <a:off x="6672064" y="4535444"/>
            <a:ext cx="1440160" cy="32243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5" name="직선 연결선 54">
            <a:extLst>
              <a:ext uri="{FF2B5EF4-FFF2-40B4-BE49-F238E27FC236}">
                <a16:creationId xmlns:a16="http://schemas.microsoft.com/office/drawing/2014/main" id="{9D9E6EC5-5F59-FE51-DE1E-FE5B894C6D46}"/>
              </a:ext>
            </a:extLst>
          </p:cNvPr>
          <p:cNvCxnSpPr>
            <a:cxnSpLocks/>
          </p:cNvCxnSpPr>
          <p:nvPr/>
        </p:nvCxnSpPr>
        <p:spPr bwMode="auto">
          <a:xfrm flipV="1">
            <a:off x="1054356" y="5371672"/>
            <a:ext cx="2592288" cy="36578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6" name="직선 연결선 55">
            <a:extLst>
              <a:ext uri="{FF2B5EF4-FFF2-40B4-BE49-F238E27FC236}">
                <a16:creationId xmlns:a16="http://schemas.microsoft.com/office/drawing/2014/main" id="{4217425B-8573-21A7-52B5-3681D1065335}"/>
              </a:ext>
            </a:extLst>
          </p:cNvPr>
          <p:cNvCxnSpPr>
            <a:cxnSpLocks/>
            <a:endCxn id="52" idx="3"/>
          </p:cNvCxnSpPr>
          <p:nvPr/>
        </p:nvCxnSpPr>
        <p:spPr bwMode="auto">
          <a:xfrm>
            <a:off x="4942788" y="5371672"/>
            <a:ext cx="0" cy="53459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7" name="TextBox 56">
            <a:extLst>
              <a:ext uri="{FF2B5EF4-FFF2-40B4-BE49-F238E27FC236}">
                <a16:creationId xmlns:a16="http://schemas.microsoft.com/office/drawing/2014/main" id="{DA3038F4-A80B-213A-2086-1144E1E37896}"/>
              </a:ext>
            </a:extLst>
          </p:cNvPr>
          <p:cNvSpPr txBox="1"/>
          <p:nvPr/>
        </p:nvSpPr>
        <p:spPr>
          <a:xfrm>
            <a:off x="1364162" y="5752374"/>
            <a:ext cx="676532" cy="307777"/>
          </a:xfrm>
          <a:prstGeom prst="rect">
            <a:avLst/>
          </a:prstGeom>
          <a:noFill/>
        </p:spPr>
        <p:txBody>
          <a:bodyPr wrap="none" rtlCol="0">
            <a:spAutoFit/>
          </a:bodyPr>
          <a:lstStyle/>
          <a:p>
            <a:r>
              <a:rPr lang="en-US" altLang="ko-KR" sz="1400" dirty="0">
                <a:solidFill>
                  <a:schemeClr val="tx1"/>
                </a:solidFill>
              </a:rPr>
              <a:t>AID11</a:t>
            </a:r>
            <a:endParaRPr lang="ko-KR" altLang="en-US" sz="1400" dirty="0">
              <a:solidFill>
                <a:schemeClr val="tx1"/>
              </a:solidFill>
            </a:endParaRPr>
          </a:p>
        </p:txBody>
      </p:sp>
      <p:sp>
        <p:nvSpPr>
          <p:cNvPr id="58" name="TextBox 57">
            <a:extLst>
              <a:ext uri="{FF2B5EF4-FFF2-40B4-BE49-F238E27FC236}">
                <a16:creationId xmlns:a16="http://schemas.microsoft.com/office/drawing/2014/main" id="{62444AC1-C88B-C14F-F7C5-DE919290BBEB}"/>
              </a:ext>
            </a:extLst>
          </p:cNvPr>
          <p:cNvSpPr txBox="1"/>
          <p:nvPr/>
        </p:nvSpPr>
        <p:spPr>
          <a:xfrm>
            <a:off x="2607059" y="5756529"/>
            <a:ext cx="882165" cy="307777"/>
          </a:xfrm>
          <a:prstGeom prst="rect">
            <a:avLst/>
          </a:prstGeom>
          <a:noFill/>
        </p:spPr>
        <p:txBody>
          <a:bodyPr wrap="none" rtlCol="0">
            <a:spAutoFit/>
          </a:bodyPr>
          <a:lstStyle/>
          <a:p>
            <a:r>
              <a:rPr lang="en-US" altLang="ko-KR" sz="1400" dirty="0">
                <a:solidFill>
                  <a:schemeClr val="tx1"/>
                </a:solidFill>
              </a:rPr>
              <a:t>Ack Type</a:t>
            </a:r>
            <a:endParaRPr lang="ko-KR" altLang="en-US" sz="1400" dirty="0">
              <a:solidFill>
                <a:schemeClr val="tx1"/>
              </a:solidFill>
            </a:endParaRPr>
          </a:p>
        </p:txBody>
      </p:sp>
      <p:sp>
        <p:nvSpPr>
          <p:cNvPr id="59" name="TextBox 58">
            <a:extLst>
              <a:ext uri="{FF2B5EF4-FFF2-40B4-BE49-F238E27FC236}">
                <a16:creationId xmlns:a16="http://schemas.microsoft.com/office/drawing/2014/main" id="{C1D5DDFF-87DB-4AFA-023C-6A96F9BAC474}"/>
              </a:ext>
            </a:extLst>
          </p:cNvPr>
          <p:cNvSpPr txBox="1"/>
          <p:nvPr/>
        </p:nvSpPr>
        <p:spPr>
          <a:xfrm>
            <a:off x="4069952" y="5756529"/>
            <a:ext cx="482824" cy="307777"/>
          </a:xfrm>
          <a:prstGeom prst="rect">
            <a:avLst/>
          </a:prstGeom>
          <a:noFill/>
        </p:spPr>
        <p:txBody>
          <a:bodyPr wrap="none" rtlCol="0">
            <a:spAutoFit/>
          </a:bodyPr>
          <a:lstStyle/>
          <a:p>
            <a:r>
              <a:rPr lang="en-US" altLang="ko-KR" sz="1400" dirty="0">
                <a:solidFill>
                  <a:schemeClr val="tx1"/>
                </a:solidFill>
              </a:rPr>
              <a:t>TID</a:t>
            </a:r>
            <a:endParaRPr lang="ko-KR" altLang="en-US" sz="1400" dirty="0">
              <a:solidFill>
                <a:schemeClr val="tx1"/>
              </a:solidFill>
            </a:endParaRPr>
          </a:p>
        </p:txBody>
      </p:sp>
      <p:sp>
        <p:nvSpPr>
          <p:cNvPr id="62" name="TextBox 61">
            <a:extLst>
              <a:ext uri="{FF2B5EF4-FFF2-40B4-BE49-F238E27FC236}">
                <a16:creationId xmlns:a16="http://schemas.microsoft.com/office/drawing/2014/main" id="{EEE13FC4-A347-8B83-B676-4C3F9FBD58A3}"/>
              </a:ext>
            </a:extLst>
          </p:cNvPr>
          <p:cNvSpPr txBox="1"/>
          <p:nvPr/>
        </p:nvSpPr>
        <p:spPr>
          <a:xfrm>
            <a:off x="2789781" y="6040679"/>
            <a:ext cx="521297" cy="307777"/>
          </a:xfrm>
          <a:prstGeom prst="rect">
            <a:avLst/>
          </a:prstGeom>
          <a:noFill/>
        </p:spPr>
        <p:txBody>
          <a:bodyPr wrap="none" rtlCol="0">
            <a:spAutoFit/>
          </a:bodyPr>
          <a:lstStyle/>
          <a:p>
            <a:r>
              <a:rPr lang="en-US" altLang="ko-KR" sz="1400" dirty="0">
                <a:solidFill>
                  <a:srgbClr val="0070C0"/>
                </a:solidFill>
              </a:rPr>
              <a:t>== 0</a:t>
            </a:r>
          </a:p>
        </p:txBody>
      </p:sp>
      <p:sp>
        <p:nvSpPr>
          <p:cNvPr id="63" name="TextBox 62">
            <a:extLst>
              <a:ext uri="{FF2B5EF4-FFF2-40B4-BE49-F238E27FC236}">
                <a16:creationId xmlns:a16="http://schemas.microsoft.com/office/drawing/2014/main" id="{3396F93B-ADC7-BBEB-C3AF-D003EAE668B0}"/>
              </a:ext>
            </a:extLst>
          </p:cNvPr>
          <p:cNvSpPr txBox="1"/>
          <p:nvPr/>
        </p:nvSpPr>
        <p:spPr>
          <a:xfrm>
            <a:off x="3647909" y="6055185"/>
            <a:ext cx="1434945" cy="307777"/>
          </a:xfrm>
          <a:prstGeom prst="rect">
            <a:avLst/>
          </a:prstGeom>
          <a:noFill/>
        </p:spPr>
        <p:txBody>
          <a:bodyPr wrap="none" rtlCol="0">
            <a:spAutoFit/>
          </a:bodyPr>
          <a:lstStyle/>
          <a:p>
            <a:r>
              <a:rPr lang="en-US" altLang="ko-KR" sz="1400" dirty="0">
                <a:solidFill>
                  <a:srgbClr val="0070C0"/>
                </a:solidFill>
              </a:rPr>
              <a:t>== TBD (e.g.,13)</a:t>
            </a:r>
          </a:p>
        </p:txBody>
      </p:sp>
      <p:sp>
        <p:nvSpPr>
          <p:cNvPr id="9224" name="직사각형 9223">
            <a:extLst>
              <a:ext uri="{FF2B5EF4-FFF2-40B4-BE49-F238E27FC236}">
                <a16:creationId xmlns:a16="http://schemas.microsoft.com/office/drawing/2014/main" id="{6375AAAE-97EB-D928-E646-9B529826ABD6}"/>
              </a:ext>
            </a:extLst>
          </p:cNvPr>
          <p:cNvSpPr/>
          <p:nvPr/>
        </p:nvSpPr>
        <p:spPr bwMode="auto">
          <a:xfrm>
            <a:off x="6816080" y="5543923"/>
            <a:ext cx="1584176" cy="53459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226" name="TextBox 9225">
            <a:extLst>
              <a:ext uri="{FF2B5EF4-FFF2-40B4-BE49-F238E27FC236}">
                <a16:creationId xmlns:a16="http://schemas.microsoft.com/office/drawing/2014/main" id="{3B24BBD2-755A-6A54-A2DA-7759FDEC2DCC}"/>
              </a:ext>
            </a:extLst>
          </p:cNvPr>
          <p:cNvSpPr txBox="1"/>
          <p:nvPr/>
        </p:nvSpPr>
        <p:spPr>
          <a:xfrm>
            <a:off x="6891337" y="5543923"/>
            <a:ext cx="1433662" cy="523220"/>
          </a:xfrm>
          <a:prstGeom prst="rect">
            <a:avLst/>
          </a:prstGeom>
          <a:noFill/>
        </p:spPr>
        <p:txBody>
          <a:bodyPr wrap="none" rtlCol="0">
            <a:spAutoFit/>
          </a:bodyPr>
          <a:lstStyle/>
          <a:p>
            <a:pPr algn="ctr"/>
            <a:r>
              <a:rPr lang="en-US" altLang="ko-KR" sz="1400" dirty="0">
                <a:solidFill>
                  <a:schemeClr val="tx1"/>
                </a:solidFill>
              </a:rPr>
              <a:t>Unavailability</a:t>
            </a:r>
          </a:p>
          <a:p>
            <a:pPr algn="ctr"/>
            <a:r>
              <a:rPr lang="en-US" altLang="ko-KR" sz="1400" dirty="0">
                <a:solidFill>
                  <a:schemeClr val="tx1"/>
                </a:solidFill>
              </a:rPr>
              <a:t>Target Start Time</a:t>
            </a:r>
            <a:endParaRPr lang="ko-KR" altLang="en-US" sz="1400" dirty="0">
              <a:solidFill>
                <a:schemeClr val="tx1"/>
              </a:solidFill>
            </a:endParaRPr>
          </a:p>
        </p:txBody>
      </p:sp>
      <p:sp>
        <p:nvSpPr>
          <p:cNvPr id="9228" name="직사각형 9227">
            <a:extLst>
              <a:ext uri="{FF2B5EF4-FFF2-40B4-BE49-F238E27FC236}">
                <a16:creationId xmlns:a16="http://schemas.microsoft.com/office/drawing/2014/main" id="{B76B5B0C-F79C-118B-8749-8EE4D90B1E6D}"/>
              </a:ext>
            </a:extLst>
          </p:cNvPr>
          <p:cNvSpPr/>
          <p:nvPr/>
        </p:nvSpPr>
        <p:spPr bwMode="auto">
          <a:xfrm>
            <a:off x="8402278" y="5543923"/>
            <a:ext cx="1366130" cy="53459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227" name="TextBox 9226">
            <a:extLst>
              <a:ext uri="{FF2B5EF4-FFF2-40B4-BE49-F238E27FC236}">
                <a16:creationId xmlns:a16="http://schemas.microsoft.com/office/drawing/2014/main" id="{557317D3-DF0E-FD1B-D30D-57511452C0B2}"/>
              </a:ext>
            </a:extLst>
          </p:cNvPr>
          <p:cNvSpPr txBox="1"/>
          <p:nvPr/>
        </p:nvSpPr>
        <p:spPr>
          <a:xfrm>
            <a:off x="8475513" y="5559800"/>
            <a:ext cx="1212191" cy="523220"/>
          </a:xfrm>
          <a:prstGeom prst="rect">
            <a:avLst/>
          </a:prstGeom>
          <a:noFill/>
        </p:spPr>
        <p:txBody>
          <a:bodyPr wrap="none" rtlCol="0">
            <a:spAutoFit/>
          </a:bodyPr>
          <a:lstStyle/>
          <a:p>
            <a:pPr algn="ctr"/>
            <a:r>
              <a:rPr lang="en-US" altLang="ko-KR" sz="1400" dirty="0">
                <a:solidFill>
                  <a:schemeClr val="tx1"/>
                </a:solidFill>
              </a:rPr>
              <a:t>Unavailability</a:t>
            </a:r>
            <a:br>
              <a:rPr lang="en-US" altLang="ko-KR" sz="1400" dirty="0">
                <a:solidFill>
                  <a:schemeClr val="tx1"/>
                </a:solidFill>
              </a:rPr>
            </a:br>
            <a:r>
              <a:rPr lang="en-US" altLang="ko-KR" sz="1400" dirty="0">
                <a:solidFill>
                  <a:schemeClr val="tx1"/>
                </a:solidFill>
              </a:rPr>
              <a:t>Duration</a:t>
            </a:r>
            <a:endParaRPr lang="ko-KR" altLang="en-US" sz="1400" dirty="0">
              <a:solidFill>
                <a:schemeClr val="tx1"/>
              </a:solidFill>
            </a:endParaRPr>
          </a:p>
        </p:txBody>
      </p:sp>
      <p:sp>
        <p:nvSpPr>
          <p:cNvPr id="9229" name="직사각형 9228">
            <a:extLst>
              <a:ext uri="{FF2B5EF4-FFF2-40B4-BE49-F238E27FC236}">
                <a16:creationId xmlns:a16="http://schemas.microsoft.com/office/drawing/2014/main" id="{61CDB8C1-F48C-EE1C-660A-0CFEFF15E179}"/>
              </a:ext>
            </a:extLst>
          </p:cNvPr>
          <p:cNvSpPr/>
          <p:nvPr/>
        </p:nvSpPr>
        <p:spPr bwMode="auto">
          <a:xfrm>
            <a:off x="9756555" y="5543923"/>
            <a:ext cx="1366130" cy="53459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230" name="TextBox 9229">
            <a:extLst>
              <a:ext uri="{FF2B5EF4-FFF2-40B4-BE49-F238E27FC236}">
                <a16:creationId xmlns:a16="http://schemas.microsoft.com/office/drawing/2014/main" id="{19231034-3E9C-92EC-8FCE-93E54D6B1E86}"/>
              </a:ext>
            </a:extLst>
          </p:cNvPr>
          <p:cNvSpPr txBox="1"/>
          <p:nvPr/>
        </p:nvSpPr>
        <p:spPr>
          <a:xfrm>
            <a:off x="10008526" y="5638967"/>
            <a:ext cx="854721" cy="307777"/>
          </a:xfrm>
          <a:prstGeom prst="rect">
            <a:avLst/>
          </a:prstGeom>
          <a:noFill/>
        </p:spPr>
        <p:txBody>
          <a:bodyPr wrap="none" rtlCol="0">
            <a:spAutoFit/>
          </a:bodyPr>
          <a:lstStyle/>
          <a:p>
            <a:pPr algn="ctr"/>
            <a:r>
              <a:rPr lang="en-US" altLang="ko-KR" sz="1400" dirty="0">
                <a:solidFill>
                  <a:schemeClr val="tx1"/>
                </a:solidFill>
              </a:rPr>
              <a:t>Reserved</a:t>
            </a:r>
            <a:endParaRPr lang="ko-KR" altLang="en-US" sz="1400" dirty="0">
              <a:solidFill>
                <a:schemeClr val="tx1"/>
              </a:solidFill>
            </a:endParaRPr>
          </a:p>
        </p:txBody>
      </p:sp>
      <p:sp>
        <p:nvSpPr>
          <p:cNvPr id="9231" name="TextBox 9230">
            <a:extLst>
              <a:ext uri="{FF2B5EF4-FFF2-40B4-BE49-F238E27FC236}">
                <a16:creationId xmlns:a16="http://schemas.microsoft.com/office/drawing/2014/main" id="{3946B134-C337-1C9D-09E5-0063E948A91A}"/>
              </a:ext>
            </a:extLst>
          </p:cNvPr>
          <p:cNvSpPr txBox="1"/>
          <p:nvPr/>
        </p:nvSpPr>
        <p:spPr>
          <a:xfrm>
            <a:off x="7211911" y="6055184"/>
            <a:ext cx="787331" cy="307777"/>
          </a:xfrm>
          <a:prstGeom prst="rect">
            <a:avLst/>
          </a:prstGeom>
          <a:noFill/>
        </p:spPr>
        <p:txBody>
          <a:bodyPr wrap="none" rtlCol="0">
            <a:spAutoFit/>
          </a:bodyPr>
          <a:lstStyle/>
          <a:p>
            <a:r>
              <a:rPr lang="en-US" altLang="ko-KR" sz="1400" dirty="0">
                <a:solidFill>
                  <a:srgbClr val="0070C0"/>
                </a:solidFill>
              </a:rPr>
              <a:t>== TBD</a:t>
            </a:r>
          </a:p>
        </p:txBody>
      </p:sp>
      <p:sp>
        <p:nvSpPr>
          <p:cNvPr id="9232" name="TextBox 9231">
            <a:extLst>
              <a:ext uri="{FF2B5EF4-FFF2-40B4-BE49-F238E27FC236}">
                <a16:creationId xmlns:a16="http://schemas.microsoft.com/office/drawing/2014/main" id="{80DE20F3-DEF8-0284-8CB4-E6DD7507A877}"/>
              </a:ext>
            </a:extLst>
          </p:cNvPr>
          <p:cNvSpPr txBox="1"/>
          <p:nvPr/>
        </p:nvSpPr>
        <p:spPr>
          <a:xfrm>
            <a:off x="8820959" y="6055184"/>
            <a:ext cx="521297" cy="307777"/>
          </a:xfrm>
          <a:prstGeom prst="rect">
            <a:avLst/>
          </a:prstGeom>
          <a:noFill/>
        </p:spPr>
        <p:txBody>
          <a:bodyPr wrap="none" rtlCol="0">
            <a:spAutoFit/>
          </a:bodyPr>
          <a:lstStyle/>
          <a:p>
            <a:r>
              <a:rPr lang="en-US" altLang="ko-KR" sz="1400" dirty="0">
                <a:solidFill>
                  <a:srgbClr val="0070C0"/>
                </a:solidFill>
              </a:rPr>
              <a:t>== 0</a:t>
            </a:r>
          </a:p>
        </p:txBody>
      </p:sp>
      <p:cxnSp>
        <p:nvCxnSpPr>
          <p:cNvPr id="9234" name="직선 연결선 9233">
            <a:extLst>
              <a:ext uri="{FF2B5EF4-FFF2-40B4-BE49-F238E27FC236}">
                <a16:creationId xmlns:a16="http://schemas.microsoft.com/office/drawing/2014/main" id="{629619B8-CE07-8819-06AA-8012392BCC2B}"/>
              </a:ext>
            </a:extLst>
          </p:cNvPr>
          <p:cNvCxnSpPr>
            <a:cxnSpLocks/>
            <a:stCxn id="48" idx="1"/>
            <a:endCxn id="9224" idx="1"/>
          </p:cNvCxnSpPr>
          <p:nvPr/>
        </p:nvCxnSpPr>
        <p:spPr bwMode="auto">
          <a:xfrm>
            <a:off x="6816080" y="5111014"/>
            <a:ext cx="0" cy="70020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237" name="직선 연결선 9236">
            <a:extLst>
              <a:ext uri="{FF2B5EF4-FFF2-40B4-BE49-F238E27FC236}">
                <a16:creationId xmlns:a16="http://schemas.microsoft.com/office/drawing/2014/main" id="{ECE14413-B55C-0F39-1797-2B17425A50D8}"/>
              </a:ext>
            </a:extLst>
          </p:cNvPr>
          <p:cNvCxnSpPr>
            <a:cxnSpLocks/>
          </p:cNvCxnSpPr>
          <p:nvPr/>
        </p:nvCxnSpPr>
        <p:spPr bwMode="auto">
          <a:xfrm>
            <a:off x="8112224" y="5371672"/>
            <a:ext cx="3010461" cy="172251"/>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41147432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1065213"/>
          </a:xfrm>
          <a:ln/>
        </p:spPr>
        <p:txBody>
          <a:bodyPr/>
          <a:lstStyle/>
          <a:p>
            <a:r>
              <a:rPr lang="en-US" dirty="0"/>
              <a:t>Summary</a:t>
            </a:r>
            <a:endParaRPr lang="en-GB" dirty="0"/>
          </a:p>
        </p:txBody>
      </p:sp>
      <p:sp>
        <p:nvSpPr>
          <p:cNvPr id="5122" name="Rectangle 2"/>
          <p:cNvSpPr>
            <a:spLocks noGrp="1" noChangeArrowheads="1"/>
          </p:cNvSpPr>
          <p:nvPr>
            <p:ph idx="1"/>
          </p:nvPr>
        </p:nvSpPr>
        <p:spPr>
          <a:xfrm>
            <a:off x="914400" y="1981200"/>
            <a:ext cx="10361613" cy="4494213"/>
          </a:xfrm>
          <a:ln/>
        </p:spPr>
        <p:txBody>
          <a:bodyPr/>
          <a:lstStyle/>
          <a:p>
            <a:r>
              <a:rPr lang="en-US" altLang="ko-KR" sz="2400" dirty="0"/>
              <a:t>We discussed the need to indicate the absence of unavailability information using the Multi-STA BA frame, and proposed methods:</a:t>
            </a:r>
          </a:p>
          <a:p>
            <a:pPr lvl="1"/>
            <a:r>
              <a:rPr lang="en-US" altLang="ko-KR" sz="1800" dirty="0"/>
              <a:t>Option 1) Using specific value of Ack Type &amp; TID subfields</a:t>
            </a:r>
          </a:p>
          <a:p>
            <a:pPr lvl="2"/>
            <a:r>
              <a:rPr lang="en-US" altLang="ko-KR" sz="1600" dirty="0"/>
              <a:t>Ack Type == 1 &amp;&amp; TID == reserved value (e.g., 13)</a:t>
            </a:r>
          </a:p>
          <a:p>
            <a:pPr lvl="2"/>
            <a:r>
              <a:rPr lang="en-US" altLang="ko-KR" sz="1600" dirty="0"/>
              <a:t>(BA Starting Sequence Control and BA Bitmap subfields are not present)</a:t>
            </a:r>
          </a:p>
          <a:p>
            <a:pPr lvl="1"/>
            <a:endParaRPr lang="en-US" altLang="ko-KR" sz="1800" dirty="0"/>
          </a:p>
          <a:p>
            <a:pPr lvl="1"/>
            <a:r>
              <a:rPr lang="en-US" altLang="ko-KR" sz="1800" dirty="0"/>
              <a:t>Option 2) Using specific value of Unavailability Target Start Time &amp; Unavailability Duration subfields</a:t>
            </a:r>
          </a:p>
          <a:p>
            <a:pPr lvl="2"/>
            <a:r>
              <a:rPr lang="en-US" altLang="ko-KR" sz="1600" dirty="0"/>
              <a:t>Ack Type == 0 &amp;&amp; TID == reserved value (e.g., 13)</a:t>
            </a:r>
          </a:p>
          <a:p>
            <a:pPr lvl="2"/>
            <a:r>
              <a:rPr lang="en-US" altLang="ko-KR" sz="1600" dirty="0"/>
              <a:t>(BA Starting Sequence Control and BA Bitmap subfields are present)</a:t>
            </a:r>
          </a:p>
          <a:p>
            <a:pPr lvl="2"/>
            <a:r>
              <a:rPr lang="en-US" altLang="ko-KR" sz="1600" dirty="0"/>
              <a:t>Within BA Bitmap subfield</a:t>
            </a:r>
          </a:p>
          <a:p>
            <a:pPr lvl="3"/>
            <a:r>
              <a:rPr lang="en-US" altLang="ko-KR" sz="1400" dirty="0"/>
              <a:t>Unavailability Target Start Time == TBD &amp;&amp; Unavailability Duration field == 0</a:t>
            </a:r>
          </a:p>
          <a:p>
            <a:pPr lvl="3"/>
            <a:r>
              <a:rPr lang="en-US" altLang="ko-KR" sz="1400" dirty="0"/>
              <a:t>Then the TBD value of Unavailability Target Start Time subfield does not indicate the corresponding TSF time</a:t>
            </a: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B3165115-9078-433B-A278-1F5ED971F63A}" type="slidenum">
              <a:rPr lang="en-GB"/>
              <a:pPr/>
              <a:t>7</a:t>
            </a:fld>
            <a:endParaRPr lang="en-GB"/>
          </a:p>
        </p:txBody>
      </p:sp>
      <p:sp>
        <p:nvSpPr>
          <p:cNvPr id="5" name="Footer Placeholder 4"/>
          <p:cNvSpPr>
            <a:spLocks noGrp="1"/>
          </p:cNvSpPr>
          <p:nvPr>
            <p:ph type="ftr" idx="14"/>
          </p:nvPr>
        </p:nvSpPr>
        <p:spPr>
          <a:xfrm>
            <a:off x="7143757" y="6475414"/>
            <a:ext cx="4246027" cy="180975"/>
          </a:xfrm>
        </p:spPr>
        <p:txBody>
          <a:bodyPr/>
          <a:lstStyle/>
          <a:p>
            <a:r>
              <a:rPr lang="en-GB" altLang="ko-KR" dirty="0"/>
              <a:t>Hank Hyeonjun Sung (WILUS), et al.</a:t>
            </a:r>
          </a:p>
        </p:txBody>
      </p:sp>
      <p:sp>
        <p:nvSpPr>
          <p:cNvPr id="4" name="Date Placeholder 3"/>
          <p:cNvSpPr>
            <a:spLocks noGrp="1"/>
          </p:cNvSpPr>
          <p:nvPr>
            <p:ph type="dt" idx="15"/>
          </p:nvPr>
        </p:nvSpPr>
        <p:spPr>
          <a:xfrm>
            <a:off x="929217" y="333375"/>
            <a:ext cx="2499764" cy="273050"/>
          </a:xfrm>
        </p:spPr>
        <p:txBody>
          <a:bodyPr/>
          <a:lstStyle/>
          <a:p>
            <a:r>
              <a:rPr lang="en-US" altLang="ko-KR" dirty="0"/>
              <a:t>January 2025</a:t>
            </a:r>
            <a:endParaRPr lang="en-GB" altLang="ko-KR" dirty="0"/>
          </a:p>
        </p:txBody>
      </p:sp>
    </p:spTree>
    <p:extLst>
      <p:ext uri="{BB962C8B-B14F-4D97-AF65-F5344CB8AC3E}">
        <p14:creationId xmlns:p14="http://schemas.microsoft.com/office/powerpoint/2010/main" val="16400148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Straw Poll 1 </a:t>
            </a:r>
            <a:endParaRPr lang="en-GB" dirty="0"/>
          </a:p>
        </p:txBody>
      </p:sp>
      <p:sp>
        <p:nvSpPr>
          <p:cNvPr id="5122" name="Rectangle 2"/>
          <p:cNvSpPr>
            <a:spLocks noGrp="1" noChangeArrowheads="1"/>
          </p:cNvSpPr>
          <p:nvPr>
            <p:ph idx="1"/>
          </p:nvPr>
        </p:nvSpPr>
        <p:spPr>
          <a:xfrm>
            <a:off x="914401" y="1750236"/>
            <a:ext cx="10361084" cy="4724400"/>
          </a:xfrm>
          <a:ln/>
        </p:spPr>
        <p:txBody>
          <a:bodyPr/>
          <a:lstStyle/>
          <a:p>
            <a:pPr marL="40005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400" dirty="0"/>
              <a:t>Do you agree to add the following into the 11bn SFD ?</a:t>
            </a:r>
          </a:p>
          <a:p>
            <a:pPr marL="857250" lvl="1">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An UHR STA indicates the absence of unavailability information by </a:t>
            </a:r>
            <a:r>
              <a:rPr lang="en-US" altLang="ko-KR" sz="2000" dirty="0"/>
              <a:t>using a Multi-STA</a:t>
            </a:r>
            <a:r>
              <a:rPr lang="ko-KR" altLang="en-US" sz="2000" dirty="0"/>
              <a:t> </a:t>
            </a:r>
            <a:r>
              <a:rPr lang="en-US" altLang="ko-KR" sz="2000" dirty="0"/>
              <a:t>BlockAck</a:t>
            </a:r>
            <a:r>
              <a:rPr lang="ko-KR" altLang="en-US" sz="2000" dirty="0"/>
              <a:t> </a:t>
            </a:r>
            <a:r>
              <a:rPr lang="en-US" altLang="ko-KR" sz="2000" dirty="0"/>
              <a:t>frame</a:t>
            </a:r>
            <a:endParaRPr lang="en-US" sz="200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8</a:t>
            </a:fld>
            <a:endParaRPr lang="en-GB"/>
          </a:p>
        </p:txBody>
      </p:sp>
      <p:sp>
        <p:nvSpPr>
          <p:cNvPr id="5" name="Footer Placeholder 4"/>
          <p:cNvSpPr>
            <a:spLocks noGrp="1"/>
          </p:cNvSpPr>
          <p:nvPr>
            <p:ph type="ftr" idx="14"/>
          </p:nvPr>
        </p:nvSpPr>
        <p:spPr/>
        <p:txBody>
          <a:bodyPr/>
          <a:lstStyle/>
          <a:p>
            <a:r>
              <a:rPr lang="en-GB" altLang="ko-KR" dirty="0"/>
              <a:t>Hank Hyeonjun Sung (WILUS), et al.</a:t>
            </a:r>
          </a:p>
        </p:txBody>
      </p:sp>
      <p:sp>
        <p:nvSpPr>
          <p:cNvPr id="4" name="Date Placeholder 3"/>
          <p:cNvSpPr>
            <a:spLocks noGrp="1"/>
          </p:cNvSpPr>
          <p:nvPr>
            <p:ph type="dt" idx="15"/>
          </p:nvPr>
        </p:nvSpPr>
        <p:spPr/>
        <p:txBody>
          <a:bodyPr/>
          <a:lstStyle/>
          <a:p>
            <a:r>
              <a:rPr lang="en-US" altLang="ko-KR" dirty="0"/>
              <a:t>January 2025</a:t>
            </a:r>
            <a:endParaRPr lang="en-GB" altLang="ko-KR" dirty="0"/>
          </a:p>
        </p:txBody>
      </p:sp>
    </p:spTree>
    <p:extLst>
      <p:ext uri="{BB962C8B-B14F-4D97-AF65-F5344CB8AC3E}">
        <p14:creationId xmlns:p14="http://schemas.microsoft.com/office/powerpoint/2010/main" val="9841610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66D636-529D-3A3E-DD5E-8E36DDB02EE6}"/>
            </a:ext>
          </a:extLst>
        </p:cNvPr>
        <p:cNvGrpSpPr/>
        <p:nvPr/>
      </p:nvGrpSpPr>
      <p:grpSpPr>
        <a:xfrm>
          <a:off x="0" y="0"/>
          <a:ext cx="0" cy="0"/>
          <a:chOff x="0" y="0"/>
          <a:chExt cx="0" cy="0"/>
        </a:xfrm>
      </p:grpSpPr>
      <p:sp>
        <p:nvSpPr>
          <p:cNvPr id="5121" name="Rectangle 1">
            <a:extLst>
              <a:ext uri="{FF2B5EF4-FFF2-40B4-BE49-F238E27FC236}">
                <a16:creationId xmlns:a16="http://schemas.microsoft.com/office/drawing/2014/main" id="{EFB2F090-A8F2-F3CF-6BDE-CE881A0DE992}"/>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Straw Poll 2 </a:t>
            </a:r>
            <a:endParaRPr lang="en-GB" dirty="0"/>
          </a:p>
        </p:txBody>
      </p:sp>
      <p:sp>
        <p:nvSpPr>
          <p:cNvPr id="5122" name="Rectangle 2">
            <a:extLst>
              <a:ext uri="{FF2B5EF4-FFF2-40B4-BE49-F238E27FC236}">
                <a16:creationId xmlns:a16="http://schemas.microsoft.com/office/drawing/2014/main" id="{A52BCFED-51FB-C005-1040-0A654F5C82F8}"/>
              </a:ext>
            </a:extLst>
          </p:cNvPr>
          <p:cNvSpPr>
            <a:spLocks noGrp="1" noChangeArrowheads="1"/>
          </p:cNvSpPr>
          <p:nvPr>
            <p:ph idx="1"/>
          </p:nvPr>
        </p:nvSpPr>
        <p:spPr>
          <a:xfrm>
            <a:off x="914401" y="1751015"/>
            <a:ext cx="10361084" cy="4724400"/>
          </a:xfrm>
          <a:ln/>
        </p:spPr>
        <p:txBody>
          <a:bodyPr/>
          <a:lstStyle/>
          <a:p>
            <a:pPr marL="400050" latinLnBrk="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dirty="0"/>
              <a:t>Do you agree to add the following to the 11bn SFD ?</a:t>
            </a:r>
          </a:p>
          <a:p>
            <a:pPr marL="857250" lvl="1" latinLnBrk="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An UHR STA indicates the absence of unavailability information using a Multi-STA BlockAck frame by setting Ack Type subfield to 1 and TID subfield to TBD reserved value</a:t>
            </a:r>
          </a:p>
          <a:p>
            <a:pPr marL="1257300" lvl="2" latinLnBrk="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Block Ack Starting Sequence Control subfield and Block Ack Bitmap subfield are not present</a:t>
            </a:r>
          </a:p>
        </p:txBody>
      </p:sp>
      <p:sp>
        <p:nvSpPr>
          <p:cNvPr id="6" name="Slide Number Placeholder 5">
            <a:extLst>
              <a:ext uri="{FF2B5EF4-FFF2-40B4-BE49-F238E27FC236}">
                <a16:creationId xmlns:a16="http://schemas.microsoft.com/office/drawing/2014/main" id="{A88619E3-F539-571E-7874-8EB93CCDE44F}"/>
              </a:ext>
            </a:extLst>
          </p:cNvPr>
          <p:cNvSpPr>
            <a:spLocks noGrp="1"/>
          </p:cNvSpPr>
          <p:nvPr>
            <p:ph type="sldNum" idx="12"/>
          </p:nvPr>
        </p:nvSpPr>
        <p:spPr/>
        <p:txBody>
          <a:bodyPr/>
          <a:lstStyle/>
          <a:p>
            <a:r>
              <a:rPr lang="en-GB"/>
              <a:t>Slide </a:t>
            </a:r>
            <a:fld id="{B3165115-9078-433B-A278-1F5ED971F63A}" type="slidenum">
              <a:rPr lang="en-GB"/>
              <a:pPr/>
              <a:t>9</a:t>
            </a:fld>
            <a:endParaRPr lang="en-GB"/>
          </a:p>
        </p:txBody>
      </p:sp>
      <p:sp>
        <p:nvSpPr>
          <p:cNvPr id="5" name="Footer Placeholder 4">
            <a:extLst>
              <a:ext uri="{FF2B5EF4-FFF2-40B4-BE49-F238E27FC236}">
                <a16:creationId xmlns:a16="http://schemas.microsoft.com/office/drawing/2014/main" id="{F58CDA63-C891-02B7-94A6-6954E0B24788}"/>
              </a:ext>
            </a:extLst>
          </p:cNvPr>
          <p:cNvSpPr>
            <a:spLocks noGrp="1"/>
          </p:cNvSpPr>
          <p:nvPr>
            <p:ph type="ftr" idx="14"/>
          </p:nvPr>
        </p:nvSpPr>
        <p:spPr/>
        <p:txBody>
          <a:bodyPr/>
          <a:lstStyle/>
          <a:p>
            <a:r>
              <a:rPr lang="en-GB" altLang="ko-KR" dirty="0"/>
              <a:t>Hank Hyeonjun Sung (WILUS), et al.</a:t>
            </a:r>
          </a:p>
        </p:txBody>
      </p:sp>
      <p:sp>
        <p:nvSpPr>
          <p:cNvPr id="4" name="Date Placeholder 3">
            <a:extLst>
              <a:ext uri="{FF2B5EF4-FFF2-40B4-BE49-F238E27FC236}">
                <a16:creationId xmlns:a16="http://schemas.microsoft.com/office/drawing/2014/main" id="{C2D1D497-C4B8-2410-AE27-587681D4D087}"/>
              </a:ext>
            </a:extLst>
          </p:cNvPr>
          <p:cNvSpPr>
            <a:spLocks noGrp="1"/>
          </p:cNvSpPr>
          <p:nvPr>
            <p:ph type="dt" idx="15"/>
          </p:nvPr>
        </p:nvSpPr>
        <p:spPr/>
        <p:txBody>
          <a:bodyPr/>
          <a:lstStyle/>
          <a:p>
            <a:r>
              <a:rPr lang="en-US" altLang="ko-KR" dirty="0"/>
              <a:t>January 2025</a:t>
            </a:r>
            <a:endParaRPr lang="en-GB" altLang="ko-KR" dirty="0"/>
          </a:p>
        </p:txBody>
      </p:sp>
    </p:spTree>
    <p:extLst>
      <p:ext uri="{BB962C8B-B14F-4D97-AF65-F5344CB8AC3E}">
        <p14:creationId xmlns:p14="http://schemas.microsoft.com/office/powerpoint/2010/main" val="25485888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DSO_Submission</Template>
  <TotalTime>29774</TotalTime>
  <Words>1871</Words>
  <Application>Microsoft Office PowerPoint</Application>
  <PresentationFormat>와이드스크린</PresentationFormat>
  <Paragraphs>223</Paragraphs>
  <Slides>11</Slides>
  <Notes>11</Notes>
  <HiddenSlides>0</HiddenSlides>
  <MMClips>0</MMClips>
  <ScaleCrop>false</ScaleCrop>
  <HeadingPairs>
    <vt:vector size="8" baseType="variant">
      <vt:variant>
        <vt:lpstr>사용한 글꼴</vt:lpstr>
      </vt:variant>
      <vt:variant>
        <vt:i4>4</vt:i4>
      </vt:variant>
      <vt:variant>
        <vt:lpstr>테마</vt:lpstr>
      </vt:variant>
      <vt:variant>
        <vt:i4>1</vt:i4>
      </vt:variant>
      <vt:variant>
        <vt:lpstr>포함된 OLE 서버</vt:lpstr>
      </vt:variant>
      <vt:variant>
        <vt:i4>1</vt:i4>
      </vt:variant>
      <vt:variant>
        <vt:lpstr>슬라이드 제목</vt:lpstr>
      </vt:variant>
      <vt:variant>
        <vt:i4>11</vt:i4>
      </vt:variant>
    </vt:vector>
  </HeadingPairs>
  <TitlesOfParts>
    <vt:vector size="17" baseType="lpstr">
      <vt:lpstr>Arial Unicode MS</vt:lpstr>
      <vt:lpstr>Arial</vt:lpstr>
      <vt:lpstr>Times New Roman</vt:lpstr>
      <vt:lpstr>Wingdings</vt:lpstr>
      <vt:lpstr>Office 테마</vt:lpstr>
      <vt:lpstr>Document</vt:lpstr>
      <vt:lpstr>Indication of the Unavailability Information for IDC</vt:lpstr>
      <vt:lpstr>Introduction</vt:lpstr>
      <vt:lpstr>The response rule for a DUO non-AP STA</vt:lpstr>
      <vt:lpstr>Problem Discussion</vt:lpstr>
      <vt:lpstr>Indication of the absence of unavailability information  in the Multi-STA BA frame</vt:lpstr>
      <vt:lpstr>Indication of the absence of unavailability information  in the Multi-STA BA frame</vt:lpstr>
      <vt:lpstr>Summary</vt:lpstr>
      <vt:lpstr>Straw Poll 1 </vt:lpstr>
      <vt:lpstr>Straw Poll 2 </vt:lpstr>
      <vt:lpstr>Straw Poll 3 </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Hank</dc:creator>
  <cp:keywords/>
  <cp:lastModifiedBy>Hank Hyeonjun Sung</cp:lastModifiedBy>
  <cp:revision>134</cp:revision>
  <cp:lastPrinted>1601-01-01T00:00:00Z</cp:lastPrinted>
  <dcterms:created xsi:type="dcterms:W3CDTF">2024-07-02T07:38:20Z</dcterms:created>
  <dcterms:modified xsi:type="dcterms:W3CDTF">2025-01-13T15:03:07Z</dcterms:modified>
  <cp:category>Name, Affiliation</cp:category>
</cp:coreProperties>
</file>