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58" r:id="rId4"/>
    <p:sldId id="265" r:id="rId5"/>
    <p:sldId id="267" r:id="rId6"/>
    <p:sldId id="276" r:id="rId7"/>
    <p:sldId id="277" r:id="rId8"/>
    <p:sldId id="266" r:id="rId9"/>
    <p:sldId id="270" r:id="rId10"/>
    <p:sldId id="280" r:id="rId11"/>
    <p:sldId id="282" r:id="rId12"/>
    <p:sldId id="279" r:id="rId13"/>
    <p:sldId id="278" r:id="rId14"/>
    <p:sldId id="262" r:id="rId15"/>
    <p:sldId id="264"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0014" autoAdjust="0"/>
    <p:restoredTop sz="94660"/>
  </p:normalViewPr>
  <p:slideViewPr>
    <p:cSldViewPr>
      <p:cViewPr varScale="1">
        <p:scale>
          <a:sx n="101" d="100"/>
          <a:sy n="101" d="100"/>
        </p:scale>
        <p:origin x="132" y="19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802.11-25/0053r0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1/7/2025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Jeongsoo Lee, KSTL</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802.11-25/0053r0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Jeongsoo Lee, KSTL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802.11-25/0053r0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Jeongsoo Lee, KSTL</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802.11-25/0053r0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Jeongsoo Lee, KSTL</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802.11-25/0053r0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Jeongsoo Lee, KSTL</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802.11-25/0053r0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Jeongsoo Lee, KSTL</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0025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3F6C3746-9CBA-D697-CAE9-3EAB520385D9}"/>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28B1BCAB-C705-ECB8-7FA8-AE4221C62B59}"/>
              </a:ext>
            </a:extLst>
          </p:cNvPr>
          <p:cNvSpPr>
            <a:spLocks noGrp="1" noChangeArrowheads="1"/>
          </p:cNvSpPr>
          <p:nvPr>
            <p:ph type="hdr"/>
          </p:nvPr>
        </p:nvSpPr>
        <p:spPr>
          <a:ln/>
        </p:spPr>
        <p:txBody>
          <a:bodyPr/>
          <a:lstStyle/>
          <a:p>
            <a:r>
              <a:rPr lang="en-US"/>
              <a:t>doc.: IEEE 802.11-25/0053r0</a:t>
            </a:r>
          </a:p>
        </p:txBody>
      </p:sp>
      <p:sp>
        <p:nvSpPr>
          <p:cNvPr id="5" name="Rectangle 3">
            <a:extLst>
              <a:ext uri="{FF2B5EF4-FFF2-40B4-BE49-F238E27FC236}">
                <a16:creationId xmlns:a16="http://schemas.microsoft.com/office/drawing/2014/main" id="{E1D7DCCB-CFA0-E682-EF5E-74B79EA41F35}"/>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07B57796-6D4F-DBEE-F6C0-7CC8C04846AB}"/>
              </a:ext>
            </a:extLst>
          </p:cNvPr>
          <p:cNvSpPr>
            <a:spLocks noGrp="1" noChangeArrowheads="1"/>
          </p:cNvSpPr>
          <p:nvPr>
            <p:ph type="ftr"/>
          </p:nvPr>
        </p:nvSpPr>
        <p:spPr>
          <a:ln/>
        </p:spPr>
        <p:txBody>
          <a:bodyPr/>
          <a:lstStyle/>
          <a:p>
            <a:r>
              <a:rPr lang="en-US"/>
              <a:t>Jeongsoo Lee, KSTL</a:t>
            </a:r>
          </a:p>
        </p:txBody>
      </p:sp>
      <p:sp>
        <p:nvSpPr>
          <p:cNvPr id="7" name="Rectangle 7">
            <a:extLst>
              <a:ext uri="{FF2B5EF4-FFF2-40B4-BE49-F238E27FC236}">
                <a16:creationId xmlns:a16="http://schemas.microsoft.com/office/drawing/2014/main" id="{3E7184E5-E8DB-CF46-FDFA-71E7278950C4}"/>
              </a:ext>
            </a:extLst>
          </p:cNvPr>
          <p:cNvSpPr>
            <a:spLocks noGrp="1" noChangeArrowheads="1"/>
          </p:cNvSpPr>
          <p:nvPr>
            <p:ph type="sldNum"/>
          </p:nvPr>
        </p:nvSpPr>
        <p:spPr>
          <a:ln/>
        </p:spPr>
        <p:txBody>
          <a:bodyPr/>
          <a:lstStyle/>
          <a:p>
            <a:r>
              <a:rPr lang="en-US"/>
              <a:t>Page </a:t>
            </a:r>
            <a:fld id="{EA25EADA-8DDC-4EE3-B5F1-3BBBDDDD6BEC}" type="slidenum">
              <a:rPr lang="en-US"/>
              <a:pPr/>
              <a:t>8</a:t>
            </a:fld>
            <a:endParaRPr lang="en-US"/>
          </a:p>
        </p:txBody>
      </p:sp>
      <p:sp>
        <p:nvSpPr>
          <p:cNvPr id="14337" name="Rectangle 1">
            <a:extLst>
              <a:ext uri="{FF2B5EF4-FFF2-40B4-BE49-F238E27FC236}">
                <a16:creationId xmlns:a16="http://schemas.microsoft.com/office/drawing/2014/main" id="{08EA3984-E84E-8A2F-A1B8-D9F5A762CA6F}"/>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a:extLst>
              <a:ext uri="{FF2B5EF4-FFF2-40B4-BE49-F238E27FC236}">
                <a16:creationId xmlns:a16="http://schemas.microsoft.com/office/drawing/2014/main" id="{1A7C3F2E-AEA7-5F36-473D-88C2C9E98C80}"/>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905362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802.11-25/0053r0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Jeongsoo Lee, KSTL</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802.11-25/0053r0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Jeongsoo Lee, KSTL</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dirty="0"/>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Name, Affiliation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Name, Affiliation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802.11-25/0053r0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4/11-24-1762-13-00bn-pdt-mac-npca.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NPCA NAV Operation</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2025-01-07</a:t>
            </a:r>
          </a:p>
        </p:txBody>
      </p:sp>
      <p:sp>
        <p:nvSpPr>
          <p:cNvPr id="6" name="Date Placeholder 3"/>
          <p:cNvSpPr>
            <a:spLocks noGrp="1"/>
          </p:cNvSpPr>
          <p:nvPr>
            <p:ph type="dt" idx="10"/>
          </p:nvPr>
        </p:nvSpPr>
        <p:spPr/>
        <p:txBody>
          <a:bodyPr/>
          <a:lstStyle/>
          <a:p>
            <a:r>
              <a:rPr lang="en-US" dirty="0"/>
              <a:t>January 2025</a:t>
            </a:r>
            <a:endParaRPr lang="en-GB" dirty="0"/>
          </a:p>
        </p:txBody>
      </p:sp>
      <p:sp>
        <p:nvSpPr>
          <p:cNvPr id="7" name="Footer Placeholder 4"/>
          <p:cNvSpPr>
            <a:spLocks noGrp="1"/>
          </p:cNvSpPr>
          <p:nvPr>
            <p:ph type="ftr" idx="11"/>
          </p:nvPr>
        </p:nvSpPr>
        <p:spPr/>
        <p:txBody>
          <a:bodyPr/>
          <a:lstStyle/>
          <a:p>
            <a:r>
              <a:rPr lang="en-GB" dirty="0" err="1"/>
              <a:t>Jeongsoo</a:t>
            </a:r>
            <a:r>
              <a:rPr lang="en-GB" dirty="0"/>
              <a:t> Lee, KSTL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123305378"/>
              </p:ext>
            </p:extLst>
          </p:nvPr>
        </p:nvGraphicFramePr>
        <p:xfrm>
          <a:off x="993775" y="2416175"/>
          <a:ext cx="10272713" cy="2482850"/>
        </p:xfrm>
        <a:graphic>
          <a:graphicData uri="http://schemas.openxmlformats.org/presentationml/2006/ole">
            <mc:AlternateContent xmlns:mc="http://schemas.openxmlformats.org/markup-compatibility/2006">
              <mc:Choice xmlns:v="urn:schemas-microsoft-com:vml" Requires="v">
                <p:oleObj name="Document" r:id="rId3" imgW="10439485" imgH="2539476" progId="Word.Document.8">
                  <p:embed/>
                </p:oleObj>
              </mc:Choice>
              <mc:Fallback>
                <p:oleObj name="Document" r:id="rId3" imgW="10439485" imgH="2539476" progId="Word.Document.8">
                  <p:embed/>
                  <p:pic>
                    <p:nvPicPr>
                      <p:cNvPr id="0" name="Picture 3"/>
                      <p:cNvPicPr>
                        <a:picLocks noChangeAspect="1" noChangeArrowheads="1"/>
                      </p:cNvPicPr>
                      <p:nvPr/>
                    </p:nvPicPr>
                    <p:blipFill>
                      <a:blip r:embed="rId4"/>
                      <a:srcRect/>
                      <a:stretch>
                        <a:fillRect/>
                      </a:stretch>
                    </p:blipFill>
                    <p:spPr bwMode="auto">
                      <a:xfrm>
                        <a:off x="993775" y="2416175"/>
                        <a:ext cx="10272713"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TextBox 1"/>
          <p:cNvSpPr txBox="1"/>
          <p:nvPr/>
        </p:nvSpPr>
        <p:spPr>
          <a:xfrm>
            <a:off x="1166553" y="2744301"/>
            <a:ext cx="3658759" cy="338554"/>
          </a:xfrm>
          <a:prstGeom prst="rect">
            <a:avLst/>
          </a:prstGeom>
          <a:noFill/>
        </p:spPr>
        <p:txBody>
          <a:bodyPr wrap="none" rtlCol="0">
            <a:spAutoFit/>
          </a:bodyPr>
          <a:lstStyle/>
          <a:p>
            <a:r>
              <a:rPr lang="en-US" altLang="ko-KR" sz="1600" dirty="0">
                <a:solidFill>
                  <a:schemeClr val="tx1"/>
                </a:solidFill>
              </a:rPr>
              <a:t>    </a:t>
            </a:r>
            <a:r>
              <a:rPr lang="en-US" altLang="ko-KR" sz="1600" dirty="0" err="1">
                <a:solidFill>
                  <a:schemeClr val="tx1"/>
                </a:solidFill>
              </a:rPr>
              <a:t>Jeongsoo</a:t>
            </a:r>
            <a:r>
              <a:rPr lang="en-US" altLang="ko-KR" sz="1600" dirty="0">
                <a:solidFill>
                  <a:schemeClr val="tx1"/>
                </a:solidFill>
              </a:rPr>
              <a:t> Lee                       KSTL         </a:t>
            </a:r>
            <a:endParaRPr lang="ko-KR" altLang="en-US" sz="1600" dirty="0">
              <a:solidFill>
                <a:schemeClr val="tx1"/>
              </a:solidFill>
            </a:endParaRPr>
          </a:p>
        </p:txBody>
      </p:sp>
      <p:sp>
        <p:nvSpPr>
          <p:cNvPr id="3" name="TextBox 2"/>
          <p:cNvSpPr txBox="1"/>
          <p:nvPr/>
        </p:nvSpPr>
        <p:spPr>
          <a:xfrm>
            <a:off x="5029200" y="2712423"/>
            <a:ext cx="2057400" cy="461665"/>
          </a:xfrm>
          <a:prstGeom prst="rect">
            <a:avLst/>
          </a:prstGeom>
          <a:noFill/>
        </p:spPr>
        <p:txBody>
          <a:bodyPr wrap="square" rtlCol="0">
            <a:spAutoFit/>
          </a:bodyPr>
          <a:lstStyle/>
          <a:p>
            <a:r>
              <a:rPr lang="en-US" altLang="ko-KR" sz="800" dirty="0">
                <a:solidFill>
                  <a:schemeClr val="tx1"/>
                </a:solidFill>
              </a:rPr>
              <a:t>504-225, 9 Gangnam-</a:t>
            </a:r>
            <a:r>
              <a:rPr lang="en-US" altLang="ko-KR" sz="800" dirty="0" err="1">
                <a:solidFill>
                  <a:schemeClr val="tx1"/>
                </a:solidFill>
              </a:rPr>
              <a:t>ro,Giheung</a:t>
            </a:r>
            <a:r>
              <a:rPr lang="en-US" altLang="ko-KR" sz="800" dirty="0">
                <a:solidFill>
                  <a:schemeClr val="tx1"/>
                </a:solidFill>
              </a:rPr>
              <a:t>-</a:t>
            </a:r>
            <a:r>
              <a:rPr lang="en-US" altLang="ko-KR" sz="800" dirty="0" err="1">
                <a:solidFill>
                  <a:schemeClr val="tx1"/>
                </a:solidFill>
              </a:rPr>
              <a:t>gu</a:t>
            </a:r>
            <a:endParaRPr lang="en-US" altLang="ko-KR" sz="800" dirty="0">
              <a:solidFill>
                <a:schemeClr val="tx1"/>
              </a:solidFill>
            </a:endParaRPr>
          </a:p>
          <a:p>
            <a:r>
              <a:rPr lang="en-US" altLang="ko-KR" sz="800" dirty="0" err="1">
                <a:solidFill>
                  <a:schemeClr val="tx1"/>
                </a:solidFill>
              </a:rPr>
              <a:t>Yongin-si</a:t>
            </a:r>
            <a:r>
              <a:rPr lang="en-US" altLang="ko-KR" sz="800" dirty="0">
                <a:solidFill>
                  <a:schemeClr val="tx1"/>
                </a:solidFill>
              </a:rPr>
              <a:t> </a:t>
            </a:r>
            <a:r>
              <a:rPr lang="en-US" altLang="ko-KR" sz="800" dirty="0" err="1">
                <a:solidFill>
                  <a:schemeClr val="tx1"/>
                </a:solidFill>
              </a:rPr>
              <a:t>Gyeonggi</a:t>
            </a:r>
            <a:r>
              <a:rPr lang="en-US" altLang="ko-KR" sz="800" dirty="0">
                <a:solidFill>
                  <a:schemeClr val="tx1"/>
                </a:solidFill>
              </a:rPr>
              <a:t>-do 16977</a:t>
            </a:r>
          </a:p>
          <a:p>
            <a:r>
              <a:rPr lang="en-US" altLang="ko-KR" sz="800" dirty="0">
                <a:solidFill>
                  <a:schemeClr val="tx1"/>
                </a:solidFill>
              </a:rPr>
              <a:t>South Korea</a:t>
            </a:r>
            <a:endParaRPr lang="ko-KR" altLang="en-US" sz="800" dirty="0">
              <a:solidFill>
                <a:schemeClr val="tx1"/>
              </a:solidFill>
            </a:endParaRPr>
          </a:p>
        </p:txBody>
      </p:sp>
      <p:sp>
        <p:nvSpPr>
          <p:cNvPr id="4" name="TextBox 3"/>
          <p:cNvSpPr txBox="1"/>
          <p:nvPr/>
        </p:nvSpPr>
        <p:spPr>
          <a:xfrm>
            <a:off x="7085215" y="2774529"/>
            <a:ext cx="1787669" cy="338554"/>
          </a:xfrm>
          <a:prstGeom prst="rect">
            <a:avLst/>
          </a:prstGeom>
          <a:noFill/>
        </p:spPr>
        <p:txBody>
          <a:bodyPr wrap="none" rtlCol="0">
            <a:spAutoFit/>
          </a:bodyPr>
          <a:lstStyle/>
          <a:p>
            <a:r>
              <a:rPr lang="en-US" altLang="ko-KR" sz="1600" dirty="0">
                <a:solidFill>
                  <a:schemeClr val="tx1"/>
                </a:solidFill>
              </a:rPr>
              <a:t>+82 010 2327 0210</a:t>
            </a:r>
            <a:endParaRPr lang="ko-KR" altLang="en-US" sz="1600" dirty="0">
              <a:solidFill>
                <a:schemeClr val="tx1"/>
              </a:solidFill>
            </a:endParaRPr>
          </a:p>
        </p:txBody>
      </p:sp>
      <p:sp>
        <p:nvSpPr>
          <p:cNvPr id="5" name="TextBox 4"/>
          <p:cNvSpPr txBox="1"/>
          <p:nvPr/>
        </p:nvSpPr>
        <p:spPr>
          <a:xfrm>
            <a:off x="8991600" y="2775079"/>
            <a:ext cx="2048959" cy="338554"/>
          </a:xfrm>
          <a:prstGeom prst="rect">
            <a:avLst/>
          </a:prstGeom>
          <a:noFill/>
        </p:spPr>
        <p:txBody>
          <a:bodyPr wrap="none" rtlCol="0">
            <a:spAutoFit/>
          </a:bodyPr>
          <a:lstStyle/>
          <a:p>
            <a:r>
              <a:rPr lang="en-US" altLang="ko-KR" sz="1600" dirty="0">
                <a:solidFill>
                  <a:schemeClr val="tx1"/>
                </a:solidFill>
              </a:rPr>
              <a:t>Kstlkorea@gmail.com</a:t>
            </a:r>
            <a:endParaRPr lang="ko-KR" altLang="en-US" sz="1600"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7A317D-8D7E-9D16-BB4B-E6D2C4F9FA76}"/>
            </a:ext>
          </a:extLst>
        </p:cNvPr>
        <p:cNvGrpSpPr/>
        <p:nvPr/>
      </p:nvGrpSpPr>
      <p:grpSpPr>
        <a:xfrm>
          <a:off x="0" y="0"/>
          <a:ext cx="0" cy="0"/>
          <a:chOff x="0" y="0"/>
          <a:chExt cx="0" cy="0"/>
        </a:xfrm>
      </p:grpSpPr>
      <p:sp>
        <p:nvSpPr>
          <p:cNvPr id="32" name="Rectangle 31">
            <a:extLst>
              <a:ext uri="{FF2B5EF4-FFF2-40B4-BE49-F238E27FC236}">
                <a16:creationId xmlns:a16="http://schemas.microsoft.com/office/drawing/2014/main" id="{F07C36B6-467B-E2B9-7E24-4F7E2FF02758}"/>
              </a:ext>
            </a:extLst>
          </p:cNvPr>
          <p:cNvSpPr/>
          <p:nvPr/>
        </p:nvSpPr>
        <p:spPr bwMode="auto">
          <a:xfrm>
            <a:off x="9220690" y="4481101"/>
            <a:ext cx="914400" cy="1214648"/>
          </a:xfrm>
          <a:prstGeom prst="rect">
            <a:avLst/>
          </a:prstGeom>
          <a:solidFill>
            <a:schemeClr val="accent3">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s-US" sz="1000" dirty="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s-US" sz="1000" dirty="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chemeClr val="tx1"/>
                </a:solidFill>
              </a:rPr>
              <a:t>Intra-BSS PPDU</a:t>
            </a:r>
          </a:p>
        </p:txBody>
      </p:sp>
      <p:sp>
        <p:nvSpPr>
          <p:cNvPr id="9" name="Rectangle 2">
            <a:extLst>
              <a:ext uri="{FF2B5EF4-FFF2-40B4-BE49-F238E27FC236}">
                <a16:creationId xmlns:a16="http://schemas.microsoft.com/office/drawing/2014/main" id="{90D04A75-7D7F-BC8C-E863-36773223FCE2}"/>
              </a:ext>
            </a:extLst>
          </p:cNvPr>
          <p:cNvSpPr>
            <a:spLocks noGrp="1" noChangeArrowheads="1"/>
          </p:cNvSpPr>
          <p:nvPr>
            <p:ph idx="1"/>
          </p:nvPr>
        </p:nvSpPr>
        <p:spPr>
          <a:xfrm>
            <a:off x="914401" y="1751015"/>
            <a:ext cx="10361084" cy="4724400"/>
          </a:xfrm>
          <a:ln/>
        </p:spPr>
        <p:txBody>
          <a:bodyPr/>
          <a:lstStyle/>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For example, </a:t>
            </a:r>
          </a:p>
          <a:p>
            <a:pPr marL="80010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u="sng" dirty="0"/>
              <a:t>A STA accessing the NPCA primary channel</a:t>
            </a:r>
            <a:r>
              <a:rPr lang="en-US" dirty="0"/>
              <a:t> receives an intra-BSS PPDU occupying both the primary channel and the NPCA primary channel that is sent from its associated AP. </a:t>
            </a:r>
          </a:p>
          <a:p>
            <a:pPr marL="1200150" lvl="2">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NOTE- If the intra-BSS PPDU is addressed to the AP and there is no response PPDU from the AP, the NAV can be discarded.</a:t>
            </a:r>
          </a:p>
          <a:p>
            <a:pPr marL="80010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In this case, the STA should update the NAV counter for the primary channel and it switches back to the primary channel.</a:t>
            </a:r>
          </a:p>
        </p:txBody>
      </p:sp>
      <p:sp>
        <p:nvSpPr>
          <p:cNvPr id="7" name="Rectangle 6">
            <a:extLst>
              <a:ext uri="{FF2B5EF4-FFF2-40B4-BE49-F238E27FC236}">
                <a16:creationId xmlns:a16="http://schemas.microsoft.com/office/drawing/2014/main" id="{D701C576-CCA7-4B95-9347-76943C211D27}"/>
              </a:ext>
            </a:extLst>
          </p:cNvPr>
          <p:cNvSpPr/>
          <p:nvPr/>
        </p:nvSpPr>
        <p:spPr bwMode="auto">
          <a:xfrm>
            <a:off x="6380408" y="4484457"/>
            <a:ext cx="914400" cy="1216059"/>
          </a:xfrm>
          <a:prstGeom prst="rect">
            <a:avLst/>
          </a:prstGeom>
          <a:solidFill>
            <a:schemeClr val="accent3">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s-US" sz="1000" dirty="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s-US" sz="1000" dirty="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s-US" sz="1000" dirty="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chemeClr val="tx1"/>
                </a:solidFill>
              </a:rPr>
              <a:t>Intra-BSS PPDU</a:t>
            </a:r>
          </a:p>
        </p:txBody>
      </p:sp>
      <p:sp>
        <p:nvSpPr>
          <p:cNvPr id="11" name="Rectangle 10">
            <a:extLst>
              <a:ext uri="{FF2B5EF4-FFF2-40B4-BE49-F238E27FC236}">
                <a16:creationId xmlns:a16="http://schemas.microsoft.com/office/drawing/2014/main" id="{A08561E4-A538-36CD-7A4E-598B31F969B1}"/>
              </a:ext>
            </a:extLst>
          </p:cNvPr>
          <p:cNvSpPr/>
          <p:nvPr/>
        </p:nvSpPr>
        <p:spPr bwMode="auto">
          <a:xfrm>
            <a:off x="2955638" y="4952991"/>
            <a:ext cx="914400" cy="732833"/>
          </a:xfrm>
          <a:prstGeom prst="rect">
            <a:avLst/>
          </a:prstGeom>
          <a:solidFill>
            <a:schemeClr val="accent3">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chemeClr val="tx1"/>
                </a:solidFill>
              </a:rPr>
              <a:t>Inter-BSS PPDU</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chemeClr val="tx1"/>
                </a:solidFill>
              </a:rPr>
              <a:t>(OBSS1)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s-US" sz="1000" dirty="0">
              <a:solidFill>
                <a:schemeClr val="tx1"/>
              </a:solidFill>
            </a:endParaRPr>
          </a:p>
        </p:txBody>
      </p:sp>
      <p:sp>
        <p:nvSpPr>
          <p:cNvPr id="19" name="Trapezoid 18">
            <a:extLst>
              <a:ext uri="{FF2B5EF4-FFF2-40B4-BE49-F238E27FC236}">
                <a16:creationId xmlns:a16="http://schemas.microsoft.com/office/drawing/2014/main" id="{A013257D-FCF4-5790-BF66-7365751D9B0F}"/>
              </a:ext>
            </a:extLst>
          </p:cNvPr>
          <p:cNvSpPr/>
          <p:nvPr/>
        </p:nvSpPr>
        <p:spPr bwMode="auto">
          <a:xfrm>
            <a:off x="2895600" y="5468783"/>
            <a:ext cx="7467592" cy="227022"/>
          </a:xfrm>
          <a:prstGeom prst="trapezoid">
            <a:avLst/>
          </a:prstGeom>
          <a:solidFill>
            <a:schemeClr val="accent3">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chemeClr val="tx1"/>
                </a:solidFill>
              </a:rPr>
              <a:t>   Basic NAV </a:t>
            </a:r>
            <a:r>
              <a:rPr lang="es-US" sz="1000" dirty="0" err="1">
                <a:solidFill>
                  <a:schemeClr val="tx1"/>
                </a:solidFill>
              </a:rPr>
              <a:t>for</a:t>
            </a:r>
            <a:r>
              <a:rPr lang="es-US" sz="1000" dirty="0">
                <a:solidFill>
                  <a:schemeClr val="tx1"/>
                </a:solidFill>
              </a:rPr>
              <a:t> </a:t>
            </a:r>
            <a:r>
              <a:rPr lang="es-US" sz="1000" dirty="0" err="1">
                <a:solidFill>
                  <a:schemeClr val="tx1"/>
                </a:solidFill>
              </a:rPr>
              <a:t>Primary</a:t>
            </a:r>
            <a:r>
              <a:rPr lang="es-US" sz="1000" dirty="0">
                <a:solidFill>
                  <a:schemeClr val="tx1"/>
                </a:solidFill>
              </a:rPr>
              <a:t> </a:t>
            </a:r>
            <a:r>
              <a:rPr lang="es-US" sz="1000" dirty="0" err="1">
                <a:solidFill>
                  <a:schemeClr val="tx1"/>
                </a:solidFill>
              </a:rPr>
              <a:t>Channel</a:t>
            </a:r>
            <a:r>
              <a:rPr lang="es-US" sz="1000" dirty="0">
                <a:solidFill>
                  <a:schemeClr val="tx1"/>
                </a:solidFill>
              </a:rPr>
              <a:t> (OBSS1)</a:t>
            </a:r>
            <a:endParaRPr kumimoji="0" lang="es-US" sz="1000" b="0" i="0" u="none" strike="noStrike" cap="none" normalizeH="0" baseline="0" dirty="0">
              <a:ln>
                <a:noFill/>
              </a:ln>
              <a:solidFill>
                <a:schemeClr val="tx1"/>
              </a:solidFill>
              <a:effectLst/>
              <a:latin typeface="Times New Roman" pitchFamily="16" charset="0"/>
              <a:ea typeface="MS Gothic" charset="-128"/>
            </a:endParaRPr>
          </a:p>
        </p:txBody>
      </p:sp>
      <p:sp>
        <p:nvSpPr>
          <p:cNvPr id="2" name="Title 1">
            <a:extLst>
              <a:ext uri="{FF2B5EF4-FFF2-40B4-BE49-F238E27FC236}">
                <a16:creationId xmlns:a16="http://schemas.microsoft.com/office/drawing/2014/main" id="{2B26984B-52F6-46D3-4778-F02C988C51D7}"/>
              </a:ext>
            </a:extLst>
          </p:cNvPr>
          <p:cNvSpPr>
            <a:spLocks noGrp="1"/>
          </p:cNvSpPr>
          <p:nvPr>
            <p:ph type="title"/>
          </p:nvPr>
        </p:nvSpPr>
        <p:spPr/>
        <p:txBody>
          <a:bodyPr/>
          <a:lstStyle/>
          <a:p>
            <a:r>
              <a:rPr lang="en-GB" dirty="0"/>
              <a:t>NPCA NAV Operation: Case 2 </a:t>
            </a:r>
            <a:endParaRPr lang="es-US" dirty="0"/>
          </a:p>
        </p:txBody>
      </p:sp>
      <p:sp>
        <p:nvSpPr>
          <p:cNvPr id="4" name="Slide Number Placeholder 3">
            <a:extLst>
              <a:ext uri="{FF2B5EF4-FFF2-40B4-BE49-F238E27FC236}">
                <a16:creationId xmlns:a16="http://schemas.microsoft.com/office/drawing/2014/main" id="{D2001119-2E00-E4D5-C3A3-7E077A42034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2C1C3A6-2CCC-18D5-D799-4121CFDA07CD}"/>
              </a:ext>
            </a:extLst>
          </p:cNvPr>
          <p:cNvSpPr>
            <a:spLocks noGrp="1"/>
          </p:cNvSpPr>
          <p:nvPr>
            <p:ph type="ftr" idx="14"/>
          </p:nvPr>
        </p:nvSpPr>
        <p:spPr/>
        <p:txBody>
          <a:bodyPr/>
          <a:lstStyle/>
          <a:p>
            <a:r>
              <a:rPr lang="en-GB" dirty="0" err="1"/>
              <a:t>Jeongsoo</a:t>
            </a:r>
            <a:r>
              <a:rPr lang="en-GB" dirty="0"/>
              <a:t> Lee, KSTL</a:t>
            </a:r>
          </a:p>
        </p:txBody>
      </p:sp>
      <p:sp>
        <p:nvSpPr>
          <p:cNvPr id="6" name="Date Placeholder 5">
            <a:extLst>
              <a:ext uri="{FF2B5EF4-FFF2-40B4-BE49-F238E27FC236}">
                <a16:creationId xmlns:a16="http://schemas.microsoft.com/office/drawing/2014/main" id="{3031F5DB-9796-1F24-5259-E6B0F02F42B9}"/>
              </a:ext>
            </a:extLst>
          </p:cNvPr>
          <p:cNvSpPr>
            <a:spLocks noGrp="1"/>
          </p:cNvSpPr>
          <p:nvPr>
            <p:ph type="dt" idx="15"/>
          </p:nvPr>
        </p:nvSpPr>
        <p:spPr/>
        <p:txBody>
          <a:bodyPr/>
          <a:lstStyle/>
          <a:p>
            <a:r>
              <a:rPr lang="en-US" dirty="0"/>
              <a:t>January 2025</a:t>
            </a:r>
            <a:endParaRPr lang="en-GB" dirty="0"/>
          </a:p>
        </p:txBody>
      </p:sp>
      <p:sp>
        <p:nvSpPr>
          <p:cNvPr id="10" name="Rectangle 9">
            <a:extLst>
              <a:ext uri="{FF2B5EF4-FFF2-40B4-BE49-F238E27FC236}">
                <a16:creationId xmlns:a16="http://schemas.microsoft.com/office/drawing/2014/main" id="{7FB205D8-96AF-2800-CBDD-3364C0B08608}"/>
              </a:ext>
            </a:extLst>
          </p:cNvPr>
          <p:cNvSpPr/>
          <p:nvPr/>
        </p:nvSpPr>
        <p:spPr bwMode="auto">
          <a:xfrm>
            <a:off x="1981201" y="4952991"/>
            <a:ext cx="914400" cy="744386"/>
          </a:xfrm>
          <a:prstGeom prst="rect">
            <a:avLst/>
          </a:prstGeom>
          <a:solidFill>
            <a:schemeClr val="accent3">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chemeClr val="tx1"/>
                </a:solidFill>
              </a:rPr>
              <a:t>Inter-BSS PPDU</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chemeClr val="tx1"/>
                </a:solidFill>
              </a:rPr>
              <a:t>(OBSS1)</a:t>
            </a:r>
          </a:p>
        </p:txBody>
      </p:sp>
      <p:cxnSp>
        <p:nvCxnSpPr>
          <p:cNvPr id="13" name="Straight Connector 12">
            <a:extLst>
              <a:ext uri="{FF2B5EF4-FFF2-40B4-BE49-F238E27FC236}">
                <a16:creationId xmlns:a16="http://schemas.microsoft.com/office/drawing/2014/main" id="{217ABDA2-ED01-FF39-E85E-BEBE387AF7B5}"/>
              </a:ext>
            </a:extLst>
          </p:cNvPr>
          <p:cNvCxnSpPr>
            <a:cxnSpLocks/>
          </p:cNvCxnSpPr>
          <p:nvPr/>
        </p:nvCxnSpPr>
        <p:spPr bwMode="auto">
          <a:xfrm>
            <a:off x="914401" y="5697379"/>
            <a:ext cx="103610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Rectangle 13">
            <a:extLst>
              <a:ext uri="{FF2B5EF4-FFF2-40B4-BE49-F238E27FC236}">
                <a16:creationId xmlns:a16="http://schemas.microsoft.com/office/drawing/2014/main" id="{3AAC1F81-3D91-F22E-D981-8D9897EF56BB}"/>
              </a:ext>
            </a:extLst>
          </p:cNvPr>
          <p:cNvSpPr/>
          <p:nvPr/>
        </p:nvSpPr>
        <p:spPr bwMode="auto">
          <a:xfrm>
            <a:off x="914401" y="5468779"/>
            <a:ext cx="10361084" cy="228597"/>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s-US" sz="1000" b="0" i="0" u="none" strike="noStrike" cap="none" normalizeH="0" baseline="0" dirty="0" err="1">
                <a:ln>
                  <a:noFill/>
                </a:ln>
                <a:solidFill>
                  <a:schemeClr val="tx1"/>
                </a:solidFill>
                <a:effectLst/>
                <a:latin typeface="Times New Roman" pitchFamily="16" charset="0"/>
                <a:ea typeface="MS Gothic" charset="-128"/>
              </a:rPr>
              <a:t>Primary</a:t>
            </a:r>
            <a:r>
              <a:rPr kumimoji="0" lang="es-US" sz="1000" b="0" i="0" u="none" strike="noStrike" cap="none" normalizeH="0" baseline="0" dirty="0">
                <a:ln>
                  <a:noFill/>
                </a:ln>
                <a:solidFill>
                  <a:schemeClr val="tx1"/>
                </a:solidFill>
                <a:effectLst/>
                <a:latin typeface="Times New Roman" pitchFamily="16" charset="0"/>
                <a:ea typeface="MS Gothic" charset="-128"/>
              </a:rPr>
              <a:t> </a:t>
            </a:r>
            <a:r>
              <a:rPr kumimoji="0" lang="es-US" sz="1000" b="0" i="0" u="none" strike="noStrike" cap="none" normalizeH="0" baseline="0" dirty="0" err="1">
                <a:ln>
                  <a:noFill/>
                </a:ln>
                <a:solidFill>
                  <a:schemeClr val="tx1"/>
                </a:solidFill>
                <a:effectLst/>
                <a:latin typeface="Times New Roman" pitchFamily="16" charset="0"/>
                <a:ea typeface="MS Gothic" charset="-128"/>
              </a:rPr>
              <a:t>Channel</a:t>
            </a:r>
            <a:endParaRPr kumimoji="0" lang="es-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16" name="Straight Arrow Connector 15">
            <a:extLst>
              <a:ext uri="{FF2B5EF4-FFF2-40B4-BE49-F238E27FC236}">
                <a16:creationId xmlns:a16="http://schemas.microsoft.com/office/drawing/2014/main" id="{D6F42237-0533-3442-8754-96CAB88D2A64}"/>
              </a:ext>
            </a:extLst>
          </p:cNvPr>
          <p:cNvCxnSpPr>
            <a:cxnSpLocks/>
          </p:cNvCxnSpPr>
          <p:nvPr/>
        </p:nvCxnSpPr>
        <p:spPr bwMode="auto">
          <a:xfrm flipV="1">
            <a:off x="914400" y="4249579"/>
            <a:ext cx="0" cy="144779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7" name="Straight Arrow Connector 16">
            <a:extLst>
              <a:ext uri="{FF2B5EF4-FFF2-40B4-BE49-F238E27FC236}">
                <a16:creationId xmlns:a16="http://schemas.microsoft.com/office/drawing/2014/main" id="{3C343F76-901C-64CA-527E-D7245304C92E}"/>
              </a:ext>
            </a:extLst>
          </p:cNvPr>
          <p:cNvCxnSpPr>
            <a:cxnSpLocks/>
          </p:cNvCxnSpPr>
          <p:nvPr/>
        </p:nvCxnSpPr>
        <p:spPr bwMode="auto">
          <a:xfrm>
            <a:off x="914400" y="5697376"/>
            <a:ext cx="10653183"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8" name="TextBox 17">
            <a:extLst>
              <a:ext uri="{FF2B5EF4-FFF2-40B4-BE49-F238E27FC236}">
                <a16:creationId xmlns:a16="http://schemas.microsoft.com/office/drawing/2014/main" id="{10F63EFB-E844-E13E-B4D1-D3F82EB399B0}"/>
              </a:ext>
            </a:extLst>
          </p:cNvPr>
          <p:cNvSpPr txBox="1"/>
          <p:nvPr/>
        </p:nvSpPr>
        <p:spPr>
          <a:xfrm>
            <a:off x="4734929" y="4919335"/>
            <a:ext cx="441146" cy="246221"/>
          </a:xfrm>
          <a:prstGeom prst="rect">
            <a:avLst/>
          </a:prstGeom>
          <a:noFill/>
        </p:spPr>
        <p:txBody>
          <a:bodyPr wrap="none" rtlCol="0">
            <a:spAutoFit/>
          </a:bodyPr>
          <a:lstStyle/>
          <a:p>
            <a:r>
              <a:rPr lang="es-US" sz="1000" b="1" dirty="0">
                <a:solidFill>
                  <a:schemeClr val="tx1"/>
                </a:solidFill>
              </a:rPr>
              <a:t>……</a:t>
            </a:r>
          </a:p>
        </p:txBody>
      </p:sp>
      <p:sp>
        <p:nvSpPr>
          <p:cNvPr id="20" name="Trapezoid 19">
            <a:extLst>
              <a:ext uri="{FF2B5EF4-FFF2-40B4-BE49-F238E27FC236}">
                <a16:creationId xmlns:a16="http://schemas.microsoft.com/office/drawing/2014/main" id="{D2D68A8A-0700-29D1-18A9-3B04C2F25E38}"/>
              </a:ext>
            </a:extLst>
          </p:cNvPr>
          <p:cNvSpPr/>
          <p:nvPr/>
        </p:nvSpPr>
        <p:spPr bwMode="auto">
          <a:xfrm rot="10800000">
            <a:off x="6323921" y="5695750"/>
            <a:ext cx="4955114" cy="230166"/>
          </a:xfrm>
          <a:prstGeom prst="trapezoid">
            <a:avLst/>
          </a:prstGeom>
          <a:solidFill>
            <a:schemeClr val="accent3">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s-US" sz="1000" b="0" i="0" u="none" strike="noStrike" cap="none" normalizeH="0" baseline="0" dirty="0">
              <a:ln>
                <a:noFill/>
              </a:ln>
              <a:solidFill>
                <a:srgbClr val="FF0000"/>
              </a:solidFill>
              <a:effectLst/>
              <a:latin typeface="Times New Roman" pitchFamily="16" charset="0"/>
              <a:ea typeface="MS Gothic" charset="-128"/>
            </a:endParaRPr>
          </a:p>
        </p:txBody>
      </p:sp>
      <p:cxnSp>
        <p:nvCxnSpPr>
          <p:cNvPr id="21" name="Connector: Curved 20">
            <a:extLst>
              <a:ext uri="{FF2B5EF4-FFF2-40B4-BE49-F238E27FC236}">
                <a16:creationId xmlns:a16="http://schemas.microsoft.com/office/drawing/2014/main" id="{1E4D944E-1A3D-C3D8-2BB5-0F8C5409B94A}"/>
              </a:ext>
            </a:extLst>
          </p:cNvPr>
          <p:cNvCxnSpPr>
            <a:cxnSpLocks/>
          </p:cNvCxnSpPr>
          <p:nvPr/>
        </p:nvCxnSpPr>
        <p:spPr bwMode="auto">
          <a:xfrm rot="10800000" flipH="1">
            <a:off x="2895600" y="4573027"/>
            <a:ext cx="356458" cy="1029483"/>
          </a:xfrm>
          <a:prstGeom prst="curvedConnector4">
            <a:avLst>
              <a:gd name="adj1" fmla="val 39515"/>
              <a:gd name="adj2" fmla="val 99551"/>
            </a:avLst>
          </a:prstGeom>
          <a:solidFill>
            <a:srgbClr val="00B8FF"/>
          </a:solidFill>
          <a:ln w="9525" cap="flat" cmpd="sng" algn="ctr">
            <a:solidFill>
              <a:srgbClr val="FF0000"/>
            </a:solidFill>
            <a:prstDash val="solid"/>
            <a:round/>
            <a:headEnd type="none" w="med" len="med"/>
            <a:tailEnd type="triangle"/>
          </a:ln>
          <a:effectLst/>
        </p:spPr>
      </p:cxnSp>
      <p:cxnSp>
        <p:nvCxnSpPr>
          <p:cNvPr id="23" name="Connector: Curved 22">
            <a:extLst>
              <a:ext uri="{FF2B5EF4-FFF2-40B4-BE49-F238E27FC236}">
                <a16:creationId xmlns:a16="http://schemas.microsoft.com/office/drawing/2014/main" id="{B4D64EEE-43E1-F127-6471-C3AE1F07B456}"/>
              </a:ext>
            </a:extLst>
          </p:cNvPr>
          <p:cNvCxnSpPr>
            <a:cxnSpLocks/>
          </p:cNvCxnSpPr>
          <p:nvPr/>
        </p:nvCxnSpPr>
        <p:spPr bwMode="auto">
          <a:xfrm rot="16200000" flipH="1">
            <a:off x="5880629" y="4997672"/>
            <a:ext cx="1060830" cy="174246"/>
          </a:xfrm>
          <a:prstGeom prst="curvedConnector3">
            <a:avLst>
              <a:gd name="adj1" fmla="val 100499"/>
            </a:avLst>
          </a:prstGeom>
          <a:solidFill>
            <a:srgbClr val="00B8FF"/>
          </a:solidFill>
          <a:ln w="9525" cap="flat" cmpd="sng" algn="ctr">
            <a:solidFill>
              <a:srgbClr val="FF0000"/>
            </a:solidFill>
            <a:prstDash val="solid"/>
            <a:round/>
            <a:headEnd type="none" w="med" len="med"/>
            <a:tailEnd type="triangle"/>
          </a:ln>
          <a:effectLst/>
        </p:spPr>
      </p:cxnSp>
      <p:sp>
        <p:nvSpPr>
          <p:cNvPr id="24" name="TextBox 23">
            <a:extLst>
              <a:ext uri="{FF2B5EF4-FFF2-40B4-BE49-F238E27FC236}">
                <a16:creationId xmlns:a16="http://schemas.microsoft.com/office/drawing/2014/main" id="{51B01C76-F3E1-5922-4E2E-BEF815F0B2DC}"/>
              </a:ext>
            </a:extLst>
          </p:cNvPr>
          <p:cNvSpPr txBox="1"/>
          <p:nvPr/>
        </p:nvSpPr>
        <p:spPr>
          <a:xfrm>
            <a:off x="6422650" y="5468779"/>
            <a:ext cx="2206627" cy="246221"/>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u="sng" dirty="0" err="1">
                <a:solidFill>
                  <a:srgbClr val="FF0000"/>
                </a:solidFill>
                <a:highlight>
                  <a:srgbClr val="00FF00"/>
                </a:highlight>
              </a:rPr>
              <a:t>Switching</a:t>
            </a:r>
            <a:r>
              <a:rPr lang="es-US" sz="1000" u="sng" dirty="0">
                <a:solidFill>
                  <a:srgbClr val="FF0000"/>
                </a:solidFill>
                <a:highlight>
                  <a:srgbClr val="00FF00"/>
                </a:highlight>
              </a:rPr>
              <a:t> back </a:t>
            </a:r>
            <a:r>
              <a:rPr lang="es-US" sz="1000" u="sng" dirty="0" err="1">
                <a:solidFill>
                  <a:srgbClr val="FF0000"/>
                </a:solidFill>
                <a:highlight>
                  <a:srgbClr val="00FF00"/>
                </a:highlight>
              </a:rPr>
              <a:t>to</a:t>
            </a:r>
            <a:r>
              <a:rPr lang="es-US" sz="1000" u="sng" dirty="0">
                <a:solidFill>
                  <a:srgbClr val="FF0000"/>
                </a:solidFill>
                <a:highlight>
                  <a:srgbClr val="00FF00"/>
                </a:highlight>
              </a:rPr>
              <a:t> </a:t>
            </a:r>
            <a:r>
              <a:rPr lang="es-US" sz="1000" u="sng" dirty="0" err="1">
                <a:solidFill>
                  <a:srgbClr val="FF0000"/>
                </a:solidFill>
                <a:highlight>
                  <a:srgbClr val="00FF00"/>
                </a:highlight>
              </a:rPr>
              <a:t>the</a:t>
            </a:r>
            <a:r>
              <a:rPr lang="es-US" sz="1000" u="sng" dirty="0">
                <a:solidFill>
                  <a:srgbClr val="FF0000"/>
                </a:solidFill>
                <a:highlight>
                  <a:srgbClr val="00FF00"/>
                </a:highlight>
              </a:rPr>
              <a:t> </a:t>
            </a:r>
            <a:r>
              <a:rPr lang="es-US" sz="1000" u="sng" dirty="0" err="1">
                <a:solidFill>
                  <a:srgbClr val="FF0000"/>
                </a:solidFill>
                <a:highlight>
                  <a:srgbClr val="00FF00"/>
                </a:highlight>
              </a:rPr>
              <a:t>primary</a:t>
            </a:r>
            <a:r>
              <a:rPr lang="es-US" sz="1000" u="sng" dirty="0">
                <a:solidFill>
                  <a:srgbClr val="FF0000"/>
                </a:solidFill>
                <a:highlight>
                  <a:srgbClr val="00FF00"/>
                </a:highlight>
              </a:rPr>
              <a:t> </a:t>
            </a:r>
            <a:r>
              <a:rPr lang="es-US" sz="1000" u="sng" dirty="0" err="1">
                <a:solidFill>
                  <a:srgbClr val="FF0000"/>
                </a:solidFill>
                <a:highlight>
                  <a:srgbClr val="00FF00"/>
                </a:highlight>
              </a:rPr>
              <a:t>channel</a:t>
            </a:r>
            <a:endParaRPr lang="es-US" sz="1000" u="sng" dirty="0">
              <a:solidFill>
                <a:srgbClr val="FF0000"/>
              </a:solidFill>
              <a:highlight>
                <a:srgbClr val="00FF00"/>
              </a:highlight>
            </a:endParaRPr>
          </a:p>
        </p:txBody>
      </p:sp>
      <p:sp>
        <p:nvSpPr>
          <p:cNvPr id="25" name="TextBox 24">
            <a:extLst>
              <a:ext uri="{FF2B5EF4-FFF2-40B4-BE49-F238E27FC236}">
                <a16:creationId xmlns:a16="http://schemas.microsoft.com/office/drawing/2014/main" id="{6E9DF515-FAB4-DFA4-F589-B86A6D6CA753}"/>
              </a:ext>
            </a:extLst>
          </p:cNvPr>
          <p:cNvSpPr txBox="1"/>
          <p:nvPr/>
        </p:nvSpPr>
        <p:spPr>
          <a:xfrm>
            <a:off x="6400800" y="5697380"/>
            <a:ext cx="4820992" cy="246220"/>
          </a:xfrm>
          <a:prstGeom prst="rect">
            <a:avLst/>
          </a:prstGeom>
          <a:noFill/>
        </p:spPr>
        <p:txBody>
          <a:bodyPr wrap="square">
            <a:spAutoFit/>
          </a:bodyPr>
          <a:lstStyle/>
          <a:p>
            <a:pPr algn="ctr"/>
            <a:r>
              <a:rPr lang="es-US" sz="1000" dirty="0">
                <a:solidFill>
                  <a:srgbClr val="FF0000"/>
                </a:solidFill>
              </a:rPr>
              <a:t>Intra-BSS NAV </a:t>
            </a:r>
            <a:r>
              <a:rPr lang="es-US" sz="1000" dirty="0" err="1">
                <a:solidFill>
                  <a:srgbClr val="FF0000"/>
                </a:solidFill>
              </a:rPr>
              <a:t>for</a:t>
            </a:r>
            <a:r>
              <a:rPr lang="es-US" sz="1000" dirty="0">
                <a:solidFill>
                  <a:srgbClr val="FF0000"/>
                </a:solidFill>
              </a:rPr>
              <a:t> </a:t>
            </a:r>
            <a:r>
              <a:rPr lang="es-US" sz="1000" dirty="0" err="1">
                <a:solidFill>
                  <a:srgbClr val="FF0000"/>
                </a:solidFill>
              </a:rPr>
              <a:t>Primary</a:t>
            </a:r>
            <a:r>
              <a:rPr lang="es-US" sz="1000" dirty="0">
                <a:solidFill>
                  <a:srgbClr val="FF0000"/>
                </a:solidFill>
              </a:rPr>
              <a:t> </a:t>
            </a:r>
            <a:r>
              <a:rPr lang="es-US" sz="1000" dirty="0" err="1">
                <a:solidFill>
                  <a:srgbClr val="FF0000"/>
                </a:solidFill>
              </a:rPr>
              <a:t>Channel</a:t>
            </a:r>
            <a:endParaRPr lang="es-US" sz="1000" dirty="0">
              <a:solidFill>
                <a:srgbClr val="FF0000"/>
              </a:solidFill>
            </a:endParaRPr>
          </a:p>
        </p:txBody>
      </p:sp>
      <p:sp>
        <p:nvSpPr>
          <p:cNvPr id="12" name="Rectangle 11">
            <a:extLst>
              <a:ext uri="{FF2B5EF4-FFF2-40B4-BE49-F238E27FC236}">
                <a16:creationId xmlns:a16="http://schemas.microsoft.com/office/drawing/2014/main" id="{0C5EE920-AED5-1CE0-B880-D2D0E904CCE5}"/>
              </a:ext>
            </a:extLst>
          </p:cNvPr>
          <p:cNvSpPr/>
          <p:nvPr/>
        </p:nvSpPr>
        <p:spPr bwMode="auto">
          <a:xfrm>
            <a:off x="5410200" y="4481317"/>
            <a:ext cx="914400" cy="1216059"/>
          </a:xfrm>
          <a:prstGeom prst="rect">
            <a:avLst/>
          </a:prstGeom>
          <a:solidFill>
            <a:schemeClr val="accent3">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s-US" sz="1000" dirty="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s-US" sz="1000" dirty="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s-US" sz="1000" dirty="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rgbClr val="FF0000"/>
                </a:solidFill>
              </a:rPr>
              <a:t>Intra-BSS PPDU</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rgbClr val="FF0000"/>
                </a:solidFill>
              </a:rPr>
              <a:t>(</a:t>
            </a:r>
            <a:r>
              <a:rPr lang="es-US" sz="1000" dirty="0" err="1">
                <a:solidFill>
                  <a:srgbClr val="FF0000"/>
                </a:solidFill>
              </a:rPr>
              <a:t>sent</a:t>
            </a:r>
            <a:r>
              <a:rPr lang="es-US" sz="1000" dirty="0">
                <a:solidFill>
                  <a:srgbClr val="FF0000"/>
                </a:solidFill>
              </a:rPr>
              <a:t> </a:t>
            </a:r>
            <a:r>
              <a:rPr lang="es-US" sz="1000" dirty="0" err="1">
                <a:solidFill>
                  <a:srgbClr val="FF0000"/>
                </a:solidFill>
              </a:rPr>
              <a:t>by</a:t>
            </a:r>
            <a:r>
              <a:rPr lang="es-US" sz="1000" dirty="0">
                <a:solidFill>
                  <a:srgbClr val="FF0000"/>
                </a:solidFill>
              </a:rPr>
              <a:t> AP)</a:t>
            </a:r>
          </a:p>
        </p:txBody>
      </p:sp>
      <p:sp>
        <p:nvSpPr>
          <p:cNvPr id="15" name="Rectangle 14">
            <a:extLst>
              <a:ext uri="{FF2B5EF4-FFF2-40B4-BE49-F238E27FC236}">
                <a16:creationId xmlns:a16="http://schemas.microsoft.com/office/drawing/2014/main" id="{EBA0667D-4DFA-89CE-E2E4-4FE1C4995AB2}"/>
              </a:ext>
            </a:extLst>
          </p:cNvPr>
          <p:cNvSpPr/>
          <p:nvPr/>
        </p:nvSpPr>
        <p:spPr bwMode="auto">
          <a:xfrm>
            <a:off x="914400" y="4478176"/>
            <a:ext cx="10361084" cy="228597"/>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s-US" sz="1000" b="0" i="0" u="none" strike="noStrike" cap="none" normalizeH="0" baseline="0" dirty="0">
                <a:ln>
                  <a:noFill/>
                </a:ln>
                <a:solidFill>
                  <a:schemeClr val="tx1"/>
                </a:solidFill>
                <a:effectLst/>
                <a:latin typeface="Times New Roman" pitchFamily="16" charset="0"/>
                <a:ea typeface="MS Gothic" charset="-128"/>
              </a:rPr>
              <a:t>NPCA </a:t>
            </a:r>
            <a:r>
              <a:rPr kumimoji="0" lang="es-US" sz="1000" b="0" i="0" u="none" strike="noStrike" cap="none" normalizeH="0" baseline="0" dirty="0" err="1">
                <a:ln>
                  <a:noFill/>
                </a:ln>
                <a:solidFill>
                  <a:schemeClr val="tx1"/>
                </a:solidFill>
                <a:effectLst/>
                <a:latin typeface="Times New Roman" pitchFamily="16" charset="0"/>
                <a:ea typeface="MS Gothic" charset="-128"/>
              </a:rPr>
              <a:t>Primary</a:t>
            </a:r>
            <a:r>
              <a:rPr kumimoji="0" lang="es-US" sz="1000" b="0" i="0" u="none" strike="noStrike" cap="none" normalizeH="0" baseline="0" dirty="0">
                <a:ln>
                  <a:noFill/>
                </a:ln>
                <a:solidFill>
                  <a:schemeClr val="tx1"/>
                </a:solidFill>
                <a:effectLst/>
                <a:latin typeface="Times New Roman" pitchFamily="16" charset="0"/>
                <a:ea typeface="MS Gothic" charset="-128"/>
              </a:rPr>
              <a:t> </a:t>
            </a:r>
            <a:r>
              <a:rPr kumimoji="0" lang="es-US" sz="1000" b="0" i="0" u="none" strike="noStrike" cap="none" normalizeH="0" baseline="0" dirty="0" err="1">
                <a:ln>
                  <a:noFill/>
                </a:ln>
                <a:solidFill>
                  <a:schemeClr val="tx1"/>
                </a:solidFill>
                <a:effectLst/>
                <a:latin typeface="Times New Roman" pitchFamily="16" charset="0"/>
                <a:ea typeface="MS Gothic" charset="-128"/>
              </a:rPr>
              <a:t>Channel</a:t>
            </a:r>
            <a:endParaRPr kumimoji="0" lang="es-US" sz="1000" b="0" i="0" u="none" strike="noStrike" cap="none" normalizeH="0" baseline="0" dirty="0">
              <a:ln>
                <a:noFill/>
              </a:ln>
              <a:solidFill>
                <a:schemeClr val="tx1"/>
              </a:solidFill>
              <a:effectLst/>
              <a:latin typeface="Times New Roman" pitchFamily="16" charset="0"/>
              <a:ea typeface="MS Gothic" charset="-128"/>
            </a:endParaRPr>
          </a:p>
        </p:txBody>
      </p:sp>
      <p:sp>
        <p:nvSpPr>
          <p:cNvPr id="29" name="TextBox 28">
            <a:extLst>
              <a:ext uri="{FF2B5EF4-FFF2-40B4-BE49-F238E27FC236}">
                <a16:creationId xmlns:a16="http://schemas.microsoft.com/office/drawing/2014/main" id="{7E43E808-FC5C-3672-4F93-7A9DF676B200}"/>
              </a:ext>
            </a:extLst>
          </p:cNvPr>
          <p:cNvSpPr txBox="1"/>
          <p:nvPr/>
        </p:nvSpPr>
        <p:spPr>
          <a:xfrm>
            <a:off x="3189904" y="4463047"/>
            <a:ext cx="2282450" cy="246221"/>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u="sng" dirty="0" err="1">
                <a:solidFill>
                  <a:srgbClr val="FF0000"/>
                </a:solidFill>
                <a:highlight>
                  <a:srgbClr val="00FF00"/>
                </a:highlight>
              </a:rPr>
              <a:t>Switching</a:t>
            </a:r>
            <a:r>
              <a:rPr lang="es-US" sz="1000" u="sng" dirty="0">
                <a:solidFill>
                  <a:srgbClr val="FF0000"/>
                </a:solidFill>
                <a:highlight>
                  <a:srgbClr val="00FF00"/>
                </a:highlight>
              </a:rPr>
              <a:t> </a:t>
            </a:r>
            <a:r>
              <a:rPr lang="es-US" sz="1000" u="sng" dirty="0" err="1">
                <a:solidFill>
                  <a:srgbClr val="FF0000"/>
                </a:solidFill>
                <a:highlight>
                  <a:srgbClr val="00FF00"/>
                </a:highlight>
              </a:rPr>
              <a:t>to</a:t>
            </a:r>
            <a:r>
              <a:rPr lang="es-US" sz="1000" u="sng" dirty="0">
                <a:solidFill>
                  <a:srgbClr val="FF0000"/>
                </a:solidFill>
                <a:highlight>
                  <a:srgbClr val="00FF00"/>
                </a:highlight>
              </a:rPr>
              <a:t> </a:t>
            </a:r>
            <a:r>
              <a:rPr lang="es-US" sz="1000" u="sng" dirty="0" err="1">
                <a:solidFill>
                  <a:srgbClr val="FF0000"/>
                </a:solidFill>
                <a:highlight>
                  <a:srgbClr val="00FF00"/>
                </a:highlight>
              </a:rPr>
              <a:t>the</a:t>
            </a:r>
            <a:r>
              <a:rPr lang="es-US" sz="1000" u="sng" dirty="0">
                <a:solidFill>
                  <a:srgbClr val="FF0000"/>
                </a:solidFill>
                <a:highlight>
                  <a:srgbClr val="00FF00"/>
                </a:highlight>
              </a:rPr>
              <a:t> NPCA </a:t>
            </a:r>
            <a:r>
              <a:rPr lang="es-US" sz="1000" u="sng" dirty="0" err="1">
                <a:solidFill>
                  <a:srgbClr val="FF0000"/>
                </a:solidFill>
                <a:highlight>
                  <a:srgbClr val="00FF00"/>
                </a:highlight>
              </a:rPr>
              <a:t>primary</a:t>
            </a:r>
            <a:r>
              <a:rPr lang="es-US" sz="1000" u="sng" dirty="0">
                <a:solidFill>
                  <a:srgbClr val="FF0000"/>
                </a:solidFill>
                <a:highlight>
                  <a:srgbClr val="00FF00"/>
                </a:highlight>
              </a:rPr>
              <a:t> </a:t>
            </a:r>
            <a:r>
              <a:rPr lang="es-US" sz="1000" u="sng" dirty="0" err="1">
                <a:solidFill>
                  <a:srgbClr val="FF0000"/>
                </a:solidFill>
                <a:highlight>
                  <a:srgbClr val="00FF00"/>
                </a:highlight>
              </a:rPr>
              <a:t>channel</a:t>
            </a:r>
            <a:endParaRPr lang="es-US" sz="1000" u="sng" dirty="0">
              <a:solidFill>
                <a:srgbClr val="FF0000"/>
              </a:solidFill>
              <a:highlight>
                <a:srgbClr val="00FF00"/>
              </a:highlight>
            </a:endParaRPr>
          </a:p>
        </p:txBody>
      </p:sp>
      <p:cxnSp>
        <p:nvCxnSpPr>
          <p:cNvPr id="30" name="Straight Arrow Connector 29">
            <a:extLst>
              <a:ext uri="{FF2B5EF4-FFF2-40B4-BE49-F238E27FC236}">
                <a16:creationId xmlns:a16="http://schemas.microsoft.com/office/drawing/2014/main" id="{D09BD127-8708-A0EA-4FD3-3FD6970E1F6B}"/>
              </a:ext>
            </a:extLst>
          </p:cNvPr>
          <p:cNvCxnSpPr>
            <a:cxnSpLocks/>
          </p:cNvCxnSpPr>
          <p:nvPr/>
        </p:nvCxnSpPr>
        <p:spPr bwMode="auto">
          <a:xfrm>
            <a:off x="5406650" y="4355068"/>
            <a:ext cx="4838013" cy="0"/>
          </a:xfrm>
          <a:prstGeom prst="straightConnector1">
            <a:avLst/>
          </a:prstGeom>
          <a:solidFill>
            <a:srgbClr val="00B8FF"/>
          </a:solidFill>
          <a:ln w="9525" cap="flat" cmpd="sng" algn="ctr">
            <a:solidFill>
              <a:schemeClr val="tx1"/>
            </a:solidFill>
            <a:prstDash val="solid"/>
            <a:round/>
            <a:headEnd type="arrow" w="med" len="med"/>
            <a:tailEnd type="arrow" w="med" len="med"/>
          </a:ln>
          <a:effectLst/>
        </p:spPr>
      </p:cxnSp>
      <p:sp>
        <p:nvSpPr>
          <p:cNvPr id="31" name="TextBox 30">
            <a:extLst>
              <a:ext uri="{FF2B5EF4-FFF2-40B4-BE49-F238E27FC236}">
                <a16:creationId xmlns:a16="http://schemas.microsoft.com/office/drawing/2014/main" id="{454C5FC1-60D9-94FA-9F86-2E245B30A455}"/>
              </a:ext>
            </a:extLst>
          </p:cNvPr>
          <p:cNvSpPr txBox="1"/>
          <p:nvPr/>
        </p:nvSpPr>
        <p:spPr>
          <a:xfrm>
            <a:off x="5446525" y="4117901"/>
            <a:ext cx="4758262" cy="244370"/>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s-US" sz="1000" b="0" i="0" u="none" strike="noStrike" cap="none" normalizeH="0" baseline="0" dirty="0">
                <a:ln>
                  <a:noFill/>
                </a:ln>
                <a:solidFill>
                  <a:schemeClr val="tx1"/>
                </a:solidFill>
                <a:effectLst/>
                <a:latin typeface="Times New Roman" pitchFamily="16" charset="0"/>
                <a:ea typeface="MS Gothic" charset="-128"/>
              </a:rPr>
              <a:t>Intra-BSS TXOP</a:t>
            </a:r>
          </a:p>
        </p:txBody>
      </p:sp>
    </p:spTree>
    <p:extLst>
      <p:ext uri="{BB962C8B-B14F-4D97-AF65-F5344CB8AC3E}">
        <p14:creationId xmlns:p14="http://schemas.microsoft.com/office/powerpoint/2010/main" val="3576091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D1E5E8-4006-EBD8-D4B3-388341304B2D}"/>
            </a:ext>
          </a:extLst>
        </p:cNvPr>
        <p:cNvGrpSpPr/>
        <p:nvPr/>
      </p:nvGrpSpPr>
      <p:grpSpPr>
        <a:xfrm>
          <a:off x="0" y="0"/>
          <a:ext cx="0" cy="0"/>
          <a:chOff x="0" y="0"/>
          <a:chExt cx="0" cy="0"/>
        </a:xfrm>
      </p:grpSpPr>
      <p:sp>
        <p:nvSpPr>
          <p:cNvPr id="9" name="Rectangle 2">
            <a:extLst>
              <a:ext uri="{FF2B5EF4-FFF2-40B4-BE49-F238E27FC236}">
                <a16:creationId xmlns:a16="http://schemas.microsoft.com/office/drawing/2014/main" id="{CCCB51DD-EECA-E5D9-0538-829F65B868BC}"/>
              </a:ext>
            </a:extLst>
          </p:cNvPr>
          <p:cNvSpPr>
            <a:spLocks noGrp="1" noChangeArrowheads="1"/>
          </p:cNvSpPr>
          <p:nvPr>
            <p:ph idx="1"/>
          </p:nvPr>
        </p:nvSpPr>
        <p:spPr>
          <a:xfrm>
            <a:off x="914401" y="1751015"/>
            <a:ext cx="10361084" cy="4724400"/>
          </a:xfrm>
          <a:ln/>
        </p:spPr>
        <p:txBody>
          <a:bodyPr/>
          <a:lstStyle/>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For example, </a:t>
            </a:r>
          </a:p>
          <a:p>
            <a:pPr marL="80010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u="sng" dirty="0"/>
              <a:t>A STA accessing the NPCA primary channel</a:t>
            </a:r>
            <a:r>
              <a:rPr lang="en-US" dirty="0"/>
              <a:t> receives an inter-BSS PPDU occupying the NPCA primary channel but not the primary channel. </a:t>
            </a:r>
          </a:p>
          <a:p>
            <a:pPr marL="80010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In this case, the STA should update the NAV counter for the NPCA primary channel and it switches back to the primary channel if the remaining time after the NAV of the NPCA primary channel is less than the duration of the OBSS activity on the Primary Channel.</a:t>
            </a:r>
          </a:p>
          <a:p>
            <a:pPr marL="1200150" lvl="2">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STA does not switch back to the primary channel if the remaining time after the NAV of the NPCA primary channel is greater than the duration of the OBSS activity on the Primary Channel.</a:t>
            </a:r>
          </a:p>
        </p:txBody>
      </p:sp>
      <p:sp>
        <p:nvSpPr>
          <p:cNvPr id="7" name="Rectangle 6">
            <a:extLst>
              <a:ext uri="{FF2B5EF4-FFF2-40B4-BE49-F238E27FC236}">
                <a16:creationId xmlns:a16="http://schemas.microsoft.com/office/drawing/2014/main" id="{85722D1B-E37E-80A7-EF04-EDD048AD297F}"/>
              </a:ext>
            </a:extLst>
          </p:cNvPr>
          <p:cNvSpPr/>
          <p:nvPr/>
        </p:nvSpPr>
        <p:spPr bwMode="auto">
          <a:xfrm>
            <a:off x="6380408" y="4938558"/>
            <a:ext cx="914400" cy="849382"/>
          </a:xfrm>
          <a:prstGeom prst="rect">
            <a:avLst/>
          </a:prstGeom>
          <a:solidFill>
            <a:schemeClr val="accent3">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s-US" sz="1000" dirty="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s-US" sz="1000" dirty="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chemeClr val="tx1"/>
                </a:solidFill>
              </a:rPr>
              <a:t>Inter-BSS PPDU</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chemeClr val="tx1"/>
                </a:solidFill>
              </a:rPr>
              <a:t>(OBSS2)</a:t>
            </a:r>
          </a:p>
        </p:txBody>
      </p:sp>
      <p:sp>
        <p:nvSpPr>
          <p:cNvPr id="11" name="Rectangle 10">
            <a:extLst>
              <a:ext uri="{FF2B5EF4-FFF2-40B4-BE49-F238E27FC236}">
                <a16:creationId xmlns:a16="http://schemas.microsoft.com/office/drawing/2014/main" id="{C46418CA-D17A-EFF5-FBCC-9B0FB5DEED81}"/>
              </a:ext>
            </a:extLst>
          </p:cNvPr>
          <p:cNvSpPr/>
          <p:nvPr/>
        </p:nvSpPr>
        <p:spPr bwMode="auto">
          <a:xfrm>
            <a:off x="2955638" y="5407091"/>
            <a:ext cx="914400" cy="732833"/>
          </a:xfrm>
          <a:prstGeom prst="rect">
            <a:avLst/>
          </a:prstGeom>
          <a:solidFill>
            <a:schemeClr val="accent3">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chemeClr val="tx1"/>
                </a:solidFill>
              </a:rPr>
              <a:t>Inter-BSS PPDU</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chemeClr val="tx1"/>
                </a:solidFill>
              </a:rPr>
              <a:t>(OBSS1)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s-US" sz="1000" dirty="0">
              <a:solidFill>
                <a:schemeClr val="tx1"/>
              </a:solidFill>
            </a:endParaRPr>
          </a:p>
        </p:txBody>
      </p:sp>
      <p:sp>
        <p:nvSpPr>
          <p:cNvPr id="19" name="Trapezoid 18">
            <a:extLst>
              <a:ext uri="{FF2B5EF4-FFF2-40B4-BE49-F238E27FC236}">
                <a16:creationId xmlns:a16="http://schemas.microsoft.com/office/drawing/2014/main" id="{82C92DF5-FB2F-7E97-F18E-91B1517912A1}"/>
              </a:ext>
            </a:extLst>
          </p:cNvPr>
          <p:cNvSpPr/>
          <p:nvPr/>
        </p:nvSpPr>
        <p:spPr bwMode="auto">
          <a:xfrm>
            <a:off x="2895600" y="5922883"/>
            <a:ext cx="7467592" cy="227022"/>
          </a:xfrm>
          <a:prstGeom prst="trapezoid">
            <a:avLst/>
          </a:prstGeom>
          <a:solidFill>
            <a:schemeClr val="accent3">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chemeClr val="tx1"/>
                </a:solidFill>
              </a:rPr>
              <a:t>   Basic NAV </a:t>
            </a:r>
            <a:r>
              <a:rPr lang="es-US" sz="1000" dirty="0" err="1">
                <a:solidFill>
                  <a:schemeClr val="tx1"/>
                </a:solidFill>
              </a:rPr>
              <a:t>for</a:t>
            </a:r>
            <a:r>
              <a:rPr lang="es-US" sz="1000" dirty="0">
                <a:solidFill>
                  <a:schemeClr val="tx1"/>
                </a:solidFill>
              </a:rPr>
              <a:t> </a:t>
            </a:r>
            <a:r>
              <a:rPr lang="es-US" sz="1000" dirty="0" err="1">
                <a:solidFill>
                  <a:schemeClr val="tx1"/>
                </a:solidFill>
              </a:rPr>
              <a:t>Primary</a:t>
            </a:r>
            <a:r>
              <a:rPr lang="es-US" sz="1000" dirty="0">
                <a:solidFill>
                  <a:schemeClr val="tx1"/>
                </a:solidFill>
              </a:rPr>
              <a:t> </a:t>
            </a:r>
            <a:r>
              <a:rPr lang="es-US" sz="1000" dirty="0" err="1">
                <a:solidFill>
                  <a:schemeClr val="tx1"/>
                </a:solidFill>
              </a:rPr>
              <a:t>Channel</a:t>
            </a:r>
            <a:r>
              <a:rPr lang="es-US" sz="1000" dirty="0">
                <a:solidFill>
                  <a:schemeClr val="tx1"/>
                </a:solidFill>
              </a:rPr>
              <a:t> (OBSS1)</a:t>
            </a:r>
            <a:endParaRPr kumimoji="0" lang="es-US" sz="1000" b="0" i="0" u="none" strike="noStrike" cap="none" normalizeH="0" baseline="0" dirty="0">
              <a:ln>
                <a:noFill/>
              </a:ln>
              <a:solidFill>
                <a:schemeClr val="tx1"/>
              </a:solidFill>
              <a:effectLst/>
              <a:latin typeface="Times New Roman" pitchFamily="16" charset="0"/>
              <a:ea typeface="MS Gothic" charset="-128"/>
            </a:endParaRPr>
          </a:p>
        </p:txBody>
      </p:sp>
      <p:sp>
        <p:nvSpPr>
          <p:cNvPr id="2" name="Title 1">
            <a:extLst>
              <a:ext uri="{FF2B5EF4-FFF2-40B4-BE49-F238E27FC236}">
                <a16:creationId xmlns:a16="http://schemas.microsoft.com/office/drawing/2014/main" id="{D57A783C-954C-02FA-5FF6-1C31EB1A9642}"/>
              </a:ext>
            </a:extLst>
          </p:cNvPr>
          <p:cNvSpPr>
            <a:spLocks noGrp="1"/>
          </p:cNvSpPr>
          <p:nvPr>
            <p:ph type="title"/>
          </p:nvPr>
        </p:nvSpPr>
        <p:spPr/>
        <p:txBody>
          <a:bodyPr/>
          <a:lstStyle/>
          <a:p>
            <a:r>
              <a:rPr lang="en-GB" dirty="0"/>
              <a:t>NPCA NAV Operation: Case 2 </a:t>
            </a:r>
            <a:endParaRPr lang="es-US" dirty="0"/>
          </a:p>
        </p:txBody>
      </p:sp>
      <p:sp>
        <p:nvSpPr>
          <p:cNvPr id="4" name="Slide Number Placeholder 3">
            <a:extLst>
              <a:ext uri="{FF2B5EF4-FFF2-40B4-BE49-F238E27FC236}">
                <a16:creationId xmlns:a16="http://schemas.microsoft.com/office/drawing/2014/main" id="{7F220C9A-9DDC-89F1-E1DD-E81C48B52A8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1137FC7-B3A1-F844-1D5E-257662DA57C2}"/>
              </a:ext>
            </a:extLst>
          </p:cNvPr>
          <p:cNvSpPr>
            <a:spLocks noGrp="1"/>
          </p:cNvSpPr>
          <p:nvPr>
            <p:ph type="ftr" idx="14"/>
          </p:nvPr>
        </p:nvSpPr>
        <p:spPr/>
        <p:txBody>
          <a:bodyPr/>
          <a:lstStyle/>
          <a:p>
            <a:r>
              <a:rPr lang="en-GB" dirty="0" err="1"/>
              <a:t>Jeongsoo</a:t>
            </a:r>
            <a:r>
              <a:rPr lang="en-GB" dirty="0"/>
              <a:t> Lee, KSTL</a:t>
            </a:r>
          </a:p>
        </p:txBody>
      </p:sp>
      <p:sp>
        <p:nvSpPr>
          <p:cNvPr id="6" name="Date Placeholder 5">
            <a:extLst>
              <a:ext uri="{FF2B5EF4-FFF2-40B4-BE49-F238E27FC236}">
                <a16:creationId xmlns:a16="http://schemas.microsoft.com/office/drawing/2014/main" id="{6E5602D3-221F-2604-4E5F-8B920534A126}"/>
              </a:ext>
            </a:extLst>
          </p:cNvPr>
          <p:cNvSpPr>
            <a:spLocks noGrp="1"/>
          </p:cNvSpPr>
          <p:nvPr>
            <p:ph type="dt" idx="15"/>
          </p:nvPr>
        </p:nvSpPr>
        <p:spPr/>
        <p:txBody>
          <a:bodyPr/>
          <a:lstStyle/>
          <a:p>
            <a:r>
              <a:rPr lang="en-US" dirty="0"/>
              <a:t>January 2025</a:t>
            </a:r>
            <a:endParaRPr lang="en-GB" dirty="0"/>
          </a:p>
        </p:txBody>
      </p:sp>
      <p:sp>
        <p:nvSpPr>
          <p:cNvPr id="3" name="Rectangle 2">
            <a:extLst>
              <a:ext uri="{FF2B5EF4-FFF2-40B4-BE49-F238E27FC236}">
                <a16:creationId xmlns:a16="http://schemas.microsoft.com/office/drawing/2014/main" id="{48A20620-FFA0-43E6-7F38-B76EAAECCBF5}"/>
              </a:ext>
            </a:extLst>
          </p:cNvPr>
          <p:cNvSpPr/>
          <p:nvPr/>
        </p:nvSpPr>
        <p:spPr bwMode="auto">
          <a:xfrm>
            <a:off x="10363200" y="4935201"/>
            <a:ext cx="914400" cy="849382"/>
          </a:xfrm>
          <a:prstGeom prst="rect">
            <a:avLst/>
          </a:prstGeom>
          <a:solidFill>
            <a:schemeClr val="accent3">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s-US" sz="1000" dirty="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s-US" sz="1000" dirty="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chemeClr val="tx1"/>
                </a:solidFill>
              </a:rPr>
              <a:t>Inter-BSS PPDU</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chemeClr val="tx1"/>
                </a:solidFill>
              </a:rPr>
              <a:t>(OBSS2)</a:t>
            </a:r>
          </a:p>
        </p:txBody>
      </p:sp>
      <p:sp>
        <p:nvSpPr>
          <p:cNvPr id="10" name="Rectangle 9">
            <a:extLst>
              <a:ext uri="{FF2B5EF4-FFF2-40B4-BE49-F238E27FC236}">
                <a16:creationId xmlns:a16="http://schemas.microsoft.com/office/drawing/2014/main" id="{E2A6F8A8-1E5E-813A-AFDB-DDEC4B75567A}"/>
              </a:ext>
            </a:extLst>
          </p:cNvPr>
          <p:cNvSpPr/>
          <p:nvPr/>
        </p:nvSpPr>
        <p:spPr bwMode="auto">
          <a:xfrm>
            <a:off x="1981201" y="5407091"/>
            <a:ext cx="914400" cy="744386"/>
          </a:xfrm>
          <a:prstGeom prst="rect">
            <a:avLst/>
          </a:prstGeom>
          <a:solidFill>
            <a:schemeClr val="accent3">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chemeClr val="tx1"/>
                </a:solidFill>
              </a:rPr>
              <a:t>Inter-BSS PPDU</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chemeClr val="tx1"/>
                </a:solidFill>
              </a:rPr>
              <a:t>(OBSS1)</a:t>
            </a:r>
          </a:p>
        </p:txBody>
      </p:sp>
      <p:cxnSp>
        <p:nvCxnSpPr>
          <p:cNvPr id="13" name="Straight Connector 12">
            <a:extLst>
              <a:ext uri="{FF2B5EF4-FFF2-40B4-BE49-F238E27FC236}">
                <a16:creationId xmlns:a16="http://schemas.microsoft.com/office/drawing/2014/main" id="{849D5D44-0184-7163-54C4-B3803A1735DB}"/>
              </a:ext>
            </a:extLst>
          </p:cNvPr>
          <p:cNvCxnSpPr>
            <a:cxnSpLocks/>
          </p:cNvCxnSpPr>
          <p:nvPr/>
        </p:nvCxnSpPr>
        <p:spPr bwMode="auto">
          <a:xfrm>
            <a:off x="914401" y="6151479"/>
            <a:ext cx="103610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Rectangle 13">
            <a:extLst>
              <a:ext uri="{FF2B5EF4-FFF2-40B4-BE49-F238E27FC236}">
                <a16:creationId xmlns:a16="http://schemas.microsoft.com/office/drawing/2014/main" id="{EA01AA98-0F46-777C-7B7D-39BF488B3FD4}"/>
              </a:ext>
            </a:extLst>
          </p:cNvPr>
          <p:cNvSpPr/>
          <p:nvPr/>
        </p:nvSpPr>
        <p:spPr bwMode="auto">
          <a:xfrm>
            <a:off x="914401" y="5922879"/>
            <a:ext cx="10361084" cy="228597"/>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s-US" sz="1000" b="0" i="0" u="none" strike="noStrike" cap="none" normalizeH="0" baseline="0" dirty="0" err="1">
                <a:ln>
                  <a:noFill/>
                </a:ln>
                <a:solidFill>
                  <a:schemeClr val="tx1"/>
                </a:solidFill>
                <a:effectLst/>
                <a:latin typeface="Times New Roman" pitchFamily="16" charset="0"/>
                <a:ea typeface="MS Gothic" charset="-128"/>
              </a:rPr>
              <a:t>Primary</a:t>
            </a:r>
            <a:r>
              <a:rPr kumimoji="0" lang="es-US" sz="1000" b="0" i="0" u="none" strike="noStrike" cap="none" normalizeH="0" baseline="0" dirty="0">
                <a:ln>
                  <a:noFill/>
                </a:ln>
                <a:solidFill>
                  <a:schemeClr val="tx1"/>
                </a:solidFill>
                <a:effectLst/>
                <a:latin typeface="Times New Roman" pitchFamily="16" charset="0"/>
                <a:ea typeface="MS Gothic" charset="-128"/>
              </a:rPr>
              <a:t> </a:t>
            </a:r>
            <a:r>
              <a:rPr kumimoji="0" lang="es-US" sz="1000" b="0" i="0" u="none" strike="noStrike" cap="none" normalizeH="0" baseline="0" dirty="0" err="1">
                <a:ln>
                  <a:noFill/>
                </a:ln>
                <a:solidFill>
                  <a:schemeClr val="tx1"/>
                </a:solidFill>
                <a:effectLst/>
                <a:latin typeface="Times New Roman" pitchFamily="16" charset="0"/>
                <a:ea typeface="MS Gothic" charset="-128"/>
              </a:rPr>
              <a:t>Channel</a:t>
            </a:r>
            <a:endParaRPr kumimoji="0" lang="es-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16" name="Straight Arrow Connector 15">
            <a:extLst>
              <a:ext uri="{FF2B5EF4-FFF2-40B4-BE49-F238E27FC236}">
                <a16:creationId xmlns:a16="http://schemas.microsoft.com/office/drawing/2014/main" id="{8A4C7150-681A-1D6A-A218-767B174380E0}"/>
              </a:ext>
            </a:extLst>
          </p:cNvPr>
          <p:cNvCxnSpPr>
            <a:cxnSpLocks/>
          </p:cNvCxnSpPr>
          <p:nvPr/>
        </p:nvCxnSpPr>
        <p:spPr bwMode="auto">
          <a:xfrm flipV="1">
            <a:off x="914400" y="4703679"/>
            <a:ext cx="0" cy="144779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7" name="Straight Arrow Connector 16">
            <a:extLst>
              <a:ext uri="{FF2B5EF4-FFF2-40B4-BE49-F238E27FC236}">
                <a16:creationId xmlns:a16="http://schemas.microsoft.com/office/drawing/2014/main" id="{91B7F97F-9491-A91A-3B02-A0232EA132A7}"/>
              </a:ext>
            </a:extLst>
          </p:cNvPr>
          <p:cNvCxnSpPr>
            <a:cxnSpLocks/>
          </p:cNvCxnSpPr>
          <p:nvPr/>
        </p:nvCxnSpPr>
        <p:spPr bwMode="auto">
          <a:xfrm>
            <a:off x="914400" y="6151476"/>
            <a:ext cx="10653183"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8" name="TextBox 17">
            <a:extLst>
              <a:ext uri="{FF2B5EF4-FFF2-40B4-BE49-F238E27FC236}">
                <a16:creationId xmlns:a16="http://schemas.microsoft.com/office/drawing/2014/main" id="{50A73A6F-2026-60B8-C5D3-B079C0D65504}"/>
              </a:ext>
            </a:extLst>
          </p:cNvPr>
          <p:cNvSpPr txBox="1"/>
          <p:nvPr/>
        </p:nvSpPr>
        <p:spPr>
          <a:xfrm>
            <a:off x="4734929" y="5373435"/>
            <a:ext cx="441146" cy="246221"/>
          </a:xfrm>
          <a:prstGeom prst="rect">
            <a:avLst/>
          </a:prstGeom>
          <a:noFill/>
        </p:spPr>
        <p:txBody>
          <a:bodyPr wrap="none" rtlCol="0">
            <a:spAutoFit/>
          </a:bodyPr>
          <a:lstStyle/>
          <a:p>
            <a:r>
              <a:rPr lang="es-US" sz="1000" b="1" dirty="0">
                <a:solidFill>
                  <a:schemeClr val="tx1"/>
                </a:solidFill>
              </a:rPr>
              <a:t>……</a:t>
            </a:r>
          </a:p>
        </p:txBody>
      </p:sp>
      <p:cxnSp>
        <p:nvCxnSpPr>
          <p:cNvPr id="21" name="Connector: Curved 20">
            <a:extLst>
              <a:ext uri="{FF2B5EF4-FFF2-40B4-BE49-F238E27FC236}">
                <a16:creationId xmlns:a16="http://schemas.microsoft.com/office/drawing/2014/main" id="{A7BA72A0-7D4C-9AEF-B3BC-E11A8589568E}"/>
              </a:ext>
            </a:extLst>
          </p:cNvPr>
          <p:cNvCxnSpPr>
            <a:cxnSpLocks/>
          </p:cNvCxnSpPr>
          <p:nvPr/>
        </p:nvCxnSpPr>
        <p:spPr bwMode="auto">
          <a:xfrm rot="10800000" flipH="1">
            <a:off x="2895600" y="5027127"/>
            <a:ext cx="356458" cy="1029483"/>
          </a:xfrm>
          <a:prstGeom prst="curvedConnector4">
            <a:avLst>
              <a:gd name="adj1" fmla="val 39515"/>
              <a:gd name="adj2" fmla="val 99551"/>
            </a:avLst>
          </a:prstGeom>
          <a:solidFill>
            <a:srgbClr val="00B8FF"/>
          </a:solidFill>
          <a:ln w="9525" cap="flat" cmpd="sng" algn="ctr">
            <a:solidFill>
              <a:srgbClr val="FF0000"/>
            </a:solidFill>
            <a:prstDash val="solid"/>
            <a:round/>
            <a:headEnd type="none" w="med" len="med"/>
            <a:tailEnd type="triangle"/>
          </a:ln>
          <a:effectLst/>
        </p:spPr>
      </p:cxnSp>
      <p:sp>
        <p:nvSpPr>
          <p:cNvPr id="27" name="TextBox 26">
            <a:extLst>
              <a:ext uri="{FF2B5EF4-FFF2-40B4-BE49-F238E27FC236}">
                <a16:creationId xmlns:a16="http://schemas.microsoft.com/office/drawing/2014/main" id="{97476DE0-5FED-EC25-0FA5-88844ACCF1FC}"/>
              </a:ext>
            </a:extLst>
          </p:cNvPr>
          <p:cNvSpPr txBox="1"/>
          <p:nvPr/>
        </p:nvSpPr>
        <p:spPr>
          <a:xfrm>
            <a:off x="6400121" y="4934630"/>
            <a:ext cx="3201079" cy="246221"/>
          </a:xfrm>
          <a:prstGeom prst="rect">
            <a:avLst/>
          </a:prstGeom>
          <a:noFill/>
        </p:spPr>
        <p:txBody>
          <a:bodyPr wrap="square">
            <a:spAutoFit/>
          </a:bodyPr>
          <a:lstStyle/>
          <a:p>
            <a:pPr algn="ctr"/>
            <a:r>
              <a:rPr lang="es-US" sz="1000" dirty="0">
                <a:solidFill>
                  <a:srgbClr val="FF0000"/>
                </a:solidFill>
              </a:rPr>
              <a:t>Intra-BSS NAV </a:t>
            </a:r>
            <a:r>
              <a:rPr lang="es-US" sz="1000" dirty="0" err="1">
                <a:solidFill>
                  <a:srgbClr val="FF0000"/>
                </a:solidFill>
              </a:rPr>
              <a:t>for</a:t>
            </a:r>
            <a:r>
              <a:rPr lang="es-US" sz="1000" dirty="0">
                <a:solidFill>
                  <a:srgbClr val="FF0000"/>
                </a:solidFill>
              </a:rPr>
              <a:t> NPCA </a:t>
            </a:r>
            <a:r>
              <a:rPr lang="es-US" sz="1000" dirty="0" err="1">
                <a:solidFill>
                  <a:srgbClr val="FF0000"/>
                </a:solidFill>
              </a:rPr>
              <a:t>Primary</a:t>
            </a:r>
            <a:r>
              <a:rPr lang="es-US" sz="1000" dirty="0">
                <a:solidFill>
                  <a:srgbClr val="FF0000"/>
                </a:solidFill>
              </a:rPr>
              <a:t> </a:t>
            </a:r>
            <a:r>
              <a:rPr lang="es-US" sz="1000" dirty="0" err="1">
                <a:solidFill>
                  <a:srgbClr val="FF0000"/>
                </a:solidFill>
              </a:rPr>
              <a:t>Channel</a:t>
            </a:r>
            <a:endParaRPr lang="es-US" sz="1000" dirty="0">
              <a:solidFill>
                <a:srgbClr val="FF0000"/>
              </a:solidFill>
            </a:endParaRPr>
          </a:p>
        </p:txBody>
      </p:sp>
      <p:sp>
        <p:nvSpPr>
          <p:cNvPr id="12" name="Rectangle 11">
            <a:extLst>
              <a:ext uri="{FF2B5EF4-FFF2-40B4-BE49-F238E27FC236}">
                <a16:creationId xmlns:a16="http://schemas.microsoft.com/office/drawing/2014/main" id="{D502E659-9B74-A5E7-AE7A-B58505DA99E1}"/>
              </a:ext>
            </a:extLst>
          </p:cNvPr>
          <p:cNvSpPr/>
          <p:nvPr/>
        </p:nvSpPr>
        <p:spPr bwMode="auto">
          <a:xfrm>
            <a:off x="5410200" y="4935417"/>
            <a:ext cx="914400" cy="852523"/>
          </a:xfrm>
          <a:prstGeom prst="rect">
            <a:avLst/>
          </a:prstGeom>
          <a:solidFill>
            <a:schemeClr val="accent3">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s-US" sz="1000" dirty="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s-US" sz="1000" dirty="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rgbClr val="FF0000"/>
                </a:solidFill>
              </a:rPr>
              <a:t>Inter-BSS PPDU</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rgbClr val="FF0000"/>
                </a:solidFill>
              </a:rPr>
              <a:t>(OBSS2)</a:t>
            </a:r>
          </a:p>
        </p:txBody>
      </p:sp>
      <p:sp>
        <p:nvSpPr>
          <p:cNvPr id="15" name="Rectangle 14">
            <a:extLst>
              <a:ext uri="{FF2B5EF4-FFF2-40B4-BE49-F238E27FC236}">
                <a16:creationId xmlns:a16="http://schemas.microsoft.com/office/drawing/2014/main" id="{1AB793D3-F0E7-901C-D605-E87783039C9E}"/>
              </a:ext>
            </a:extLst>
          </p:cNvPr>
          <p:cNvSpPr/>
          <p:nvPr/>
        </p:nvSpPr>
        <p:spPr bwMode="auto">
          <a:xfrm>
            <a:off x="914400" y="4932276"/>
            <a:ext cx="10361084" cy="228597"/>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s-US" sz="1000" b="0" i="0" u="none" strike="noStrike" cap="none" normalizeH="0" baseline="0" dirty="0">
                <a:ln>
                  <a:noFill/>
                </a:ln>
                <a:solidFill>
                  <a:schemeClr val="tx1"/>
                </a:solidFill>
                <a:effectLst/>
                <a:latin typeface="Times New Roman" pitchFamily="16" charset="0"/>
                <a:ea typeface="MS Gothic" charset="-128"/>
              </a:rPr>
              <a:t>NPCA </a:t>
            </a:r>
            <a:r>
              <a:rPr kumimoji="0" lang="es-US" sz="1000" b="0" i="0" u="none" strike="noStrike" cap="none" normalizeH="0" baseline="0" dirty="0" err="1">
                <a:ln>
                  <a:noFill/>
                </a:ln>
                <a:solidFill>
                  <a:schemeClr val="tx1"/>
                </a:solidFill>
                <a:effectLst/>
                <a:latin typeface="Times New Roman" pitchFamily="16" charset="0"/>
                <a:ea typeface="MS Gothic" charset="-128"/>
              </a:rPr>
              <a:t>Primary</a:t>
            </a:r>
            <a:r>
              <a:rPr kumimoji="0" lang="es-US" sz="1000" b="0" i="0" u="none" strike="noStrike" cap="none" normalizeH="0" baseline="0" dirty="0">
                <a:ln>
                  <a:noFill/>
                </a:ln>
                <a:solidFill>
                  <a:schemeClr val="tx1"/>
                </a:solidFill>
                <a:effectLst/>
                <a:latin typeface="Times New Roman" pitchFamily="16" charset="0"/>
                <a:ea typeface="MS Gothic" charset="-128"/>
              </a:rPr>
              <a:t> </a:t>
            </a:r>
            <a:r>
              <a:rPr kumimoji="0" lang="es-US" sz="1000" b="0" i="0" u="none" strike="noStrike" cap="none" normalizeH="0" baseline="0" dirty="0" err="1">
                <a:ln>
                  <a:noFill/>
                </a:ln>
                <a:solidFill>
                  <a:schemeClr val="tx1"/>
                </a:solidFill>
                <a:effectLst/>
                <a:latin typeface="Times New Roman" pitchFamily="16" charset="0"/>
                <a:ea typeface="MS Gothic" charset="-128"/>
              </a:rPr>
              <a:t>Channel</a:t>
            </a:r>
            <a:endParaRPr kumimoji="0" lang="es-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29" name="Straight Arrow Connector 28">
            <a:extLst>
              <a:ext uri="{FF2B5EF4-FFF2-40B4-BE49-F238E27FC236}">
                <a16:creationId xmlns:a16="http://schemas.microsoft.com/office/drawing/2014/main" id="{8AC88362-5323-23B3-203D-ADDE9E92B1B1}"/>
              </a:ext>
            </a:extLst>
          </p:cNvPr>
          <p:cNvCxnSpPr>
            <a:cxnSpLocks/>
          </p:cNvCxnSpPr>
          <p:nvPr/>
        </p:nvCxnSpPr>
        <p:spPr bwMode="auto">
          <a:xfrm>
            <a:off x="5390486" y="4797500"/>
            <a:ext cx="5884998" cy="0"/>
          </a:xfrm>
          <a:prstGeom prst="straightConnector1">
            <a:avLst/>
          </a:prstGeom>
          <a:solidFill>
            <a:srgbClr val="00B8FF"/>
          </a:solidFill>
          <a:ln w="9525" cap="flat" cmpd="sng" algn="ctr">
            <a:solidFill>
              <a:schemeClr val="tx1"/>
            </a:solidFill>
            <a:prstDash val="solid"/>
            <a:round/>
            <a:headEnd type="arrow" w="med" len="med"/>
            <a:tailEnd type="arrow" w="med" len="med"/>
          </a:ln>
          <a:effectLst/>
        </p:spPr>
      </p:cxnSp>
      <p:sp>
        <p:nvSpPr>
          <p:cNvPr id="20" name="Trapezoid 19">
            <a:extLst>
              <a:ext uri="{FF2B5EF4-FFF2-40B4-BE49-F238E27FC236}">
                <a16:creationId xmlns:a16="http://schemas.microsoft.com/office/drawing/2014/main" id="{55381451-AE7F-CBE7-02E3-D6B2B3602F84}"/>
              </a:ext>
            </a:extLst>
          </p:cNvPr>
          <p:cNvSpPr/>
          <p:nvPr/>
        </p:nvSpPr>
        <p:spPr bwMode="auto">
          <a:xfrm>
            <a:off x="6323242" y="4932276"/>
            <a:ext cx="4952242" cy="240808"/>
          </a:xfrm>
          <a:prstGeom prst="trapezoid">
            <a:avLst/>
          </a:prstGeom>
          <a:solidFill>
            <a:schemeClr val="accent3">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rgbClr val="FF0000"/>
                </a:solidFill>
              </a:rPr>
              <a:t>   Basic NAV </a:t>
            </a:r>
            <a:r>
              <a:rPr lang="es-US" sz="1000" dirty="0" err="1">
                <a:solidFill>
                  <a:srgbClr val="FF0000"/>
                </a:solidFill>
              </a:rPr>
              <a:t>for</a:t>
            </a:r>
            <a:r>
              <a:rPr lang="es-US" sz="1000" dirty="0">
                <a:solidFill>
                  <a:srgbClr val="FF0000"/>
                </a:solidFill>
              </a:rPr>
              <a:t> NPCA </a:t>
            </a:r>
            <a:r>
              <a:rPr lang="es-US" sz="1000" dirty="0" err="1">
                <a:solidFill>
                  <a:srgbClr val="FF0000"/>
                </a:solidFill>
              </a:rPr>
              <a:t>Primary</a:t>
            </a:r>
            <a:r>
              <a:rPr lang="es-US" sz="1000" dirty="0">
                <a:solidFill>
                  <a:srgbClr val="FF0000"/>
                </a:solidFill>
              </a:rPr>
              <a:t> </a:t>
            </a:r>
            <a:r>
              <a:rPr lang="es-US" sz="1000" dirty="0" err="1">
                <a:solidFill>
                  <a:srgbClr val="FF0000"/>
                </a:solidFill>
              </a:rPr>
              <a:t>Channel</a:t>
            </a:r>
            <a:r>
              <a:rPr lang="es-US" sz="1000" dirty="0">
                <a:solidFill>
                  <a:srgbClr val="FF0000"/>
                </a:solidFill>
              </a:rPr>
              <a:t> (OBSS2)</a:t>
            </a:r>
            <a:endParaRPr kumimoji="0" lang="es-US" sz="1000" b="0" i="0" u="none" strike="noStrike" cap="none" normalizeH="0" baseline="0" dirty="0">
              <a:ln>
                <a:noFill/>
              </a:ln>
              <a:solidFill>
                <a:srgbClr val="FF0000"/>
              </a:solidFill>
              <a:effectLst/>
              <a:latin typeface="Times New Roman" pitchFamily="16" charset="0"/>
              <a:ea typeface="MS Gothic" charset="-128"/>
            </a:endParaRPr>
          </a:p>
        </p:txBody>
      </p:sp>
      <p:cxnSp>
        <p:nvCxnSpPr>
          <p:cNvPr id="23" name="Connector: Curved 22">
            <a:extLst>
              <a:ext uri="{FF2B5EF4-FFF2-40B4-BE49-F238E27FC236}">
                <a16:creationId xmlns:a16="http://schemas.microsoft.com/office/drawing/2014/main" id="{52ECFAC4-9AD3-6962-048F-855873443B78}"/>
              </a:ext>
            </a:extLst>
          </p:cNvPr>
          <p:cNvCxnSpPr>
            <a:cxnSpLocks/>
          </p:cNvCxnSpPr>
          <p:nvPr/>
        </p:nvCxnSpPr>
        <p:spPr bwMode="auto">
          <a:xfrm rot="16200000" flipH="1">
            <a:off x="5880629" y="5451772"/>
            <a:ext cx="1060830" cy="174246"/>
          </a:xfrm>
          <a:prstGeom prst="curvedConnector3">
            <a:avLst>
              <a:gd name="adj1" fmla="val 100499"/>
            </a:avLst>
          </a:prstGeom>
          <a:solidFill>
            <a:srgbClr val="00B8FF"/>
          </a:solidFill>
          <a:ln w="9525" cap="flat" cmpd="sng" algn="ctr">
            <a:solidFill>
              <a:srgbClr val="FF0000"/>
            </a:solidFill>
            <a:prstDash val="solid"/>
            <a:round/>
            <a:headEnd type="none" w="med" len="med"/>
            <a:tailEnd type="triangle"/>
          </a:ln>
          <a:effectLst/>
        </p:spPr>
      </p:cxnSp>
      <p:sp>
        <p:nvSpPr>
          <p:cNvPr id="24" name="TextBox 23">
            <a:extLst>
              <a:ext uri="{FF2B5EF4-FFF2-40B4-BE49-F238E27FC236}">
                <a16:creationId xmlns:a16="http://schemas.microsoft.com/office/drawing/2014/main" id="{AF9B1E90-8197-3B2D-377F-7E5EEE96C759}"/>
              </a:ext>
            </a:extLst>
          </p:cNvPr>
          <p:cNvSpPr txBox="1"/>
          <p:nvPr/>
        </p:nvSpPr>
        <p:spPr>
          <a:xfrm>
            <a:off x="6431826" y="5933499"/>
            <a:ext cx="2206627" cy="246221"/>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u="sng" dirty="0" err="1">
                <a:solidFill>
                  <a:srgbClr val="FF0000"/>
                </a:solidFill>
                <a:highlight>
                  <a:srgbClr val="00FF00"/>
                </a:highlight>
              </a:rPr>
              <a:t>Switching</a:t>
            </a:r>
            <a:r>
              <a:rPr lang="es-US" sz="1000" u="sng" dirty="0">
                <a:solidFill>
                  <a:srgbClr val="FF0000"/>
                </a:solidFill>
                <a:highlight>
                  <a:srgbClr val="00FF00"/>
                </a:highlight>
              </a:rPr>
              <a:t> back </a:t>
            </a:r>
            <a:r>
              <a:rPr lang="es-US" sz="1000" u="sng" dirty="0" err="1">
                <a:solidFill>
                  <a:srgbClr val="FF0000"/>
                </a:solidFill>
                <a:highlight>
                  <a:srgbClr val="00FF00"/>
                </a:highlight>
              </a:rPr>
              <a:t>to</a:t>
            </a:r>
            <a:r>
              <a:rPr lang="es-US" sz="1000" u="sng" dirty="0">
                <a:solidFill>
                  <a:srgbClr val="FF0000"/>
                </a:solidFill>
                <a:highlight>
                  <a:srgbClr val="00FF00"/>
                </a:highlight>
              </a:rPr>
              <a:t> </a:t>
            </a:r>
            <a:r>
              <a:rPr lang="es-US" sz="1000" u="sng" dirty="0" err="1">
                <a:solidFill>
                  <a:srgbClr val="FF0000"/>
                </a:solidFill>
                <a:highlight>
                  <a:srgbClr val="00FF00"/>
                </a:highlight>
              </a:rPr>
              <a:t>the</a:t>
            </a:r>
            <a:r>
              <a:rPr lang="es-US" sz="1000" u="sng" dirty="0">
                <a:solidFill>
                  <a:srgbClr val="FF0000"/>
                </a:solidFill>
                <a:highlight>
                  <a:srgbClr val="00FF00"/>
                </a:highlight>
              </a:rPr>
              <a:t> </a:t>
            </a:r>
            <a:r>
              <a:rPr lang="es-US" sz="1000" u="sng" dirty="0" err="1">
                <a:solidFill>
                  <a:srgbClr val="FF0000"/>
                </a:solidFill>
                <a:highlight>
                  <a:srgbClr val="00FF00"/>
                </a:highlight>
              </a:rPr>
              <a:t>primary</a:t>
            </a:r>
            <a:r>
              <a:rPr lang="es-US" sz="1000" u="sng" dirty="0">
                <a:solidFill>
                  <a:srgbClr val="FF0000"/>
                </a:solidFill>
                <a:highlight>
                  <a:srgbClr val="00FF00"/>
                </a:highlight>
              </a:rPr>
              <a:t> </a:t>
            </a:r>
            <a:r>
              <a:rPr lang="es-US" sz="1000" u="sng" dirty="0" err="1">
                <a:solidFill>
                  <a:srgbClr val="FF0000"/>
                </a:solidFill>
                <a:highlight>
                  <a:srgbClr val="00FF00"/>
                </a:highlight>
              </a:rPr>
              <a:t>channel</a:t>
            </a:r>
            <a:endParaRPr lang="es-US" sz="1000" u="sng" dirty="0">
              <a:solidFill>
                <a:srgbClr val="FF0000"/>
              </a:solidFill>
              <a:highlight>
                <a:srgbClr val="00FF00"/>
              </a:highlight>
            </a:endParaRPr>
          </a:p>
        </p:txBody>
      </p:sp>
      <p:sp>
        <p:nvSpPr>
          <p:cNvPr id="25" name="TextBox 24">
            <a:extLst>
              <a:ext uri="{FF2B5EF4-FFF2-40B4-BE49-F238E27FC236}">
                <a16:creationId xmlns:a16="http://schemas.microsoft.com/office/drawing/2014/main" id="{B1B3F336-749B-AF91-7456-8D618ED8BAB3}"/>
              </a:ext>
            </a:extLst>
          </p:cNvPr>
          <p:cNvSpPr txBox="1"/>
          <p:nvPr/>
        </p:nvSpPr>
        <p:spPr>
          <a:xfrm>
            <a:off x="3189904" y="4917147"/>
            <a:ext cx="2282450" cy="246221"/>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u="sng" dirty="0" err="1">
                <a:solidFill>
                  <a:srgbClr val="FF0000"/>
                </a:solidFill>
                <a:highlight>
                  <a:srgbClr val="00FF00"/>
                </a:highlight>
              </a:rPr>
              <a:t>Switching</a:t>
            </a:r>
            <a:r>
              <a:rPr lang="es-US" sz="1000" u="sng" dirty="0">
                <a:solidFill>
                  <a:srgbClr val="FF0000"/>
                </a:solidFill>
                <a:highlight>
                  <a:srgbClr val="00FF00"/>
                </a:highlight>
              </a:rPr>
              <a:t> </a:t>
            </a:r>
            <a:r>
              <a:rPr lang="es-US" sz="1000" u="sng" dirty="0" err="1">
                <a:solidFill>
                  <a:srgbClr val="FF0000"/>
                </a:solidFill>
                <a:highlight>
                  <a:srgbClr val="00FF00"/>
                </a:highlight>
              </a:rPr>
              <a:t>to</a:t>
            </a:r>
            <a:r>
              <a:rPr lang="es-US" sz="1000" u="sng" dirty="0">
                <a:solidFill>
                  <a:srgbClr val="FF0000"/>
                </a:solidFill>
                <a:highlight>
                  <a:srgbClr val="00FF00"/>
                </a:highlight>
              </a:rPr>
              <a:t> </a:t>
            </a:r>
            <a:r>
              <a:rPr lang="es-US" sz="1000" u="sng" dirty="0" err="1">
                <a:solidFill>
                  <a:srgbClr val="FF0000"/>
                </a:solidFill>
                <a:highlight>
                  <a:srgbClr val="00FF00"/>
                </a:highlight>
              </a:rPr>
              <a:t>the</a:t>
            </a:r>
            <a:r>
              <a:rPr lang="es-US" sz="1000" u="sng" dirty="0">
                <a:solidFill>
                  <a:srgbClr val="FF0000"/>
                </a:solidFill>
                <a:highlight>
                  <a:srgbClr val="00FF00"/>
                </a:highlight>
              </a:rPr>
              <a:t> NPCA </a:t>
            </a:r>
            <a:r>
              <a:rPr lang="es-US" sz="1000" u="sng" dirty="0" err="1">
                <a:solidFill>
                  <a:srgbClr val="FF0000"/>
                </a:solidFill>
                <a:highlight>
                  <a:srgbClr val="00FF00"/>
                </a:highlight>
              </a:rPr>
              <a:t>primary</a:t>
            </a:r>
            <a:r>
              <a:rPr lang="es-US" sz="1000" u="sng" dirty="0">
                <a:solidFill>
                  <a:srgbClr val="FF0000"/>
                </a:solidFill>
                <a:highlight>
                  <a:srgbClr val="00FF00"/>
                </a:highlight>
              </a:rPr>
              <a:t> </a:t>
            </a:r>
            <a:r>
              <a:rPr lang="es-US" sz="1000" u="sng" dirty="0" err="1">
                <a:solidFill>
                  <a:srgbClr val="FF0000"/>
                </a:solidFill>
                <a:highlight>
                  <a:srgbClr val="00FF00"/>
                </a:highlight>
              </a:rPr>
              <a:t>channel</a:t>
            </a:r>
            <a:endParaRPr lang="es-US" sz="1000" u="sng" dirty="0">
              <a:solidFill>
                <a:srgbClr val="FF0000"/>
              </a:solidFill>
              <a:highlight>
                <a:srgbClr val="00FF00"/>
              </a:highlight>
            </a:endParaRPr>
          </a:p>
        </p:txBody>
      </p:sp>
      <p:sp>
        <p:nvSpPr>
          <p:cNvPr id="33" name="TextBox 32">
            <a:extLst>
              <a:ext uri="{FF2B5EF4-FFF2-40B4-BE49-F238E27FC236}">
                <a16:creationId xmlns:a16="http://schemas.microsoft.com/office/drawing/2014/main" id="{71DD7DB1-400B-78D2-2991-CBEA86A69ACF}"/>
              </a:ext>
            </a:extLst>
          </p:cNvPr>
          <p:cNvSpPr txBox="1"/>
          <p:nvPr/>
        </p:nvSpPr>
        <p:spPr>
          <a:xfrm>
            <a:off x="5446525" y="4572000"/>
            <a:ext cx="5754874" cy="246221"/>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s-US" sz="1000" b="0" i="0" u="none" strike="noStrike" cap="none" normalizeH="0" baseline="0" dirty="0">
                <a:ln>
                  <a:noFill/>
                </a:ln>
                <a:solidFill>
                  <a:schemeClr val="tx1"/>
                </a:solidFill>
                <a:effectLst/>
                <a:latin typeface="Times New Roman" pitchFamily="16" charset="0"/>
                <a:ea typeface="MS Gothic" charset="-128"/>
              </a:rPr>
              <a:t>OBSS2 TXOP</a:t>
            </a:r>
          </a:p>
        </p:txBody>
      </p:sp>
    </p:spTree>
    <p:extLst>
      <p:ext uri="{BB962C8B-B14F-4D97-AF65-F5344CB8AC3E}">
        <p14:creationId xmlns:p14="http://schemas.microsoft.com/office/powerpoint/2010/main" val="2223749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1EB15D-BF23-E460-3067-DF74A1B7CDC8}"/>
            </a:ext>
          </a:extLst>
        </p:cNvPr>
        <p:cNvGrpSpPr/>
        <p:nvPr/>
      </p:nvGrpSpPr>
      <p:grpSpPr>
        <a:xfrm>
          <a:off x="0" y="0"/>
          <a:ext cx="0" cy="0"/>
          <a:chOff x="0" y="0"/>
          <a:chExt cx="0" cy="0"/>
        </a:xfrm>
      </p:grpSpPr>
      <p:sp>
        <p:nvSpPr>
          <p:cNvPr id="9" name="Rectangle 2">
            <a:extLst>
              <a:ext uri="{FF2B5EF4-FFF2-40B4-BE49-F238E27FC236}">
                <a16:creationId xmlns:a16="http://schemas.microsoft.com/office/drawing/2014/main" id="{9B057036-9ABA-6BA8-C06A-1BA9F1B8D094}"/>
              </a:ext>
            </a:extLst>
          </p:cNvPr>
          <p:cNvSpPr>
            <a:spLocks noGrp="1" noChangeArrowheads="1"/>
          </p:cNvSpPr>
          <p:nvPr>
            <p:ph idx="1"/>
          </p:nvPr>
        </p:nvSpPr>
        <p:spPr>
          <a:xfrm>
            <a:off x="914401" y="1751015"/>
            <a:ext cx="10361084" cy="4724400"/>
          </a:xfrm>
          <a:ln/>
        </p:spPr>
        <p:txBody>
          <a:bodyPr/>
          <a:lstStyle/>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For example, </a:t>
            </a:r>
          </a:p>
          <a:p>
            <a:pPr marL="80010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u="sng" dirty="0"/>
              <a:t>A STA accessing the NPCA primary channel</a:t>
            </a:r>
            <a:r>
              <a:rPr lang="en-US" dirty="0"/>
              <a:t> receives an inter-BSS PPDU occupying both the primary channel and the NPCA primary channel. </a:t>
            </a:r>
          </a:p>
          <a:p>
            <a:pPr marL="80010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In this case, the STA should update the NAV counters for the primary channel and NPCA primary channel and it switches back to the primary channel if the remaining time after the NAV of the NPCA primary channel is less than the duration of the OBSS activity on the Primary Channel.</a:t>
            </a:r>
          </a:p>
        </p:txBody>
      </p:sp>
      <p:sp>
        <p:nvSpPr>
          <p:cNvPr id="7" name="Rectangle 6">
            <a:extLst>
              <a:ext uri="{FF2B5EF4-FFF2-40B4-BE49-F238E27FC236}">
                <a16:creationId xmlns:a16="http://schemas.microsoft.com/office/drawing/2014/main" id="{FFC32EA6-B461-BFD7-F889-D9E4E4B16623}"/>
              </a:ext>
            </a:extLst>
          </p:cNvPr>
          <p:cNvSpPr/>
          <p:nvPr/>
        </p:nvSpPr>
        <p:spPr bwMode="auto">
          <a:xfrm>
            <a:off x="6380408" y="4713057"/>
            <a:ext cx="914400" cy="1216059"/>
          </a:xfrm>
          <a:prstGeom prst="rect">
            <a:avLst/>
          </a:prstGeom>
          <a:solidFill>
            <a:schemeClr val="accent3">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s-US" sz="1000" dirty="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s-US" sz="1000" dirty="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s-US" sz="1000" dirty="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chemeClr val="tx1"/>
                </a:solidFill>
              </a:rPr>
              <a:t>Inter-BSS PPDU</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chemeClr val="tx1"/>
                </a:solidFill>
              </a:rPr>
              <a:t>(OBSS2)</a:t>
            </a:r>
          </a:p>
        </p:txBody>
      </p:sp>
      <p:sp>
        <p:nvSpPr>
          <p:cNvPr id="11" name="Rectangle 10">
            <a:extLst>
              <a:ext uri="{FF2B5EF4-FFF2-40B4-BE49-F238E27FC236}">
                <a16:creationId xmlns:a16="http://schemas.microsoft.com/office/drawing/2014/main" id="{324790CE-3D55-0F7C-6F66-EB6A3F02A1A9}"/>
              </a:ext>
            </a:extLst>
          </p:cNvPr>
          <p:cNvSpPr/>
          <p:nvPr/>
        </p:nvSpPr>
        <p:spPr bwMode="auto">
          <a:xfrm>
            <a:off x="2955638" y="5181591"/>
            <a:ext cx="914400" cy="732833"/>
          </a:xfrm>
          <a:prstGeom prst="rect">
            <a:avLst/>
          </a:prstGeom>
          <a:solidFill>
            <a:schemeClr val="accent3">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chemeClr val="tx1"/>
                </a:solidFill>
              </a:rPr>
              <a:t>Inter-BSS PPDU</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chemeClr val="tx1"/>
                </a:solidFill>
              </a:rPr>
              <a:t>(OBSS1)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s-US" sz="1000" dirty="0">
              <a:solidFill>
                <a:schemeClr val="tx1"/>
              </a:solidFill>
            </a:endParaRPr>
          </a:p>
        </p:txBody>
      </p:sp>
      <p:sp>
        <p:nvSpPr>
          <p:cNvPr id="19" name="Trapezoid 18">
            <a:extLst>
              <a:ext uri="{FF2B5EF4-FFF2-40B4-BE49-F238E27FC236}">
                <a16:creationId xmlns:a16="http://schemas.microsoft.com/office/drawing/2014/main" id="{BDAA3E30-9D7D-1989-B93C-9317E31951FF}"/>
              </a:ext>
            </a:extLst>
          </p:cNvPr>
          <p:cNvSpPr/>
          <p:nvPr/>
        </p:nvSpPr>
        <p:spPr bwMode="auto">
          <a:xfrm>
            <a:off x="2895600" y="5697383"/>
            <a:ext cx="7467592" cy="227022"/>
          </a:xfrm>
          <a:prstGeom prst="trapezoid">
            <a:avLst/>
          </a:prstGeom>
          <a:solidFill>
            <a:schemeClr val="accent3">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chemeClr val="tx1"/>
                </a:solidFill>
              </a:rPr>
              <a:t>   Basic NAV </a:t>
            </a:r>
            <a:r>
              <a:rPr lang="es-US" sz="1000" dirty="0" err="1">
                <a:solidFill>
                  <a:schemeClr val="tx1"/>
                </a:solidFill>
              </a:rPr>
              <a:t>for</a:t>
            </a:r>
            <a:r>
              <a:rPr lang="es-US" sz="1000" dirty="0">
                <a:solidFill>
                  <a:schemeClr val="tx1"/>
                </a:solidFill>
              </a:rPr>
              <a:t> </a:t>
            </a:r>
            <a:r>
              <a:rPr lang="es-US" sz="1000" dirty="0" err="1">
                <a:solidFill>
                  <a:schemeClr val="tx1"/>
                </a:solidFill>
              </a:rPr>
              <a:t>Primary</a:t>
            </a:r>
            <a:r>
              <a:rPr lang="es-US" sz="1000" dirty="0">
                <a:solidFill>
                  <a:schemeClr val="tx1"/>
                </a:solidFill>
              </a:rPr>
              <a:t> </a:t>
            </a:r>
            <a:r>
              <a:rPr lang="es-US" sz="1000" dirty="0" err="1">
                <a:solidFill>
                  <a:schemeClr val="tx1"/>
                </a:solidFill>
              </a:rPr>
              <a:t>Channel</a:t>
            </a:r>
            <a:r>
              <a:rPr lang="es-US" sz="1000" dirty="0">
                <a:solidFill>
                  <a:schemeClr val="tx1"/>
                </a:solidFill>
              </a:rPr>
              <a:t> (OBSS1)</a:t>
            </a:r>
            <a:endParaRPr kumimoji="0" lang="es-US" sz="1000" b="0" i="0" u="none" strike="noStrike" cap="none" normalizeH="0" baseline="0" dirty="0">
              <a:ln>
                <a:noFill/>
              </a:ln>
              <a:solidFill>
                <a:schemeClr val="tx1"/>
              </a:solidFill>
              <a:effectLst/>
              <a:latin typeface="Times New Roman" pitchFamily="16" charset="0"/>
              <a:ea typeface="MS Gothic" charset="-128"/>
            </a:endParaRPr>
          </a:p>
        </p:txBody>
      </p:sp>
      <p:sp>
        <p:nvSpPr>
          <p:cNvPr id="2" name="Title 1">
            <a:extLst>
              <a:ext uri="{FF2B5EF4-FFF2-40B4-BE49-F238E27FC236}">
                <a16:creationId xmlns:a16="http://schemas.microsoft.com/office/drawing/2014/main" id="{68606DF8-A981-ADBC-A9D8-D7B486410D15}"/>
              </a:ext>
            </a:extLst>
          </p:cNvPr>
          <p:cNvSpPr>
            <a:spLocks noGrp="1"/>
          </p:cNvSpPr>
          <p:nvPr>
            <p:ph type="title"/>
          </p:nvPr>
        </p:nvSpPr>
        <p:spPr/>
        <p:txBody>
          <a:bodyPr/>
          <a:lstStyle/>
          <a:p>
            <a:r>
              <a:rPr lang="en-GB" dirty="0"/>
              <a:t>NPCA NAV Operation: Case 2 </a:t>
            </a:r>
            <a:endParaRPr lang="es-US" dirty="0"/>
          </a:p>
        </p:txBody>
      </p:sp>
      <p:sp>
        <p:nvSpPr>
          <p:cNvPr id="4" name="Slide Number Placeholder 3">
            <a:extLst>
              <a:ext uri="{FF2B5EF4-FFF2-40B4-BE49-F238E27FC236}">
                <a16:creationId xmlns:a16="http://schemas.microsoft.com/office/drawing/2014/main" id="{E0EBE2EB-BC47-0BBD-B52D-EAD9E02D4B6E}"/>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14765228-487E-7308-3211-A27FBA4A37A5}"/>
              </a:ext>
            </a:extLst>
          </p:cNvPr>
          <p:cNvSpPr>
            <a:spLocks noGrp="1"/>
          </p:cNvSpPr>
          <p:nvPr>
            <p:ph type="ftr" idx="14"/>
          </p:nvPr>
        </p:nvSpPr>
        <p:spPr/>
        <p:txBody>
          <a:bodyPr/>
          <a:lstStyle/>
          <a:p>
            <a:r>
              <a:rPr lang="en-GB" dirty="0" err="1"/>
              <a:t>Jeongsoo</a:t>
            </a:r>
            <a:r>
              <a:rPr lang="en-GB" dirty="0"/>
              <a:t> Lee, KSTL</a:t>
            </a:r>
          </a:p>
        </p:txBody>
      </p:sp>
      <p:sp>
        <p:nvSpPr>
          <p:cNvPr id="6" name="Date Placeholder 5">
            <a:extLst>
              <a:ext uri="{FF2B5EF4-FFF2-40B4-BE49-F238E27FC236}">
                <a16:creationId xmlns:a16="http://schemas.microsoft.com/office/drawing/2014/main" id="{261AD075-5199-194B-72A8-3858A157A38A}"/>
              </a:ext>
            </a:extLst>
          </p:cNvPr>
          <p:cNvSpPr>
            <a:spLocks noGrp="1"/>
          </p:cNvSpPr>
          <p:nvPr>
            <p:ph type="dt" idx="15"/>
          </p:nvPr>
        </p:nvSpPr>
        <p:spPr/>
        <p:txBody>
          <a:bodyPr/>
          <a:lstStyle/>
          <a:p>
            <a:r>
              <a:rPr lang="en-US" dirty="0"/>
              <a:t>January 2025</a:t>
            </a:r>
            <a:endParaRPr lang="en-GB" dirty="0"/>
          </a:p>
        </p:txBody>
      </p:sp>
      <p:sp>
        <p:nvSpPr>
          <p:cNvPr id="3" name="Rectangle 2">
            <a:extLst>
              <a:ext uri="{FF2B5EF4-FFF2-40B4-BE49-F238E27FC236}">
                <a16:creationId xmlns:a16="http://schemas.microsoft.com/office/drawing/2014/main" id="{2EE185D1-045A-7CF9-9617-E98C3FBB5DCE}"/>
              </a:ext>
            </a:extLst>
          </p:cNvPr>
          <p:cNvSpPr/>
          <p:nvPr/>
        </p:nvSpPr>
        <p:spPr bwMode="auto">
          <a:xfrm>
            <a:off x="10358963" y="4709132"/>
            <a:ext cx="914400" cy="1216059"/>
          </a:xfrm>
          <a:prstGeom prst="rect">
            <a:avLst/>
          </a:prstGeom>
          <a:solidFill>
            <a:schemeClr val="accent3">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s-US" sz="1000" dirty="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s-US" sz="1000" dirty="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s-US" sz="1000" dirty="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chemeClr val="tx1"/>
                </a:solidFill>
              </a:rPr>
              <a:t>Inter-BSS PPDU</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chemeClr val="tx1"/>
                </a:solidFill>
              </a:rPr>
              <a:t>(OBSS2)</a:t>
            </a:r>
          </a:p>
        </p:txBody>
      </p:sp>
      <p:sp>
        <p:nvSpPr>
          <p:cNvPr id="10" name="Rectangle 9">
            <a:extLst>
              <a:ext uri="{FF2B5EF4-FFF2-40B4-BE49-F238E27FC236}">
                <a16:creationId xmlns:a16="http://schemas.microsoft.com/office/drawing/2014/main" id="{701D14CC-13C8-3E66-AF16-60BA2688F349}"/>
              </a:ext>
            </a:extLst>
          </p:cNvPr>
          <p:cNvSpPr/>
          <p:nvPr/>
        </p:nvSpPr>
        <p:spPr bwMode="auto">
          <a:xfrm>
            <a:off x="1981201" y="5181591"/>
            <a:ext cx="914400" cy="744386"/>
          </a:xfrm>
          <a:prstGeom prst="rect">
            <a:avLst/>
          </a:prstGeom>
          <a:solidFill>
            <a:schemeClr val="accent3">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chemeClr val="tx1"/>
                </a:solidFill>
              </a:rPr>
              <a:t>Inter-BSS PPDU</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chemeClr val="tx1"/>
                </a:solidFill>
              </a:rPr>
              <a:t>(OBSS1)</a:t>
            </a:r>
          </a:p>
        </p:txBody>
      </p:sp>
      <p:cxnSp>
        <p:nvCxnSpPr>
          <p:cNvPr id="13" name="Straight Connector 12">
            <a:extLst>
              <a:ext uri="{FF2B5EF4-FFF2-40B4-BE49-F238E27FC236}">
                <a16:creationId xmlns:a16="http://schemas.microsoft.com/office/drawing/2014/main" id="{6BDF1063-BBD8-6C45-F2B4-FE2770CFECC2}"/>
              </a:ext>
            </a:extLst>
          </p:cNvPr>
          <p:cNvCxnSpPr>
            <a:cxnSpLocks/>
          </p:cNvCxnSpPr>
          <p:nvPr/>
        </p:nvCxnSpPr>
        <p:spPr bwMode="auto">
          <a:xfrm>
            <a:off x="914401" y="5925979"/>
            <a:ext cx="103610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Rectangle 13">
            <a:extLst>
              <a:ext uri="{FF2B5EF4-FFF2-40B4-BE49-F238E27FC236}">
                <a16:creationId xmlns:a16="http://schemas.microsoft.com/office/drawing/2014/main" id="{6E34DCD5-C3AA-B98F-294C-7A62CCB96D8E}"/>
              </a:ext>
            </a:extLst>
          </p:cNvPr>
          <p:cNvSpPr/>
          <p:nvPr/>
        </p:nvSpPr>
        <p:spPr bwMode="auto">
          <a:xfrm>
            <a:off x="914401" y="5697379"/>
            <a:ext cx="10361084" cy="228597"/>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s-US" sz="1000" b="0" i="0" u="none" strike="noStrike" cap="none" normalizeH="0" baseline="0" dirty="0" err="1">
                <a:ln>
                  <a:noFill/>
                </a:ln>
                <a:solidFill>
                  <a:schemeClr val="tx1"/>
                </a:solidFill>
                <a:effectLst/>
                <a:latin typeface="Times New Roman" pitchFamily="16" charset="0"/>
                <a:ea typeface="MS Gothic" charset="-128"/>
              </a:rPr>
              <a:t>Primary</a:t>
            </a:r>
            <a:r>
              <a:rPr kumimoji="0" lang="es-US" sz="1000" b="0" i="0" u="none" strike="noStrike" cap="none" normalizeH="0" baseline="0" dirty="0">
                <a:ln>
                  <a:noFill/>
                </a:ln>
                <a:solidFill>
                  <a:schemeClr val="tx1"/>
                </a:solidFill>
                <a:effectLst/>
                <a:latin typeface="Times New Roman" pitchFamily="16" charset="0"/>
                <a:ea typeface="MS Gothic" charset="-128"/>
              </a:rPr>
              <a:t> </a:t>
            </a:r>
            <a:r>
              <a:rPr kumimoji="0" lang="es-US" sz="1000" b="0" i="0" u="none" strike="noStrike" cap="none" normalizeH="0" baseline="0" dirty="0" err="1">
                <a:ln>
                  <a:noFill/>
                </a:ln>
                <a:solidFill>
                  <a:schemeClr val="tx1"/>
                </a:solidFill>
                <a:effectLst/>
                <a:latin typeface="Times New Roman" pitchFamily="16" charset="0"/>
                <a:ea typeface="MS Gothic" charset="-128"/>
              </a:rPr>
              <a:t>Channel</a:t>
            </a:r>
            <a:endParaRPr kumimoji="0" lang="es-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16" name="Straight Arrow Connector 15">
            <a:extLst>
              <a:ext uri="{FF2B5EF4-FFF2-40B4-BE49-F238E27FC236}">
                <a16:creationId xmlns:a16="http://schemas.microsoft.com/office/drawing/2014/main" id="{EF8FCF53-73D4-7989-976A-F4329C745072}"/>
              </a:ext>
            </a:extLst>
          </p:cNvPr>
          <p:cNvCxnSpPr>
            <a:cxnSpLocks/>
          </p:cNvCxnSpPr>
          <p:nvPr/>
        </p:nvCxnSpPr>
        <p:spPr bwMode="auto">
          <a:xfrm flipV="1">
            <a:off x="914400" y="4478179"/>
            <a:ext cx="0" cy="144779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7" name="Straight Arrow Connector 16">
            <a:extLst>
              <a:ext uri="{FF2B5EF4-FFF2-40B4-BE49-F238E27FC236}">
                <a16:creationId xmlns:a16="http://schemas.microsoft.com/office/drawing/2014/main" id="{F328E416-1E1F-FD08-FD25-934ECBD4B2C0}"/>
              </a:ext>
            </a:extLst>
          </p:cNvPr>
          <p:cNvCxnSpPr>
            <a:cxnSpLocks/>
          </p:cNvCxnSpPr>
          <p:nvPr/>
        </p:nvCxnSpPr>
        <p:spPr bwMode="auto">
          <a:xfrm>
            <a:off x="914400" y="5925976"/>
            <a:ext cx="10653183"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8" name="TextBox 17">
            <a:extLst>
              <a:ext uri="{FF2B5EF4-FFF2-40B4-BE49-F238E27FC236}">
                <a16:creationId xmlns:a16="http://schemas.microsoft.com/office/drawing/2014/main" id="{0192E521-2768-8500-E8CE-9A24BFD3B1F5}"/>
              </a:ext>
            </a:extLst>
          </p:cNvPr>
          <p:cNvSpPr txBox="1"/>
          <p:nvPr/>
        </p:nvSpPr>
        <p:spPr>
          <a:xfrm>
            <a:off x="4734929" y="5147935"/>
            <a:ext cx="441146" cy="246221"/>
          </a:xfrm>
          <a:prstGeom prst="rect">
            <a:avLst/>
          </a:prstGeom>
          <a:noFill/>
        </p:spPr>
        <p:txBody>
          <a:bodyPr wrap="none" rtlCol="0">
            <a:spAutoFit/>
          </a:bodyPr>
          <a:lstStyle/>
          <a:p>
            <a:r>
              <a:rPr lang="es-US" sz="1000" b="1" dirty="0">
                <a:solidFill>
                  <a:schemeClr val="tx1"/>
                </a:solidFill>
              </a:rPr>
              <a:t>……</a:t>
            </a:r>
          </a:p>
        </p:txBody>
      </p:sp>
      <p:cxnSp>
        <p:nvCxnSpPr>
          <p:cNvPr id="21" name="Connector: Curved 20">
            <a:extLst>
              <a:ext uri="{FF2B5EF4-FFF2-40B4-BE49-F238E27FC236}">
                <a16:creationId xmlns:a16="http://schemas.microsoft.com/office/drawing/2014/main" id="{51773E9D-15DD-8E8D-E6BB-64CE7341474A}"/>
              </a:ext>
            </a:extLst>
          </p:cNvPr>
          <p:cNvCxnSpPr>
            <a:cxnSpLocks/>
          </p:cNvCxnSpPr>
          <p:nvPr/>
        </p:nvCxnSpPr>
        <p:spPr bwMode="auto">
          <a:xfrm rot="10800000" flipH="1">
            <a:off x="2895600" y="4801627"/>
            <a:ext cx="356458" cy="1029483"/>
          </a:xfrm>
          <a:prstGeom prst="curvedConnector4">
            <a:avLst>
              <a:gd name="adj1" fmla="val 39515"/>
              <a:gd name="adj2" fmla="val 99551"/>
            </a:avLst>
          </a:prstGeom>
          <a:solidFill>
            <a:srgbClr val="00B8FF"/>
          </a:solidFill>
          <a:ln w="9525" cap="flat" cmpd="sng" algn="ctr">
            <a:solidFill>
              <a:srgbClr val="FF0000"/>
            </a:solidFill>
            <a:prstDash val="solid"/>
            <a:round/>
            <a:headEnd type="none" w="med" len="med"/>
            <a:tailEnd type="triangle"/>
          </a:ln>
          <a:effectLst/>
        </p:spPr>
      </p:cxnSp>
      <p:sp>
        <p:nvSpPr>
          <p:cNvPr id="12" name="Rectangle 11">
            <a:extLst>
              <a:ext uri="{FF2B5EF4-FFF2-40B4-BE49-F238E27FC236}">
                <a16:creationId xmlns:a16="http://schemas.microsoft.com/office/drawing/2014/main" id="{828CE640-B8EC-6D06-DA82-080805975888}"/>
              </a:ext>
            </a:extLst>
          </p:cNvPr>
          <p:cNvSpPr/>
          <p:nvPr/>
        </p:nvSpPr>
        <p:spPr bwMode="auto">
          <a:xfrm>
            <a:off x="5410200" y="4709917"/>
            <a:ext cx="914400" cy="1216059"/>
          </a:xfrm>
          <a:prstGeom prst="rect">
            <a:avLst/>
          </a:prstGeom>
          <a:solidFill>
            <a:schemeClr val="accent3">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s-US" sz="1000" dirty="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s-US" sz="1000" dirty="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s-US" sz="1000" dirty="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rgbClr val="FF0000"/>
                </a:solidFill>
              </a:rPr>
              <a:t>Inter-BSS PPDU</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rgbClr val="FF0000"/>
                </a:solidFill>
              </a:rPr>
              <a:t>(OBSS2)</a:t>
            </a:r>
          </a:p>
        </p:txBody>
      </p:sp>
      <p:sp>
        <p:nvSpPr>
          <p:cNvPr id="15" name="Rectangle 14">
            <a:extLst>
              <a:ext uri="{FF2B5EF4-FFF2-40B4-BE49-F238E27FC236}">
                <a16:creationId xmlns:a16="http://schemas.microsoft.com/office/drawing/2014/main" id="{3AA8F8ED-8B44-1951-B582-5D4DA724A90C}"/>
              </a:ext>
            </a:extLst>
          </p:cNvPr>
          <p:cNvSpPr/>
          <p:nvPr/>
        </p:nvSpPr>
        <p:spPr bwMode="auto">
          <a:xfrm>
            <a:off x="914400" y="4706776"/>
            <a:ext cx="10361084" cy="228597"/>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s-US" sz="1000" b="0" i="0" u="none" strike="noStrike" cap="none" normalizeH="0" baseline="0" dirty="0">
                <a:ln>
                  <a:noFill/>
                </a:ln>
                <a:solidFill>
                  <a:schemeClr val="tx1"/>
                </a:solidFill>
                <a:effectLst/>
                <a:latin typeface="Times New Roman" pitchFamily="16" charset="0"/>
                <a:ea typeface="MS Gothic" charset="-128"/>
              </a:rPr>
              <a:t>NPCA </a:t>
            </a:r>
            <a:r>
              <a:rPr kumimoji="0" lang="es-US" sz="1000" b="0" i="0" u="none" strike="noStrike" cap="none" normalizeH="0" baseline="0" dirty="0" err="1">
                <a:ln>
                  <a:noFill/>
                </a:ln>
                <a:solidFill>
                  <a:schemeClr val="tx1"/>
                </a:solidFill>
                <a:effectLst/>
                <a:latin typeface="Times New Roman" pitchFamily="16" charset="0"/>
                <a:ea typeface="MS Gothic" charset="-128"/>
              </a:rPr>
              <a:t>Primary</a:t>
            </a:r>
            <a:r>
              <a:rPr kumimoji="0" lang="es-US" sz="1000" b="0" i="0" u="none" strike="noStrike" cap="none" normalizeH="0" baseline="0" dirty="0">
                <a:ln>
                  <a:noFill/>
                </a:ln>
                <a:solidFill>
                  <a:schemeClr val="tx1"/>
                </a:solidFill>
                <a:effectLst/>
                <a:latin typeface="Times New Roman" pitchFamily="16" charset="0"/>
                <a:ea typeface="MS Gothic" charset="-128"/>
              </a:rPr>
              <a:t> </a:t>
            </a:r>
            <a:r>
              <a:rPr kumimoji="0" lang="es-US" sz="1000" b="0" i="0" u="none" strike="noStrike" cap="none" normalizeH="0" baseline="0" dirty="0" err="1">
                <a:ln>
                  <a:noFill/>
                </a:ln>
                <a:solidFill>
                  <a:schemeClr val="tx1"/>
                </a:solidFill>
                <a:effectLst/>
                <a:latin typeface="Times New Roman" pitchFamily="16" charset="0"/>
                <a:ea typeface="MS Gothic" charset="-128"/>
              </a:rPr>
              <a:t>Channel</a:t>
            </a:r>
            <a:endParaRPr kumimoji="0" lang="es-US" sz="1000" b="0" i="0" u="none" strike="noStrike" cap="none" normalizeH="0" baseline="0" dirty="0">
              <a:ln>
                <a:noFill/>
              </a:ln>
              <a:solidFill>
                <a:schemeClr val="tx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E6C1730D-F424-F843-34E7-C5A02BEAAB15}"/>
              </a:ext>
            </a:extLst>
          </p:cNvPr>
          <p:cNvSpPr txBox="1"/>
          <p:nvPr/>
        </p:nvSpPr>
        <p:spPr>
          <a:xfrm>
            <a:off x="3189904" y="4691647"/>
            <a:ext cx="2282450" cy="246221"/>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u="sng" dirty="0" err="1">
                <a:solidFill>
                  <a:srgbClr val="FF0000"/>
                </a:solidFill>
                <a:highlight>
                  <a:srgbClr val="00FF00"/>
                </a:highlight>
              </a:rPr>
              <a:t>Switching</a:t>
            </a:r>
            <a:r>
              <a:rPr lang="es-US" sz="1000" u="sng" dirty="0">
                <a:solidFill>
                  <a:srgbClr val="FF0000"/>
                </a:solidFill>
                <a:highlight>
                  <a:srgbClr val="00FF00"/>
                </a:highlight>
              </a:rPr>
              <a:t> </a:t>
            </a:r>
            <a:r>
              <a:rPr lang="es-US" sz="1000" u="sng" dirty="0" err="1">
                <a:solidFill>
                  <a:srgbClr val="FF0000"/>
                </a:solidFill>
                <a:highlight>
                  <a:srgbClr val="00FF00"/>
                </a:highlight>
              </a:rPr>
              <a:t>to</a:t>
            </a:r>
            <a:r>
              <a:rPr lang="es-US" sz="1000" u="sng" dirty="0">
                <a:solidFill>
                  <a:srgbClr val="FF0000"/>
                </a:solidFill>
                <a:highlight>
                  <a:srgbClr val="00FF00"/>
                </a:highlight>
              </a:rPr>
              <a:t> </a:t>
            </a:r>
            <a:r>
              <a:rPr lang="es-US" sz="1000" u="sng" dirty="0" err="1">
                <a:solidFill>
                  <a:srgbClr val="FF0000"/>
                </a:solidFill>
                <a:highlight>
                  <a:srgbClr val="00FF00"/>
                </a:highlight>
              </a:rPr>
              <a:t>the</a:t>
            </a:r>
            <a:r>
              <a:rPr lang="es-US" sz="1000" u="sng" dirty="0">
                <a:solidFill>
                  <a:srgbClr val="FF0000"/>
                </a:solidFill>
                <a:highlight>
                  <a:srgbClr val="00FF00"/>
                </a:highlight>
              </a:rPr>
              <a:t> NPCA </a:t>
            </a:r>
            <a:r>
              <a:rPr lang="es-US" sz="1000" u="sng" dirty="0" err="1">
                <a:solidFill>
                  <a:srgbClr val="FF0000"/>
                </a:solidFill>
                <a:highlight>
                  <a:srgbClr val="00FF00"/>
                </a:highlight>
              </a:rPr>
              <a:t>primary</a:t>
            </a:r>
            <a:r>
              <a:rPr lang="es-US" sz="1000" u="sng" dirty="0">
                <a:solidFill>
                  <a:srgbClr val="FF0000"/>
                </a:solidFill>
                <a:highlight>
                  <a:srgbClr val="00FF00"/>
                </a:highlight>
              </a:rPr>
              <a:t> </a:t>
            </a:r>
            <a:r>
              <a:rPr lang="es-US" sz="1000" u="sng" dirty="0" err="1">
                <a:solidFill>
                  <a:srgbClr val="FF0000"/>
                </a:solidFill>
                <a:highlight>
                  <a:srgbClr val="00FF00"/>
                </a:highlight>
              </a:rPr>
              <a:t>channel</a:t>
            </a:r>
            <a:endParaRPr lang="es-US" sz="1000" u="sng" dirty="0">
              <a:solidFill>
                <a:srgbClr val="FF0000"/>
              </a:solidFill>
              <a:highlight>
                <a:srgbClr val="00FF00"/>
              </a:highlight>
            </a:endParaRPr>
          </a:p>
        </p:txBody>
      </p:sp>
      <p:cxnSp>
        <p:nvCxnSpPr>
          <p:cNvPr id="29" name="Straight Arrow Connector 28">
            <a:extLst>
              <a:ext uri="{FF2B5EF4-FFF2-40B4-BE49-F238E27FC236}">
                <a16:creationId xmlns:a16="http://schemas.microsoft.com/office/drawing/2014/main" id="{A6D12C56-3538-C32A-FB67-63450BD84608}"/>
              </a:ext>
            </a:extLst>
          </p:cNvPr>
          <p:cNvCxnSpPr>
            <a:cxnSpLocks/>
          </p:cNvCxnSpPr>
          <p:nvPr/>
        </p:nvCxnSpPr>
        <p:spPr bwMode="auto">
          <a:xfrm>
            <a:off x="5390486" y="4572000"/>
            <a:ext cx="5884998" cy="0"/>
          </a:xfrm>
          <a:prstGeom prst="straightConnector1">
            <a:avLst/>
          </a:prstGeom>
          <a:solidFill>
            <a:srgbClr val="00B8FF"/>
          </a:solidFill>
          <a:ln w="9525" cap="flat" cmpd="sng" algn="ctr">
            <a:solidFill>
              <a:schemeClr val="tx1"/>
            </a:solidFill>
            <a:prstDash val="solid"/>
            <a:round/>
            <a:headEnd type="arrow" w="med" len="med"/>
            <a:tailEnd type="arrow" w="med" len="med"/>
          </a:ln>
          <a:effectLst/>
        </p:spPr>
      </p:cxnSp>
      <p:sp>
        <p:nvSpPr>
          <p:cNvPr id="30" name="TextBox 29">
            <a:extLst>
              <a:ext uri="{FF2B5EF4-FFF2-40B4-BE49-F238E27FC236}">
                <a16:creationId xmlns:a16="http://schemas.microsoft.com/office/drawing/2014/main" id="{E1A8A380-95B8-5337-9FE7-A64401A039E7}"/>
              </a:ext>
            </a:extLst>
          </p:cNvPr>
          <p:cNvSpPr txBox="1"/>
          <p:nvPr/>
        </p:nvSpPr>
        <p:spPr>
          <a:xfrm>
            <a:off x="5446525" y="4346500"/>
            <a:ext cx="5754874" cy="246221"/>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s-US" sz="1000" b="0" i="0" u="none" strike="noStrike" cap="none" normalizeH="0" baseline="0" dirty="0">
                <a:ln>
                  <a:noFill/>
                </a:ln>
                <a:solidFill>
                  <a:schemeClr val="tx1"/>
                </a:solidFill>
                <a:effectLst/>
                <a:latin typeface="Times New Roman" pitchFamily="16" charset="0"/>
                <a:ea typeface="MS Gothic" charset="-128"/>
              </a:rPr>
              <a:t>OBSS2 TXOP</a:t>
            </a:r>
          </a:p>
        </p:txBody>
      </p:sp>
      <p:sp>
        <p:nvSpPr>
          <p:cNvPr id="35" name="Trapezoid 34">
            <a:extLst>
              <a:ext uri="{FF2B5EF4-FFF2-40B4-BE49-F238E27FC236}">
                <a16:creationId xmlns:a16="http://schemas.microsoft.com/office/drawing/2014/main" id="{E0C21050-BFEF-0E33-D85A-F0681F108360}"/>
              </a:ext>
            </a:extLst>
          </p:cNvPr>
          <p:cNvSpPr/>
          <p:nvPr/>
        </p:nvSpPr>
        <p:spPr bwMode="auto">
          <a:xfrm>
            <a:off x="6323242" y="4706776"/>
            <a:ext cx="4952242" cy="240808"/>
          </a:xfrm>
          <a:prstGeom prst="trapezoid">
            <a:avLst/>
          </a:prstGeom>
          <a:solidFill>
            <a:schemeClr val="accent3">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rgbClr val="FF0000"/>
                </a:solidFill>
              </a:rPr>
              <a:t>   Basic NAV </a:t>
            </a:r>
            <a:r>
              <a:rPr lang="es-US" sz="1000" dirty="0" err="1">
                <a:solidFill>
                  <a:srgbClr val="FF0000"/>
                </a:solidFill>
              </a:rPr>
              <a:t>for</a:t>
            </a:r>
            <a:r>
              <a:rPr lang="es-US" sz="1000" dirty="0">
                <a:solidFill>
                  <a:srgbClr val="FF0000"/>
                </a:solidFill>
              </a:rPr>
              <a:t> NPCA </a:t>
            </a:r>
            <a:r>
              <a:rPr lang="es-US" sz="1000" dirty="0" err="1">
                <a:solidFill>
                  <a:srgbClr val="FF0000"/>
                </a:solidFill>
              </a:rPr>
              <a:t>Primary</a:t>
            </a:r>
            <a:r>
              <a:rPr lang="es-US" sz="1000" dirty="0">
                <a:solidFill>
                  <a:srgbClr val="FF0000"/>
                </a:solidFill>
              </a:rPr>
              <a:t> </a:t>
            </a:r>
            <a:r>
              <a:rPr lang="es-US" sz="1000" dirty="0" err="1">
                <a:solidFill>
                  <a:srgbClr val="FF0000"/>
                </a:solidFill>
              </a:rPr>
              <a:t>Channel</a:t>
            </a:r>
            <a:r>
              <a:rPr lang="es-US" sz="1000" dirty="0">
                <a:solidFill>
                  <a:srgbClr val="FF0000"/>
                </a:solidFill>
              </a:rPr>
              <a:t> (OBSS2)</a:t>
            </a:r>
            <a:endParaRPr kumimoji="0" lang="es-US" sz="1000" b="0" i="0" u="none" strike="noStrike" cap="none" normalizeH="0" baseline="0" dirty="0">
              <a:ln>
                <a:noFill/>
              </a:ln>
              <a:solidFill>
                <a:srgbClr val="FF0000"/>
              </a:solidFill>
              <a:effectLst/>
              <a:latin typeface="Times New Roman" pitchFamily="16" charset="0"/>
              <a:ea typeface="MS Gothic" charset="-128"/>
            </a:endParaRPr>
          </a:p>
        </p:txBody>
      </p:sp>
      <p:sp>
        <p:nvSpPr>
          <p:cNvPr id="37" name="Trapezoid 36">
            <a:extLst>
              <a:ext uri="{FF2B5EF4-FFF2-40B4-BE49-F238E27FC236}">
                <a16:creationId xmlns:a16="http://schemas.microsoft.com/office/drawing/2014/main" id="{CAFEB942-F7C4-3A9C-3C88-51EF4F3A6799}"/>
              </a:ext>
            </a:extLst>
          </p:cNvPr>
          <p:cNvSpPr/>
          <p:nvPr/>
        </p:nvSpPr>
        <p:spPr bwMode="auto">
          <a:xfrm>
            <a:off x="6337096" y="5692674"/>
            <a:ext cx="4955114" cy="230166"/>
          </a:xfrm>
          <a:prstGeom prst="trapezoid">
            <a:avLst/>
          </a:prstGeom>
          <a:solidFill>
            <a:schemeClr val="accent3">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rgbClr val="FF0000"/>
                </a:solidFill>
              </a:rPr>
              <a:t>   Basic NAV </a:t>
            </a:r>
            <a:r>
              <a:rPr lang="es-US" sz="1000" dirty="0" err="1">
                <a:solidFill>
                  <a:srgbClr val="FF0000"/>
                </a:solidFill>
              </a:rPr>
              <a:t>for</a:t>
            </a:r>
            <a:r>
              <a:rPr lang="es-US" sz="1000" dirty="0">
                <a:solidFill>
                  <a:srgbClr val="FF0000"/>
                </a:solidFill>
              </a:rPr>
              <a:t> </a:t>
            </a:r>
            <a:r>
              <a:rPr lang="es-US" sz="1000" dirty="0" err="1">
                <a:solidFill>
                  <a:srgbClr val="FF0000"/>
                </a:solidFill>
              </a:rPr>
              <a:t>Primary</a:t>
            </a:r>
            <a:r>
              <a:rPr lang="es-US" sz="1000" dirty="0">
                <a:solidFill>
                  <a:srgbClr val="FF0000"/>
                </a:solidFill>
              </a:rPr>
              <a:t> </a:t>
            </a:r>
            <a:r>
              <a:rPr lang="es-US" sz="1000" dirty="0" err="1">
                <a:solidFill>
                  <a:srgbClr val="FF0000"/>
                </a:solidFill>
              </a:rPr>
              <a:t>Channel</a:t>
            </a:r>
            <a:r>
              <a:rPr lang="es-US" sz="1000" dirty="0">
                <a:solidFill>
                  <a:srgbClr val="FF0000"/>
                </a:solidFill>
              </a:rPr>
              <a:t> (OBSS2)</a:t>
            </a:r>
            <a:endParaRPr kumimoji="0" lang="es-US" sz="1000" b="0" i="0" u="none" strike="noStrike" cap="none" normalizeH="0" baseline="0" dirty="0">
              <a:ln>
                <a:noFill/>
              </a:ln>
              <a:solidFill>
                <a:srgbClr val="FF0000"/>
              </a:solidFill>
              <a:effectLst/>
              <a:latin typeface="Times New Roman" pitchFamily="16" charset="0"/>
              <a:ea typeface="MS Gothic" charset="-128"/>
            </a:endParaRPr>
          </a:p>
        </p:txBody>
      </p:sp>
      <p:cxnSp>
        <p:nvCxnSpPr>
          <p:cNvPr id="23" name="Connector: Curved 22">
            <a:extLst>
              <a:ext uri="{FF2B5EF4-FFF2-40B4-BE49-F238E27FC236}">
                <a16:creationId xmlns:a16="http://schemas.microsoft.com/office/drawing/2014/main" id="{C1FF3DE1-AD30-831F-EF46-1C0D9B825378}"/>
              </a:ext>
            </a:extLst>
          </p:cNvPr>
          <p:cNvCxnSpPr>
            <a:cxnSpLocks/>
            <a:endCxn id="38" idx="1"/>
          </p:cNvCxnSpPr>
          <p:nvPr/>
        </p:nvCxnSpPr>
        <p:spPr bwMode="auto">
          <a:xfrm rot="16200000" flipH="1">
            <a:off x="5744818" y="5362082"/>
            <a:ext cx="1266110" cy="107906"/>
          </a:xfrm>
          <a:prstGeom prst="curvedConnector2">
            <a:avLst/>
          </a:prstGeom>
          <a:solidFill>
            <a:srgbClr val="00B8FF"/>
          </a:solidFill>
          <a:ln w="9525" cap="flat" cmpd="sng" algn="ctr">
            <a:solidFill>
              <a:srgbClr val="FF0000"/>
            </a:solidFill>
            <a:prstDash val="solid"/>
            <a:round/>
            <a:headEnd type="none" w="med" len="med"/>
            <a:tailEnd type="triangle"/>
          </a:ln>
          <a:effectLst/>
        </p:spPr>
      </p:cxnSp>
      <p:sp>
        <p:nvSpPr>
          <p:cNvPr id="38" name="TextBox 37">
            <a:extLst>
              <a:ext uri="{FF2B5EF4-FFF2-40B4-BE49-F238E27FC236}">
                <a16:creationId xmlns:a16="http://schemas.microsoft.com/office/drawing/2014/main" id="{0DD289BD-B5EC-DD91-3496-606296C9091E}"/>
              </a:ext>
            </a:extLst>
          </p:cNvPr>
          <p:cNvSpPr txBox="1"/>
          <p:nvPr/>
        </p:nvSpPr>
        <p:spPr>
          <a:xfrm>
            <a:off x="6431826" y="5925979"/>
            <a:ext cx="2206627" cy="246221"/>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u="sng" dirty="0" err="1">
                <a:solidFill>
                  <a:srgbClr val="FF0000"/>
                </a:solidFill>
                <a:highlight>
                  <a:srgbClr val="00FF00"/>
                </a:highlight>
              </a:rPr>
              <a:t>Switching</a:t>
            </a:r>
            <a:r>
              <a:rPr lang="es-US" sz="1000" u="sng" dirty="0">
                <a:solidFill>
                  <a:srgbClr val="FF0000"/>
                </a:solidFill>
                <a:highlight>
                  <a:srgbClr val="00FF00"/>
                </a:highlight>
              </a:rPr>
              <a:t> back </a:t>
            </a:r>
            <a:r>
              <a:rPr lang="es-US" sz="1000" u="sng" dirty="0" err="1">
                <a:solidFill>
                  <a:srgbClr val="FF0000"/>
                </a:solidFill>
                <a:highlight>
                  <a:srgbClr val="00FF00"/>
                </a:highlight>
              </a:rPr>
              <a:t>to</a:t>
            </a:r>
            <a:r>
              <a:rPr lang="es-US" sz="1000" u="sng" dirty="0">
                <a:solidFill>
                  <a:srgbClr val="FF0000"/>
                </a:solidFill>
                <a:highlight>
                  <a:srgbClr val="00FF00"/>
                </a:highlight>
              </a:rPr>
              <a:t> </a:t>
            </a:r>
            <a:r>
              <a:rPr lang="es-US" sz="1000" u="sng" dirty="0" err="1">
                <a:solidFill>
                  <a:srgbClr val="FF0000"/>
                </a:solidFill>
                <a:highlight>
                  <a:srgbClr val="00FF00"/>
                </a:highlight>
              </a:rPr>
              <a:t>the</a:t>
            </a:r>
            <a:r>
              <a:rPr lang="es-US" sz="1000" u="sng" dirty="0">
                <a:solidFill>
                  <a:srgbClr val="FF0000"/>
                </a:solidFill>
                <a:highlight>
                  <a:srgbClr val="00FF00"/>
                </a:highlight>
              </a:rPr>
              <a:t> </a:t>
            </a:r>
            <a:r>
              <a:rPr lang="es-US" sz="1000" u="sng" dirty="0" err="1">
                <a:solidFill>
                  <a:srgbClr val="FF0000"/>
                </a:solidFill>
                <a:highlight>
                  <a:srgbClr val="00FF00"/>
                </a:highlight>
              </a:rPr>
              <a:t>primary</a:t>
            </a:r>
            <a:r>
              <a:rPr lang="es-US" sz="1000" u="sng" dirty="0">
                <a:solidFill>
                  <a:srgbClr val="FF0000"/>
                </a:solidFill>
                <a:highlight>
                  <a:srgbClr val="00FF00"/>
                </a:highlight>
              </a:rPr>
              <a:t> </a:t>
            </a:r>
            <a:r>
              <a:rPr lang="es-US" sz="1000" u="sng" dirty="0" err="1">
                <a:solidFill>
                  <a:srgbClr val="FF0000"/>
                </a:solidFill>
                <a:highlight>
                  <a:srgbClr val="00FF00"/>
                </a:highlight>
              </a:rPr>
              <a:t>channel</a:t>
            </a:r>
            <a:endParaRPr lang="es-US" sz="1000" u="sng" dirty="0">
              <a:solidFill>
                <a:srgbClr val="FF0000"/>
              </a:solidFill>
              <a:highlight>
                <a:srgbClr val="00FF00"/>
              </a:highlight>
            </a:endParaRPr>
          </a:p>
        </p:txBody>
      </p:sp>
    </p:spTree>
    <p:extLst>
      <p:ext uri="{BB962C8B-B14F-4D97-AF65-F5344CB8AC3E}">
        <p14:creationId xmlns:p14="http://schemas.microsoft.com/office/powerpoint/2010/main" val="2064028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9A013D-6545-946B-12F2-CA701B77ECA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31048C0-D0F3-E082-CF60-96EEAB61B09E}"/>
              </a:ext>
            </a:extLst>
          </p:cNvPr>
          <p:cNvSpPr>
            <a:spLocks noGrp="1"/>
          </p:cNvSpPr>
          <p:nvPr>
            <p:ph type="title"/>
          </p:nvPr>
        </p:nvSpPr>
        <p:spPr/>
        <p:txBody>
          <a:bodyPr/>
          <a:lstStyle/>
          <a:p>
            <a:r>
              <a:rPr lang="en-GB" dirty="0"/>
              <a:t>NPCA NAV Operation: Case 2 </a:t>
            </a:r>
            <a:endParaRPr lang="es-US" dirty="0"/>
          </a:p>
        </p:txBody>
      </p:sp>
      <p:sp>
        <p:nvSpPr>
          <p:cNvPr id="4" name="Slide Number Placeholder 3">
            <a:extLst>
              <a:ext uri="{FF2B5EF4-FFF2-40B4-BE49-F238E27FC236}">
                <a16:creationId xmlns:a16="http://schemas.microsoft.com/office/drawing/2014/main" id="{00A680E1-BB18-B722-0EDA-CA14EBA5CEB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1445A610-68CB-75E0-4CB9-BC2E60C13719}"/>
              </a:ext>
            </a:extLst>
          </p:cNvPr>
          <p:cNvSpPr>
            <a:spLocks noGrp="1"/>
          </p:cNvSpPr>
          <p:nvPr>
            <p:ph type="ftr" idx="14"/>
          </p:nvPr>
        </p:nvSpPr>
        <p:spPr/>
        <p:txBody>
          <a:bodyPr/>
          <a:lstStyle/>
          <a:p>
            <a:r>
              <a:rPr lang="en-GB" dirty="0" err="1"/>
              <a:t>Jeongsoo</a:t>
            </a:r>
            <a:r>
              <a:rPr lang="en-GB" dirty="0"/>
              <a:t> Lee, KSTL</a:t>
            </a:r>
          </a:p>
        </p:txBody>
      </p:sp>
      <p:sp>
        <p:nvSpPr>
          <p:cNvPr id="6" name="Date Placeholder 5">
            <a:extLst>
              <a:ext uri="{FF2B5EF4-FFF2-40B4-BE49-F238E27FC236}">
                <a16:creationId xmlns:a16="http://schemas.microsoft.com/office/drawing/2014/main" id="{EBBA836D-EEF2-6364-875C-E716DE238B80}"/>
              </a:ext>
            </a:extLst>
          </p:cNvPr>
          <p:cNvSpPr>
            <a:spLocks noGrp="1"/>
          </p:cNvSpPr>
          <p:nvPr>
            <p:ph type="dt" idx="15"/>
          </p:nvPr>
        </p:nvSpPr>
        <p:spPr/>
        <p:txBody>
          <a:bodyPr/>
          <a:lstStyle/>
          <a:p>
            <a:r>
              <a:rPr lang="en-US" dirty="0"/>
              <a:t>January 2025</a:t>
            </a:r>
            <a:endParaRPr lang="en-GB" dirty="0"/>
          </a:p>
        </p:txBody>
      </p:sp>
      <p:sp>
        <p:nvSpPr>
          <p:cNvPr id="9" name="Rectangle 2">
            <a:extLst>
              <a:ext uri="{FF2B5EF4-FFF2-40B4-BE49-F238E27FC236}">
                <a16:creationId xmlns:a16="http://schemas.microsoft.com/office/drawing/2014/main" id="{AEA4F654-BC39-CE03-CA87-F27D8DF5A91A}"/>
              </a:ext>
            </a:extLst>
          </p:cNvPr>
          <p:cNvSpPr>
            <a:spLocks noGrp="1" noChangeArrowheads="1"/>
          </p:cNvSpPr>
          <p:nvPr>
            <p:ph idx="1"/>
          </p:nvPr>
        </p:nvSpPr>
        <p:spPr>
          <a:xfrm>
            <a:off x="914401" y="1751015"/>
            <a:ext cx="10361084" cy="4724400"/>
          </a:xfrm>
          <a:ln/>
        </p:spPr>
        <p:txBody>
          <a:bodyPr/>
          <a:lstStyle/>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Observation: </a:t>
            </a:r>
          </a:p>
          <a:p>
            <a:pPr marL="80010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After switching back to the primary channel, the STA cannot access the primary channel because the virtual CS of the primary channel is busy. This behavior helps address the issue of blindness on the NPCA.</a:t>
            </a:r>
          </a:p>
        </p:txBody>
      </p:sp>
    </p:spTree>
    <p:extLst>
      <p:ext uri="{BB962C8B-B14F-4D97-AF65-F5344CB8AC3E}">
        <p14:creationId xmlns:p14="http://schemas.microsoft.com/office/powerpoint/2010/main" val="1949028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Conclusion</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US" dirty="0"/>
              <a:t>In this presentation, the NPCA NAV operation is discussed, and NAV updating rules for the primary channel and the NPCA primary channel are proposed.</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dirty="0" err="1"/>
              <a:t>Jeongsoo</a:t>
            </a:r>
            <a:r>
              <a:rPr lang="en-GB" dirty="0"/>
              <a:t> Lee, KSTL</a:t>
            </a:r>
          </a:p>
        </p:txBody>
      </p:sp>
      <p:sp>
        <p:nvSpPr>
          <p:cNvPr id="4" name="Date Placeholder 3"/>
          <p:cNvSpPr>
            <a:spLocks noGrp="1"/>
          </p:cNvSpPr>
          <p:nvPr>
            <p:ph type="dt" idx="15"/>
          </p:nvPr>
        </p:nvSpPr>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r>
              <a:rPr lang="en-GB" dirty="0"/>
              <a:t>[1] </a:t>
            </a:r>
            <a:r>
              <a:rPr lang="en-GB" dirty="0">
                <a:hlinkClick r:id="rId3"/>
              </a:rPr>
              <a:t>https://mentor.ieee.org/802.11/dcn/24/11-24-1762-13-00bn-pdt-mac-npca.docx</a:t>
            </a:r>
            <a:r>
              <a:rPr lang="en-GB" dirty="0"/>
              <a:t> </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5" name="Footer Placeholder 4"/>
          <p:cNvSpPr>
            <a:spLocks noGrp="1"/>
          </p:cNvSpPr>
          <p:nvPr>
            <p:ph type="ftr" idx="14"/>
          </p:nvPr>
        </p:nvSpPr>
        <p:spPr/>
        <p:txBody>
          <a:bodyPr/>
          <a:lstStyle/>
          <a:p>
            <a:r>
              <a:rPr lang="en-GB" dirty="0" err="1"/>
              <a:t>Jeongsoo</a:t>
            </a:r>
            <a:r>
              <a:rPr lang="en-GB" dirty="0"/>
              <a:t> Lee, KSTL</a:t>
            </a:r>
          </a:p>
        </p:txBody>
      </p:sp>
      <p:sp>
        <p:nvSpPr>
          <p:cNvPr id="4" name="Date Placeholder 3"/>
          <p:cNvSpPr>
            <a:spLocks noGrp="1"/>
          </p:cNvSpPr>
          <p:nvPr>
            <p:ph type="dt" idx="15"/>
          </p:nvPr>
        </p:nvSpPr>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This presentation discusses the NPCA NAV operation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err="1"/>
              <a:t>Jeongsoo</a:t>
            </a:r>
            <a:r>
              <a:rPr lang="en-GB" dirty="0"/>
              <a:t> Lee, KSTL</a:t>
            </a:r>
          </a:p>
        </p:txBody>
      </p:sp>
      <p:sp>
        <p:nvSpPr>
          <p:cNvPr id="4" name="Date Placeholder 3"/>
          <p:cNvSpPr>
            <a:spLocks noGrp="1"/>
          </p:cNvSpPr>
          <p:nvPr>
            <p:ph type="dt" idx="15"/>
          </p:nvPr>
        </p:nvSpPr>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5122" name="Rectangle 2"/>
          <p:cNvSpPr>
            <a:spLocks noGrp="1" noChangeArrowheads="1"/>
          </p:cNvSpPr>
          <p:nvPr>
            <p:ph idx="1"/>
          </p:nvPr>
        </p:nvSpPr>
        <p:spPr>
          <a:ln/>
        </p:spPr>
        <p:txBody>
          <a:bodyPr/>
          <a:lstStyle/>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 STA supporting NPCA can access the wireless medium (WM) on the NPCA primary channel while the primary channel is occupied by inter-BSS traffic. [1]</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When the STA accesses the WM on the NPCA primary channel, it needs to maintain another NAV counter, which is independent of the NAV counter used for channel access on the primary channel.</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This presentation discusses how to update the NAV counters for the primary channel and the NPCA primary channel.</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14"/>
          </p:nvPr>
        </p:nvSpPr>
        <p:spPr/>
        <p:txBody>
          <a:bodyPr/>
          <a:lstStyle/>
          <a:p>
            <a:r>
              <a:rPr lang="en-GB" dirty="0" err="1"/>
              <a:t>Jeongsoo</a:t>
            </a:r>
            <a:r>
              <a:rPr lang="en-GB" dirty="0"/>
              <a:t> Lee, KSTL</a:t>
            </a:r>
          </a:p>
        </p:txBody>
      </p:sp>
      <p:sp>
        <p:nvSpPr>
          <p:cNvPr id="4" name="Date Placeholder 3"/>
          <p:cNvSpPr>
            <a:spLocks noGrp="1"/>
          </p:cNvSpPr>
          <p:nvPr>
            <p:ph type="dt" idx="15"/>
          </p:nvPr>
        </p:nvSpPr>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NPCA NAV Operation: Case 1</a:t>
            </a:r>
          </a:p>
        </p:txBody>
      </p:sp>
      <p:sp>
        <p:nvSpPr>
          <p:cNvPr id="5122" name="Rectangle 2"/>
          <p:cNvSpPr>
            <a:spLocks noGrp="1" noChangeArrowheads="1"/>
          </p:cNvSpPr>
          <p:nvPr>
            <p:ph idx="1"/>
          </p:nvPr>
        </p:nvSpPr>
        <p:spPr>
          <a:xfrm>
            <a:off x="914401" y="1751015"/>
            <a:ext cx="10361084" cy="4724400"/>
          </a:xfrm>
          <a:ln/>
        </p:spPr>
        <p:txBody>
          <a:bodyPr/>
          <a:lstStyle/>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Accessing the primary channel, </a:t>
            </a:r>
          </a:p>
          <a:p>
            <a:pPr marL="80010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 STA can decode the PPDU that occupies at least the primary channel.</a:t>
            </a:r>
          </a:p>
          <a:p>
            <a:pPr marL="80010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Therefore, the STA receiving the PPDU should update the NAV counter for the primary channel. </a:t>
            </a:r>
          </a:p>
          <a:p>
            <a:pPr marL="80010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However, if the received PPDU also occupies the NPCA primary channel, it should update the NAV counter for the NPCA primary channel based on the received PPDU. </a:t>
            </a:r>
          </a:p>
          <a:p>
            <a:pPr marL="80010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a:t>
            </a:fld>
            <a:endParaRPr lang="en-GB"/>
          </a:p>
        </p:txBody>
      </p:sp>
      <p:sp>
        <p:nvSpPr>
          <p:cNvPr id="5" name="Footer Placeholder 4"/>
          <p:cNvSpPr>
            <a:spLocks noGrp="1"/>
          </p:cNvSpPr>
          <p:nvPr>
            <p:ph type="ftr" idx="14"/>
          </p:nvPr>
        </p:nvSpPr>
        <p:spPr/>
        <p:txBody>
          <a:bodyPr/>
          <a:lstStyle/>
          <a:p>
            <a:r>
              <a:rPr lang="en-GB" dirty="0" err="1"/>
              <a:t>Jeongsoo</a:t>
            </a:r>
            <a:r>
              <a:rPr lang="en-GB" dirty="0"/>
              <a:t> Lee, KSTL</a:t>
            </a:r>
          </a:p>
        </p:txBody>
      </p:sp>
      <p:sp>
        <p:nvSpPr>
          <p:cNvPr id="4" name="Date Placeholder 3"/>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6097610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36CC5-136B-F622-B9E1-FBDF7507740B}"/>
              </a:ext>
            </a:extLst>
          </p:cNvPr>
          <p:cNvSpPr>
            <a:spLocks noGrp="1"/>
          </p:cNvSpPr>
          <p:nvPr>
            <p:ph type="title"/>
          </p:nvPr>
        </p:nvSpPr>
        <p:spPr/>
        <p:txBody>
          <a:bodyPr/>
          <a:lstStyle/>
          <a:p>
            <a:r>
              <a:rPr lang="en-GB" dirty="0"/>
              <a:t>NPCA NAV Operation: Case 1</a:t>
            </a:r>
            <a:endParaRPr lang="es-US" dirty="0"/>
          </a:p>
        </p:txBody>
      </p:sp>
      <p:sp>
        <p:nvSpPr>
          <p:cNvPr id="4" name="Slide Number Placeholder 3">
            <a:extLst>
              <a:ext uri="{FF2B5EF4-FFF2-40B4-BE49-F238E27FC236}">
                <a16:creationId xmlns:a16="http://schemas.microsoft.com/office/drawing/2014/main" id="{BC4BDBA5-FAF4-F9C8-B164-D563D248C07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77400601-E740-E563-95E1-76D503BA6CC9}"/>
              </a:ext>
            </a:extLst>
          </p:cNvPr>
          <p:cNvSpPr>
            <a:spLocks noGrp="1"/>
          </p:cNvSpPr>
          <p:nvPr>
            <p:ph type="ftr" idx="14"/>
          </p:nvPr>
        </p:nvSpPr>
        <p:spPr/>
        <p:txBody>
          <a:bodyPr/>
          <a:lstStyle/>
          <a:p>
            <a:r>
              <a:rPr lang="en-GB" dirty="0" err="1"/>
              <a:t>Jeongsoo</a:t>
            </a:r>
            <a:r>
              <a:rPr lang="en-GB" dirty="0"/>
              <a:t> Lee, KSTL</a:t>
            </a:r>
          </a:p>
        </p:txBody>
      </p:sp>
      <p:sp>
        <p:nvSpPr>
          <p:cNvPr id="6" name="Date Placeholder 5">
            <a:extLst>
              <a:ext uri="{FF2B5EF4-FFF2-40B4-BE49-F238E27FC236}">
                <a16:creationId xmlns:a16="http://schemas.microsoft.com/office/drawing/2014/main" id="{FFC6D189-0C7D-3D0B-84DF-E6EBA3655665}"/>
              </a:ext>
            </a:extLst>
          </p:cNvPr>
          <p:cNvSpPr>
            <a:spLocks noGrp="1"/>
          </p:cNvSpPr>
          <p:nvPr>
            <p:ph type="dt" idx="15"/>
          </p:nvPr>
        </p:nvSpPr>
        <p:spPr/>
        <p:txBody>
          <a:bodyPr/>
          <a:lstStyle/>
          <a:p>
            <a:r>
              <a:rPr lang="en-US" dirty="0"/>
              <a:t>January 2025</a:t>
            </a:r>
            <a:endParaRPr lang="en-GB" dirty="0"/>
          </a:p>
        </p:txBody>
      </p:sp>
      <p:sp>
        <p:nvSpPr>
          <p:cNvPr id="9" name="Rectangle 2">
            <a:extLst>
              <a:ext uri="{FF2B5EF4-FFF2-40B4-BE49-F238E27FC236}">
                <a16:creationId xmlns:a16="http://schemas.microsoft.com/office/drawing/2014/main" id="{3E86F222-EE81-99F1-DFB5-6818D8FB9557}"/>
              </a:ext>
            </a:extLst>
          </p:cNvPr>
          <p:cNvSpPr>
            <a:spLocks noGrp="1" noChangeArrowheads="1"/>
          </p:cNvSpPr>
          <p:nvPr>
            <p:ph idx="1"/>
          </p:nvPr>
        </p:nvSpPr>
        <p:spPr>
          <a:xfrm>
            <a:off x="914401" y="1751015"/>
            <a:ext cx="10361084" cy="4724400"/>
          </a:xfrm>
          <a:ln/>
        </p:spPr>
        <p:txBody>
          <a:bodyPr/>
          <a:lstStyle/>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For example, </a:t>
            </a:r>
          </a:p>
          <a:p>
            <a:pPr marL="80010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u="sng" dirty="0"/>
              <a:t>A STA accessing the primary channel</a:t>
            </a:r>
            <a:r>
              <a:rPr lang="en-US" dirty="0"/>
              <a:t> receives an inter-BSS PPDU occupying both the primary channel and the NPCA primary channel. </a:t>
            </a:r>
          </a:p>
          <a:p>
            <a:pPr marL="80010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In this case, the STA should update the NAV counters for both the primary channel and the NPCA primary channel. </a:t>
            </a:r>
          </a:p>
          <a:p>
            <a:pPr marL="514350" lvl="1"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
        <p:nvSpPr>
          <p:cNvPr id="10" name="Rectangle 9">
            <a:extLst>
              <a:ext uri="{FF2B5EF4-FFF2-40B4-BE49-F238E27FC236}">
                <a16:creationId xmlns:a16="http://schemas.microsoft.com/office/drawing/2014/main" id="{A899273F-507D-4402-A6C7-75C0689ED952}"/>
              </a:ext>
            </a:extLst>
          </p:cNvPr>
          <p:cNvSpPr/>
          <p:nvPr/>
        </p:nvSpPr>
        <p:spPr bwMode="auto">
          <a:xfrm>
            <a:off x="9447738" y="4343421"/>
            <a:ext cx="914400" cy="1220774"/>
          </a:xfrm>
          <a:prstGeom prst="rect">
            <a:avLst/>
          </a:prstGeom>
          <a:solidFill>
            <a:schemeClr val="accent3">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s-US" sz="2400" b="0" i="0" u="none" strike="noStrike" cap="none" normalizeH="0" baseline="0" dirty="0">
              <a:ln>
                <a:noFill/>
              </a:ln>
              <a:solidFill>
                <a:schemeClr val="bg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s-US" sz="1000" dirty="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chemeClr val="tx1"/>
                </a:solidFill>
              </a:rPr>
              <a:t>Inter-BSS PPDU</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chemeClr val="tx1"/>
                </a:solidFill>
              </a:rPr>
              <a:t>(OBSS1)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s-US" sz="1000" dirty="0">
              <a:solidFill>
                <a:schemeClr val="tx1"/>
              </a:solidFill>
            </a:endParaRPr>
          </a:p>
        </p:txBody>
      </p:sp>
      <p:sp>
        <p:nvSpPr>
          <p:cNvPr id="11" name="Rectangle 10">
            <a:extLst>
              <a:ext uri="{FF2B5EF4-FFF2-40B4-BE49-F238E27FC236}">
                <a16:creationId xmlns:a16="http://schemas.microsoft.com/office/drawing/2014/main" id="{DE85B20E-CB26-53D7-2BF8-E17E02398847}"/>
              </a:ext>
            </a:extLst>
          </p:cNvPr>
          <p:cNvSpPr/>
          <p:nvPr/>
        </p:nvSpPr>
        <p:spPr bwMode="auto">
          <a:xfrm>
            <a:off x="8487249" y="4351275"/>
            <a:ext cx="914400" cy="1220773"/>
          </a:xfrm>
          <a:prstGeom prst="rect">
            <a:avLst/>
          </a:prstGeom>
          <a:solidFill>
            <a:schemeClr val="accent3">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s-US" sz="2400" b="0" i="0" u="none" strike="noStrike" cap="none" normalizeH="0" baseline="0" dirty="0">
              <a:ln>
                <a:noFill/>
              </a:ln>
              <a:solidFill>
                <a:schemeClr val="bg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s-US" sz="1000" dirty="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chemeClr val="tx1"/>
                </a:solidFill>
              </a:rPr>
              <a:t>Inter-BSS PPDU </a:t>
            </a:r>
            <a:br>
              <a:rPr lang="es-US" sz="1000" dirty="0">
                <a:solidFill>
                  <a:schemeClr val="tx1"/>
                </a:solidFill>
              </a:rPr>
            </a:br>
            <a:r>
              <a:rPr lang="es-US" sz="1000" dirty="0">
                <a:solidFill>
                  <a:schemeClr val="tx1"/>
                </a:solidFill>
              </a:rPr>
              <a:t>(OBSS1)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s-US" sz="1000" dirty="0">
              <a:solidFill>
                <a:schemeClr val="tx1"/>
              </a:solidFill>
            </a:endParaRPr>
          </a:p>
        </p:txBody>
      </p:sp>
      <p:sp>
        <p:nvSpPr>
          <p:cNvPr id="12" name="Rectangle 11">
            <a:extLst>
              <a:ext uri="{FF2B5EF4-FFF2-40B4-BE49-F238E27FC236}">
                <a16:creationId xmlns:a16="http://schemas.microsoft.com/office/drawing/2014/main" id="{551B3FB6-4090-D741-228E-0A00629A769A}"/>
              </a:ext>
            </a:extLst>
          </p:cNvPr>
          <p:cNvSpPr/>
          <p:nvPr/>
        </p:nvSpPr>
        <p:spPr bwMode="auto">
          <a:xfrm>
            <a:off x="1981201" y="4348134"/>
            <a:ext cx="914400" cy="1219202"/>
          </a:xfrm>
          <a:prstGeom prst="rect">
            <a:avLst/>
          </a:prstGeom>
          <a:solidFill>
            <a:schemeClr val="accent3">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s-US" sz="2400" b="0" i="0" u="none" strike="noStrike" cap="none" normalizeH="0" baseline="0" dirty="0">
              <a:ln>
                <a:noFill/>
              </a:ln>
              <a:solidFill>
                <a:schemeClr val="bg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s-US" sz="1000" dirty="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rgbClr val="FF0000"/>
                </a:solidFill>
              </a:rPr>
              <a:t>Inter-BSS PPDU</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rgbClr val="FF0000"/>
                </a:solidFill>
              </a:rPr>
              <a:t>(OBSS1)</a:t>
            </a:r>
          </a:p>
        </p:txBody>
      </p:sp>
      <p:sp>
        <p:nvSpPr>
          <p:cNvPr id="13" name="Rectangle 12">
            <a:extLst>
              <a:ext uri="{FF2B5EF4-FFF2-40B4-BE49-F238E27FC236}">
                <a16:creationId xmlns:a16="http://schemas.microsoft.com/office/drawing/2014/main" id="{915C2A17-2A60-EC08-2DAC-B722DFB5652E}"/>
              </a:ext>
            </a:extLst>
          </p:cNvPr>
          <p:cNvSpPr/>
          <p:nvPr/>
        </p:nvSpPr>
        <p:spPr bwMode="auto">
          <a:xfrm>
            <a:off x="2955638" y="4346561"/>
            <a:ext cx="914400" cy="1209223"/>
          </a:xfrm>
          <a:prstGeom prst="rect">
            <a:avLst/>
          </a:prstGeom>
          <a:solidFill>
            <a:schemeClr val="accent3">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s-US" sz="2400" b="0" i="0" u="none" strike="noStrike" cap="none" normalizeH="0" baseline="0" dirty="0">
              <a:ln>
                <a:noFill/>
              </a:ln>
              <a:solidFill>
                <a:schemeClr val="bg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s-US" sz="1000" dirty="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chemeClr val="tx1"/>
                </a:solidFill>
              </a:rPr>
              <a:t>Inter-BSS PPDU</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chemeClr val="tx1"/>
                </a:solidFill>
              </a:rPr>
              <a:t>(OBSS1)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s-US" sz="1000" dirty="0">
              <a:solidFill>
                <a:schemeClr val="tx1"/>
              </a:solidFill>
            </a:endParaRPr>
          </a:p>
        </p:txBody>
      </p:sp>
      <p:cxnSp>
        <p:nvCxnSpPr>
          <p:cNvPr id="15" name="Straight Connector 14">
            <a:extLst>
              <a:ext uri="{FF2B5EF4-FFF2-40B4-BE49-F238E27FC236}">
                <a16:creationId xmlns:a16="http://schemas.microsoft.com/office/drawing/2014/main" id="{C1B6E1B8-EBA1-D9A2-5D80-2D194E7647F4}"/>
              </a:ext>
            </a:extLst>
          </p:cNvPr>
          <p:cNvCxnSpPr>
            <a:cxnSpLocks/>
          </p:cNvCxnSpPr>
          <p:nvPr/>
        </p:nvCxnSpPr>
        <p:spPr bwMode="auto">
          <a:xfrm>
            <a:off x="914401" y="5567338"/>
            <a:ext cx="103610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6" name="Rectangle 15">
            <a:extLst>
              <a:ext uri="{FF2B5EF4-FFF2-40B4-BE49-F238E27FC236}">
                <a16:creationId xmlns:a16="http://schemas.microsoft.com/office/drawing/2014/main" id="{4C5F305D-A7FA-FCDE-F81E-A53BA6C64F4F}"/>
              </a:ext>
            </a:extLst>
          </p:cNvPr>
          <p:cNvSpPr/>
          <p:nvPr/>
        </p:nvSpPr>
        <p:spPr bwMode="auto">
          <a:xfrm>
            <a:off x="914401" y="5338738"/>
            <a:ext cx="10361084" cy="228597"/>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s-US" sz="1000" b="0" i="0" u="none" strike="noStrike" cap="none" normalizeH="0" baseline="0" dirty="0" err="1">
                <a:ln>
                  <a:noFill/>
                </a:ln>
                <a:solidFill>
                  <a:schemeClr val="tx1"/>
                </a:solidFill>
                <a:effectLst/>
                <a:latin typeface="Times New Roman" pitchFamily="16" charset="0"/>
                <a:ea typeface="MS Gothic" charset="-128"/>
              </a:rPr>
              <a:t>Primary</a:t>
            </a:r>
            <a:r>
              <a:rPr kumimoji="0" lang="es-US" sz="1000" b="0" i="0" u="none" strike="noStrike" cap="none" normalizeH="0" baseline="0" dirty="0">
                <a:ln>
                  <a:noFill/>
                </a:ln>
                <a:solidFill>
                  <a:schemeClr val="tx1"/>
                </a:solidFill>
                <a:effectLst/>
                <a:latin typeface="Times New Roman" pitchFamily="16" charset="0"/>
                <a:ea typeface="MS Gothic" charset="-128"/>
              </a:rPr>
              <a:t> </a:t>
            </a:r>
            <a:r>
              <a:rPr kumimoji="0" lang="es-US" sz="1000" b="0" i="0" u="none" strike="noStrike" cap="none" normalizeH="0" baseline="0" dirty="0" err="1">
                <a:ln>
                  <a:noFill/>
                </a:ln>
                <a:solidFill>
                  <a:schemeClr val="tx1"/>
                </a:solidFill>
                <a:effectLst/>
                <a:latin typeface="Times New Roman" pitchFamily="16" charset="0"/>
                <a:ea typeface="MS Gothic" charset="-128"/>
              </a:rPr>
              <a:t>Channel</a:t>
            </a:r>
            <a:endParaRPr kumimoji="0" lang="es-US" sz="1000" b="0" i="0" u="none" strike="noStrike" cap="none" normalizeH="0" baseline="0" dirty="0">
              <a:ln>
                <a:noFill/>
              </a:ln>
              <a:solidFill>
                <a:schemeClr val="tx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323EFCD0-E860-3615-EFB5-CA8A307A4D0D}"/>
              </a:ext>
            </a:extLst>
          </p:cNvPr>
          <p:cNvSpPr/>
          <p:nvPr/>
        </p:nvSpPr>
        <p:spPr bwMode="auto">
          <a:xfrm>
            <a:off x="914400" y="4348135"/>
            <a:ext cx="10361084" cy="228597"/>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s-US" sz="1000" b="0" i="0" u="none" strike="noStrike" cap="none" normalizeH="0" baseline="0" dirty="0">
                <a:ln>
                  <a:noFill/>
                </a:ln>
                <a:solidFill>
                  <a:schemeClr val="tx1"/>
                </a:solidFill>
                <a:effectLst/>
                <a:latin typeface="Times New Roman" pitchFamily="16" charset="0"/>
                <a:ea typeface="MS Gothic" charset="-128"/>
              </a:rPr>
              <a:t>NPCA </a:t>
            </a:r>
            <a:r>
              <a:rPr kumimoji="0" lang="es-US" sz="1000" b="0" i="0" u="none" strike="noStrike" cap="none" normalizeH="0" baseline="0" dirty="0" err="1">
                <a:ln>
                  <a:noFill/>
                </a:ln>
                <a:solidFill>
                  <a:schemeClr val="tx1"/>
                </a:solidFill>
                <a:effectLst/>
                <a:latin typeface="Times New Roman" pitchFamily="16" charset="0"/>
                <a:ea typeface="MS Gothic" charset="-128"/>
              </a:rPr>
              <a:t>Primary</a:t>
            </a:r>
            <a:r>
              <a:rPr kumimoji="0" lang="es-US" sz="1000" b="0" i="0" u="none" strike="noStrike" cap="none" normalizeH="0" baseline="0" dirty="0">
                <a:ln>
                  <a:noFill/>
                </a:ln>
                <a:solidFill>
                  <a:schemeClr val="tx1"/>
                </a:solidFill>
                <a:effectLst/>
                <a:latin typeface="Times New Roman" pitchFamily="16" charset="0"/>
                <a:ea typeface="MS Gothic" charset="-128"/>
              </a:rPr>
              <a:t> </a:t>
            </a:r>
            <a:r>
              <a:rPr kumimoji="0" lang="es-US" sz="1000" b="0" i="0" u="none" strike="noStrike" cap="none" normalizeH="0" baseline="0" dirty="0" err="1">
                <a:ln>
                  <a:noFill/>
                </a:ln>
                <a:solidFill>
                  <a:schemeClr val="tx1"/>
                </a:solidFill>
                <a:effectLst/>
                <a:latin typeface="Times New Roman" pitchFamily="16" charset="0"/>
                <a:ea typeface="MS Gothic" charset="-128"/>
              </a:rPr>
              <a:t>Channel</a:t>
            </a:r>
            <a:endParaRPr kumimoji="0" lang="es-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18" name="Straight Arrow Connector 17">
            <a:extLst>
              <a:ext uri="{FF2B5EF4-FFF2-40B4-BE49-F238E27FC236}">
                <a16:creationId xmlns:a16="http://schemas.microsoft.com/office/drawing/2014/main" id="{5999E790-7121-F9C2-FF78-6DAEA3DA026E}"/>
              </a:ext>
            </a:extLst>
          </p:cNvPr>
          <p:cNvCxnSpPr>
            <a:cxnSpLocks/>
          </p:cNvCxnSpPr>
          <p:nvPr/>
        </p:nvCxnSpPr>
        <p:spPr bwMode="auto">
          <a:xfrm flipV="1">
            <a:off x="914400" y="4119538"/>
            <a:ext cx="0" cy="144779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9" name="Straight Arrow Connector 18">
            <a:extLst>
              <a:ext uri="{FF2B5EF4-FFF2-40B4-BE49-F238E27FC236}">
                <a16:creationId xmlns:a16="http://schemas.microsoft.com/office/drawing/2014/main" id="{C32FB637-1525-26C0-ADC0-AD50E9B69F7F}"/>
              </a:ext>
            </a:extLst>
          </p:cNvPr>
          <p:cNvCxnSpPr>
            <a:cxnSpLocks/>
          </p:cNvCxnSpPr>
          <p:nvPr/>
        </p:nvCxnSpPr>
        <p:spPr bwMode="auto">
          <a:xfrm>
            <a:off x="914400" y="5567335"/>
            <a:ext cx="10653183"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0" name="TextBox 19">
            <a:extLst>
              <a:ext uri="{FF2B5EF4-FFF2-40B4-BE49-F238E27FC236}">
                <a16:creationId xmlns:a16="http://schemas.microsoft.com/office/drawing/2014/main" id="{E96B3AC6-4DF6-343B-CA94-A2BFC3773826}"/>
              </a:ext>
            </a:extLst>
          </p:cNvPr>
          <p:cNvSpPr txBox="1"/>
          <p:nvPr/>
        </p:nvSpPr>
        <p:spPr>
          <a:xfrm>
            <a:off x="4734929" y="4789294"/>
            <a:ext cx="441146" cy="246221"/>
          </a:xfrm>
          <a:prstGeom prst="rect">
            <a:avLst/>
          </a:prstGeom>
          <a:noFill/>
        </p:spPr>
        <p:txBody>
          <a:bodyPr wrap="none" rtlCol="0">
            <a:spAutoFit/>
          </a:bodyPr>
          <a:lstStyle/>
          <a:p>
            <a:r>
              <a:rPr lang="es-US" sz="1000" b="1" dirty="0">
                <a:solidFill>
                  <a:schemeClr val="tx1"/>
                </a:solidFill>
              </a:rPr>
              <a:t>……</a:t>
            </a:r>
          </a:p>
        </p:txBody>
      </p:sp>
      <p:sp>
        <p:nvSpPr>
          <p:cNvPr id="21" name="Trapezoid 20">
            <a:extLst>
              <a:ext uri="{FF2B5EF4-FFF2-40B4-BE49-F238E27FC236}">
                <a16:creationId xmlns:a16="http://schemas.microsoft.com/office/drawing/2014/main" id="{FE136D34-73FB-F94A-0E0E-2309D3D2311C}"/>
              </a:ext>
            </a:extLst>
          </p:cNvPr>
          <p:cNvSpPr/>
          <p:nvPr/>
        </p:nvSpPr>
        <p:spPr bwMode="auto">
          <a:xfrm>
            <a:off x="2895600" y="4348134"/>
            <a:ext cx="7467592" cy="228596"/>
          </a:xfrm>
          <a:prstGeom prst="trapezoid">
            <a:avLst/>
          </a:prstGeom>
          <a:solidFill>
            <a:schemeClr val="accent3">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rgbClr val="FF0000"/>
                </a:solidFill>
              </a:rPr>
              <a:t>                            Basic NAV </a:t>
            </a:r>
            <a:r>
              <a:rPr lang="es-US" sz="1000" dirty="0" err="1">
                <a:solidFill>
                  <a:srgbClr val="FF0000"/>
                </a:solidFill>
              </a:rPr>
              <a:t>for</a:t>
            </a:r>
            <a:r>
              <a:rPr lang="es-US" sz="1000" dirty="0">
                <a:solidFill>
                  <a:srgbClr val="FF0000"/>
                </a:solidFill>
              </a:rPr>
              <a:t> NPCA </a:t>
            </a:r>
            <a:r>
              <a:rPr lang="es-US" sz="1000" dirty="0" err="1">
                <a:solidFill>
                  <a:srgbClr val="FF0000"/>
                </a:solidFill>
              </a:rPr>
              <a:t>Primary</a:t>
            </a:r>
            <a:r>
              <a:rPr lang="es-US" sz="1000" dirty="0">
                <a:solidFill>
                  <a:srgbClr val="FF0000"/>
                </a:solidFill>
              </a:rPr>
              <a:t> </a:t>
            </a:r>
            <a:r>
              <a:rPr lang="es-US" sz="1000" dirty="0" err="1">
                <a:solidFill>
                  <a:srgbClr val="FF0000"/>
                </a:solidFill>
              </a:rPr>
              <a:t>Channel</a:t>
            </a:r>
            <a:r>
              <a:rPr lang="es-US" sz="1000" dirty="0">
                <a:solidFill>
                  <a:srgbClr val="FF0000"/>
                </a:solidFill>
              </a:rPr>
              <a:t> (OBSS1)</a:t>
            </a:r>
            <a:endParaRPr kumimoji="0" lang="es-US" sz="1000" b="0" i="0" u="none" strike="noStrike" cap="none" normalizeH="0" baseline="0" dirty="0">
              <a:ln>
                <a:noFill/>
              </a:ln>
              <a:solidFill>
                <a:srgbClr val="FF0000"/>
              </a:solidFill>
              <a:effectLst/>
              <a:latin typeface="Times New Roman" pitchFamily="16" charset="0"/>
              <a:ea typeface="MS Gothic" charset="-128"/>
            </a:endParaRPr>
          </a:p>
        </p:txBody>
      </p:sp>
      <p:sp>
        <p:nvSpPr>
          <p:cNvPr id="22" name="Trapezoid 21">
            <a:extLst>
              <a:ext uri="{FF2B5EF4-FFF2-40B4-BE49-F238E27FC236}">
                <a16:creationId xmlns:a16="http://schemas.microsoft.com/office/drawing/2014/main" id="{2C61BA7E-E7F4-0167-571B-DFBDC3317CE7}"/>
              </a:ext>
            </a:extLst>
          </p:cNvPr>
          <p:cNvSpPr/>
          <p:nvPr/>
        </p:nvSpPr>
        <p:spPr bwMode="auto">
          <a:xfrm>
            <a:off x="2895600" y="5338742"/>
            <a:ext cx="7467592" cy="233306"/>
          </a:xfrm>
          <a:prstGeom prst="trapezoid">
            <a:avLst/>
          </a:prstGeom>
          <a:solidFill>
            <a:schemeClr val="accent3">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rgbClr val="FF0000"/>
                </a:solidFill>
              </a:rPr>
              <a:t>                            Basic NAV </a:t>
            </a:r>
            <a:r>
              <a:rPr lang="es-US" sz="1000" dirty="0" err="1">
                <a:solidFill>
                  <a:srgbClr val="FF0000"/>
                </a:solidFill>
              </a:rPr>
              <a:t>for</a:t>
            </a:r>
            <a:r>
              <a:rPr lang="es-US" sz="1000" dirty="0">
                <a:solidFill>
                  <a:srgbClr val="FF0000"/>
                </a:solidFill>
              </a:rPr>
              <a:t> </a:t>
            </a:r>
            <a:r>
              <a:rPr lang="es-US" sz="1000" dirty="0" err="1">
                <a:solidFill>
                  <a:srgbClr val="FF0000"/>
                </a:solidFill>
              </a:rPr>
              <a:t>Primary</a:t>
            </a:r>
            <a:r>
              <a:rPr lang="es-US" sz="1000" dirty="0">
                <a:solidFill>
                  <a:srgbClr val="FF0000"/>
                </a:solidFill>
              </a:rPr>
              <a:t> </a:t>
            </a:r>
            <a:r>
              <a:rPr lang="es-US" sz="1000" dirty="0" err="1">
                <a:solidFill>
                  <a:srgbClr val="FF0000"/>
                </a:solidFill>
              </a:rPr>
              <a:t>Channel</a:t>
            </a:r>
            <a:r>
              <a:rPr lang="es-US" sz="1000" dirty="0">
                <a:solidFill>
                  <a:srgbClr val="FF0000"/>
                </a:solidFill>
              </a:rPr>
              <a:t> (OBSS1)</a:t>
            </a:r>
            <a:endParaRPr kumimoji="0" lang="es-US" sz="1000" b="0" i="0" u="none" strike="noStrike" cap="none" normalizeH="0" baseline="0" dirty="0">
              <a:ln>
                <a:noFill/>
              </a:ln>
              <a:solidFill>
                <a:srgbClr val="FF0000"/>
              </a:solidFill>
              <a:effectLst/>
              <a:latin typeface="Times New Roman" pitchFamily="16" charset="0"/>
              <a:ea typeface="MS Gothic" charset="-128"/>
            </a:endParaRPr>
          </a:p>
        </p:txBody>
      </p:sp>
      <p:cxnSp>
        <p:nvCxnSpPr>
          <p:cNvPr id="7" name="Straight Arrow Connector 6">
            <a:extLst>
              <a:ext uri="{FF2B5EF4-FFF2-40B4-BE49-F238E27FC236}">
                <a16:creationId xmlns:a16="http://schemas.microsoft.com/office/drawing/2014/main" id="{561BD8E4-36F5-D7F4-20E9-D6989EEB391C}"/>
              </a:ext>
            </a:extLst>
          </p:cNvPr>
          <p:cNvCxnSpPr/>
          <p:nvPr/>
        </p:nvCxnSpPr>
        <p:spPr bwMode="auto">
          <a:xfrm>
            <a:off x="1981201" y="4232803"/>
            <a:ext cx="8380937" cy="0"/>
          </a:xfrm>
          <a:prstGeom prst="straightConnector1">
            <a:avLst/>
          </a:prstGeom>
          <a:solidFill>
            <a:srgbClr val="00B8FF"/>
          </a:solidFill>
          <a:ln w="9525" cap="flat" cmpd="sng" algn="ctr">
            <a:solidFill>
              <a:schemeClr val="tx1"/>
            </a:solidFill>
            <a:prstDash val="solid"/>
            <a:round/>
            <a:headEnd type="arrow" w="med" len="med"/>
            <a:tailEnd type="arrow" w="med" len="med"/>
          </a:ln>
          <a:effectLst/>
        </p:spPr>
      </p:cxnSp>
      <p:sp>
        <p:nvSpPr>
          <p:cNvPr id="14" name="TextBox 13">
            <a:extLst>
              <a:ext uri="{FF2B5EF4-FFF2-40B4-BE49-F238E27FC236}">
                <a16:creationId xmlns:a16="http://schemas.microsoft.com/office/drawing/2014/main" id="{4DC5C671-68E9-B476-C01E-953C4786A836}"/>
              </a:ext>
            </a:extLst>
          </p:cNvPr>
          <p:cNvSpPr txBox="1"/>
          <p:nvPr/>
        </p:nvSpPr>
        <p:spPr>
          <a:xfrm>
            <a:off x="1981200" y="4020979"/>
            <a:ext cx="8458199" cy="246221"/>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s-US" sz="1000" b="0" i="0" u="none" strike="noStrike" cap="none" normalizeH="0" baseline="0" dirty="0">
                <a:ln>
                  <a:noFill/>
                </a:ln>
                <a:solidFill>
                  <a:schemeClr val="tx1"/>
                </a:solidFill>
                <a:effectLst/>
                <a:latin typeface="Times New Roman" pitchFamily="16" charset="0"/>
                <a:ea typeface="MS Gothic" charset="-128"/>
              </a:rPr>
              <a:t>OBSS1 TXOP</a:t>
            </a:r>
          </a:p>
        </p:txBody>
      </p:sp>
    </p:spTree>
    <p:extLst>
      <p:ext uri="{BB962C8B-B14F-4D97-AF65-F5344CB8AC3E}">
        <p14:creationId xmlns:p14="http://schemas.microsoft.com/office/powerpoint/2010/main" val="3522262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EFE5E1-16DD-8701-6C5A-8137A3136A6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D5FDDB7-3FC2-07E9-5C70-49302851D1BC}"/>
              </a:ext>
            </a:extLst>
          </p:cNvPr>
          <p:cNvSpPr>
            <a:spLocks noGrp="1"/>
          </p:cNvSpPr>
          <p:nvPr>
            <p:ph type="title"/>
          </p:nvPr>
        </p:nvSpPr>
        <p:spPr/>
        <p:txBody>
          <a:bodyPr/>
          <a:lstStyle/>
          <a:p>
            <a:r>
              <a:rPr lang="en-GB" dirty="0"/>
              <a:t>NPCA NAV Operation: Case 1</a:t>
            </a:r>
            <a:endParaRPr lang="es-US" dirty="0"/>
          </a:p>
        </p:txBody>
      </p:sp>
      <p:sp>
        <p:nvSpPr>
          <p:cNvPr id="4" name="Slide Number Placeholder 3">
            <a:extLst>
              <a:ext uri="{FF2B5EF4-FFF2-40B4-BE49-F238E27FC236}">
                <a16:creationId xmlns:a16="http://schemas.microsoft.com/office/drawing/2014/main" id="{DC392932-3C60-A139-A9C8-FE6C61CD696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BFFE47AA-B24F-5438-ED47-F5AC916769D8}"/>
              </a:ext>
            </a:extLst>
          </p:cNvPr>
          <p:cNvSpPr>
            <a:spLocks noGrp="1"/>
          </p:cNvSpPr>
          <p:nvPr>
            <p:ph type="ftr" idx="14"/>
          </p:nvPr>
        </p:nvSpPr>
        <p:spPr/>
        <p:txBody>
          <a:bodyPr/>
          <a:lstStyle/>
          <a:p>
            <a:r>
              <a:rPr lang="en-GB" dirty="0" err="1"/>
              <a:t>Jeongsoo</a:t>
            </a:r>
            <a:r>
              <a:rPr lang="en-GB" dirty="0"/>
              <a:t> Lee, KSTL</a:t>
            </a:r>
          </a:p>
        </p:txBody>
      </p:sp>
      <p:sp>
        <p:nvSpPr>
          <p:cNvPr id="6" name="Date Placeholder 5">
            <a:extLst>
              <a:ext uri="{FF2B5EF4-FFF2-40B4-BE49-F238E27FC236}">
                <a16:creationId xmlns:a16="http://schemas.microsoft.com/office/drawing/2014/main" id="{5FEDE273-5536-814C-163E-6F26B29E885E}"/>
              </a:ext>
            </a:extLst>
          </p:cNvPr>
          <p:cNvSpPr>
            <a:spLocks noGrp="1"/>
          </p:cNvSpPr>
          <p:nvPr>
            <p:ph type="dt" idx="15"/>
          </p:nvPr>
        </p:nvSpPr>
        <p:spPr/>
        <p:txBody>
          <a:bodyPr/>
          <a:lstStyle/>
          <a:p>
            <a:r>
              <a:rPr lang="en-US" dirty="0"/>
              <a:t>January 2025</a:t>
            </a:r>
            <a:endParaRPr lang="en-GB" dirty="0"/>
          </a:p>
        </p:txBody>
      </p:sp>
      <p:sp>
        <p:nvSpPr>
          <p:cNvPr id="9" name="Rectangle 2">
            <a:extLst>
              <a:ext uri="{FF2B5EF4-FFF2-40B4-BE49-F238E27FC236}">
                <a16:creationId xmlns:a16="http://schemas.microsoft.com/office/drawing/2014/main" id="{DE21BF69-A107-DA48-58F6-3FDFA1BB4F3F}"/>
              </a:ext>
            </a:extLst>
          </p:cNvPr>
          <p:cNvSpPr>
            <a:spLocks noGrp="1" noChangeArrowheads="1"/>
          </p:cNvSpPr>
          <p:nvPr>
            <p:ph idx="1"/>
          </p:nvPr>
        </p:nvSpPr>
        <p:spPr>
          <a:xfrm>
            <a:off x="914401" y="1751015"/>
            <a:ext cx="10361084" cy="4724400"/>
          </a:xfrm>
          <a:ln/>
        </p:spPr>
        <p:txBody>
          <a:bodyPr/>
          <a:lstStyle/>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Observation: </a:t>
            </a:r>
          </a:p>
          <a:p>
            <a:pPr marL="80010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When the STA receives another inter-BSS PPDU that does not occupy the NPCA primary channel, the STA may not switch to the NPCA primary channel and does not use the NPCA because the virtual CS of the NPCA primary channel is busy. </a:t>
            </a:r>
          </a:p>
          <a:p>
            <a:pPr marL="80010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This behavior can help address the issue of blindness on the NPCA.</a:t>
            </a:r>
          </a:p>
        </p:txBody>
      </p:sp>
      <p:sp>
        <p:nvSpPr>
          <p:cNvPr id="3" name="Rectangle 2">
            <a:extLst>
              <a:ext uri="{FF2B5EF4-FFF2-40B4-BE49-F238E27FC236}">
                <a16:creationId xmlns:a16="http://schemas.microsoft.com/office/drawing/2014/main" id="{A5F67523-7B3D-B50B-64C4-36D6F39A6CA8}"/>
              </a:ext>
            </a:extLst>
          </p:cNvPr>
          <p:cNvSpPr/>
          <p:nvPr/>
        </p:nvSpPr>
        <p:spPr bwMode="auto">
          <a:xfrm>
            <a:off x="10363200" y="4785367"/>
            <a:ext cx="914400" cy="778828"/>
          </a:xfrm>
          <a:prstGeom prst="rect">
            <a:avLst/>
          </a:prstGeom>
          <a:solidFill>
            <a:schemeClr val="accent3">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chemeClr val="tx1"/>
                </a:solidFill>
              </a:rPr>
              <a:t>Inter-BSS PPDU</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chemeClr val="tx1"/>
                </a:solidFill>
              </a:rPr>
              <a:t>(OBSS2)</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s-US" sz="1000" dirty="0">
              <a:solidFill>
                <a:schemeClr val="tx1"/>
              </a:solidFill>
            </a:endParaRPr>
          </a:p>
        </p:txBody>
      </p:sp>
      <p:sp>
        <p:nvSpPr>
          <p:cNvPr id="7" name="Rectangle 6">
            <a:extLst>
              <a:ext uri="{FF2B5EF4-FFF2-40B4-BE49-F238E27FC236}">
                <a16:creationId xmlns:a16="http://schemas.microsoft.com/office/drawing/2014/main" id="{1494AE7F-8237-393B-D5BF-384C7151B4AE}"/>
              </a:ext>
            </a:extLst>
          </p:cNvPr>
          <p:cNvSpPr/>
          <p:nvPr/>
        </p:nvSpPr>
        <p:spPr bwMode="auto">
          <a:xfrm>
            <a:off x="6784105" y="4789294"/>
            <a:ext cx="914400" cy="778828"/>
          </a:xfrm>
          <a:prstGeom prst="rect">
            <a:avLst/>
          </a:prstGeom>
          <a:solidFill>
            <a:schemeClr val="accent3">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chemeClr val="tx1"/>
                </a:solidFill>
              </a:rPr>
              <a:t>Inter-BSS PPDU</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chemeClr val="tx1"/>
                </a:solidFill>
              </a:rPr>
              <a:t>(OBSS2)</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s-US" sz="1000" dirty="0">
              <a:solidFill>
                <a:schemeClr val="tx1"/>
              </a:solidFill>
            </a:endParaRPr>
          </a:p>
        </p:txBody>
      </p:sp>
      <p:cxnSp>
        <p:nvCxnSpPr>
          <p:cNvPr id="12" name="Straight Connector 11">
            <a:extLst>
              <a:ext uri="{FF2B5EF4-FFF2-40B4-BE49-F238E27FC236}">
                <a16:creationId xmlns:a16="http://schemas.microsoft.com/office/drawing/2014/main" id="{DCEAAC8B-CEFC-A123-87C5-DDC47E887F84}"/>
              </a:ext>
            </a:extLst>
          </p:cNvPr>
          <p:cNvCxnSpPr>
            <a:cxnSpLocks/>
          </p:cNvCxnSpPr>
          <p:nvPr/>
        </p:nvCxnSpPr>
        <p:spPr bwMode="auto">
          <a:xfrm>
            <a:off x="914401" y="5567338"/>
            <a:ext cx="103610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Rectangle 13">
            <a:extLst>
              <a:ext uri="{FF2B5EF4-FFF2-40B4-BE49-F238E27FC236}">
                <a16:creationId xmlns:a16="http://schemas.microsoft.com/office/drawing/2014/main" id="{3B12F6E4-A8C3-C852-D956-0FE52CA65458}"/>
              </a:ext>
            </a:extLst>
          </p:cNvPr>
          <p:cNvSpPr/>
          <p:nvPr/>
        </p:nvSpPr>
        <p:spPr bwMode="auto">
          <a:xfrm>
            <a:off x="914400" y="4348135"/>
            <a:ext cx="10361084" cy="228597"/>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s-US" sz="1000" b="0" i="0" u="none" strike="noStrike" cap="none" normalizeH="0" baseline="0" dirty="0">
                <a:ln>
                  <a:noFill/>
                </a:ln>
                <a:solidFill>
                  <a:schemeClr val="tx1"/>
                </a:solidFill>
                <a:effectLst/>
                <a:latin typeface="Times New Roman" pitchFamily="16" charset="0"/>
                <a:ea typeface="MS Gothic" charset="-128"/>
              </a:rPr>
              <a:t>NPCA </a:t>
            </a:r>
            <a:r>
              <a:rPr kumimoji="0" lang="es-US" sz="1000" b="0" i="0" u="none" strike="noStrike" cap="none" normalizeH="0" baseline="0" dirty="0" err="1">
                <a:ln>
                  <a:noFill/>
                </a:ln>
                <a:solidFill>
                  <a:schemeClr val="tx1"/>
                </a:solidFill>
                <a:effectLst/>
                <a:latin typeface="Times New Roman" pitchFamily="16" charset="0"/>
                <a:ea typeface="MS Gothic" charset="-128"/>
              </a:rPr>
              <a:t>Primary</a:t>
            </a:r>
            <a:r>
              <a:rPr kumimoji="0" lang="es-US" sz="1000" b="0" i="0" u="none" strike="noStrike" cap="none" normalizeH="0" baseline="0" dirty="0">
                <a:ln>
                  <a:noFill/>
                </a:ln>
                <a:solidFill>
                  <a:schemeClr val="tx1"/>
                </a:solidFill>
                <a:effectLst/>
                <a:latin typeface="Times New Roman" pitchFamily="16" charset="0"/>
                <a:ea typeface="MS Gothic" charset="-128"/>
              </a:rPr>
              <a:t> </a:t>
            </a:r>
            <a:r>
              <a:rPr kumimoji="0" lang="es-US" sz="1000" b="0" i="0" u="none" strike="noStrike" cap="none" normalizeH="0" baseline="0" dirty="0" err="1">
                <a:ln>
                  <a:noFill/>
                </a:ln>
                <a:solidFill>
                  <a:schemeClr val="tx1"/>
                </a:solidFill>
                <a:effectLst/>
                <a:latin typeface="Times New Roman" pitchFamily="16" charset="0"/>
                <a:ea typeface="MS Gothic" charset="-128"/>
              </a:rPr>
              <a:t>Channel</a:t>
            </a:r>
            <a:endParaRPr kumimoji="0" lang="es-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15" name="Straight Arrow Connector 14">
            <a:extLst>
              <a:ext uri="{FF2B5EF4-FFF2-40B4-BE49-F238E27FC236}">
                <a16:creationId xmlns:a16="http://schemas.microsoft.com/office/drawing/2014/main" id="{61F8EDCA-DB26-BFC0-0289-5B3127F1496E}"/>
              </a:ext>
            </a:extLst>
          </p:cNvPr>
          <p:cNvCxnSpPr>
            <a:cxnSpLocks/>
          </p:cNvCxnSpPr>
          <p:nvPr/>
        </p:nvCxnSpPr>
        <p:spPr bwMode="auto">
          <a:xfrm flipV="1">
            <a:off x="914400" y="4119538"/>
            <a:ext cx="0" cy="144779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6" name="Straight Arrow Connector 15">
            <a:extLst>
              <a:ext uri="{FF2B5EF4-FFF2-40B4-BE49-F238E27FC236}">
                <a16:creationId xmlns:a16="http://schemas.microsoft.com/office/drawing/2014/main" id="{F0D912CA-15B6-5AAE-20A9-AB94F85EEF78}"/>
              </a:ext>
            </a:extLst>
          </p:cNvPr>
          <p:cNvCxnSpPr>
            <a:cxnSpLocks/>
          </p:cNvCxnSpPr>
          <p:nvPr/>
        </p:nvCxnSpPr>
        <p:spPr bwMode="auto">
          <a:xfrm>
            <a:off x="914400" y="5567335"/>
            <a:ext cx="10653183"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7" name="TextBox 16">
            <a:extLst>
              <a:ext uri="{FF2B5EF4-FFF2-40B4-BE49-F238E27FC236}">
                <a16:creationId xmlns:a16="http://schemas.microsoft.com/office/drawing/2014/main" id="{D3374004-DFF0-9F27-EE12-48DE5C5332B1}"/>
              </a:ext>
            </a:extLst>
          </p:cNvPr>
          <p:cNvSpPr txBox="1"/>
          <p:nvPr/>
        </p:nvSpPr>
        <p:spPr>
          <a:xfrm>
            <a:off x="4734929" y="4789294"/>
            <a:ext cx="441146" cy="246221"/>
          </a:xfrm>
          <a:prstGeom prst="rect">
            <a:avLst/>
          </a:prstGeom>
          <a:noFill/>
        </p:spPr>
        <p:txBody>
          <a:bodyPr wrap="none" rtlCol="0">
            <a:spAutoFit/>
          </a:bodyPr>
          <a:lstStyle/>
          <a:p>
            <a:r>
              <a:rPr lang="es-US" sz="1000" b="1" dirty="0">
                <a:solidFill>
                  <a:schemeClr val="tx1"/>
                </a:solidFill>
              </a:rPr>
              <a:t>……</a:t>
            </a:r>
          </a:p>
        </p:txBody>
      </p:sp>
      <p:sp>
        <p:nvSpPr>
          <p:cNvPr id="18" name="Trapezoid 17">
            <a:extLst>
              <a:ext uri="{FF2B5EF4-FFF2-40B4-BE49-F238E27FC236}">
                <a16:creationId xmlns:a16="http://schemas.microsoft.com/office/drawing/2014/main" id="{06B33CE2-E6AD-583F-4C36-805EC76CAC50}"/>
              </a:ext>
            </a:extLst>
          </p:cNvPr>
          <p:cNvSpPr/>
          <p:nvPr/>
        </p:nvSpPr>
        <p:spPr bwMode="auto">
          <a:xfrm>
            <a:off x="2895600" y="4348134"/>
            <a:ext cx="7467592" cy="228596"/>
          </a:xfrm>
          <a:prstGeom prst="trapezoid">
            <a:avLst/>
          </a:prstGeom>
          <a:solidFill>
            <a:schemeClr val="accent3">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chemeClr val="tx1"/>
                </a:solidFill>
              </a:rPr>
              <a:t>                            Basic NAV </a:t>
            </a:r>
            <a:r>
              <a:rPr lang="es-US" sz="1000" dirty="0" err="1">
                <a:solidFill>
                  <a:schemeClr val="tx1"/>
                </a:solidFill>
              </a:rPr>
              <a:t>for</a:t>
            </a:r>
            <a:r>
              <a:rPr lang="es-US" sz="1000" dirty="0">
                <a:solidFill>
                  <a:schemeClr val="tx1"/>
                </a:solidFill>
              </a:rPr>
              <a:t> NPCA </a:t>
            </a:r>
            <a:r>
              <a:rPr lang="es-US" sz="1000" dirty="0" err="1">
                <a:solidFill>
                  <a:schemeClr val="tx1"/>
                </a:solidFill>
              </a:rPr>
              <a:t>Primary</a:t>
            </a:r>
            <a:r>
              <a:rPr lang="es-US" sz="1000" dirty="0">
                <a:solidFill>
                  <a:schemeClr val="tx1"/>
                </a:solidFill>
              </a:rPr>
              <a:t> </a:t>
            </a:r>
            <a:r>
              <a:rPr lang="es-US" sz="1000" dirty="0" err="1">
                <a:solidFill>
                  <a:schemeClr val="tx1"/>
                </a:solidFill>
              </a:rPr>
              <a:t>Channel</a:t>
            </a:r>
            <a:r>
              <a:rPr lang="es-US" sz="1000" dirty="0">
                <a:solidFill>
                  <a:schemeClr val="tx1"/>
                </a:solidFill>
              </a:rPr>
              <a:t> (OBSS1)</a:t>
            </a:r>
            <a:endParaRPr kumimoji="0" lang="es-US" sz="1000" b="0" i="0" u="none" strike="noStrike" cap="none" normalizeH="0" baseline="0" dirty="0">
              <a:ln>
                <a:noFill/>
              </a:ln>
              <a:solidFill>
                <a:schemeClr val="tx1"/>
              </a:solidFill>
              <a:effectLst/>
              <a:latin typeface="Times New Roman" pitchFamily="16" charset="0"/>
              <a:ea typeface="MS Gothic" charset="-128"/>
            </a:endParaRPr>
          </a:p>
        </p:txBody>
      </p:sp>
      <p:sp>
        <p:nvSpPr>
          <p:cNvPr id="19" name="Trapezoid 18">
            <a:extLst>
              <a:ext uri="{FF2B5EF4-FFF2-40B4-BE49-F238E27FC236}">
                <a16:creationId xmlns:a16="http://schemas.microsoft.com/office/drawing/2014/main" id="{1B4BF1E6-8B47-3446-2324-31D40408CB18}"/>
              </a:ext>
            </a:extLst>
          </p:cNvPr>
          <p:cNvSpPr/>
          <p:nvPr/>
        </p:nvSpPr>
        <p:spPr bwMode="auto">
          <a:xfrm>
            <a:off x="2895600" y="5338742"/>
            <a:ext cx="7467592" cy="233306"/>
          </a:xfrm>
          <a:prstGeom prst="trapezoid">
            <a:avLst/>
          </a:prstGeom>
          <a:solidFill>
            <a:schemeClr val="accent3">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chemeClr val="tx1"/>
                </a:solidFill>
              </a:rPr>
              <a:t>   Basic NAV </a:t>
            </a:r>
            <a:r>
              <a:rPr lang="es-US" sz="1000" dirty="0" err="1">
                <a:solidFill>
                  <a:schemeClr val="tx1"/>
                </a:solidFill>
              </a:rPr>
              <a:t>for</a:t>
            </a:r>
            <a:r>
              <a:rPr lang="es-US" sz="1000" dirty="0">
                <a:solidFill>
                  <a:schemeClr val="tx1"/>
                </a:solidFill>
              </a:rPr>
              <a:t> </a:t>
            </a:r>
            <a:r>
              <a:rPr lang="es-US" sz="1000" dirty="0" err="1">
                <a:solidFill>
                  <a:schemeClr val="tx1"/>
                </a:solidFill>
              </a:rPr>
              <a:t>Primary</a:t>
            </a:r>
            <a:r>
              <a:rPr lang="es-US" sz="1000" dirty="0">
                <a:solidFill>
                  <a:schemeClr val="tx1"/>
                </a:solidFill>
              </a:rPr>
              <a:t> </a:t>
            </a:r>
            <a:r>
              <a:rPr lang="es-US" sz="1000" dirty="0" err="1">
                <a:solidFill>
                  <a:schemeClr val="tx1"/>
                </a:solidFill>
              </a:rPr>
              <a:t>Channel</a:t>
            </a:r>
            <a:r>
              <a:rPr lang="es-US" sz="1000" dirty="0">
                <a:solidFill>
                  <a:schemeClr val="tx1"/>
                </a:solidFill>
              </a:rPr>
              <a:t> (OBSS1)</a:t>
            </a:r>
            <a:endParaRPr kumimoji="0" lang="es-US" sz="1000" b="0" i="0" u="none" strike="noStrike" cap="none" normalizeH="0" baseline="0" dirty="0">
              <a:ln>
                <a:noFill/>
              </a:ln>
              <a:solidFill>
                <a:schemeClr val="tx1"/>
              </a:solidFill>
              <a:effectLst/>
              <a:latin typeface="Times New Roman" pitchFamily="16" charset="0"/>
              <a:ea typeface="MS Gothic" charset="-128"/>
            </a:endParaRPr>
          </a:p>
        </p:txBody>
      </p:sp>
      <p:sp>
        <p:nvSpPr>
          <p:cNvPr id="20" name="Trapezoid 19">
            <a:extLst>
              <a:ext uri="{FF2B5EF4-FFF2-40B4-BE49-F238E27FC236}">
                <a16:creationId xmlns:a16="http://schemas.microsoft.com/office/drawing/2014/main" id="{86629B9D-C154-1B8E-D66A-55E0EEE22774}"/>
              </a:ext>
            </a:extLst>
          </p:cNvPr>
          <p:cNvSpPr/>
          <p:nvPr/>
        </p:nvSpPr>
        <p:spPr bwMode="auto">
          <a:xfrm>
            <a:off x="6320371" y="5338738"/>
            <a:ext cx="4955114" cy="230166"/>
          </a:xfrm>
          <a:prstGeom prst="trapezoid">
            <a:avLst/>
          </a:prstGeom>
          <a:solidFill>
            <a:schemeClr val="accent3">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rgbClr val="FF0000"/>
                </a:solidFill>
              </a:rPr>
              <a:t>Basic NAV </a:t>
            </a:r>
            <a:r>
              <a:rPr lang="es-US" sz="1000" dirty="0" err="1">
                <a:solidFill>
                  <a:srgbClr val="FF0000"/>
                </a:solidFill>
              </a:rPr>
              <a:t>for</a:t>
            </a:r>
            <a:r>
              <a:rPr lang="es-US" sz="1000" dirty="0">
                <a:solidFill>
                  <a:srgbClr val="FF0000"/>
                </a:solidFill>
              </a:rPr>
              <a:t> </a:t>
            </a:r>
            <a:r>
              <a:rPr lang="es-US" sz="1000" dirty="0" err="1">
                <a:solidFill>
                  <a:srgbClr val="FF0000"/>
                </a:solidFill>
              </a:rPr>
              <a:t>Primary</a:t>
            </a:r>
            <a:r>
              <a:rPr lang="es-US" sz="1000" dirty="0">
                <a:solidFill>
                  <a:srgbClr val="FF0000"/>
                </a:solidFill>
              </a:rPr>
              <a:t> </a:t>
            </a:r>
            <a:r>
              <a:rPr lang="es-US" sz="1000" dirty="0" err="1">
                <a:solidFill>
                  <a:srgbClr val="FF0000"/>
                </a:solidFill>
              </a:rPr>
              <a:t>Channel</a:t>
            </a:r>
            <a:r>
              <a:rPr lang="es-US" sz="1000" dirty="0">
                <a:solidFill>
                  <a:srgbClr val="FF0000"/>
                </a:solidFill>
              </a:rPr>
              <a:t> (OBSS2)</a:t>
            </a:r>
            <a:endParaRPr kumimoji="0" lang="es-US" sz="1000" b="0" i="0" u="none" strike="noStrike" cap="none" normalizeH="0" baseline="0" dirty="0">
              <a:ln>
                <a:noFill/>
              </a:ln>
              <a:solidFill>
                <a:srgbClr val="FF0000"/>
              </a:solidFill>
              <a:effectLst/>
              <a:latin typeface="Times New Roman" pitchFamily="16" charset="0"/>
              <a:ea typeface="MS Gothic" charset="-128"/>
            </a:endParaRPr>
          </a:p>
        </p:txBody>
      </p:sp>
      <p:sp>
        <p:nvSpPr>
          <p:cNvPr id="22" name="TextBox 21">
            <a:extLst>
              <a:ext uri="{FF2B5EF4-FFF2-40B4-BE49-F238E27FC236}">
                <a16:creationId xmlns:a16="http://schemas.microsoft.com/office/drawing/2014/main" id="{F9FBB511-A6A0-B100-9CBD-B9027573A8DF}"/>
              </a:ext>
            </a:extLst>
          </p:cNvPr>
          <p:cNvSpPr txBox="1"/>
          <p:nvPr/>
        </p:nvSpPr>
        <p:spPr>
          <a:xfrm>
            <a:off x="6240991" y="5568127"/>
            <a:ext cx="2522008" cy="246221"/>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u="sng" dirty="0" err="1">
                <a:solidFill>
                  <a:srgbClr val="FF0000"/>
                </a:solidFill>
                <a:highlight>
                  <a:srgbClr val="00FF00"/>
                </a:highlight>
              </a:rPr>
              <a:t>Not</a:t>
            </a:r>
            <a:r>
              <a:rPr lang="es-US" sz="1000" u="sng" dirty="0">
                <a:solidFill>
                  <a:srgbClr val="FF0000"/>
                </a:solidFill>
                <a:highlight>
                  <a:srgbClr val="00FF00"/>
                </a:highlight>
              </a:rPr>
              <a:t> </a:t>
            </a:r>
            <a:r>
              <a:rPr lang="es-US" sz="1000" u="sng" dirty="0" err="1">
                <a:solidFill>
                  <a:srgbClr val="FF0000"/>
                </a:solidFill>
                <a:highlight>
                  <a:srgbClr val="00FF00"/>
                </a:highlight>
              </a:rPr>
              <a:t>swtiching</a:t>
            </a:r>
            <a:r>
              <a:rPr lang="es-US" sz="1000" u="sng" dirty="0">
                <a:solidFill>
                  <a:srgbClr val="FF0000"/>
                </a:solidFill>
                <a:highlight>
                  <a:srgbClr val="00FF00"/>
                </a:highlight>
              </a:rPr>
              <a:t> </a:t>
            </a:r>
            <a:r>
              <a:rPr lang="es-US" sz="1000" u="sng" dirty="0" err="1">
                <a:solidFill>
                  <a:srgbClr val="FF0000"/>
                </a:solidFill>
                <a:highlight>
                  <a:srgbClr val="00FF00"/>
                </a:highlight>
              </a:rPr>
              <a:t>to</a:t>
            </a:r>
            <a:r>
              <a:rPr lang="es-US" sz="1000" u="sng" dirty="0">
                <a:solidFill>
                  <a:srgbClr val="FF0000"/>
                </a:solidFill>
                <a:highlight>
                  <a:srgbClr val="00FF00"/>
                </a:highlight>
              </a:rPr>
              <a:t> </a:t>
            </a:r>
            <a:r>
              <a:rPr lang="es-US" sz="1000" u="sng" dirty="0" err="1">
                <a:solidFill>
                  <a:srgbClr val="FF0000"/>
                </a:solidFill>
                <a:highlight>
                  <a:srgbClr val="00FF00"/>
                </a:highlight>
              </a:rPr>
              <a:t>the</a:t>
            </a:r>
            <a:r>
              <a:rPr lang="es-US" sz="1000" u="sng" dirty="0">
                <a:solidFill>
                  <a:srgbClr val="FF0000"/>
                </a:solidFill>
                <a:highlight>
                  <a:srgbClr val="00FF00"/>
                </a:highlight>
              </a:rPr>
              <a:t> NPCA </a:t>
            </a:r>
            <a:r>
              <a:rPr lang="es-US" sz="1000" u="sng" dirty="0" err="1">
                <a:solidFill>
                  <a:srgbClr val="FF0000"/>
                </a:solidFill>
                <a:highlight>
                  <a:srgbClr val="00FF00"/>
                </a:highlight>
              </a:rPr>
              <a:t>primary</a:t>
            </a:r>
            <a:r>
              <a:rPr lang="es-US" sz="1000" u="sng" dirty="0">
                <a:solidFill>
                  <a:srgbClr val="FF0000"/>
                </a:solidFill>
                <a:highlight>
                  <a:srgbClr val="00FF00"/>
                </a:highlight>
              </a:rPr>
              <a:t> </a:t>
            </a:r>
            <a:r>
              <a:rPr lang="es-US" sz="1000" u="sng" dirty="0" err="1">
                <a:solidFill>
                  <a:srgbClr val="FF0000"/>
                </a:solidFill>
                <a:highlight>
                  <a:srgbClr val="00FF00"/>
                </a:highlight>
              </a:rPr>
              <a:t>channel</a:t>
            </a:r>
            <a:endParaRPr lang="es-US" sz="1000" u="sng" dirty="0">
              <a:solidFill>
                <a:srgbClr val="FF0000"/>
              </a:solidFill>
              <a:highlight>
                <a:srgbClr val="00FF00"/>
              </a:highlight>
            </a:endParaRPr>
          </a:p>
        </p:txBody>
      </p:sp>
      <p:cxnSp>
        <p:nvCxnSpPr>
          <p:cNvPr id="21" name="Straight Arrow Connector 20">
            <a:extLst>
              <a:ext uri="{FF2B5EF4-FFF2-40B4-BE49-F238E27FC236}">
                <a16:creationId xmlns:a16="http://schemas.microsoft.com/office/drawing/2014/main" id="{8C420FB6-7A16-002E-34EE-CC8C7A5712A5}"/>
              </a:ext>
            </a:extLst>
          </p:cNvPr>
          <p:cNvCxnSpPr>
            <a:cxnSpLocks/>
          </p:cNvCxnSpPr>
          <p:nvPr/>
        </p:nvCxnSpPr>
        <p:spPr bwMode="auto">
          <a:xfrm>
            <a:off x="5410200" y="4724400"/>
            <a:ext cx="5866337" cy="0"/>
          </a:xfrm>
          <a:prstGeom prst="straightConnector1">
            <a:avLst/>
          </a:prstGeom>
          <a:solidFill>
            <a:srgbClr val="00B8FF"/>
          </a:solidFill>
          <a:ln w="9525" cap="flat" cmpd="sng" algn="ctr">
            <a:solidFill>
              <a:schemeClr val="tx1"/>
            </a:solidFill>
            <a:prstDash val="solid"/>
            <a:round/>
            <a:headEnd type="arrow" w="med" len="med"/>
            <a:tailEnd type="arrow" w="med" len="med"/>
          </a:ln>
          <a:effectLst/>
        </p:spPr>
      </p:cxnSp>
      <p:sp>
        <p:nvSpPr>
          <p:cNvPr id="26" name="TextBox 25">
            <a:extLst>
              <a:ext uri="{FF2B5EF4-FFF2-40B4-BE49-F238E27FC236}">
                <a16:creationId xmlns:a16="http://schemas.microsoft.com/office/drawing/2014/main" id="{F1C82C2B-B1EF-FF38-45E4-4FF684509AC9}"/>
              </a:ext>
            </a:extLst>
          </p:cNvPr>
          <p:cNvSpPr txBox="1"/>
          <p:nvPr/>
        </p:nvSpPr>
        <p:spPr>
          <a:xfrm>
            <a:off x="5410201" y="4679654"/>
            <a:ext cx="5865284" cy="246221"/>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s-US" sz="1000" b="0" i="0" u="none" strike="noStrike" cap="none" normalizeH="0" baseline="0" dirty="0">
                <a:ln>
                  <a:noFill/>
                </a:ln>
                <a:solidFill>
                  <a:schemeClr val="tx1"/>
                </a:solidFill>
                <a:effectLst/>
                <a:latin typeface="Times New Roman" pitchFamily="16" charset="0"/>
                <a:ea typeface="MS Gothic" charset="-128"/>
              </a:rPr>
              <a:t>OBSS2 TXOP</a:t>
            </a:r>
          </a:p>
        </p:txBody>
      </p:sp>
      <p:sp>
        <p:nvSpPr>
          <p:cNvPr id="11" name="Rectangle 10">
            <a:extLst>
              <a:ext uri="{FF2B5EF4-FFF2-40B4-BE49-F238E27FC236}">
                <a16:creationId xmlns:a16="http://schemas.microsoft.com/office/drawing/2014/main" id="{7A162959-16C1-DEB5-37B5-C3F84FFF71F6}"/>
              </a:ext>
            </a:extLst>
          </p:cNvPr>
          <p:cNvSpPr/>
          <p:nvPr/>
        </p:nvSpPr>
        <p:spPr bwMode="auto">
          <a:xfrm>
            <a:off x="5410200" y="4805328"/>
            <a:ext cx="914400" cy="762008"/>
          </a:xfrm>
          <a:prstGeom prst="rect">
            <a:avLst/>
          </a:prstGeom>
          <a:solidFill>
            <a:schemeClr val="accent3">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rgbClr val="FF0000"/>
                </a:solidFill>
              </a:rPr>
              <a:t>Inter-BSS PPDU</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rgbClr val="FF0000"/>
                </a:solidFill>
              </a:rPr>
              <a:t>(OBSS2)</a:t>
            </a:r>
          </a:p>
        </p:txBody>
      </p:sp>
      <p:sp>
        <p:nvSpPr>
          <p:cNvPr id="13" name="Rectangle 12">
            <a:extLst>
              <a:ext uri="{FF2B5EF4-FFF2-40B4-BE49-F238E27FC236}">
                <a16:creationId xmlns:a16="http://schemas.microsoft.com/office/drawing/2014/main" id="{9E169FF1-8043-16A3-0653-A180C8211ED6}"/>
              </a:ext>
            </a:extLst>
          </p:cNvPr>
          <p:cNvSpPr/>
          <p:nvPr/>
        </p:nvSpPr>
        <p:spPr bwMode="auto">
          <a:xfrm>
            <a:off x="914401" y="5338738"/>
            <a:ext cx="10361084" cy="228597"/>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s-US" sz="1000" b="0" i="0" u="none" strike="noStrike" cap="none" normalizeH="0" baseline="0" dirty="0" err="1">
                <a:ln>
                  <a:noFill/>
                </a:ln>
                <a:solidFill>
                  <a:schemeClr val="tx1"/>
                </a:solidFill>
                <a:effectLst/>
                <a:latin typeface="Times New Roman" pitchFamily="16" charset="0"/>
                <a:ea typeface="MS Gothic" charset="-128"/>
              </a:rPr>
              <a:t>Primary</a:t>
            </a:r>
            <a:r>
              <a:rPr kumimoji="0" lang="es-US" sz="1000" b="0" i="0" u="none" strike="noStrike" cap="none" normalizeH="0" baseline="0" dirty="0">
                <a:ln>
                  <a:noFill/>
                </a:ln>
                <a:solidFill>
                  <a:schemeClr val="tx1"/>
                </a:solidFill>
                <a:effectLst/>
                <a:latin typeface="Times New Roman" pitchFamily="16" charset="0"/>
                <a:ea typeface="MS Gothic" charset="-128"/>
              </a:rPr>
              <a:t> </a:t>
            </a:r>
            <a:r>
              <a:rPr kumimoji="0" lang="es-US" sz="1000" b="0" i="0" u="none" strike="noStrike" cap="none" normalizeH="0" baseline="0" dirty="0" err="1">
                <a:ln>
                  <a:noFill/>
                </a:ln>
                <a:solidFill>
                  <a:schemeClr val="tx1"/>
                </a:solidFill>
                <a:effectLst/>
                <a:latin typeface="Times New Roman" pitchFamily="16" charset="0"/>
                <a:ea typeface="MS Gothic" charset="-128"/>
              </a:rPr>
              <a:t>Channel</a:t>
            </a:r>
            <a:endParaRPr kumimoji="0" lang="es-US" sz="1000" b="0" i="0" u="none" strike="noStrike" cap="none" normalizeH="0" baseline="0" dirty="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522008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A05372-D7BD-B45D-0EBE-D3BC4119CD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E17D20C-F8C9-D6CC-8EB9-05064399A68D}"/>
              </a:ext>
            </a:extLst>
          </p:cNvPr>
          <p:cNvSpPr>
            <a:spLocks noGrp="1"/>
          </p:cNvSpPr>
          <p:nvPr>
            <p:ph type="title"/>
          </p:nvPr>
        </p:nvSpPr>
        <p:spPr/>
        <p:txBody>
          <a:bodyPr/>
          <a:lstStyle/>
          <a:p>
            <a:r>
              <a:rPr lang="en-GB" dirty="0"/>
              <a:t>NPCA NAV Operation: Case 1</a:t>
            </a:r>
            <a:endParaRPr lang="es-US" dirty="0"/>
          </a:p>
        </p:txBody>
      </p:sp>
      <p:sp>
        <p:nvSpPr>
          <p:cNvPr id="4" name="Slide Number Placeholder 3">
            <a:extLst>
              <a:ext uri="{FF2B5EF4-FFF2-40B4-BE49-F238E27FC236}">
                <a16:creationId xmlns:a16="http://schemas.microsoft.com/office/drawing/2014/main" id="{F69182AB-A4A3-E6C8-44A2-6641FB7A8E3E}"/>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5CF5F1B-D26B-E199-AD94-EF3DAFF7C596}"/>
              </a:ext>
            </a:extLst>
          </p:cNvPr>
          <p:cNvSpPr>
            <a:spLocks noGrp="1"/>
          </p:cNvSpPr>
          <p:nvPr>
            <p:ph type="ftr" idx="14"/>
          </p:nvPr>
        </p:nvSpPr>
        <p:spPr/>
        <p:txBody>
          <a:bodyPr/>
          <a:lstStyle/>
          <a:p>
            <a:r>
              <a:rPr lang="en-GB" dirty="0" err="1"/>
              <a:t>Jeongsoo</a:t>
            </a:r>
            <a:r>
              <a:rPr lang="en-GB" dirty="0"/>
              <a:t> Lee, KSTL</a:t>
            </a:r>
          </a:p>
        </p:txBody>
      </p:sp>
      <p:sp>
        <p:nvSpPr>
          <p:cNvPr id="6" name="Date Placeholder 5">
            <a:extLst>
              <a:ext uri="{FF2B5EF4-FFF2-40B4-BE49-F238E27FC236}">
                <a16:creationId xmlns:a16="http://schemas.microsoft.com/office/drawing/2014/main" id="{2FBD48E6-4E0C-2E76-0241-D860875D31AC}"/>
              </a:ext>
            </a:extLst>
          </p:cNvPr>
          <p:cNvSpPr>
            <a:spLocks noGrp="1"/>
          </p:cNvSpPr>
          <p:nvPr>
            <p:ph type="dt" idx="15"/>
          </p:nvPr>
        </p:nvSpPr>
        <p:spPr/>
        <p:txBody>
          <a:bodyPr/>
          <a:lstStyle/>
          <a:p>
            <a:r>
              <a:rPr lang="en-US" dirty="0"/>
              <a:t>January 2025</a:t>
            </a:r>
            <a:endParaRPr lang="en-GB" dirty="0"/>
          </a:p>
        </p:txBody>
      </p:sp>
      <p:sp>
        <p:nvSpPr>
          <p:cNvPr id="9" name="Rectangle 2">
            <a:extLst>
              <a:ext uri="{FF2B5EF4-FFF2-40B4-BE49-F238E27FC236}">
                <a16:creationId xmlns:a16="http://schemas.microsoft.com/office/drawing/2014/main" id="{9DE19140-B3C0-002A-9205-32AA07D90FE4}"/>
              </a:ext>
            </a:extLst>
          </p:cNvPr>
          <p:cNvSpPr>
            <a:spLocks noGrp="1" noChangeArrowheads="1"/>
          </p:cNvSpPr>
          <p:nvPr>
            <p:ph idx="1"/>
          </p:nvPr>
        </p:nvSpPr>
        <p:spPr>
          <a:xfrm>
            <a:off x="914401" y="1751015"/>
            <a:ext cx="10361084" cy="4724400"/>
          </a:xfrm>
          <a:ln/>
        </p:spPr>
        <p:txBody>
          <a:bodyPr/>
          <a:lstStyle/>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Observation:</a:t>
            </a:r>
          </a:p>
          <a:p>
            <a:pPr marL="80010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Alternatively, to simplify the implementation, while the NAV (either the intra-BSS NAV or the basic NAV) is set, the STA, upon receiving an inter-BSS PPDU, does not use the NPCA.</a:t>
            </a:r>
          </a:p>
          <a:p>
            <a:pPr marL="80010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In this case, the previous solution may not be necessary.</a:t>
            </a:r>
          </a:p>
        </p:txBody>
      </p:sp>
    </p:spTree>
    <p:extLst>
      <p:ext uri="{BB962C8B-B14F-4D97-AF65-F5344CB8AC3E}">
        <p14:creationId xmlns:p14="http://schemas.microsoft.com/office/powerpoint/2010/main" val="1210980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1C01AC-A1AF-F213-BDCB-32E943B12157}"/>
            </a:ext>
          </a:extLst>
        </p:cNvPr>
        <p:cNvGrpSpPr/>
        <p:nvPr/>
      </p:nvGrpSpPr>
      <p:grpSpPr>
        <a:xfrm>
          <a:off x="0" y="0"/>
          <a:ext cx="0" cy="0"/>
          <a:chOff x="0" y="0"/>
          <a:chExt cx="0" cy="0"/>
        </a:xfrm>
      </p:grpSpPr>
      <p:sp>
        <p:nvSpPr>
          <p:cNvPr id="5121" name="Rectangle 1">
            <a:extLst>
              <a:ext uri="{FF2B5EF4-FFF2-40B4-BE49-F238E27FC236}">
                <a16:creationId xmlns:a16="http://schemas.microsoft.com/office/drawing/2014/main" id="{0A023733-584A-0D3E-2910-C4C53824B5C4}"/>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NPCA NAV Operation: Case 2 </a:t>
            </a:r>
          </a:p>
        </p:txBody>
      </p:sp>
      <p:sp>
        <p:nvSpPr>
          <p:cNvPr id="5122" name="Rectangle 2">
            <a:extLst>
              <a:ext uri="{FF2B5EF4-FFF2-40B4-BE49-F238E27FC236}">
                <a16:creationId xmlns:a16="http://schemas.microsoft.com/office/drawing/2014/main" id="{E30D740F-2C2B-83CC-7AA7-C471AD3159AA}"/>
              </a:ext>
            </a:extLst>
          </p:cNvPr>
          <p:cNvSpPr>
            <a:spLocks noGrp="1" noChangeArrowheads="1"/>
          </p:cNvSpPr>
          <p:nvPr>
            <p:ph idx="1"/>
          </p:nvPr>
        </p:nvSpPr>
        <p:spPr>
          <a:xfrm>
            <a:off x="914401" y="1751015"/>
            <a:ext cx="10361084" cy="4724400"/>
          </a:xfrm>
          <a:ln/>
        </p:spPr>
        <p:txBody>
          <a:bodyPr/>
          <a:lstStyle/>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After switching to the NPCA primary channel, </a:t>
            </a:r>
          </a:p>
          <a:p>
            <a:pPr marL="80010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STA can decode the PPDU that occupies at least the NPCA primary channel.</a:t>
            </a:r>
          </a:p>
          <a:p>
            <a:pPr marL="80010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Therefore, the STA receiving the PPDU should update the NAV counter for the NPCA primary channel.</a:t>
            </a:r>
          </a:p>
          <a:p>
            <a:pPr marL="80010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However, if the received PPDU also occupies the primary channel, it shall update the NAV counter for the primary channel based on the received PPDU.</a:t>
            </a:r>
          </a:p>
          <a:p>
            <a:pPr marL="80010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
        <p:nvSpPr>
          <p:cNvPr id="6" name="Slide Number Placeholder 5">
            <a:extLst>
              <a:ext uri="{FF2B5EF4-FFF2-40B4-BE49-F238E27FC236}">
                <a16:creationId xmlns:a16="http://schemas.microsoft.com/office/drawing/2014/main" id="{3A6AAF10-6B7B-D5F3-D304-BFBDA622C7A6}"/>
              </a:ext>
            </a:extLst>
          </p:cNvPr>
          <p:cNvSpPr>
            <a:spLocks noGrp="1"/>
          </p:cNvSpPr>
          <p:nvPr>
            <p:ph type="sldNum" idx="12"/>
          </p:nvPr>
        </p:nvSpPr>
        <p:spPr/>
        <p:txBody>
          <a:bodyPr/>
          <a:lstStyle/>
          <a:p>
            <a:r>
              <a:rPr lang="en-GB"/>
              <a:t>Slide </a:t>
            </a:r>
            <a:fld id="{B3165115-9078-433B-A278-1F5ED971F63A}" type="slidenum">
              <a:rPr lang="en-GB"/>
              <a:pPr/>
              <a:t>8</a:t>
            </a:fld>
            <a:endParaRPr lang="en-GB"/>
          </a:p>
        </p:txBody>
      </p:sp>
      <p:sp>
        <p:nvSpPr>
          <p:cNvPr id="5" name="Footer Placeholder 4">
            <a:extLst>
              <a:ext uri="{FF2B5EF4-FFF2-40B4-BE49-F238E27FC236}">
                <a16:creationId xmlns:a16="http://schemas.microsoft.com/office/drawing/2014/main" id="{41138BDC-0F90-E516-78BD-A8AD04AEB768}"/>
              </a:ext>
            </a:extLst>
          </p:cNvPr>
          <p:cNvSpPr>
            <a:spLocks noGrp="1"/>
          </p:cNvSpPr>
          <p:nvPr>
            <p:ph type="ftr" idx="14"/>
          </p:nvPr>
        </p:nvSpPr>
        <p:spPr/>
        <p:txBody>
          <a:bodyPr/>
          <a:lstStyle/>
          <a:p>
            <a:r>
              <a:rPr lang="en-GB" dirty="0" err="1"/>
              <a:t>Jeongsoo</a:t>
            </a:r>
            <a:r>
              <a:rPr lang="en-GB" dirty="0"/>
              <a:t> Lee, KSTL</a:t>
            </a:r>
          </a:p>
        </p:txBody>
      </p:sp>
      <p:sp>
        <p:nvSpPr>
          <p:cNvPr id="4" name="Date Placeholder 3">
            <a:extLst>
              <a:ext uri="{FF2B5EF4-FFF2-40B4-BE49-F238E27FC236}">
                <a16:creationId xmlns:a16="http://schemas.microsoft.com/office/drawing/2014/main" id="{2A65988C-65A5-AF9F-6712-B67237778970}"/>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9991571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8D0137-FBD3-FEF2-5D6F-55E81AA6EEE1}"/>
            </a:ext>
          </a:extLst>
        </p:cNvPr>
        <p:cNvGrpSpPr/>
        <p:nvPr/>
      </p:nvGrpSpPr>
      <p:grpSpPr>
        <a:xfrm>
          <a:off x="0" y="0"/>
          <a:ext cx="0" cy="0"/>
          <a:chOff x="0" y="0"/>
          <a:chExt cx="0" cy="0"/>
        </a:xfrm>
      </p:grpSpPr>
      <p:sp>
        <p:nvSpPr>
          <p:cNvPr id="9" name="Rectangle 2">
            <a:extLst>
              <a:ext uri="{FF2B5EF4-FFF2-40B4-BE49-F238E27FC236}">
                <a16:creationId xmlns:a16="http://schemas.microsoft.com/office/drawing/2014/main" id="{95D93975-870C-D985-AC1F-403C58FEF9F3}"/>
              </a:ext>
            </a:extLst>
          </p:cNvPr>
          <p:cNvSpPr>
            <a:spLocks noGrp="1" noChangeArrowheads="1"/>
          </p:cNvSpPr>
          <p:nvPr>
            <p:ph idx="1"/>
          </p:nvPr>
        </p:nvSpPr>
        <p:spPr>
          <a:xfrm>
            <a:off x="914401" y="1751015"/>
            <a:ext cx="10361084" cy="4724400"/>
          </a:xfrm>
          <a:ln/>
        </p:spPr>
        <p:txBody>
          <a:bodyPr/>
          <a:lstStyle/>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For example, </a:t>
            </a:r>
          </a:p>
          <a:p>
            <a:pPr marL="80010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u="sng" dirty="0"/>
              <a:t>A STA accessing the NPCA primary channel</a:t>
            </a:r>
            <a:r>
              <a:rPr lang="en-US" dirty="0"/>
              <a:t> receives an intra-BSS PPDU occupying the NPCA primary channel but not the primary channel. </a:t>
            </a:r>
          </a:p>
          <a:p>
            <a:pPr marL="80010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In this case, the STA should update the NAV counter for the NPCA primary channel.</a:t>
            </a:r>
          </a:p>
        </p:txBody>
      </p:sp>
      <p:sp>
        <p:nvSpPr>
          <p:cNvPr id="7" name="Rectangle 6">
            <a:extLst>
              <a:ext uri="{FF2B5EF4-FFF2-40B4-BE49-F238E27FC236}">
                <a16:creationId xmlns:a16="http://schemas.microsoft.com/office/drawing/2014/main" id="{2833DE00-E2C3-A063-DF3D-AEA116FF63DC}"/>
              </a:ext>
            </a:extLst>
          </p:cNvPr>
          <p:cNvSpPr/>
          <p:nvPr/>
        </p:nvSpPr>
        <p:spPr bwMode="auto">
          <a:xfrm>
            <a:off x="6380408" y="4484458"/>
            <a:ext cx="914400" cy="849382"/>
          </a:xfrm>
          <a:prstGeom prst="rect">
            <a:avLst/>
          </a:prstGeom>
          <a:solidFill>
            <a:schemeClr val="accent3">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s-US" sz="1000" dirty="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s-US" sz="1000" dirty="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chemeClr val="tx1"/>
                </a:solidFill>
              </a:rPr>
              <a:t>Intra-BSS PPDU</a:t>
            </a:r>
          </a:p>
        </p:txBody>
      </p:sp>
      <p:sp>
        <p:nvSpPr>
          <p:cNvPr id="11" name="Rectangle 10">
            <a:extLst>
              <a:ext uri="{FF2B5EF4-FFF2-40B4-BE49-F238E27FC236}">
                <a16:creationId xmlns:a16="http://schemas.microsoft.com/office/drawing/2014/main" id="{B8B48CFE-D12A-030A-5222-C3B8DFEA5926}"/>
              </a:ext>
            </a:extLst>
          </p:cNvPr>
          <p:cNvSpPr/>
          <p:nvPr/>
        </p:nvSpPr>
        <p:spPr bwMode="auto">
          <a:xfrm>
            <a:off x="2955638" y="4952991"/>
            <a:ext cx="914400" cy="732833"/>
          </a:xfrm>
          <a:prstGeom prst="rect">
            <a:avLst/>
          </a:prstGeom>
          <a:solidFill>
            <a:schemeClr val="accent3">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chemeClr val="tx1"/>
                </a:solidFill>
              </a:rPr>
              <a:t>Inter-BSS PPDU</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chemeClr val="tx1"/>
                </a:solidFill>
              </a:rPr>
              <a:t>(OBSS1)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s-US" sz="1000" dirty="0">
              <a:solidFill>
                <a:schemeClr val="tx1"/>
              </a:solidFill>
            </a:endParaRPr>
          </a:p>
        </p:txBody>
      </p:sp>
      <p:sp>
        <p:nvSpPr>
          <p:cNvPr id="19" name="Trapezoid 18">
            <a:extLst>
              <a:ext uri="{FF2B5EF4-FFF2-40B4-BE49-F238E27FC236}">
                <a16:creationId xmlns:a16="http://schemas.microsoft.com/office/drawing/2014/main" id="{38BC55AA-775C-E22E-0F36-F8F8C950ABAE}"/>
              </a:ext>
            </a:extLst>
          </p:cNvPr>
          <p:cNvSpPr/>
          <p:nvPr/>
        </p:nvSpPr>
        <p:spPr bwMode="auto">
          <a:xfrm>
            <a:off x="2895600" y="5468783"/>
            <a:ext cx="7467592" cy="227022"/>
          </a:xfrm>
          <a:prstGeom prst="trapezoid">
            <a:avLst/>
          </a:prstGeom>
          <a:solidFill>
            <a:schemeClr val="accent3">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chemeClr val="tx1"/>
                </a:solidFill>
              </a:rPr>
              <a:t>   Basic NAV </a:t>
            </a:r>
            <a:r>
              <a:rPr lang="es-US" sz="1000" dirty="0" err="1">
                <a:solidFill>
                  <a:schemeClr val="tx1"/>
                </a:solidFill>
              </a:rPr>
              <a:t>for</a:t>
            </a:r>
            <a:r>
              <a:rPr lang="es-US" sz="1000" dirty="0">
                <a:solidFill>
                  <a:schemeClr val="tx1"/>
                </a:solidFill>
              </a:rPr>
              <a:t> </a:t>
            </a:r>
            <a:r>
              <a:rPr lang="es-US" sz="1000" dirty="0" err="1">
                <a:solidFill>
                  <a:schemeClr val="tx1"/>
                </a:solidFill>
              </a:rPr>
              <a:t>Primary</a:t>
            </a:r>
            <a:r>
              <a:rPr lang="es-US" sz="1000" dirty="0">
                <a:solidFill>
                  <a:schemeClr val="tx1"/>
                </a:solidFill>
              </a:rPr>
              <a:t> </a:t>
            </a:r>
            <a:r>
              <a:rPr lang="es-US" sz="1000" dirty="0" err="1">
                <a:solidFill>
                  <a:schemeClr val="tx1"/>
                </a:solidFill>
              </a:rPr>
              <a:t>Channel</a:t>
            </a:r>
            <a:r>
              <a:rPr lang="es-US" sz="1000" dirty="0">
                <a:solidFill>
                  <a:schemeClr val="tx1"/>
                </a:solidFill>
              </a:rPr>
              <a:t> (OBSS1)</a:t>
            </a:r>
            <a:endParaRPr kumimoji="0" lang="es-US" sz="1000" b="0" i="0" u="none" strike="noStrike" cap="none" normalizeH="0" baseline="0" dirty="0">
              <a:ln>
                <a:noFill/>
              </a:ln>
              <a:solidFill>
                <a:schemeClr val="tx1"/>
              </a:solidFill>
              <a:effectLst/>
              <a:latin typeface="Times New Roman" pitchFamily="16" charset="0"/>
              <a:ea typeface="MS Gothic" charset="-128"/>
            </a:endParaRPr>
          </a:p>
        </p:txBody>
      </p:sp>
      <p:sp>
        <p:nvSpPr>
          <p:cNvPr id="2" name="Title 1">
            <a:extLst>
              <a:ext uri="{FF2B5EF4-FFF2-40B4-BE49-F238E27FC236}">
                <a16:creationId xmlns:a16="http://schemas.microsoft.com/office/drawing/2014/main" id="{E7F945AA-5A4E-09BC-DB4E-84476322A606}"/>
              </a:ext>
            </a:extLst>
          </p:cNvPr>
          <p:cNvSpPr>
            <a:spLocks noGrp="1"/>
          </p:cNvSpPr>
          <p:nvPr>
            <p:ph type="title"/>
          </p:nvPr>
        </p:nvSpPr>
        <p:spPr/>
        <p:txBody>
          <a:bodyPr/>
          <a:lstStyle/>
          <a:p>
            <a:r>
              <a:rPr lang="en-GB" dirty="0"/>
              <a:t>NPCA NAV Operation: Case 2 </a:t>
            </a:r>
            <a:endParaRPr lang="es-US" dirty="0"/>
          </a:p>
        </p:txBody>
      </p:sp>
      <p:sp>
        <p:nvSpPr>
          <p:cNvPr id="4" name="Slide Number Placeholder 3">
            <a:extLst>
              <a:ext uri="{FF2B5EF4-FFF2-40B4-BE49-F238E27FC236}">
                <a16:creationId xmlns:a16="http://schemas.microsoft.com/office/drawing/2014/main" id="{7ACA0372-B4D7-2C51-5D1F-D887DC730286}"/>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0BA63B96-8EE8-01CB-F08A-D4EC7FABC0C6}"/>
              </a:ext>
            </a:extLst>
          </p:cNvPr>
          <p:cNvSpPr>
            <a:spLocks noGrp="1"/>
          </p:cNvSpPr>
          <p:nvPr>
            <p:ph type="ftr" idx="14"/>
          </p:nvPr>
        </p:nvSpPr>
        <p:spPr/>
        <p:txBody>
          <a:bodyPr/>
          <a:lstStyle/>
          <a:p>
            <a:r>
              <a:rPr lang="en-GB" dirty="0" err="1"/>
              <a:t>Jeongsoo</a:t>
            </a:r>
            <a:r>
              <a:rPr lang="en-GB" dirty="0"/>
              <a:t> Lee, KSTL</a:t>
            </a:r>
          </a:p>
        </p:txBody>
      </p:sp>
      <p:sp>
        <p:nvSpPr>
          <p:cNvPr id="6" name="Date Placeholder 5">
            <a:extLst>
              <a:ext uri="{FF2B5EF4-FFF2-40B4-BE49-F238E27FC236}">
                <a16:creationId xmlns:a16="http://schemas.microsoft.com/office/drawing/2014/main" id="{86E68412-9A3A-9366-6B60-E3FBD2ABF220}"/>
              </a:ext>
            </a:extLst>
          </p:cNvPr>
          <p:cNvSpPr>
            <a:spLocks noGrp="1"/>
          </p:cNvSpPr>
          <p:nvPr>
            <p:ph type="dt" idx="15"/>
          </p:nvPr>
        </p:nvSpPr>
        <p:spPr/>
        <p:txBody>
          <a:bodyPr/>
          <a:lstStyle/>
          <a:p>
            <a:r>
              <a:rPr lang="en-US" dirty="0"/>
              <a:t>January 2025</a:t>
            </a:r>
            <a:endParaRPr lang="en-GB" dirty="0"/>
          </a:p>
        </p:txBody>
      </p:sp>
      <p:sp>
        <p:nvSpPr>
          <p:cNvPr id="3" name="Rectangle 2">
            <a:extLst>
              <a:ext uri="{FF2B5EF4-FFF2-40B4-BE49-F238E27FC236}">
                <a16:creationId xmlns:a16="http://schemas.microsoft.com/office/drawing/2014/main" id="{DD8E5EE8-E744-4047-7164-1E41C8AEC2A4}"/>
              </a:ext>
            </a:extLst>
          </p:cNvPr>
          <p:cNvSpPr/>
          <p:nvPr/>
        </p:nvSpPr>
        <p:spPr bwMode="auto">
          <a:xfrm>
            <a:off x="9220690" y="4481101"/>
            <a:ext cx="914400" cy="849382"/>
          </a:xfrm>
          <a:prstGeom prst="rect">
            <a:avLst/>
          </a:prstGeom>
          <a:solidFill>
            <a:schemeClr val="accent3">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s-US" sz="1000" dirty="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s-US" sz="1000" dirty="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chemeClr val="tx1"/>
                </a:solidFill>
              </a:rPr>
              <a:t>Intra-BSS PPDU</a:t>
            </a:r>
          </a:p>
        </p:txBody>
      </p:sp>
      <p:sp>
        <p:nvSpPr>
          <p:cNvPr id="10" name="Rectangle 9">
            <a:extLst>
              <a:ext uri="{FF2B5EF4-FFF2-40B4-BE49-F238E27FC236}">
                <a16:creationId xmlns:a16="http://schemas.microsoft.com/office/drawing/2014/main" id="{7E870ECF-231A-BE76-7A8C-F2458E5B8F78}"/>
              </a:ext>
            </a:extLst>
          </p:cNvPr>
          <p:cNvSpPr/>
          <p:nvPr/>
        </p:nvSpPr>
        <p:spPr bwMode="auto">
          <a:xfrm>
            <a:off x="1981201" y="4952991"/>
            <a:ext cx="914400" cy="744386"/>
          </a:xfrm>
          <a:prstGeom prst="rect">
            <a:avLst/>
          </a:prstGeom>
          <a:solidFill>
            <a:schemeClr val="accent3">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chemeClr val="tx1"/>
                </a:solidFill>
              </a:rPr>
              <a:t>Inter-BSS PPDU</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chemeClr val="tx1"/>
                </a:solidFill>
              </a:rPr>
              <a:t>(OBSS1)</a:t>
            </a:r>
          </a:p>
        </p:txBody>
      </p:sp>
      <p:cxnSp>
        <p:nvCxnSpPr>
          <p:cNvPr id="13" name="Straight Connector 12">
            <a:extLst>
              <a:ext uri="{FF2B5EF4-FFF2-40B4-BE49-F238E27FC236}">
                <a16:creationId xmlns:a16="http://schemas.microsoft.com/office/drawing/2014/main" id="{43EF05A9-CD6B-C5DA-901B-DE2A64876A1C}"/>
              </a:ext>
            </a:extLst>
          </p:cNvPr>
          <p:cNvCxnSpPr>
            <a:cxnSpLocks/>
          </p:cNvCxnSpPr>
          <p:nvPr/>
        </p:nvCxnSpPr>
        <p:spPr bwMode="auto">
          <a:xfrm>
            <a:off x="914401" y="5697379"/>
            <a:ext cx="103610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Rectangle 13">
            <a:extLst>
              <a:ext uri="{FF2B5EF4-FFF2-40B4-BE49-F238E27FC236}">
                <a16:creationId xmlns:a16="http://schemas.microsoft.com/office/drawing/2014/main" id="{B77ADB7E-F3D9-69DC-37C6-C104B103681F}"/>
              </a:ext>
            </a:extLst>
          </p:cNvPr>
          <p:cNvSpPr/>
          <p:nvPr/>
        </p:nvSpPr>
        <p:spPr bwMode="auto">
          <a:xfrm>
            <a:off x="914401" y="5468779"/>
            <a:ext cx="10361084" cy="228597"/>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s-US" sz="1000" b="0" i="0" u="none" strike="noStrike" cap="none" normalizeH="0" baseline="0" dirty="0" err="1">
                <a:ln>
                  <a:noFill/>
                </a:ln>
                <a:solidFill>
                  <a:schemeClr val="tx1"/>
                </a:solidFill>
                <a:effectLst/>
                <a:latin typeface="Times New Roman" pitchFamily="16" charset="0"/>
                <a:ea typeface="MS Gothic" charset="-128"/>
              </a:rPr>
              <a:t>Primary</a:t>
            </a:r>
            <a:r>
              <a:rPr kumimoji="0" lang="es-US" sz="1000" b="0" i="0" u="none" strike="noStrike" cap="none" normalizeH="0" baseline="0" dirty="0">
                <a:ln>
                  <a:noFill/>
                </a:ln>
                <a:solidFill>
                  <a:schemeClr val="tx1"/>
                </a:solidFill>
                <a:effectLst/>
                <a:latin typeface="Times New Roman" pitchFamily="16" charset="0"/>
                <a:ea typeface="MS Gothic" charset="-128"/>
              </a:rPr>
              <a:t> </a:t>
            </a:r>
            <a:r>
              <a:rPr kumimoji="0" lang="es-US" sz="1000" b="0" i="0" u="none" strike="noStrike" cap="none" normalizeH="0" baseline="0" dirty="0" err="1">
                <a:ln>
                  <a:noFill/>
                </a:ln>
                <a:solidFill>
                  <a:schemeClr val="tx1"/>
                </a:solidFill>
                <a:effectLst/>
                <a:latin typeface="Times New Roman" pitchFamily="16" charset="0"/>
                <a:ea typeface="MS Gothic" charset="-128"/>
              </a:rPr>
              <a:t>Channel</a:t>
            </a:r>
            <a:endParaRPr kumimoji="0" lang="es-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16" name="Straight Arrow Connector 15">
            <a:extLst>
              <a:ext uri="{FF2B5EF4-FFF2-40B4-BE49-F238E27FC236}">
                <a16:creationId xmlns:a16="http://schemas.microsoft.com/office/drawing/2014/main" id="{F089C1D6-A0FF-BBE1-AC84-684BDD0303AF}"/>
              </a:ext>
            </a:extLst>
          </p:cNvPr>
          <p:cNvCxnSpPr>
            <a:cxnSpLocks/>
          </p:cNvCxnSpPr>
          <p:nvPr/>
        </p:nvCxnSpPr>
        <p:spPr bwMode="auto">
          <a:xfrm flipV="1">
            <a:off x="914400" y="4249579"/>
            <a:ext cx="0" cy="144779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7" name="Straight Arrow Connector 16">
            <a:extLst>
              <a:ext uri="{FF2B5EF4-FFF2-40B4-BE49-F238E27FC236}">
                <a16:creationId xmlns:a16="http://schemas.microsoft.com/office/drawing/2014/main" id="{FF0D6F48-0B6B-54CD-4CBF-425AE70743C3}"/>
              </a:ext>
            </a:extLst>
          </p:cNvPr>
          <p:cNvCxnSpPr>
            <a:cxnSpLocks/>
          </p:cNvCxnSpPr>
          <p:nvPr/>
        </p:nvCxnSpPr>
        <p:spPr bwMode="auto">
          <a:xfrm>
            <a:off x="914400" y="5697376"/>
            <a:ext cx="10653183"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8" name="TextBox 17">
            <a:extLst>
              <a:ext uri="{FF2B5EF4-FFF2-40B4-BE49-F238E27FC236}">
                <a16:creationId xmlns:a16="http://schemas.microsoft.com/office/drawing/2014/main" id="{817F8647-4405-3175-7A26-81C65ED5EDB6}"/>
              </a:ext>
            </a:extLst>
          </p:cNvPr>
          <p:cNvSpPr txBox="1"/>
          <p:nvPr/>
        </p:nvSpPr>
        <p:spPr>
          <a:xfrm>
            <a:off x="4734929" y="4919335"/>
            <a:ext cx="441146" cy="246221"/>
          </a:xfrm>
          <a:prstGeom prst="rect">
            <a:avLst/>
          </a:prstGeom>
          <a:noFill/>
        </p:spPr>
        <p:txBody>
          <a:bodyPr wrap="none" rtlCol="0">
            <a:spAutoFit/>
          </a:bodyPr>
          <a:lstStyle/>
          <a:p>
            <a:r>
              <a:rPr lang="es-US" sz="1000" b="1" dirty="0">
                <a:solidFill>
                  <a:schemeClr val="tx1"/>
                </a:solidFill>
              </a:rPr>
              <a:t>……</a:t>
            </a:r>
          </a:p>
        </p:txBody>
      </p:sp>
      <p:cxnSp>
        <p:nvCxnSpPr>
          <p:cNvPr id="21" name="Connector: Curved 20">
            <a:extLst>
              <a:ext uri="{FF2B5EF4-FFF2-40B4-BE49-F238E27FC236}">
                <a16:creationId xmlns:a16="http://schemas.microsoft.com/office/drawing/2014/main" id="{EE72F68B-6B0C-41D5-0B2F-65178FBE2801}"/>
              </a:ext>
            </a:extLst>
          </p:cNvPr>
          <p:cNvCxnSpPr>
            <a:cxnSpLocks/>
          </p:cNvCxnSpPr>
          <p:nvPr/>
        </p:nvCxnSpPr>
        <p:spPr bwMode="auto">
          <a:xfrm rot="10800000" flipH="1">
            <a:off x="2895600" y="4573027"/>
            <a:ext cx="356458" cy="1029483"/>
          </a:xfrm>
          <a:prstGeom prst="curvedConnector4">
            <a:avLst>
              <a:gd name="adj1" fmla="val 39515"/>
              <a:gd name="adj2" fmla="val 99551"/>
            </a:avLst>
          </a:prstGeom>
          <a:solidFill>
            <a:srgbClr val="00B8FF"/>
          </a:solidFill>
          <a:ln w="9525" cap="flat" cmpd="sng" algn="ctr">
            <a:solidFill>
              <a:srgbClr val="FF0000"/>
            </a:solidFill>
            <a:prstDash val="solid"/>
            <a:round/>
            <a:headEnd type="none" w="med" len="med"/>
            <a:tailEnd type="triangle"/>
          </a:ln>
          <a:effectLst/>
        </p:spPr>
      </p:cxnSp>
      <p:sp>
        <p:nvSpPr>
          <p:cNvPr id="22" name="TextBox 21">
            <a:extLst>
              <a:ext uri="{FF2B5EF4-FFF2-40B4-BE49-F238E27FC236}">
                <a16:creationId xmlns:a16="http://schemas.microsoft.com/office/drawing/2014/main" id="{90DD35F2-D70D-B0B5-DB3E-BCB22CDE9397}"/>
              </a:ext>
            </a:extLst>
          </p:cNvPr>
          <p:cNvSpPr txBox="1"/>
          <p:nvPr/>
        </p:nvSpPr>
        <p:spPr>
          <a:xfrm>
            <a:off x="3189904" y="4463047"/>
            <a:ext cx="2282450" cy="246221"/>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u="sng" dirty="0" err="1">
                <a:solidFill>
                  <a:srgbClr val="FF0000"/>
                </a:solidFill>
                <a:highlight>
                  <a:srgbClr val="00FF00"/>
                </a:highlight>
              </a:rPr>
              <a:t>Switching</a:t>
            </a:r>
            <a:r>
              <a:rPr lang="es-US" sz="1000" u="sng" dirty="0">
                <a:solidFill>
                  <a:srgbClr val="FF0000"/>
                </a:solidFill>
                <a:highlight>
                  <a:srgbClr val="00FF00"/>
                </a:highlight>
              </a:rPr>
              <a:t> </a:t>
            </a:r>
            <a:r>
              <a:rPr lang="es-US" sz="1000" u="sng" dirty="0" err="1">
                <a:solidFill>
                  <a:srgbClr val="FF0000"/>
                </a:solidFill>
                <a:highlight>
                  <a:srgbClr val="00FF00"/>
                </a:highlight>
              </a:rPr>
              <a:t>to</a:t>
            </a:r>
            <a:r>
              <a:rPr lang="es-US" sz="1000" u="sng" dirty="0">
                <a:solidFill>
                  <a:srgbClr val="FF0000"/>
                </a:solidFill>
                <a:highlight>
                  <a:srgbClr val="00FF00"/>
                </a:highlight>
              </a:rPr>
              <a:t> </a:t>
            </a:r>
            <a:r>
              <a:rPr lang="es-US" sz="1000" u="sng" dirty="0" err="1">
                <a:solidFill>
                  <a:srgbClr val="FF0000"/>
                </a:solidFill>
                <a:highlight>
                  <a:srgbClr val="00FF00"/>
                </a:highlight>
              </a:rPr>
              <a:t>the</a:t>
            </a:r>
            <a:r>
              <a:rPr lang="es-US" sz="1000" u="sng" dirty="0">
                <a:solidFill>
                  <a:srgbClr val="FF0000"/>
                </a:solidFill>
                <a:highlight>
                  <a:srgbClr val="00FF00"/>
                </a:highlight>
              </a:rPr>
              <a:t> NPCA </a:t>
            </a:r>
            <a:r>
              <a:rPr lang="es-US" sz="1000" u="sng" dirty="0" err="1">
                <a:solidFill>
                  <a:srgbClr val="FF0000"/>
                </a:solidFill>
                <a:highlight>
                  <a:srgbClr val="00FF00"/>
                </a:highlight>
              </a:rPr>
              <a:t>primary</a:t>
            </a:r>
            <a:r>
              <a:rPr lang="es-US" sz="1000" u="sng" dirty="0">
                <a:solidFill>
                  <a:srgbClr val="FF0000"/>
                </a:solidFill>
                <a:highlight>
                  <a:srgbClr val="00FF00"/>
                </a:highlight>
              </a:rPr>
              <a:t> </a:t>
            </a:r>
            <a:r>
              <a:rPr lang="es-US" sz="1000" u="sng" dirty="0" err="1">
                <a:solidFill>
                  <a:srgbClr val="FF0000"/>
                </a:solidFill>
                <a:highlight>
                  <a:srgbClr val="00FF00"/>
                </a:highlight>
              </a:rPr>
              <a:t>channel</a:t>
            </a:r>
            <a:endParaRPr lang="es-US" sz="1000" u="sng" dirty="0">
              <a:solidFill>
                <a:srgbClr val="FF0000"/>
              </a:solidFill>
              <a:highlight>
                <a:srgbClr val="00FF00"/>
              </a:highlight>
            </a:endParaRPr>
          </a:p>
        </p:txBody>
      </p:sp>
      <p:sp>
        <p:nvSpPr>
          <p:cNvPr id="26" name="Trapezoid 25">
            <a:extLst>
              <a:ext uri="{FF2B5EF4-FFF2-40B4-BE49-F238E27FC236}">
                <a16:creationId xmlns:a16="http://schemas.microsoft.com/office/drawing/2014/main" id="{2AAA0075-59B0-5946-61AD-60F678D6823A}"/>
              </a:ext>
            </a:extLst>
          </p:cNvPr>
          <p:cNvSpPr/>
          <p:nvPr/>
        </p:nvSpPr>
        <p:spPr bwMode="auto">
          <a:xfrm rot="10800000">
            <a:off x="6323242" y="4478900"/>
            <a:ext cx="3921421" cy="227873"/>
          </a:xfrm>
          <a:prstGeom prst="trapezoid">
            <a:avLst/>
          </a:prstGeom>
          <a:solidFill>
            <a:schemeClr val="accent3">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s-US" sz="1000" b="0" i="0" u="none" strike="noStrike" cap="none" normalizeH="0" baseline="0" dirty="0">
              <a:ln>
                <a:noFill/>
              </a:ln>
              <a:solidFill>
                <a:srgbClr val="FF0000"/>
              </a:solidFill>
              <a:effectLst/>
              <a:latin typeface="Times New Roman" pitchFamily="16" charset="0"/>
              <a:ea typeface="MS Gothic" charset="-128"/>
            </a:endParaRPr>
          </a:p>
        </p:txBody>
      </p:sp>
      <p:sp>
        <p:nvSpPr>
          <p:cNvPr id="27" name="TextBox 26">
            <a:extLst>
              <a:ext uri="{FF2B5EF4-FFF2-40B4-BE49-F238E27FC236}">
                <a16:creationId xmlns:a16="http://schemas.microsoft.com/office/drawing/2014/main" id="{D9A4F4AB-D7E3-FF67-6586-7F5131E57229}"/>
              </a:ext>
            </a:extLst>
          </p:cNvPr>
          <p:cNvSpPr txBox="1"/>
          <p:nvPr/>
        </p:nvSpPr>
        <p:spPr>
          <a:xfrm>
            <a:off x="6400121" y="4480530"/>
            <a:ext cx="3201079" cy="246221"/>
          </a:xfrm>
          <a:prstGeom prst="rect">
            <a:avLst/>
          </a:prstGeom>
          <a:noFill/>
        </p:spPr>
        <p:txBody>
          <a:bodyPr wrap="square">
            <a:spAutoFit/>
          </a:bodyPr>
          <a:lstStyle/>
          <a:p>
            <a:pPr algn="ctr"/>
            <a:r>
              <a:rPr lang="es-US" sz="1000" dirty="0">
                <a:solidFill>
                  <a:srgbClr val="FF0000"/>
                </a:solidFill>
              </a:rPr>
              <a:t>Intra-BSS NAV </a:t>
            </a:r>
            <a:r>
              <a:rPr lang="es-US" sz="1000" dirty="0" err="1">
                <a:solidFill>
                  <a:srgbClr val="FF0000"/>
                </a:solidFill>
              </a:rPr>
              <a:t>for</a:t>
            </a:r>
            <a:r>
              <a:rPr lang="es-US" sz="1000" dirty="0">
                <a:solidFill>
                  <a:srgbClr val="FF0000"/>
                </a:solidFill>
              </a:rPr>
              <a:t> NPCA </a:t>
            </a:r>
            <a:r>
              <a:rPr lang="es-US" sz="1000" dirty="0" err="1">
                <a:solidFill>
                  <a:srgbClr val="FF0000"/>
                </a:solidFill>
              </a:rPr>
              <a:t>Primary</a:t>
            </a:r>
            <a:r>
              <a:rPr lang="es-US" sz="1000" dirty="0">
                <a:solidFill>
                  <a:srgbClr val="FF0000"/>
                </a:solidFill>
              </a:rPr>
              <a:t> </a:t>
            </a:r>
            <a:r>
              <a:rPr lang="es-US" sz="1000" dirty="0" err="1">
                <a:solidFill>
                  <a:srgbClr val="FF0000"/>
                </a:solidFill>
              </a:rPr>
              <a:t>Channel</a:t>
            </a:r>
            <a:endParaRPr lang="es-US" sz="1000" dirty="0">
              <a:solidFill>
                <a:srgbClr val="FF0000"/>
              </a:solidFill>
            </a:endParaRPr>
          </a:p>
        </p:txBody>
      </p:sp>
      <p:sp>
        <p:nvSpPr>
          <p:cNvPr id="12" name="Rectangle 11">
            <a:extLst>
              <a:ext uri="{FF2B5EF4-FFF2-40B4-BE49-F238E27FC236}">
                <a16:creationId xmlns:a16="http://schemas.microsoft.com/office/drawing/2014/main" id="{6E30DBFA-3B1B-C48B-5FF8-F610D9A659AC}"/>
              </a:ext>
            </a:extLst>
          </p:cNvPr>
          <p:cNvSpPr/>
          <p:nvPr/>
        </p:nvSpPr>
        <p:spPr bwMode="auto">
          <a:xfrm>
            <a:off x="5410200" y="4481317"/>
            <a:ext cx="914400" cy="852523"/>
          </a:xfrm>
          <a:prstGeom prst="rect">
            <a:avLst/>
          </a:prstGeom>
          <a:solidFill>
            <a:schemeClr val="accent3">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s-US" sz="1000" dirty="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s-US" sz="1000" dirty="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rgbClr val="FF0000"/>
                </a:solidFill>
              </a:rPr>
              <a:t>Intra-BSS PPDU</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s-US" sz="1000" dirty="0">
                <a:solidFill>
                  <a:srgbClr val="FF0000"/>
                </a:solidFill>
              </a:rPr>
              <a:t>(</a:t>
            </a:r>
            <a:r>
              <a:rPr lang="es-US" sz="1000" dirty="0" err="1">
                <a:solidFill>
                  <a:srgbClr val="FF0000"/>
                </a:solidFill>
              </a:rPr>
              <a:t>sent</a:t>
            </a:r>
            <a:r>
              <a:rPr lang="es-US" sz="1000" dirty="0">
                <a:solidFill>
                  <a:srgbClr val="FF0000"/>
                </a:solidFill>
              </a:rPr>
              <a:t> </a:t>
            </a:r>
            <a:r>
              <a:rPr lang="es-US" sz="1000" dirty="0" err="1">
                <a:solidFill>
                  <a:srgbClr val="FF0000"/>
                </a:solidFill>
              </a:rPr>
              <a:t>by</a:t>
            </a:r>
            <a:r>
              <a:rPr lang="es-US" sz="1000" dirty="0">
                <a:solidFill>
                  <a:srgbClr val="FF0000"/>
                </a:solidFill>
              </a:rPr>
              <a:t> AP)</a:t>
            </a:r>
          </a:p>
        </p:txBody>
      </p:sp>
      <p:sp>
        <p:nvSpPr>
          <p:cNvPr id="15" name="Rectangle 14">
            <a:extLst>
              <a:ext uri="{FF2B5EF4-FFF2-40B4-BE49-F238E27FC236}">
                <a16:creationId xmlns:a16="http://schemas.microsoft.com/office/drawing/2014/main" id="{A925A317-77D6-8411-1B95-87FCD62C2423}"/>
              </a:ext>
            </a:extLst>
          </p:cNvPr>
          <p:cNvSpPr/>
          <p:nvPr/>
        </p:nvSpPr>
        <p:spPr bwMode="auto">
          <a:xfrm>
            <a:off x="914400" y="4478176"/>
            <a:ext cx="10361084" cy="228597"/>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s-US" sz="1000" b="0" i="0" u="none" strike="noStrike" cap="none" normalizeH="0" baseline="0" dirty="0">
                <a:ln>
                  <a:noFill/>
                </a:ln>
                <a:solidFill>
                  <a:schemeClr val="tx1"/>
                </a:solidFill>
                <a:effectLst/>
                <a:latin typeface="Times New Roman" pitchFamily="16" charset="0"/>
                <a:ea typeface="MS Gothic" charset="-128"/>
              </a:rPr>
              <a:t>NPCA </a:t>
            </a:r>
            <a:r>
              <a:rPr kumimoji="0" lang="es-US" sz="1000" b="0" i="0" u="none" strike="noStrike" cap="none" normalizeH="0" baseline="0" dirty="0" err="1">
                <a:ln>
                  <a:noFill/>
                </a:ln>
                <a:solidFill>
                  <a:schemeClr val="tx1"/>
                </a:solidFill>
                <a:effectLst/>
                <a:latin typeface="Times New Roman" pitchFamily="16" charset="0"/>
                <a:ea typeface="MS Gothic" charset="-128"/>
              </a:rPr>
              <a:t>Primary</a:t>
            </a:r>
            <a:r>
              <a:rPr kumimoji="0" lang="es-US" sz="1000" b="0" i="0" u="none" strike="noStrike" cap="none" normalizeH="0" baseline="0" dirty="0">
                <a:ln>
                  <a:noFill/>
                </a:ln>
                <a:solidFill>
                  <a:schemeClr val="tx1"/>
                </a:solidFill>
                <a:effectLst/>
                <a:latin typeface="Times New Roman" pitchFamily="16" charset="0"/>
                <a:ea typeface="MS Gothic" charset="-128"/>
              </a:rPr>
              <a:t> </a:t>
            </a:r>
            <a:r>
              <a:rPr kumimoji="0" lang="es-US" sz="1000" b="0" i="0" u="none" strike="noStrike" cap="none" normalizeH="0" baseline="0" dirty="0" err="1">
                <a:ln>
                  <a:noFill/>
                </a:ln>
                <a:solidFill>
                  <a:schemeClr val="tx1"/>
                </a:solidFill>
                <a:effectLst/>
                <a:latin typeface="Times New Roman" pitchFamily="16" charset="0"/>
                <a:ea typeface="MS Gothic" charset="-128"/>
              </a:rPr>
              <a:t>Channel</a:t>
            </a:r>
            <a:endParaRPr kumimoji="0" lang="es-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29" name="Straight Arrow Connector 28">
            <a:extLst>
              <a:ext uri="{FF2B5EF4-FFF2-40B4-BE49-F238E27FC236}">
                <a16:creationId xmlns:a16="http://schemas.microsoft.com/office/drawing/2014/main" id="{4A3BCACC-62FA-4E22-A460-688CC2100AEC}"/>
              </a:ext>
            </a:extLst>
          </p:cNvPr>
          <p:cNvCxnSpPr>
            <a:cxnSpLocks/>
          </p:cNvCxnSpPr>
          <p:nvPr/>
        </p:nvCxnSpPr>
        <p:spPr bwMode="auto">
          <a:xfrm>
            <a:off x="5406650" y="4355068"/>
            <a:ext cx="4838013" cy="0"/>
          </a:xfrm>
          <a:prstGeom prst="straightConnector1">
            <a:avLst/>
          </a:prstGeom>
          <a:solidFill>
            <a:srgbClr val="00B8FF"/>
          </a:solidFill>
          <a:ln w="9525" cap="flat" cmpd="sng" algn="ctr">
            <a:solidFill>
              <a:schemeClr val="tx1"/>
            </a:solidFill>
            <a:prstDash val="solid"/>
            <a:round/>
            <a:headEnd type="arrow" w="med" len="med"/>
            <a:tailEnd type="arrow" w="med" len="med"/>
          </a:ln>
          <a:effectLst/>
        </p:spPr>
      </p:cxnSp>
      <p:sp>
        <p:nvSpPr>
          <p:cNvPr id="30" name="TextBox 29">
            <a:extLst>
              <a:ext uri="{FF2B5EF4-FFF2-40B4-BE49-F238E27FC236}">
                <a16:creationId xmlns:a16="http://schemas.microsoft.com/office/drawing/2014/main" id="{F8B5E141-546B-8BB1-DFB7-A67883191FC4}"/>
              </a:ext>
            </a:extLst>
          </p:cNvPr>
          <p:cNvSpPr txBox="1"/>
          <p:nvPr/>
        </p:nvSpPr>
        <p:spPr>
          <a:xfrm>
            <a:off x="5446525" y="4117901"/>
            <a:ext cx="4758262" cy="244370"/>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s-US" sz="1000" b="0" i="0" u="none" strike="noStrike" cap="none" normalizeH="0" baseline="0" dirty="0">
                <a:ln>
                  <a:noFill/>
                </a:ln>
                <a:solidFill>
                  <a:schemeClr val="tx1"/>
                </a:solidFill>
                <a:effectLst/>
                <a:latin typeface="Times New Roman" pitchFamily="16" charset="0"/>
                <a:ea typeface="MS Gothic" charset="-128"/>
              </a:rPr>
              <a:t>Intra-BSS TXOP</a:t>
            </a:r>
          </a:p>
        </p:txBody>
      </p:sp>
    </p:spTree>
    <p:extLst>
      <p:ext uri="{BB962C8B-B14F-4D97-AF65-F5344CB8AC3E}">
        <p14:creationId xmlns:p14="http://schemas.microsoft.com/office/powerpoint/2010/main" val="122910127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729</TotalTime>
  <Words>1437</Words>
  <Application>Microsoft Office PowerPoint</Application>
  <PresentationFormat>Widescreen</PresentationFormat>
  <Paragraphs>270</Paragraphs>
  <Slides>15</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0" baseType="lpstr">
      <vt:lpstr>Arial Unicode MS</vt:lpstr>
      <vt:lpstr>Arial</vt:lpstr>
      <vt:lpstr>Times New Roman</vt:lpstr>
      <vt:lpstr>Office Theme</vt:lpstr>
      <vt:lpstr>Document</vt:lpstr>
      <vt:lpstr>NPCA NAV Operation</vt:lpstr>
      <vt:lpstr>Abstract</vt:lpstr>
      <vt:lpstr>Introduction</vt:lpstr>
      <vt:lpstr>NPCA NAV Operation: Case 1</vt:lpstr>
      <vt:lpstr>NPCA NAV Operation: Case 1</vt:lpstr>
      <vt:lpstr>NPCA NAV Operation: Case 1</vt:lpstr>
      <vt:lpstr>NPCA NAV Operation: Case 1</vt:lpstr>
      <vt:lpstr>NPCA NAV Operation: Case 2 </vt:lpstr>
      <vt:lpstr>NPCA NAV Operation: Case 2 </vt:lpstr>
      <vt:lpstr>NPCA NAV Operation: Case 2 </vt:lpstr>
      <vt:lpstr>NPCA NAV Operation: Case 2 </vt:lpstr>
      <vt:lpstr>NPCA NAV Operation: Case 2 </vt:lpstr>
      <vt:lpstr>NPCA NAV Operation: Case 2 </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NPCA NAV Operation</dc:title>
  <dc:creator>mccan</dc:creator>
  <cp:keywords/>
  <cp:lastModifiedBy>Stephen McCann</cp:lastModifiedBy>
  <cp:revision>3</cp:revision>
  <cp:lastPrinted>1601-01-01T00:00:00Z</cp:lastPrinted>
  <dcterms:created xsi:type="dcterms:W3CDTF">2024-12-31T03:24:26Z</dcterms:created>
  <dcterms:modified xsi:type="dcterms:W3CDTF">2025-01-07T11:56:05Z</dcterms:modified>
</cp:coreProperties>
</file>