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2" r:id="rId4"/>
    <p:sldId id="265" r:id="rId5"/>
    <p:sldId id="270" r:id="rId6"/>
    <p:sldId id="279" r:id="rId7"/>
    <p:sldId id="302" r:id="rId8"/>
    <p:sldId id="282" r:id="rId9"/>
    <p:sldId id="304" r:id="rId10"/>
    <p:sldId id="303" r:id="rId11"/>
    <p:sldId id="287" r:id="rId12"/>
    <p:sldId id="292" r:id="rId13"/>
    <p:sldId id="305" r:id="rId14"/>
    <p:sldId id="290" r:id="rId15"/>
    <p:sldId id="306" r:id="rId16"/>
    <p:sldId id="308" r:id="rId17"/>
    <p:sldId id="30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3C88300-CE9D-D1A4-D5FC-884B25D64DF6}" name="Leif Wilhelmsson R" initials="LW" userId="S::leif.r.wilhelmsson@ericsson.com::7717ad8e-2c2a-4a23-b6d3-5ca880b42707" providerId="AD"/>
  <p188:author id="{01E82DE9-9B0C-9DB0-2479-57D8EF8A3081}" name="Charlie Pettersson" initials="CP" userId="S::charlie.pettersson@ericsson.com::d12b89ca-3998-45f3-8d31-e36f3230f1c4" providerId="AD"/>
  <p188:author id="{2EBB9AEE-BA96-A2AF-6598-75C22B9D3624}" name="Rocco Di Taranto" initials="RD" userId="S::rocco.di.taranto@ericsson.com::a17f7552-eedb-4a64-9a6a-47290542f09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2E3634-F930-574A-9552-C53C1CF96CCC}" v="640" dt="2025-01-11T08:19:56.1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9" autoAdjust="0"/>
    <p:restoredTop sz="96301"/>
  </p:normalViewPr>
  <p:slideViewPr>
    <p:cSldViewPr>
      <p:cViewPr varScale="1">
        <p:scale>
          <a:sx n="122" d="100"/>
          <a:sy n="122" d="100"/>
        </p:scale>
        <p:origin x="744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7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96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90BED8-A4D1-DF0A-3325-CA33EDBEA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C83F245-F5F6-6AAB-6986-CD8E60DE5BC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1A3890C-FBD2-67F9-196F-FD0D140E251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58A806-35D7-955E-520A-7B39F0D0599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E3D7BA0-57AE-DCF9-7A63-D479F71CC3A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7CF2B9F1-62B7-A4A0-CC5E-8BB2FBBDA5F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0FEA7CDC-ECE8-7D4C-77FE-8BE18313F1C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64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727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Wilhelmsson, Ericsson AB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Signal Design for 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2978712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86553-DFC3-CE62-0ACF-6619EB9D1A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39B8E-BC95-70DF-A092-FA3781E74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6E7B9-7F42-5605-CD61-0F58E0432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879167"/>
            <a:ext cx="10361084" cy="13096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Alt 2: Use 6 sub-carriers, shifted 1.25 MHz to get it symmetric.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434DA8-B636-174D-5264-F5C924EB653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073A9-5211-8FF1-1786-2D429B7FB1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D69D20-DDB5-3D1B-4203-6CE5D51D0B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14" name="Picture 13" descr="A graph of a graph&#10;&#10;Description automatically generated">
            <a:extLst>
              <a:ext uri="{FF2B5EF4-FFF2-40B4-BE49-F238E27FC236}">
                <a16:creationId xmlns:a16="http://schemas.microsoft.com/office/drawing/2014/main" id="{E43D23B3-0F20-2AF2-17E1-052883215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936" y="1628904"/>
            <a:ext cx="3218736" cy="2414052"/>
          </a:xfrm>
          <a:prstGeom prst="rect">
            <a:avLst/>
          </a:prstGeom>
        </p:spPr>
      </p:pic>
      <p:pic>
        <p:nvPicPr>
          <p:cNvPr id="16" name="Picture 15" descr="A graph of a graph&#10;&#10;Description automatically generated">
            <a:extLst>
              <a:ext uri="{FF2B5EF4-FFF2-40B4-BE49-F238E27FC236}">
                <a16:creationId xmlns:a16="http://schemas.microsoft.com/office/drawing/2014/main" id="{28D941B0-900B-16EE-61CF-66937169A7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272" y="1634116"/>
            <a:ext cx="3211787" cy="2408840"/>
          </a:xfrm>
          <a:prstGeom prst="rect">
            <a:avLst/>
          </a:prstGeom>
        </p:spPr>
      </p:pic>
      <p:pic>
        <p:nvPicPr>
          <p:cNvPr id="17" name="Picture 16" descr="A graph of a graph&#10;&#10;Description automatically generated">
            <a:extLst>
              <a:ext uri="{FF2B5EF4-FFF2-40B4-BE49-F238E27FC236}">
                <a16:creationId xmlns:a16="http://schemas.microsoft.com/office/drawing/2014/main" id="{AAED603C-6CF8-8177-5154-44FC8D2B4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659" y="1651207"/>
            <a:ext cx="3328587" cy="249644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6B53210-BEA6-A03F-C3A6-0B245D87FD35}"/>
              </a:ext>
            </a:extLst>
          </p:cNvPr>
          <p:cNvSpPr txBox="1"/>
          <p:nvPr/>
        </p:nvSpPr>
        <p:spPr>
          <a:xfrm>
            <a:off x="8520289" y="4085430"/>
            <a:ext cx="2381165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W</a:t>
            </a:r>
            <a:r>
              <a:rPr lang="en-SE" sz="18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ithout</a:t>
            </a:r>
            <a:r>
              <a:rPr lang="en-SE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randomization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72BBB8-CD41-B56D-BB66-63E960865E60}"/>
              </a:ext>
            </a:extLst>
          </p:cNvPr>
          <p:cNvSpPr txBox="1"/>
          <p:nvPr/>
        </p:nvSpPr>
        <p:spPr>
          <a:xfrm>
            <a:off x="5543824" y="4065259"/>
            <a:ext cx="208621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W</a:t>
            </a:r>
            <a:r>
              <a:rPr lang="en-SE" sz="18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ith</a:t>
            </a:r>
            <a:r>
              <a:rPr lang="en-SE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randomization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4BFC210-AB77-D9E4-2179-FDC08BC4D449}"/>
              </a:ext>
            </a:extLst>
          </p:cNvPr>
          <p:cNvSpPr/>
          <p:nvPr/>
        </p:nvSpPr>
        <p:spPr bwMode="auto">
          <a:xfrm>
            <a:off x="2678860" y="1816493"/>
            <a:ext cx="717357" cy="302784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F55F4CA-D5ED-4CF0-697D-E0F5676D3906}"/>
              </a:ext>
            </a:extLst>
          </p:cNvPr>
          <p:cNvCxnSpPr>
            <a:cxnSpLocks/>
          </p:cNvCxnSpPr>
          <p:nvPr/>
        </p:nvCxnSpPr>
        <p:spPr bwMode="auto">
          <a:xfrm>
            <a:off x="3396217" y="1945405"/>
            <a:ext cx="1371435" cy="6429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33537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AAF92-53C3-6246-0FE1-53C13BFD82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CEA6B-E07E-F812-815D-E147148C4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 1 Mb/s -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B83C-B06E-A678-B220-3F01095FF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P</a:t>
            </a:r>
            <a:r>
              <a:rPr lang="en-GB" dirty="0"/>
              <a:t>o</a:t>
            </a:r>
            <a:r>
              <a:rPr lang="en-SE" dirty="0"/>
              <a:t>ssible to fulfil the TX mask with a 15 MHz signal (6 sub-carriers and 8 poin</a:t>
            </a:r>
            <a:r>
              <a:rPr lang="sv-SE" dirty="0"/>
              <a:t>t</a:t>
            </a:r>
            <a:r>
              <a:rPr lang="en-SE" dirty="0"/>
              <a:t> IFFT) + windowing or filtering.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Windowing mainly effective far from passband, whereas a LPF also can attenuate at the critical point ±11 MHz.</a:t>
            </a:r>
            <a:endParaRPr lang="en-SE" dirty="0">
              <a:cs typeface="Times New Roman"/>
            </a:endParaRPr>
          </a:p>
          <a:p>
            <a:pPr marL="0" indent="0"/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Typically, how to fulfil TX mask is implementation specific.</a:t>
            </a:r>
            <a:endParaRPr lang="en-SE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0CE4A-2EB2-A300-3D58-1AE61166382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43230F-B05C-5805-2F64-50B570407B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DC80BE-59F9-8336-E45F-52B3927CA1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826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EC0EA-94DA-7637-6904-A142BE984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Sensitivity performance -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DE09A-A9A9-B033-A61F-30E4F1914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was mentioned during the presentation at the November f2f, that no CSF</a:t>
            </a:r>
            <a:r>
              <a:rPr lang="en-US" dirty="0"/>
              <a:t> (channel selective filter)</a:t>
            </a:r>
            <a:r>
              <a:rPr lang="en-SE" dirty="0"/>
              <a:t> at all is assumed.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There would be an advantage with a NB signal if a CSF is used as then the SNR at the input to the envelope detector </a:t>
            </a:r>
            <a:r>
              <a:rPr lang="en-US" dirty="0"/>
              <a:t>would</a:t>
            </a:r>
            <a:r>
              <a:rPr lang="en-SE" dirty="0"/>
              <a:t> be increased. Without the CSF, this advantage is not present.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two advantages with a WB signal are still present, that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Better frequency diversity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Higher TX power in case of PSD limited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Based on the results in [1], showing a large gain using wideband transmission, it is recommended to use as large bandwidth as seen feasilble.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AD6D0-52AB-8291-040B-5BBDBC4A0E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F3F53-F28F-6952-7B9B-9DA44F4ED0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EBD0C8-E32A-7203-F590-271C575FA8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519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D8E695-6F29-F0D0-C7F6-0093039B93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AE0A-2EC1-E56A-3DEF-FC0DFE5EE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35040-CD6E-5BEF-0800-1FEDF9AC42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Due to the large gain in performance using a wideband signal, it is suggested t</a:t>
            </a:r>
            <a:r>
              <a:rPr lang="en-GB" dirty="0"/>
              <a:t>ha</a:t>
            </a:r>
            <a:r>
              <a:rPr lang="en-SE" dirty="0"/>
              <a:t>t the DL OOK si</a:t>
            </a:r>
            <a:r>
              <a:rPr lang="en-US" dirty="0" err="1"/>
              <a:t>gn</a:t>
            </a:r>
            <a:r>
              <a:rPr lang="en-SE" dirty="0"/>
              <a:t>al should be wideband: 12 MHz - 15 MHz seems feasible.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To achieve a fla</a:t>
            </a:r>
            <a:r>
              <a:rPr lang="en-US" dirty="0"/>
              <a:t>t</a:t>
            </a:r>
            <a:r>
              <a:rPr lang="en-SE" dirty="0"/>
              <a:t>ter PSD for the 1 Mb/s mode, it is proposed that the MC-OOK signal may be generated such t</a:t>
            </a:r>
            <a:r>
              <a:rPr lang="en-GB" dirty="0"/>
              <a:t>ha</a:t>
            </a:r>
            <a:r>
              <a:rPr lang="en-SE" dirty="0"/>
              <a:t>t the individual symbols are frequency shifted with respect to one another.</a:t>
            </a:r>
            <a:endParaRPr lang="en-SE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0B007-A0CF-AAB0-E99B-FA483B79A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4F424-1833-D9E1-8945-B0DCCF40DB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341567-D3F6-9D85-EDFA-260AFD3B00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1514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527843-47A4-DE23-C678-0C31CBAC93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9E4306D5-123A-0540-B439-163A25743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669B81-61B0-EDB8-1900-0B5472AEAA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C5959-6C79-6C79-8167-0B6281CE4A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3D0F6-6E97-7C87-23EB-FF8B5F1A67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22ED6-CB5F-5856-FD58-851BB3086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SE" sz="2000" dirty="0"/>
              <a:t>Leif Wilhelmsson et al., “Some observations related to OOK”, IEEE 802.11-24/1529r0.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Steve Shellhammer et al., “Robust Methods for AMP Active Uplink Multiple Data Rate Support”, IEEE 802.11-24/1794r0.</a:t>
            </a:r>
            <a:endParaRPr lang="en-SE" sz="2000" dirty="0"/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Steve Shellhammer et al., “</a:t>
            </a:r>
            <a:r>
              <a:rPr lang="en-US" sz="2000" dirty="0"/>
              <a:t>Regulations and Noise Figure – Impact on SNR”, IEEE 802.11-17/0365r0 </a:t>
            </a:r>
            <a:r>
              <a:rPr lang="en-SE" sz="20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SE" sz="2000" dirty="0"/>
              <a:t>Leif Wilhelmsson et al, “Spec Text on Spectral Flatness”, IEEE 802.11-18/1643r1.</a:t>
            </a:r>
          </a:p>
          <a:p>
            <a:pPr marL="457200" indent="-457200">
              <a:buFont typeface="+mj-lt"/>
              <a:buAutoNum type="arabicPeriod"/>
            </a:pPr>
            <a:r>
              <a:rPr lang="en-SE" sz="2000" dirty="0"/>
              <a:t>Weng Ke et al., “OOK generation for AMP DL”, IEEE 802.11-24/1802r0.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Steve Shellhammer et al., “AMP Downlink Data Rates”, IEEE 802.11-24/1793r1.</a:t>
            </a:r>
            <a:endParaRPr lang="en-SE" sz="2000" dirty="0"/>
          </a:p>
        </p:txBody>
      </p:sp>
    </p:spTree>
    <p:extLst>
      <p:ext uri="{BB962C8B-B14F-4D97-AF65-F5344CB8AC3E}">
        <p14:creationId xmlns:p14="http://schemas.microsoft.com/office/powerpoint/2010/main" val="2105336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407C59-65BE-EA5A-914C-AF69806838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E04E6-7AF9-CD9B-703D-B77892A4B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969B7-731E-8316-2307-32C94AE6C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 marL="0" indent="0"/>
            <a:r>
              <a:rPr lang="en-GB" dirty="0"/>
              <a:t>Do you agree to include the following text to the 11bp SFD: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All DL AMP PHY data rates use multicarrier on-off keying (MC-OOK).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 marL="0" indent="0"/>
            <a:r>
              <a:rPr lang="en-SE" dirty="0"/>
              <a:t>	Y/N/A:</a:t>
            </a:r>
          </a:p>
          <a:p>
            <a:pPr marL="0" indent="0"/>
            <a:endParaRPr lang="en-SE" dirty="0"/>
          </a:p>
          <a:p>
            <a:pPr marL="0" indent="0"/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C9625F-880D-3DC3-B6CB-EC778F5597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A983F-8C71-4C61-3D81-8A7076BB31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D301306-C338-5941-9833-7CE923A3CF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827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846D6-D776-FCD0-74DE-2CF238805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B6150-97A6-3B36-2BDF-BC45305CD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0E43-8052-1791-0467-0197133BC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Do you agree that the OOK used for DL tranmission shall have a (3 dB) bandwidth of at least 10  MHz? </a:t>
            </a:r>
          </a:p>
          <a:p>
            <a:pPr marL="0" indent="0"/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pPr marL="0" indent="0"/>
            <a:r>
              <a:rPr lang="en-SE" dirty="0"/>
              <a:t>	Y/N/A: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371559-069F-97E5-A79E-46C29FFBE7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24717-1D1E-E1FF-8F76-C10FADAA64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4F961E-D095-49FC-D518-36D3D13D7C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2322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23715-3847-2413-7305-1881EFFFC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6DF9-A849-6D0C-8D8A-672E7B20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54828-C318-744B-2B78-480FB63DC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Do you agree that for t</a:t>
            </a:r>
            <a:r>
              <a:rPr lang="en-GB" dirty="0"/>
              <a:t>he</a:t>
            </a:r>
            <a:r>
              <a:rPr lang="en-SE" dirty="0"/>
              <a:t> 1 Mb/s mode, t</a:t>
            </a:r>
            <a:r>
              <a:rPr lang="en-GB" dirty="0"/>
              <a:t>he </a:t>
            </a:r>
            <a:r>
              <a:rPr lang="en-SE" dirty="0"/>
              <a:t>signal for different ON symbols may have different frequency content, e.g. may be generated as described on page 8?</a:t>
            </a:r>
          </a:p>
          <a:p>
            <a:pPr marL="0" indent="0"/>
            <a:r>
              <a:rPr lang="en-SE" dirty="0"/>
              <a:t> </a:t>
            </a:r>
          </a:p>
          <a:p>
            <a:pPr marL="457200" lvl="1" indent="0"/>
            <a:r>
              <a:rPr lang="en-SE" sz="2400" b="1" dirty="0">
                <a:cs typeface="+mn-cs"/>
              </a:rPr>
              <a:t>Y/N/A: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D76FA-13A7-EB27-5205-70725B93DDA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11BD8-8CAF-A69D-0CD3-657C1A0287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68B47-586D-F7F1-3601-D9342DEA9F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511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 has been shown that it is advantageous to use a large bandwidth even if the data rate is low, partly because of improved frequency diversity, partly because higher TX power can be used in PSD limited regions.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 ways to generate Manchester-coded OOK of rate 1 Mb/s and 250 kb/s to allow for a large transmission bandwidth are proposed.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Discussion of desired signal properties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Signal design to achieve the desired properties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Conclusions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Straw Polls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6A03B-D993-1EE0-4D5B-B103EF3F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of desired OOK signal properties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927D6-982D-5B18-D422-5670787BE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signal should be as wideband as possible, still within the 20 MHz spectrum mask [1] to obtain maximum frequency dive</a:t>
            </a:r>
            <a:r>
              <a:rPr lang="sv-SE" dirty="0"/>
              <a:t>r</a:t>
            </a:r>
            <a:r>
              <a:rPr lang="en-SE" dirty="0"/>
              <a:t>sity. The same argument highlighted also for UL in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signal should be as “flat as possible” in frequency to allow for maximum TX power in PSD limited regions [3][4].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MC-OOK is a nice approch to achive this, and is therefore considered preferred compared to single-carrier OOK, whi</a:t>
            </a:r>
            <a:r>
              <a:rPr lang="en-GB" dirty="0" err="1"/>
              <a:t>ch</a:t>
            </a:r>
            <a:r>
              <a:rPr lang="en-SE" dirty="0"/>
              <a:t> has been discussed in e.g. [5][6].</a:t>
            </a:r>
          </a:p>
          <a:p>
            <a:pPr marL="0" indent="0"/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457F2-22E5-7C4D-7551-DD1C9F514B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18AFE-50BE-33C0-9B79-3045979639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C5A705-9FAB-D5DF-813B-F3521B8A0B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60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CD24C-722D-23C7-E8AF-D9B2E823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properties: </a:t>
            </a:r>
            <a:r>
              <a:rPr lang="en-SE" dirty="0"/>
              <a:t>250kb/s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4308C-D26E-D062-BB21-998897949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437112"/>
            <a:ext cx="10361084" cy="16573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250 kb/s fits very nicely with MC-OOK if FFT size = 32 and CP = 0.4 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IEEE 802.11ba used only 6 sub-carriers + DC, resulting in a 4 MHz signal</a:t>
            </a:r>
            <a:endParaRPr lang="en-SE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It is possible to use up to 28 sub-carriers + DC with a simple window to fulfill the TX spectrum mask</a:t>
            </a:r>
            <a:endParaRPr lang="en-SE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9ED5D-F738-9EDE-BF8D-15E9398E9E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61BDE-1335-2265-5E30-85C1334227D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91726"/>
            <a:ext cx="4246027" cy="180975"/>
          </a:xfrm>
        </p:spPr>
        <p:txBody>
          <a:bodyPr/>
          <a:lstStyle/>
          <a:p>
            <a:r>
              <a:rPr lang="en-GB" dirty="0"/>
              <a:t>Leif Wilhelmsson, Ericsson AB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5B7E1C-C30B-D425-8ECB-A2EAC190A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13" name="Picture 12" descr="A graph of a waveform&#10;&#10;Description automatically generated">
            <a:extLst>
              <a:ext uri="{FF2B5EF4-FFF2-40B4-BE49-F238E27FC236}">
                <a16:creationId xmlns:a16="http://schemas.microsoft.com/office/drawing/2014/main" id="{1751998D-61AE-3BA1-AEEF-3A202F69D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1706128"/>
            <a:ext cx="3511600" cy="2633700"/>
          </a:xfrm>
          <a:prstGeom prst="rect">
            <a:avLst/>
          </a:prstGeom>
        </p:spPr>
      </p:pic>
      <p:pic>
        <p:nvPicPr>
          <p:cNvPr id="15" name="Picture 14" descr="A graph of a computer generated graph&#10;&#10;Description automatically generated with medium confidence">
            <a:extLst>
              <a:ext uri="{FF2B5EF4-FFF2-40B4-BE49-F238E27FC236}">
                <a16:creationId xmlns:a16="http://schemas.microsoft.com/office/drawing/2014/main" id="{55FCF52B-CEF9-66AF-6832-D271274B52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321" y="1751833"/>
            <a:ext cx="3389718" cy="2542289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04CA05D-70DC-A145-EBC9-8406FA2EC99D}"/>
              </a:ext>
            </a:extLst>
          </p:cNvPr>
          <p:cNvSpPr/>
          <p:nvPr/>
        </p:nvSpPr>
        <p:spPr bwMode="auto">
          <a:xfrm>
            <a:off x="3894178" y="1908452"/>
            <a:ext cx="717357" cy="864096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71CF6DC-8888-C2FE-41D9-2D3DAAC163D0}"/>
              </a:ext>
            </a:extLst>
          </p:cNvPr>
          <p:cNvCxnSpPr/>
          <p:nvPr/>
        </p:nvCxnSpPr>
        <p:spPr bwMode="auto">
          <a:xfrm>
            <a:off x="4611535" y="2484516"/>
            <a:ext cx="2306979" cy="53846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055478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5CE70-FE5C-A39F-5D50-73F286658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5A332-F023-94F3-7F7B-81759B552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6B9DA-7CB2-5A9B-3CFF-71FE81FC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450" y="4745162"/>
            <a:ext cx="10361084" cy="14477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To generate 1 Mb/s, one may use an 8 point FFT (or 64 point FFT with only every 8 bin populated and then truncate after ⅛ of the symbol time)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Alt 1: Use 5 sub-carriers (4 + DC) to get it symmetric</a:t>
            </a:r>
            <a:endParaRPr lang="en-SE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ECE3FE-969A-1A1C-D9C6-CAAAEF8981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D6D0A-D2AE-41B0-5A36-B6ED234EF9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FDB9D0-F547-ACE8-7EC4-80963775DD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8" name="Picture 7" descr="A graph of a waveform&#10;&#10;Description automatically generated">
            <a:extLst>
              <a:ext uri="{FF2B5EF4-FFF2-40B4-BE49-F238E27FC236}">
                <a16:creationId xmlns:a16="http://schemas.microsoft.com/office/drawing/2014/main" id="{B569DD46-7EC4-1657-A6EA-287490892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050" y="1775590"/>
            <a:ext cx="3268926" cy="2451695"/>
          </a:xfrm>
          <a:prstGeom prst="rect">
            <a:avLst/>
          </a:prstGeom>
        </p:spPr>
      </p:pic>
      <p:pic>
        <p:nvPicPr>
          <p:cNvPr id="12" name="Picture 11" descr="A graph of a computer&#10;&#10;Description automatically generated">
            <a:extLst>
              <a:ext uri="{FF2B5EF4-FFF2-40B4-BE49-F238E27FC236}">
                <a16:creationId xmlns:a16="http://schemas.microsoft.com/office/drawing/2014/main" id="{02AB8486-7157-76AB-B081-39585B818E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088" y="1714196"/>
            <a:ext cx="3381238" cy="253592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6E9A8DF-897D-2D6C-BE76-0ECA9C00A78E}"/>
              </a:ext>
            </a:extLst>
          </p:cNvPr>
          <p:cNvSpPr/>
          <p:nvPr/>
        </p:nvSpPr>
        <p:spPr bwMode="auto">
          <a:xfrm>
            <a:off x="3935760" y="1934631"/>
            <a:ext cx="717357" cy="360040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F1756DC-4081-C7B4-4B9F-A639842B9A7E}"/>
              </a:ext>
            </a:extLst>
          </p:cNvPr>
          <p:cNvCxnSpPr>
            <a:cxnSpLocks/>
          </p:cNvCxnSpPr>
          <p:nvPr/>
        </p:nvCxnSpPr>
        <p:spPr bwMode="auto">
          <a:xfrm>
            <a:off x="4653117" y="2114651"/>
            <a:ext cx="2378987" cy="7312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314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17D9F-9957-FB0F-EA75-E3F414B38C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B2A8-C498-3545-FB5E-14F8A8C00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A5E37-CC0E-E329-80C6-6281F30BF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4587135"/>
            <a:ext cx="10361084" cy="16478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Alt 2: Use 6 sub-carriers, shifted 1.25 MHz to get it symmetric. Still wi</a:t>
            </a:r>
            <a:r>
              <a:rPr lang="en-GB" dirty="0" err="1"/>
              <a:t>th</a:t>
            </a:r>
            <a:r>
              <a:rPr lang="en-SE" dirty="0"/>
              <a:t> an 8 point FFT.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Above a low-pass filter</a:t>
            </a:r>
            <a:r>
              <a:rPr lang="de-DE" dirty="0"/>
              <a:t> (LPF)</a:t>
            </a:r>
            <a:r>
              <a:rPr lang="en-SE" dirty="0"/>
              <a:t> is used instead of windowing to fulfil</a:t>
            </a:r>
            <a:r>
              <a:rPr lang="en-US" dirty="0"/>
              <a:t>l</a:t>
            </a:r>
            <a:r>
              <a:rPr lang="en-SE" dirty="0"/>
              <a:t> the TX mask.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1D29E-D27D-62FF-30CB-55B37A08D9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B714EE-9D94-9328-0AFB-74C74BDE12B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72D119-D3DC-EFB2-FEEA-C51955ACEC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14" name="Picture 13" descr="A graph of a graph of a wave&#10;&#10;Description automatically generated with medium confidence">
            <a:extLst>
              <a:ext uri="{FF2B5EF4-FFF2-40B4-BE49-F238E27FC236}">
                <a16:creationId xmlns:a16="http://schemas.microsoft.com/office/drawing/2014/main" id="{3EA2A29F-A6BC-2B58-7B44-A9EA4695F9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977" y="1754765"/>
            <a:ext cx="3380339" cy="2535254"/>
          </a:xfrm>
          <a:prstGeom prst="rect">
            <a:avLst/>
          </a:prstGeom>
        </p:spPr>
      </p:pic>
      <p:pic>
        <p:nvPicPr>
          <p:cNvPr id="16" name="Picture 15" descr="A graph of a graph&#10;&#10;Description automatically generated">
            <a:extLst>
              <a:ext uri="{FF2B5EF4-FFF2-40B4-BE49-F238E27FC236}">
                <a16:creationId xmlns:a16="http://schemas.microsoft.com/office/drawing/2014/main" id="{5D20F677-7114-D36A-E088-5FD72CCDF4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7" y="1824635"/>
            <a:ext cx="3380339" cy="253525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4E485A3-551C-8F98-3461-4A5F26964814}"/>
              </a:ext>
            </a:extLst>
          </p:cNvPr>
          <p:cNvSpPr/>
          <p:nvPr/>
        </p:nvSpPr>
        <p:spPr bwMode="auto">
          <a:xfrm>
            <a:off x="3764455" y="1938161"/>
            <a:ext cx="717357" cy="360040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9B2550B-0244-A9FF-A4A9-00A716596335}"/>
              </a:ext>
            </a:extLst>
          </p:cNvPr>
          <p:cNvCxnSpPr>
            <a:cxnSpLocks/>
            <a:endCxn id="16" idx="1"/>
          </p:cNvCxnSpPr>
          <p:nvPr/>
        </p:nvCxnSpPr>
        <p:spPr bwMode="auto">
          <a:xfrm>
            <a:off x="4481812" y="2140740"/>
            <a:ext cx="2661945" cy="9515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74199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8813C0-0701-2180-CA95-7E6B8DEBE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EF6C4-7DE9-0B56-223A-6AEC9E658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E55DD-5184-8058-C74E-48A9EC4E9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Because of the small IFFT</a:t>
            </a:r>
            <a:r>
              <a:rPr lang="en-US" dirty="0"/>
              <a:t> size</a:t>
            </a:r>
            <a:r>
              <a:rPr lang="en-SE" dirty="0"/>
              <a:t>, the variations in PSD will reduce the total allowed power in case of PSD limited transmission, as the PSD is measured over 1 MHz.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To reduce these variations, “randomization in frequency” may be used. The sub-carriers used for generating the signal are changed from one symbol to the next. E.g. shifted by 2.5 MHz/8 = 312.5 kHz.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For the 250 kb/s mode one may also do this randomization to minimize the variations, but since the variations are within the 1 MHz measurement bandwidth the gain is negligible.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5FEE0-1B9D-BF05-700E-0304AFFE37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E515E-DED8-9FB7-16C3-45AB4773D1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2B9504-124C-0ABD-ED1C-CA10DAF639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831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3CA13-C369-3841-8AFE-C41F58D15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D4578-E2FA-5B75-DB97-50D29FF04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Signal design to achieve the desired properties</a:t>
            </a:r>
            <a:r>
              <a:rPr lang="en-SE" dirty="0"/>
              <a:t>: 1 Mb/s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6F1D8-F2C6-B1CF-0DC3-2959D2F3F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4903867"/>
            <a:ext cx="10361084" cy="130378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B</a:t>
            </a:r>
            <a:r>
              <a:rPr lang="en-SE" dirty="0"/>
              <a:t>ecause of the randomization in frequency, the PSD becomes much more flat, allowing for increased TX p</a:t>
            </a:r>
            <a:r>
              <a:rPr lang="en-GB" dirty="0"/>
              <a:t>ow</a:t>
            </a:r>
            <a:r>
              <a:rPr lang="en-SE" dirty="0"/>
              <a:t>er in PSD limited regions.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Alt 1: Use 5 sub-carriers (4 + DC) to get it symmetric.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169AEE-3D42-AC05-ADC0-FBA3E87F60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E3CCF-5483-02E4-9B98-951ECFDF51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 AB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5D8B59-9505-F7BF-3A33-7B6D2BFE71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January 2025</a:t>
            </a:r>
            <a:endParaRPr lang="en-GB" dirty="0"/>
          </a:p>
        </p:txBody>
      </p:sp>
      <p:pic>
        <p:nvPicPr>
          <p:cNvPr id="13" name="Picture 12" descr="A graph of a computer&#10;&#10;Description automatically generated">
            <a:extLst>
              <a:ext uri="{FF2B5EF4-FFF2-40B4-BE49-F238E27FC236}">
                <a16:creationId xmlns:a16="http://schemas.microsoft.com/office/drawing/2014/main" id="{B88CC0EF-091C-DDF2-1DEE-CF72B6EBDC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568" y="1751014"/>
            <a:ext cx="3381238" cy="2535929"/>
          </a:xfrm>
          <a:prstGeom prst="rect">
            <a:avLst/>
          </a:prstGeom>
        </p:spPr>
      </p:pic>
      <p:pic>
        <p:nvPicPr>
          <p:cNvPr id="15" name="Picture 14" descr="A graph of a computer generated graph&#10;&#10;Description automatically generated with medium confidence">
            <a:extLst>
              <a:ext uri="{FF2B5EF4-FFF2-40B4-BE49-F238E27FC236}">
                <a16:creationId xmlns:a16="http://schemas.microsoft.com/office/drawing/2014/main" id="{059D7674-3484-4041-4089-56D2A391C9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619" y="1743788"/>
            <a:ext cx="3363979" cy="2522984"/>
          </a:xfrm>
          <a:prstGeom prst="rect">
            <a:avLst/>
          </a:prstGeom>
        </p:spPr>
      </p:pic>
      <p:pic>
        <p:nvPicPr>
          <p:cNvPr id="17" name="Picture 16" descr="A graph of a waveform&#10;&#10;Description automatically generated">
            <a:extLst>
              <a:ext uri="{FF2B5EF4-FFF2-40B4-BE49-F238E27FC236}">
                <a16:creationId xmlns:a16="http://schemas.microsoft.com/office/drawing/2014/main" id="{76FEB1AA-D4A6-2222-8A83-551B2008AC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8906" y="1715234"/>
            <a:ext cx="3440121" cy="258009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CDF33273-6178-3ACE-1078-44E525F5150A}"/>
              </a:ext>
            </a:extLst>
          </p:cNvPr>
          <p:cNvSpPr txBox="1"/>
          <p:nvPr/>
        </p:nvSpPr>
        <p:spPr>
          <a:xfrm>
            <a:off x="8623722" y="4286943"/>
            <a:ext cx="2381165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W</a:t>
            </a:r>
            <a:r>
              <a:rPr lang="en-SE" sz="18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ithout</a:t>
            </a:r>
            <a:r>
              <a:rPr lang="en-SE" sz="18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randomization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411C60-2881-B1F2-5FB2-3C1110B8D340}"/>
              </a:ext>
            </a:extLst>
          </p:cNvPr>
          <p:cNvSpPr txBox="1"/>
          <p:nvPr/>
        </p:nvSpPr>
        <p:spPr>
          <a:xfrm>
            <a:off x="5647257" y="4266772"/>
            <a:ext cx="208621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W</a:t>
            </a:r>
            <a:r>
              <a:rPr lang="en-SE" sz="180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ith randomization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5993E1-6298-F900-48F7-B8A908716C07}"/>
              </a:ext>
            </a:extLst>
          </p:cNvPr>
          <p:cNvSpPr/>
          <p:nvPr/>
        </p:nvSpPr>
        <p:spPr bwMode="auto">
          <a:xfrm>
            <a:off x="2719066" y="1845647"/>
            <a:ext cx="717357" cy="345877"/>
          </a:xfrm>
          <a:prstGeom prst="rect">
            <a:avLst/>
          </a:prstGeom>
          <a:solidFill>
            <a:schemeClr val="bg1">
              <a:alpha val="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S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72810F9-9235-5EA9-4101-70784C40991E}"/>
              </a:ext>
            </a:extLst>
          </p:cNvPr>
          <p:cNvCxnSpPr>
            <a:cxnSpLocks/>
          </p:cNvCxnSpPr>
          <p:nvPr/>
        </p:nvCxnSpPr>
        <p:spPr bwMode="auto">
          <a:xfrm>
            <a:off x="3436423" y="2075851"/>
            <a:ext cx="1387196" cy="66019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8917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2e84ceb-fbfd-47ab-be52-080c6b87953f}" enabled="0" method="" siteId="{92e84ceb-fbfd-47ab-be52-080c6b87953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40149</TotalTime>
  <Words>1339</Words>
  <Application>Microsoft Macintosh PowerPoint</Application>
  <PresentationFormat>Widescreen</PresentationFormat>
  <Paragraphs>156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 Unicode MS</vt:lpstr>
      <vt:lpstr>Arial</vt:lpstr>
      <vt:lpstr>Times New Roman</vt:lpstr>
      <vt:lpstr>Office Theme</vt:lpstr>
      <vt:lpstr>Document</vt:lpstr>
      <vt:lpstr>Signal Design for OOK</vt:lpstr>
      <vt:lpstr>Abstract</vt:lpstr>
      <vt:lpstr>Outline</vt:lpstr>
      <vt:lpstr>Discussion of desired OOK signal properties</vt:lpstr>
      <vt:lpstr>Signal design to achieve the desired properties: 250kb/s</vt:lpstr>
      <vt:lpstr>Signal design to achieve the desired properties: 1 Mb/s</vt:lpstr>
      <vt:lpstr>Signal design to achieve the desired properties: 1 Mb/s</vt:lpstr>
      <vt:lpstr>Signal design to achieve the desired properties: 1 Mb/s</vt:lpstr>
      <vt:lpstr>Signal design to achieve the desired properties: 1 Mb/s</vt:lpstr>
      <vt:lpstr>Signal design to achieve the desired properties: 1 Mb/s</vt:lpstr>
      <vt:lpstr> 1 Mb/s - Discussion</vt:lpstr>
      <vt:lpstr>Sensitivity performance - Discussion</vt:lpstr>
      <vt:lpstr>Conclusions</vt:lpstr>
      <vt:lpstr>References</vt:lpstr>
      <vt:lpstr>Straw Poll 1</vt:lpstr>
      <vt:lpstr>Straw Poll 2</vt:lpstr>
      <vt:lpstr>Straw Poll 3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Signal Design for MC-OOK</dc:title>
  <dc:subject/>
  <dc:creator>Leif Wilhelmsson R</dc:creator>
  <cp:keywords/>
  <dc:description/>
  <cp:lastModifiedBy>Leif Wilhelmsson R</cp:lastModifiedBy>
  <cp:revision>5</cp:revision>
  <cp:lastPrinted>1601-01-01T00:00:00Z</cp:lastPrinted>
  <dcterms:created xsi:type="dcterms:W3CDTF">2024-11-28T08:52:36Z</dcterms:created>
  <dcterms:modified xsi:type="dcterms:W3CDTF">2025-01-12T16:58:22Z</dcterms:modified>
  <cp:category>Name, Affiliation</cp:category>
</cp:coreProperties>
</file>