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31" r:id="rId2"/>
    <p:sldId id="971" r:id="rId3"/>
    <p:sldId id="910" r:id="rId4"/>
    <p:sldId id="966" r:id="rId5"/>
    <p:sldId id="975" r:id="rId6"/>
    <p:sldId id="976" r:id="rId7"/>
    <p:sldId id="972" r:id="rId8"/>
    <p:sldId id="977" r:id="rId9"/>
    <p:sldId id="970" r:id="rId10"/>
    <p:sldId id="954" r:id="rId11"/>
    <p:sldId id="947" r:id="rId12"/>
    <p:sldId id="973" r:id="rId13"/>
    <p:sldId id="974" r:id="rId14"/>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qianbin (G)" initials="q(" lastIdx="9" clrIdx="0">
    <p:extLst>
      <p:ext uri="{19B8F6BF-5375-455C-9EA6-DF929625EA0E}">
        <p15:presenceInfo xmlns:p15="http://schemas.microsoft.com/office/powerpoint/2012/main" userId="S-1-5-21-147214757-305610072-1517763936-89748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FFFF"/>
    <a:srgbClr val="FF00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2" autoAdjust="0"/>
    <p:restoredTop sz="96649" autoAdjust="0"/>
  </p:normalViewPr>
  <p:slideViewPr>
    <p:cSldViewPr>
      <p:cViewPr varScale="1">
        <p:scale>
          <a:sx n="82" d="100"/>
          <a:sy n="82" d="100"/>
        </p:scale>
        <p:origin x="688" y="5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1648" y="48"/>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a:t>(Huawei)</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1/11/2025</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455527" cy="276999"/>
          </a:xfrm>
        </p:spPr>
        <p:txBody>
          <a:bodyPr/>
          <a:lstStyle>
            <a:lvl1pPr>
              <a:defRPr/>
            </a:lvl1pPr>
          </a:lstStyle>
          <a:p>
            <a:pPr>
              <a:defRPr/>
            </a:pPr>
            <a:r>
              <a:rPr lang="en-US" altLang="en-US" dirty="0"/>
              <a:t>February 2023</a:t>
            </a:r>
            <a:endParaRPr lang="en-GB" altLang="en-US" dirty="0"/>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
        <p:nvSpPr>
          <p:cNvPr id="7" name="Rectangle 5">
            <a:extLst>
              <a:ext uri="{FF2B5EF4-FFF2-40B4-BE49-F238E27FC236}">
                <a16:creationId xmlns:a16="http://schemas.microsoft.com/office/drawing/2014/main" id="{F64917E5-2694-35C2-56FD-CD52CE524833}"/>
              </a:ext>
            </a:extLst>
          </p:cNvPr>
          <p:cNvSpPr>
            <a:spLocks noGrp="1" noChangeArrowheads="1"/>
          </p:cNvSpPr>
          <p:nvPr>
            <p:ph type="ftr" sz="quarter" idx="11"/>
          </p:nvPr>
        </p:nvSpPr>
        <p:spPr>
          <a:xfrm>
            <a:off x="5574714" y="6475413"/>
            <a:ext cx="3173750" cy="184666"/>
          </a:xfrm>
          <a:prstGeom prst="rect">
            <a:avLst/>
          </a:prstGeom>
        </p:spPr>
        <p:txBody>
          <a:bodyPr/>
          <a:lstStyle>
            <a:lvl1pPr>
              <a:defRPr/>
            </a:lvl1pPr>
          </a:lstStyle>
          <a:p>
            <a:pPr>
              <a:defRPr/>
            </a:pPr>
            <a:r>
              <a:rPr lang="en-GB" dirty="0"/>
              <a:t>Alfred Asterjadhi, Qualcomm Technologies Inc.</a:t>
            </a:r>
          </a:p>
        </p:txBody>
      </p:sp>
    </p:spTree>
    <p:extLst>
      <p:ext uri="{BB962C8B-B14F-4D97-AF65-F5344CB8AC3E}">
        <p14:creationId xmlns:p14="http://schemas.microsoft.com/office/powerpoint/2010/main" val="311714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a:t>(</a:t>
            </a:r>
            <a:r>
              <a:rPr lang="en-US" altLang="zh-CN" dirty="0"/>
              <a:t>Huawei</a:t>
            </a:r>
            <a:r>
              <a:rPr lang="en-GB" dirty="0"/>
              <a:t>)</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May</a:t>
            </a:r>
            <a:r>
              <a:rPr lang="en-US" altLang="en-US" dirty="0"/>
              <a:t> 2024</a:t>
            </a:r>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a:t>(</a:t>
            </a:r>
            <a:r>
              <a:rPr lang="en-US" altLang="zh-CN" dirty="0"/>
              <a:t>Huawei</a:t>
            </a:r>
            <a:r>
              <a:rPr lang="en-GB" dirty="0"/>
              <a:t>)</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
        <p:nvSpPr>
          <p:cNvPr id="7"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a:t>(</a:t>
            </a:r>
            <a:r>
              <a:rPr lang="en-US" altLang="zh-CN" dirty="0"/>
              <a:t>Huawei</a:t>
            </a:r>
            <a:r>
              <a:rPr lang="en-GB" dirty="0"/>
              <a:t>)</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
        <p:nvSpPr>
          <p:cNvPr id="8" name="Rectangle 4">
            <a:extLst>
              <a:ext uri="{FF2B5EF4-FFF2-40B4-BE49-F238E27FC236}">
                <a16:creationId xmlns:a16="http://schemas.microsoft.com/office/drawing/2014/main" id="{1CADB04A-8BC5-4077-AD64-B68ADEED3033}"/>
              </a:ext>
            </a:extLst>
          </p:cNvPr>
          <p:cNvSpPr>
            <a:spLocks noGrp="1" noChangeArrowheads="1"/>
          </p:cNvSpPr>
          <p:nvPr>
            <p:ph type="dt" sz="half" idx="13"/>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November 2023</a:t>
            </a:r>
            <a:endParaRPr lang="en-GB" altLang="en-US" dirty="0"/>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a:t>(</a:t>
            </a:r>
            <a:r>
              <a:rPr lang="en-US" altLang="zh-CN" dirty="0"/>
              <a:t>Huawei</a:t>
            </a:r>
            <a:r>
              <a:rPr lang="en-GB" dirty="0"/>
              <a:t>)</a:t>
            </a:r>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Jan.</a:t>
            </a:r>
            <a:r>
              <a:rPr lang="en-US" altLang="en-US" dirty="0"/>
              <a:t> 2025</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362511" y="6475413"/>
            <a:ext cx="118141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Bin Qian (Huawei)</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802.11-25/</a:t>
            </a:r>
            <a:r>
              <a:rPr lang="en-US" altLang="en-US" sz="1800" b="1" dirty="0"/>
              <a:t>0048</a:t>
            </a:r>
            <a:r>
              <a:rPr lang="en-GB" altLang="en-US" sz="1800" b="1" dirty="0"/>
              <a:t>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 id="2147485772"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a:t>Discussion on Uplink Transmissions for Backscatter STAs</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2025-01-13</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300080390"/>
              </p:ext>
            </p:extLst>
          </p:nvPr>
        </p:nvGraphicFramePr>
        <p:xfrm>
          <a:off x="1053465" y="2942299"/>
          <a:ext cx="6934200" cy="1244099"/>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17526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Bin Qian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r>
                        <a:rPr lang="en-US" sz="1100" dirty="0"/>
                        <a:t>Huawei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Shenzhen, China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qianbin14@huawei.com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81376">
                <a:tc>
                  <a:txBody>
                    <a:bodyPr/>
                    <a:lstStyle/>
                    <a:p>
                      <a:pPr algn="ctr"/>
                      <a:r>
                        <a:rPr lang="en-US" sz="1100" dirty="0"/>
                        <a:t>Lei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r>
                        <a:rPr lang="en-US" altLang="zh-CN" sz="1100" dirty="0"/>
                        <a:t>Singapore</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t>Panpan</a:t>
                      </a:r>
                      <a:r>
                        <a:rPr lang="en-US" sz="1100" dirty="0"/>
                        <a:t>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Singapore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10" name="Footer Placeholder 3"/>
          <p:cNvSpPr>
            <a:spLocks noGrp="1"/>
          </p:cNvSpPr>
          <p:nvPr>
            <p:ph type="ftr" sz="quarter" idx="11"/>
          </p:nvPr>
        </p:nvSpPr>
        <p:spPr>
          <a:xfrm>
            <a:off x="7362511" y="6475413"/>
            <a:ext cx="1181414" cy="184666"/>
          </a:xfrm>
        </p:spPr>
        <p:txBody>
          <a:bodyPr/>
          <a:lstStyle/>
          <a:p>
            <a:pPr>
              <a:defRPr/>
            </a:pPr>
            <a:r>
              <a:rPr lang="en-GB" dirty="0"/>
              <a:t>Bin Qian (</a:t>
            </a:r>
            <a:r>
              <a:rPr lang="en-US" altLang="zh-CN" dirty="0"/>
              <a:t>Huawei</a:t>
            </a:r>
            <a:r>
              <a:rPr lang="en-GB" dirty="0"/>
              <a:t>)</a:t>
            </a:r>
          </a:p>
        </p:txBody>
      </p:sp>
      <p:sp>
        <p:nvSpPr>
          <p:cNvPr id="11" name="Date Placeholder 3">
            <a:extLst>
              <a:ext uri="{FF2B5EF4-FFF2-40B4-BE49-F238E27FC236}">
                <a16:creationId xmlns:a16="http://schemas.microsoft.com/office/drawing/2014/main" id="{FC41CF1A-1E40-414C-9797-29A0547F5533}"/>
              </a:ext>
            </a:extLst>
          </p:cNvPr>
          <p:cNvSpPr txBox="1">
            <a:spLocks/>
          </p:cNvSpPr>
          <p:nvPr/>
        </p:nvSpPr>
        <p:spPr>
          <a:xfrm>
            <a:off x="685799" y="270070"/>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800" b="1" dirty="0"/>
              <a:t>Jan. 2025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981200"/>
            <a:ext cx="8078787" cy="4419600"/>
          </a:xfrm>
        </p:spPr>
        <p:txBody>
          <a:bodyPr/>
          <a:lstStyle/>
          <a:p>
            <a:pPr algn="just">
              <a:lnSpc>
                <a:spcPct val="120000"/>
              </a:lnSpc>
              <a:buFont typeface="Wingdings" panose="05000000000000000000" pitchFamily="2" charset="2"/>
              <a:buChar char="n"/>
            </a:pPr>
            <a:r>
              <a:rPr lang="en-US" sz="1800" dirty="0"/>
              <a:t>A specific duration could be configured to allow the AP to estimate the leakage channel</a:t>
            </a:r>
          </a:p>
          <a:p>
            <a:pPr algn="just">
              <a:lnSpc>
                <a:spcPct val="120000"/>
              </a:lnSpc>
              <a:buFont typeface="Wingdings" panose="05000000000000000000" pitchFamily="2" charset="2"/>
              <a:buChar char="n"/>
            </a:pPr>
            <a:endParaRPr lang="en-US" sz="1800" dirty="0"/>
          </a:p>
          <a:p>
            <a:pPr algn="just">
              <a:lnSpc>
                <a:spcPct val="150000"/>
              </a:lnSpc>
              <a:buFont typeface="Wingdings" panose="05000000000000000000" pitchFamily="2" charset="2"/>
              <a:buChar char="n"/>
            </a:pPr>
            <a:r>
              <a:rPr lang="en-US" sz="1800" dirty="0"/>
              <a:t>The UL Sync field for backscatter STAs in both mono-static and bi-static deployment has been discussed</a:t>
            </a:r>
          </a:p>
          <a:p>
            <a:pPr lvl="1" algn="just">
              <a:lnSpc>
                <a:spcPct val="150000"/>
              </a:lnSpc>
              <a:buFont typeface="Wingdings" panose="05000000000000000000" pitchFamily="2" charset="2"/>
              <a:buChar char="Ø"/>
            </a:pPr>
            <a:r>
              <a:rPr lang="en-US" sz="1600" dirty="0"/>
              <a:t>The UL Sync field is used to mitigate clock drift and indicate the start of valid data</a:t>
            </a:r>
          </a:p>
          <a:p>
            <a:pPr lvl="1" algn="just">
              <a:lnSpc>
                <a:spcPct val="150000"/>
              </a:lnSpc>
              <a:buFont typeface="Wingdings" panose="05000000000000000000" pitchFamily="2" charset="2"/>
              <a:buChar char="Ø"/>
            </a:pPr>
            <a:r>
              <a:rPr lang="en-US" sz="1600" dirty="0"/>
              <a:t>The chip duration of the </a:t>
            </a:r>
            <a:r>
              <a:rPr lang="en-US" altLang="zh-CN" sz="1600" dirty="0"/>
              <a:t>UL Sync field </a:t>
            </a:r>
            <a:r>
              <a:rPr lang="en-US" sz="1600" dirty="0"/>
              <a:t>aligns with the backscatter UL data transmission</a:t>
            </a:r>
          </a:p>
          <a:p>
            <a:pPr marL="0" indent="0">
              <a:buNone/>
            </a:pPr>
            <a:endParaRPr lang="en-US" sz="1600"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solidFill>
                  <a:schemeClr val="tx1"/>
                </a:solidFill>
              </a:rPr>
              <a:t>Summary</a:t>
            </a:r>
            <a:endParaRPr lang="en-US" dirty="0">
              <a:solidFill>
                <a:schemeClr val="tx1"/>
              </a:solidFill>
            </a:endParaRPr>
          </a:p>
        </p:txBody>
      </p:sp>
      <p:sp>
        <p:nvSpPr>
          <p:cNvPr id="7" name="Footer Placeholder 3"/>
          <p:cNvSpPr>
            <a:spLocks noGrp="1"/>
          </p:cNvSpPr>
          <p:nvPr>
            <p:ph type="ftr" sz="quarter" idx="11"/>
          </p:nvPr>
        </p:nvSpPr>
        <p:spPr>
          <a:xfrm>
            <a:off x="7362511" y="6475413"/>
            <a:ext cx="1181414" cy="184666"/>
          </a:xfrm>
        </p:spPr>
        <p:txBody>
          <a:bodyPr/>
          <a:lstStyle/>
          <a:p>
            <a:pPr>
              <a:defRPr/>
            </a:pPr>
            <a:r>
              <a:rPr lang="en-GB" dirty="0"/>
              <a:t>Bin Qian (</a:t>
            </a:r>
            <a:r>
              <a:rPr lang="en-US" altLang="zh-CN" dirty="0"/>
              <a:t>Huawei</a:t>
            </a:r>
            <a:r>
              <a:rPr lang="en-GB" dirty="0"/>
              <a:t>)</a:t>
            </a:r>
          </a:p>
        </p:txBody>
      </p:sp>
      <p:sp>
        <p:nvSpPr>
          <p:cNvPr id="8" name="Date Placeholder 3">
            <a:extLst>
              <a:ext uri="{FF2B5EF4-FFF2-40B4-BE49-F238E27FC236}">
                <a16:creationId xmlns:a16="http://schemas.microsoft.com/office/drawing/2014/main" id="{FC41CF1A-1E40-414C-9797-29A0547F5533}"/>
              </a:ext>
            </a:extLst>
          </p:cNvPr>
          <p:cNvSpPr txBox="1">
            <a:spLocks/>
          </p:cNvSpPr>
          <p:nvPr/>
        </p:nvSpPr>
        <p:spPr>
          <a:xfrm>
            <a:off x="685799" y="270070"/>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800" b="1" dirty="0"/>
              <a:t>Jan. 2025</a:t>
            </a:r>
          </a:p>
        </p:txBody>
      </p:sp>
    </p:spTree>
    <p:extLst>
      <p:ext uri="{BB962C8B-B14F-4D97-AF65-F5344CB8AC3E}">
        <p14:creationId xmlns:p14="http://schemas.microsoft.com/office/powerpoint/2010/main" val="2601600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F92BED-E778-4DAB-A6C8-CB5F01350CFE}"/>
              </a:ext>
            </a:extLst>
          </p:cNvPr>
          <p:cNvSpPr>
            <a:spLocks noGrp="1"/>
          </p:cNvSpPr>
          <p:nvPr>
            <p:ph type="title"/>
          </p:nvPr>
        </p:nvSpPr>
        <p:spPr/>
        <p:txBody>
          <a:bodyPr/>
          <a:lstStyle/>
          <a:p>
            <a:r>
              <a:rPr lang="en-US" altLang="zh-CN" dirty="0"/>
              <a:t>References</a:t>
            </a:r>
            <a:endParaRPr lang="zh-CN" altLang="en-US" dirty="0"/>
          </a:p>
        </p:txBody>
      </p:sp>
      <p:sp>
        <p:nvSpPr>
          <p:cNvPr id="3" name="内容占位符 2">
            <a:extLst>
              <a:ext uri="{FF2B5EF4-FFF2-40B4-BE49-F238E27FC236}">
                <a16:creationId xmlns:a16="http://schemas.microsoft.com/office/drawing/2014/main" id="{79D20C79-1FC4-4DC8-AB33-9CC13A6EFBB0}"/>
              </a:ext>
            </a:extLst>
          </p:cNvPr>
          <p:cNvSpPr>
            <a:spLocks noGrp="1"/>
          </p:cNvSpPr>
          <p:nvPr>
            <p:ph idx="1"/>
          </p:nvPr>
        </p:nvSpPr>
        <p:spPr/>
        <p:txBody>
          <a:bodyPr/>
          <a:lstStyle/>
          <a:p>
            <a:pPr marL="0" indent="0">
              <a:buNone/>
            </a:pPr>
            <a:r>
              <a:rPr lang="en-US" altLang="zh-CN" sz="1800" dirty="0"/>
              <a:t>[1] 11-24-0798-01-00bp-close-range-amp-wifi-reader-feasibility-study-followup</a:t>
            </a:r>
          </a:p>
          <a:p>
            <a:pPr marL="0" indent="0">
              <a:buNone/>
            </a:pPr>
            <a:r>
              <a:rPr lang="en-US" altLang="zh-CN" sz="1800" dirty="0"/>
              <a:t>[2] 11-24-1215-00-00bp-feasibility-study-on-long-range-backscatter-operation</a:t>
            </a:r>
          </a:p>
          <a:p>
            <a:pPr marL="0" indent="0">
              <a:buNone/>
            </a:pPr>
            <a:r>
              <a:rPr lang="en-US" altLang="zh-CN" sz="1800" dirty="0"/>
              <a:t>[3] 11-24-1237-00-00bp-amp-tag-sta-requirements-for-close-range-backscattering</a:t>
            </a:r>
          </a:p>
          <a:p>
            <a:pPr marL="0" indent="0">
              <a:buNone/>
            </a:pPr>
            <a:r>
              <a:rPr lang="en-US" altLang="zh-CN" sz="1800" dirty="0"/>
              <a:t>[4] 11-24-1731-01-00bp-downlink-data-rates-for-bi-static-backscatter</a:t>
            </a:r>
          </a:p>
          <a:p>
            <a:pPr marL="0" indent="0">
              <a:buNone/>
            </a:pPr>
            <a:r>
              <a:rPr lang="en-US" altLang="zh-CN" sz="1800" dirty="0"/>
              <a:t>[5] 11-24-1214-02-00bp-carrier-ppdu-discussion-for-long-range-backscatter-operation</a:t>
            </a:r>
          </a:p>
          <a:p>
            <a:pPr marL="0" indent="0">
              <a:buNone/>
            </a:pPr>
            <a:r>
              <a:rPr lang="en-US" altLang="zh-CN" sz="1800" dirty="0"/>
              <a:t>[6] 11-24-1798-00-00bp-backscattering-ul-data-rate-and-modulation</a:t>
            </a:r>
          </a:p>
          <a:p>
            <a:pPr marL="0" indent="0">
              <a:buNone/>
            </a:pPr>
            <a:endParaRPr lang="en-US" altLang="zh-CN" sz="1800" dirty="0"/>
          </a:p>
          <a:p>
            <a:pPr marL="0" indent="0">
              <a:buNone/>
            </a:pPr>
            <a:endParaRPr lang="en-US" altLang="zh-CN" sz="1800" dirty="0"/>
          </a:p>
          <a:p>
            <a:pPr marL="0" indent="0">
              <a:buNone/>
            </a:pPr>
            <a:endParaRPr lang="en-US" altLang="zh-CN" sz="1800" dirty="0"/>
          </a:p>
          <a:p>
            <a:pPr marL="0" indent="0">
              <a:buNone/>
            </a:pPr>
            <a:endParaRPr lang="en-US" altLang="zh-CN" sz="1800" dirty="0"/>
          </a:p>
        </p:txBody>
      </p:sp>
      <p:sp>
        <p:nvSpPr>
          <p:cNvPr id="5" name="灯片编号占位符 4">
            <a:extLst>
              <a:ext uri="{FF2B5EF4-FFF2-40B4-BE49-F238E27FC236}">
                <a16:creationId xmlns:a16="http://schemas.microsoft.com/office/drawing/2014/main" id="{76614505-79A9-455F-A818-E1A36B4E48C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6" name="页脚占位符 5">
            <a:extLst>
              <a:ext uri="{FF2B5EF4-FFF2-40B4-BE49-F238E27FC236}">
                <a16:creationId xmlns:a16="http://schemas.microsoft.com/office/drawing/2014/main" id="{49F32995-32D9-468D-BB4D-1FC2B795F635}"/>
              </a:ext>
            </a:extLst>
          </p:cNvPr>
          <p:cNvSpPr>
            <a:spLocks noGrp="1"/>
          </p:cNvSpPr>
          <p:nvPr>
            <p:ph type="ftr" sz="quarter" idx="11"/>
          </p:nvPr>
        </p:nvSpPr>
        <p:spPr>
          <a:xfrm>
            <a:off x="7348519" y="6480918"/>
            <a:ext cx="1181414" cy="184666"/>
          </a:xfrm>
        </p:spPr>
        <p:txBody>
          <a:bodyPr/>
          <a:lstStyle/>
          <a:p>
            <a:pPr>
              <a:defRPr/>
            </a:pPr>
            <a:r>
              <a:rPr lang="en-GB" dirty="0"/>
              <a:t>Bin Qian (Huawei)</a:t>
            </a:r>
          </a:p>
        </p:txBody>
      </p:sp>
      <p:sp>
        <p:nvSpPr>
          <p:cNvPr id="8" name="Date Placeholder 3">
            <a:extLst>
              <a:ext uri="{FF2B5EF4-FFF2-40B4-BE49-F238E27FC236}">
                <a16:creationId xmlns:a16="http://schemas.microsoft.com/office/drawing/2014/main" id="{FC41CF1A-1E40-414C-9797-29A0547F5533}"/>
              </a:ext>
            </a:extLst>
          </p:cNvPr>
          <p:cNvSpPr txBox="1">
            <a:spLocks/>
          </p:cNvSpPr>
          <p:nvPr/>
        </p:nvSpPr>
        <p:spPr>
          <a:xfrm>
            <a:off x="685799" y="270070"/>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800" b="1" dirty="0"/>
              <a:t>Jan. 2025</a:t>
            </a:r>
          </a:p>
        </p:txBody>
      </p:sp>
    </p:spTree>
    <p:extLst>
      <p:ext uri="{BB962C8B-B14F-4D97-AF65-F5344CB8AC3E}">
        <p14:creationId xmlns:p14="http://schemas.microsoft.com/office/powerpoint/2010/main" val="1964074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4419600"/>
          </a:xfrm>
        </p:spPr>
        <p:txBody>
          <a:bodyPr/>
          <a:lstStyle/>
          <a:p>
            <a:pPr algn="just">
              <a:lnSpc>
                <a:spcPct val="120000"/>
              </a:lnSpc>
              <a:buFont typeface="Wingdings" panose="05000000000000000000" pitchFamily="2" charset="2"/>
              <a:buChar char="n"/>
            </a:pPr>
            <a:r>
              <a:rPr lang="en-US" sz="1800" dirty="0"/>
              <a:t>Do you agree to add following content to </a:t>
            </a:r>
            <a:r>
              <a:rPr lang="en-US" sz="1800" dirty="0" err="1"/>
              <a:t>TGbp</a:t>
            </a:r>
            <a:r>
              <a:rPr lang="en-US" sz="1800" dirty="0"/>
              <a:t> SFD:</a:t>
            </a:r>
          </a:p>
          <a:p>
            <a:pPr lvl="1" algn="just">
              <a:lnSpc>
                <a:spcPct val="120000"/>
              </a:lnSpc>
              <a:buFont typeface="Wingdings" panose="05000000000000000000" pitchFamily="2" charset="2"/>
              <a:buChar char="Ø"/>
            </a:pPr>
            <a:r>
              <a:rPr lang="en-US" sz="1600" dirty="0"/>
              <a:t>IEEE 802.11bp specifies that the initial portion of the packet transmitted by the Energizer be used by the AP to estimate the leakage channel from the Energizer to the AP for bi-static backscatter in 2.4 GHz</a:t>
            </a:r>
          </a:p>
          <a:p>
            <a:pPr lvl="2" algn="just">
              <a:lnSpc>
                <a:spcPct val="120000"/>
              </a:lnSpc>
              <a:buFont typeface="Arial" panose="020B0604020202020204" pitchFamily="34" charset="0"/>
              <a:buChar char="•"/>
            </a:pPr>
            <a:r>
              <a:rPr lang="en-US" sz="1400" dirty="0"/>
              <a:t>The duration of this initial portion is TBD</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solidFill>
                  <a:schemeClr val="tx1"/>
                </a:solidFill>
              </a:rPr>
              <a:t>Straw Poll #1</a:t>
            </a:r>
            <a:endParaRPr lang="en-US" dirty="0">
              <a:solidFill>
                <a:schemeClr val="tx1"/>
              </a:solidFill>
            </a:endParaRPr>
          </a:p>
        </p:txBody>
      </p:sp>
      <p:sp>
        <p:nvSpPr>
          <p:cNvPr id="7" name="Footer Placeholder 3"/>
          <p:cNvSpPr>
            <a:spLocks noGrp="1"/>
          </p:cNvSpPr>
          <p:nvPr>
            <p:ph type="ftr" sz="quarter" idx="11"/>
          </p:nvPr>
        </p:nvSpPr>
        <p:spPr>
          <a:xfrm>
            <a:off x="7362511" y="6475413"/>
            <a:ext cx="1181414" cy="184666"/>
          </a:xfrm>
        </p:spPr>
        <p:txBody>
          <a:bodyPr/>
          <a:lstStyle/>
          <a:p>
            <a:pPr>
              <a:defRPr/>
            </a:pPr>
            <a:r>
              <a:rPr lang="en-GB" dirty="0"/>
              <a:t>Bin Qian (</a:t>
            </a:r>
            <a:r>
              <a:rPr lang="en-US" altLang="zh-CN" dirty="0"/>
              <a:t>Huawei</a:t>
            </a:r>
            <a:r>
              <a:rPr lang="en-GB" dirty="0"/>
              <a:t>)</a:t>
            </a:r>
          </a:p>
        </p:txBody>
      </p:sp>
      <p:sp>
        <p:nvSpPr>
          <p:cNvPr id="8" name="Date Placeholder 3">
            <a:extLst>
              <a:ext uri="{FF2B5EF4-FFF2-40B4-BE49-F238E27FC236}">
                <a16:creationId xmlns:a16="http://schemas.microsoft.com/office/drawing/2014/main" id="{FC41CF1A-1E40-414C-9797-29A0547F5533}"/>
              </a:ext>
            </a:extLst>
          </p:cNvPr>
          <p:cNvSpPr txBox="1">
            <a:spLocks/>
          </p:cNvSpPr>
          <p:nvPr/>
        </p:nvSpPr>
        <p:spPr>
          <a:xfrm>
            <a:off x="685799" y="270070"/>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800" b="1" dirty="0"/>
              <a:t>Jan. 2025</a:t>
            </a:r>
          </a:p>
        </p:txBody>
      </p:sp>
    </p:spTree>
    <p:extLst>
      <p:ext uri="{BB962C8B-B14F-4D97-AF65-F5344CB8AC3E}">
        <p14:creationId xmlns:p14="http://schemas.microsoft.com/office/powerpoint/2010/main" val="2763265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4419600"/>
          </a:xfrm>
        </p:spPr>
        <p:txBody>
          <a:bodyPr/>
          <a:lstStyle/>
          <a:p>
            <a:pPr algn="just">
              <a:lnSpc>
                <a:spcPct val="120000"/>
              </a:lnSpc>
              <a:buFont typeface="Wingdings" panose="05000000000000000000" pitchFamily="2" charset="2"/>
              <a:buChar char="n"/>
            </a:pPr>
            <a:r>
              <a:rPr lang="en-US" sz="1800" dirty="0"/>
              <a:t>Do you agree to add following content to </a:t>
            </a:r>
            <a:r>
              <a:rPr lang="en-US" sz="1800" dirty="0" err="1"/>
              <a:t>TGbp</a:t>
            </a:r>
            <a:r>
              <a:rPr lang="en-US" sz="1800" dirty="0"/>
              <a:t> SFD:</a:t>
            </a:r>
          </a:p>
          <a:p>
            <a:pPr lvl="1" algn="just">
              <a:lnSpc>
                <a:spcPct val="120000"/>
              </a:lnSpc>
              <a:buFont typeface="Wingdings" panose="05000000000000000000" pitchFamily="2" charset="2"/>
              <a:buChar char="Ø"/>
            </a:pPr>
            <a:r>
              <a:rPr lang="en-US" altLang="zh-CN" sz="1600" dirty="0"/>
              <a:t>IEEE 802.11bp defines a unified UL Sync field at the beginning of the backscattered signal for both mono-static and bi-static backscatter transmissions in 2.4 GHz</a:t>
            </a:r>
          </a:p>
          <a:p>
            <a:pPr lvl="2" algn="just">
              <a:lnSpc>
                <a:spcPct val="120000"/>
              </a:lnSpc>
              <a:buFont typeface="Arial" panose="020B0604020202020204" pitchFamily="34" charset="0"/>
              <a:buChar char="•"/>
            </a:pPr>
            <a:r>
              <a:rPr lang="en-US" altLang="zh-CN" sz="1400" dirty="0"/>
              <a:t>The format of the UL Sync field is TBD</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solidFill>
                  <a:schemeClr val="tx1"/>
                </a:solidFill>
              </a:rPr>
              <a:t>Straw Poll #2</a:t>
            </a:r>
            <a:endParaRPr lang="en-US" dirty="0">
              <a:solidFill>
                <a:schemeClr val="tx1"/>
              </a:solidFill>
            </a:endParaRPr>
          </a:p>
        </p:txBody>
      </p:sp>
      <p:sp>
        <p:nvSpPr>
          <p:cNvPr id="7" name="Footer Placeholder 3"/>
          <p:cNvSpPr>
            <a:spLocks noGrp="1"/>
          </p:cNvSpPr>
          <p:nvPr>
            <p:ph type="ftr" sz="quarter" idx="11"/>
          </p:nvPr>
        </p:nvSpPr>
        <p:spPr>
          <a:xfrm>
            <a:off x="7362511" y="6475413"/>
            <a:ext cx="1181414" cy="184666"/>
          </a:xfrm>
        </p:spPr>
        <p:txBody>
          <a:bodyPr/>
          <a:lstStyle/>
          <a:p>
            <a:pPr>
              <a:defRPr/>
            </a:pPr>
            <a:r>
              <a:rPr lang="en-GB" dirty="0"/>
              <a:t>Bin Qian (</a:t>
            </a:r>
            <a:r>
              <a:rPr lang="en-US" altLang="zh-CN" dirty="0"/>
              <a:t>Huawei</a:t>
            </a:r>
            <a:r>
              <a:rPr lang="en-GB" dirty="0"/>
              <a:t>)</a:t>
            </a:r>
          </a:p>
        </p:txBody>
      </p:sp>
      <p:sp>
        <p:nvSpPr>
          <p:cNvPr id="8" name="Date Placeholder 3">
            <a:extLst>
              <a:ext uri="{FF2B5EF4-FFF2-40B4-BE49-F238E27FC236}">
                <a16:creationId xmlns:a16="http://schemas.microsoft.com/office/drawing/2014/main" id="{FC41CF1A-1E40-414C-9797-29A0547F5533}"/>
              </a:ext>
            </a:extLst>
          </p:cNvPr>
          <p:cNvSpPr txBox="1">
            <a:spLocks/>
          </p:cNvSpPr>
          <p:nvPr/>
        </p:nvSpPr>
        <p:spPr>
          <a:xfrm>
            <a:off x="685799" y="270070"/>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800" b="1" dirty="0"/>
              <a:t>Jan. 2025</a:t>
            </a:r>
          </a:p>
        </p:txBody>
      </p:sp>
    </p:spTree>
    <p:extLst>
      <p:ext uri="{BB962C8B-B14F-4D97-AF65-F5344CB8AC3E}">
        <p14:creationId xmlns:p14="http://schemas.microsoft.com/office/powerpoint/2010/main" val="3968460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61249" y="1752600"/>
            <a:ext cx="7772400" cy="4800600"/>
          </a:xfrm>
        </p:spPr>
        <p:txBody>
          <a:bodyPr/>
          <a:lstStyle/>
          <a:p>
            <a:pPr algn="just">
              <a:lnSpc>
                <a:spcPct val="150000"/>
              </a:lnSpc>
              <a:buFont typeface="Wingdings" panose="05000000000000000000" pitchFamily="2" charset="2"/>
              <a:buChar char="n"/>
            </a:pPr>
            <a:r>
              <a:rPr lang="en-US" altLang="zh-CN" sz="1800" dirty="0"/>
              <a:t>Both mono-static and bi-static backscatter use cases have been previously discussed in [1-4]</a:t>
            </a:r>
          </a:p>
          <a:p>
            <a:pPr lvl="1" algn="just">
              <a:lnSpc>
                <a:spcPct val="150000"/>
              </a:lnSpc>
              <a:buFont typeface="Wingdings" panose="05000000000000000000" pitchFamily="2" charset="2"/>
              <a:buChar char="Ø"/>
            </a:pPr>
            <a:r>
              <a:rPr lang="en-US" altLang="zh-CN" sz="1400" dirty="0"/>
              <a:t>[1-2] analyzed the feasibility of backscatter use cases</a:t>
            </a:r>
          </a:p>
          <a:p>
            <a:pPr lvl="1" algn="just">
              <a:lnSpc>
                <a:spcPct val="150000"/>
              </a:lnSpc>
              <a:buFont typeface="Wingdings" panose="05000000000000000000" pitchFamily="2" charset="2"/>
              <a:buChar char="Ø"/>
            </a:pPr>
            <a:r>
              <a:rPr lang="en-US" altLang="zh-CN" sz="1400" dirty="0"/>
              <a:t>[3] proposed that the mono-static backscatter tag should share common or similar RF/hardware requirements as UHF RFID tags</a:t>
            </a:r>
          </a:p>
          <a:p>
            <a:pPr lvl="1" algn="just">
              <a:lnSpc>
                <a:spcPct val="150000"/>
              </a:lnSpc>
              <a:buFont typeface="Wingdings" panose="05000000000000000000" pitchFamily="2" charset="2"/>
              <a:buChar char="Ø"/>
            </a:pPr>
            <a:r>
              <a:rPr lang="en-US" altLang="zh-CN" sz="1400" dirty="0"/>
              <a:t>[4] proposed that the bi-static and mono-static backscatter tags could share similar basic requirements, with optional enhanced features (e.g., mixer, amplifier and larger energy storage) </a:t>
            </a:r>
          </a:p>
          <a:p>
            <a:pPr algn="just">
              <a:lnSpc>
                <a:spcPct val="150000"/>
              </a:lnSpc>
              <a:buFont typeface="Wingdings" panose="05000000000000000000" pitchFamily="2" charset="2"/>
              <a:buChar char="n"/>
            </a:pPr>
            <a:r>
              <a:rPr lang="en-US" altLang="zh-CN" sz="1800" dirty="0"/>
              <a:t>This contribution discusses the uplink transmissions for backscatter STAs in both mono-static and bi-static deployments</a:t>
            </a:r>
          </a:p>
        </p:txBody>
      </p:sp>
      <p:sp>
        <p:nvSpPr>
          <p:cNvPr id="4" name="Footer Placeholder 3"/>
          <p:cNvSpPr>
            <a:spLocks noGrp="1"/>
          </p:cNvSpPr>
          <p:nvPr>
            <p:ph type="ftr" sz="quarter" idx="11"/>
          </p:nvPr>
        </p:nvSpPr>
        <p:spPr>
          <a:xfrm>
            <a:off x="7362511" y="6475413"/>
            <a:ext cx="1181414" cy="184666"/>
          </a:xfrm>
        </p:spPr>
        <p:txBody>
          <a:bodyPr/>
          <a:lstStyle/>
          <a:p>
            <a:pPr>
              <a:defRPr/>
            </a:pPr>
            <a:r>
              <a:rPr lang="en-GB" dirty="0"/>
              <a:t>Bin Qian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762000"/>
          </a:xfrm>
        </p:spPr>
        <p:txBody>
          <a:bodyPr/>
          <a:lstStyle/>
          <a:p>
            <a:r>
              <a:rPr lang="en-US" dirty="0"/>
              <a:t>Introduction</a:t>
            </a:r>
          </a:p>
        </p:txBody>
      </p:sp>
      <p:sp>
        <p:nvSpPr>
          <p:cNvPr id="8" name="Date Placeholder 3">
            <a:extLst>
              <a:ext uri="{FF2B5EF4-FFF2-40B4-BE49-F238E27FC236}">
                <a16:creationId xmlns:a16="http://schemas.microsoft.com/office/drawing/2014/main" id="{FC41CF1A-1E40-414C-9797-29A0547F5533}"/>
              </a:ext>
            </a:extLst>
          </p:cNvPr>
          <p:cNvSpPr txBox="1">
            <a:spLocks/>
          </p:cNvSpPr>
          <p:nvPr/>
        </p:nvSpPr>
        <p:spPr>
          <a:xfrm>
            <a:off x="685799" y="270070"/>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800" b="1" dirty="0"/>
              <a:t>Jan. 2025</a:t>
            </a:r>
          </a:p>
        </p:txBody>
      </p:sp>
    </p:spTree>
    <p:extLst>
      <p:ext uri="{BB962C8B-B14F-4D97-AF65-F5344CB8AC3E}">
        <p14:creationId xmlns:p14="http://schemas.microsoft.com/office/powerpoint/2010/main" val="3839069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61249" y="1804471"/>
            <a:ext cx="7772400" cy="4596329"/>
          </a:xfrm>
        </p:spPr>
        <p:txBody>
          <a:bodyPr/>
          <a:lstStyle/>
          <a:p>
            <a:pPr algn="just">
              <a:lnSpc>
                <a:spcPct val="150000"/>
              </a:lnSpc>
              <a:buFont typeface="Wingdings" panose="05000000000000000000" pitchFamily="2" charset="2"/>
              <a:buChar char="n"/>
            </a:pPr>
            <a:r>
              <a:rPr lang="en-US" altLang="zh-CN" sz="1800" dirty="0"/>
              <a:t>The DL PPDU is transmitted by the AP, with the Excitation field used for charging and backscattering</a:t>
            </a:r>
          </a:p>
          <a:p>
            <a:pPr lvl="1" algn="just">
              <a:lnSpc>
                <a:spcPct val="150000"/>
              </a:lnSpc>
              <a:buFont typeface="Wingdings" panose="05000000000000000000" pitchFamily="2" charset="2"/>
              <a:buChar char="Ø"/>
            </a:pPr>
            <a:endParaRPr lang="en-US" altLang="zh-CN" sz="1400" dirty="0"/>
          </a:p>
          <a:p>
            <a:pPr lvl="1" algn="just">
              <a:lnSpc>
                <a:spcPct val="150000"/>
              </a:lnSpc>
              <a:buFont typeface="Wingdings" panose="05000000000000000000" pitchFamily="2" charset="2"/>
              <a:buChar char="Ø"/>
            </a:pPr>
            <a:endParaRPr lang="en-US" altLang="zh-CN" sz="1400" dirty="0"/>
          </a:p>
          <a:p>
            <a:pPr lvl="1" algn="just">
              <a:lnSpc>
                <a:spcPct val="150000"/>
              </a:lnSpc>
              <a:buFont typeface="Wingdings" panose="05000000000000000000" pitchFamily="2" charset="2"/>
              <a:buChar char="Ø"/>
            </a:pPr>
            <a:endParaRPr lang="en-US" altLang="zh-CN" sz="1400" dirty="0"/>
          </a:p>
          <a:p>
            <a:pPr algn="just">
              <a:lnSpc>
                <a:spcPct val="150000"/>
              </a:lnSpc>
              <a:buFont typeface="Wingdings" panose="05000000000000000000" pitchFamily="2" charset="2"/>
              <a:buChar char="n"/>
            </a:pPr>
            <a:r>
              <a:rPr lang="en-US" altLang="zh-CN" sz="1800" dirty="0"/>
              <a:t>Self-interference occurs due to the direct leakage of the DL PPDU into the receiver</a:t>
            </a:r>
          </a:p>
          <a:p>
            <a:pPr algn="just">
              <a:lnSpc>
                <a:spcPct val="150000"/>
              </a:lnSpc>
              <a:buFont typeface="Wingdings" panose="05000000000000000000" pitchFamily="2" charset="2"/>
              <a:buChar char="n"/>
            </a:pPr>
            <a:r>
              <a:rPr lang="en-US" altLang="zh-CN" sz="1800" dirty="0"/>
              <a:t>Self-interference mitigation: The 802.11 preamble or initial part of the Excitation field can be treated as reference symbols to estimate </a:t>
            </a:r>
            <a:r>
              <a:rPr lang="en-US" altLang="zh-CN" sz="1800" dirty="0" err="1"/>
              <a:t>Tx</a:t>
            </a:r>
            <a:r>
              <a:rPr lang="en-US" altLang="zh-CN" sz="1800" dirty="0"/>
              <a:t>-Rx leakage channel, enabling the subtraction of the leakage signal from the received signal</a:t>
            </a:r>
            <a:endParaRPr lang="en-US" altLang="zh-CN" sz="1600" dirty="0"/>
          </a:p>
        </p:txBody>
      </p:sp>
      <p:sp>
        <p:nvSpPr>
          <p:cNvPr id="4" name="Footer Placeholder 3"/>
          <p:cNvSpPr>
            <a:spLocks noGrp="1"/>
          </p:cNvSpPr>
          <p:nvPr>
            <p:ph type="ftr" sz="quarter" idx="11"/>
          </p:nvPr>
        </p:nvSpPr>
        <p:spPr>
          <a:xfrm>
            <a:off x="7362511" y="6475413"/>
            <a:ext cx="1181414" cy="184666"/>
          </a:xfrm>
        </p:spPr>
        <p:txBody>
          <a:bodyPr/>
          <a:lstStyle/>
          <a:p>
            <a:pPr>
              <a:defRPr/>
            </a:pPr>
            <a:r>
              <a:rPr lang="en-GB" dirty="0"/>
              <a:t>Bin Qian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762000"/>
          </a:xfrm>
        </p:spPr>
        <p:txBody>
          <a:bodyPr/>
          <a:lstStyle/>
          <a:p>
            <a:r>
              <a:rPr lang="en-US" altLang="zh-CN" dirty="0"/>
              <a:t>Recap: Mono-static Backscatter Use Case</a:t>
            </a:r>
            <a:endParaRPr lang="en-US" dirty="0"/>
          </a:p>
        </p:txBody>
      </p:sp>
      <p:sp>
        <p:nvSpPr>
          <p:cNvPr id="8" name="Date Placeholder 3">
            <a:extLst>
              <a:ext uri="{FF2B5EF4-FFF2-40B4-BE49-F238E27FC236}">
                <a16:creationId xmlns:a16="http://schemas.microsoft.com/office/drawing/2014/main" id="{FC41CF1A-1E40-414C-9797-29A0547F5533}"/>
              </a:ext>
            </a:extLst>
          </p:cNvPr>
          <p:cNvSpPr txBox="1">
            <a:spLocks/>
          </p:cNvSpPr>
          <p:nvPr/>
        </p:nvSpPr>
        <p:spPr>
          <a:xfrm>
            <a:off x="685799" y="270070"/>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800" b="1" dirty="0"/>
              <a:t>Jan. 2025</a:t>
            </a:r>
          </a:p>
        </p:txBody>
      </p:sp>
      <p:pic>
        <p:nvPicPr>
          <p:cNvPr id="7" name="pic"/>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1752600" y="2819400"/>
            <a:ext cx="6067111" cy="826160"/>
          </a:xfrm>
          <a:prstGeom prst="rect">
            <a:avLst/>
          </a:prstGeom>
        </p:spPr>
      </p:pic>
    </p:spTree>
    <p:extLst>
      <p:ext uri="{BB962C8B-B14F-4D97-AF65-F5344CB8AC3E}">
        <p14:creationId xmlns:p14="http://schemas.microsoft.com/office/powerpoint/2010/main" val="1220693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425" y="1752600"/>
            <a:ext cx="8363349" cy="4495800"/>
          </a:xfrm>
        </p:spPr>
        <p:txBody>
          <a:bodyPr/>
          <a:lstStyle/>
          <a:p>
            <a:pPr algn="just">
              <a:lnSpc>
                <a:spcPct val="150000"/>
              </a:lnSpc>
              <a:buFont typeface="Wingdings" panose="05000000000000000000" pitchFamily="2" charset="2"/>
              <a:buChar char="n"/>
            </a:pPr>
            <a:r>
              <a:rPr lang="en-US" altLang="zh-CN" sz="1700" dirty="0"/>
              <a:t>The Energizer and AP are separated, resulting in half-duplex operation</a:t>
            </a:r>
          </a:p>
          <a:p>
            <a:pPr algn="just">
              <a:lnSpc>
                <a:spcPct val="150000"/>
              </a:lnSpc>
              <a:buFont typeface="Wingdings" panose="05000000000000000000" pitchFamily="2" charset="2"/>
              <a:buChar char="n"/>
            </a:pPr>
            <a:r>
              <a:rPr lang="en-US" altLang="zh-CN" sz="1700" dirty="0"/>
              <a:t>The Energizer transmits an 802.11 compliant PPDU (e.g., 11b or 11n) to the backscatter STA</a:t>
            </a:r>
          </a:p>
          <a:p>
            <a:pPr algn="just">
              <a:lnSpc>
                <a:spcPct val="150000"/>
              </a:lnSpc>
              <a:buFont typeface="Wingdings" panose="05000000000000000000" pitchFamily="2" charset="2"/>
              <a:buChar char="n"/>
            </a:pPr>
            <a:endParaRPr lang="en-US" altLang="zh-CN" sz="1800" dirty="0"/>
          </a:p>
          <a:p>
            <a:pPr algn="just">
              <a:lnSpc>
                <a:spcPct val="150000"/>
              </a:lnSpc>
              <a:buFont typeface="Wingdings" panose="05000000000000000000" pitchFamily="2" charset="2"/>
              <a:buChar char="n"/>
            </a:pPr>
            <a:endParaRPr lang="en-US" altLang="zh-CN" sz="1800" dirty="0"/>
          </a:p>
          <a:p>
            <a:pPr marL="0" indent="0" algn="just">
              <a:lnSpc>
                <a:spcPct val="150000"/>
              </a:lnSpc>
              <a:buNone/>
            </a:pPr>
            <a:endParaRPr lang="en-US" altLang="zh-CN" sz="1800" dirty="0"/>
          </a:p>
          <a:p>
            <a:pPr algn="just">
              <a:lnSpc>
                <a:spcPct val="150000"/>
              </a:lnSpc>
              <a:buFont typeface="Wingdings" panose="05000000000000000000" pitchFamily="2" charset="2"/>
              <a:buChar char="n"/>
            </a:pPr>
            <a:r>
              <a:rPr lang="en-US" altLang="zh-CN" sz="1700" dirty="0"/>
              <a:t>Bi-static backscatter is affected by direct leakage interference, where the direct signal can overpower the backscattered signal </a:t>
            </a:r>
          </a:p>
          <a:p>
            <a:pPr algn="just">
              <a:lnSpc>
                <a:spcPct val="150000"/>
              </a:lnSpc>
              <a:buFont typeface="Wingdings" panose="05000000000000000000" pitchFamily="2" charset="2"/>
              <a:buChar char="n"/>
            </a:pPr>
            <a:r>
              <a:rPr lang="en-US" altLang="zh-CN" sz="1700" dirty="0"/>
              <a:t>The initial part of the 802.11 compliant PPDU could be treated as reference symbols, enabling the AP to estimate the leakage channel for interference compensation</a:t>
            </a:r>
          </a:p>
          <a:p>
            <a:pPr algn="just">
              <a:lnSpc>
                <a:spcPct val="150000"/>
              </a:lnSpc>
              <a:buFont typeface="Wingdings" panose="05000000000000000000" pitchFamily="2" charset="2"/>
              <a:buChar char="n"/>
            </a:pPr>
            <a:endParaRPr lang="en-US" altLang="zh-CN" sz="1800" dirty="0"/>
          </a:p>
          <a:p>
            <a:pPr algn="just">
              <a:lnSpc>
                <a:spcPct val="150000"/>
              </a:lnSpc>
              <a:buFont typeface="Wingdings" panose="05000000000000000000" pitchFamily="2" charset="2"/>
              <a:buChar char="n"/>
            </a:pPr>
            <a:endParaRPr lang="en-US" altLang="zh-CN" sz="1800" dirty="0"/>
          </a:p>
          <a:p>
            <a:pPr algn="just">
              <a:lnSpc>
                <a:spcPct val="150000"/>
              </a:lnSpc>
              <a:buFont typeface="Wingdings" panose="05000000000000000000" pitchFamily="2" charset="2"/>
              <a:buChar char="n"/>
            </a:pPr>
            <a:endParaRPr lang="en-US" altLang="zh-CN" sz="1800" dirty="0"/>
          </a:p>
          <a:p>
            <a:pPr algn="just">
              <a:lnSpc>
                <a:spcPct val="150000"/>
              </a:lnSpc>
              <a:buFont typeface="Wingdings" panose="05000000000000000000" pitchFamily="2" charset="2"/>
              <a:buChar char="n"/>
            </a:pPr>
            <a:endParaRPr lang="en-US" altLang="zh-CN" sz="1600" dirty="0"/>
          </a:p>
          <a:p>
            <a:pPr algn="just">
              <a:lnSpc>
                <a:spcPct val="150000"/>
              </a:lnSpc>
              <a:buFont typeface="Wingdings" panose="05000000000000000000" pitchFamily="2" charset="2"/>
              <a:buChar char="n"/>
            </a:pPr>
            <a:endParaRPr lang="en-US" altLang="zh-CN" sz="1600" dirty="0"/>
          </a:p>
          <a:p>
            <a:pPr algn="just">
              <a:lnSpc>
                <a:spcPct val="150000"/>
              </a:lnSpc>
              <a:buFont typeface="Wingdings" panose="05000000000000000000" pitchFamily="2" charset="2"/>
              <a:buChar char="n"/>
            </a:pPr>
            <a:endParaRPr lang="en-US" altLang="zh-CN" sz="1600" dirty="0"/>
          </a:p>
          <a:p>
            <a:pPr algn="just">
              <a:lnSpc>
                <a:spcPct val="150000"/>
              </a:lnSpc>
              <a:buFont typeface="Wingdings" panose="05000000000000000000" pitchFamily="2" charset="2"/>
              <a:buChar char="n"/>
            </a:pPr>
            <a:endParaRPr lang="en-US" altLang="zh-CN" sz="1600" dirty="0"/>
          </a:p>
          <a:p>
            <a:pPr algn="just">
              <a:lnSpc>
                <a:spcPct val="150000"/>
              </a:lnSpc>
              <a:buFont typeface="Wingdings" panose="05000000000000000000" pitchFamily="2" charset="2"/>
              <a:buChar char="n"/>
            </a:pPr>
            <a:endParaRPr lang="en-US" altLang="zh-CN" sz="1600" dirty="0"/>
          </a:p>
          <a:p>
            <a:pPr algn="just">
              <a:lnSpc>
                <a:spcPct val="150000"/>
              </a:lnSpc>
              <a:buFont typeface="Wingdings" panose="05000000000000000000" pitchFamily="2" charset="2"/>
              <a:buChar char="n"/>
            </a:pPr>
            <a:endParaRPr lang="en-US" altLang="zh-CN" sz="1600" dirty="0"/>
          </a:p>
          <a:p>
            <a:pPr marL="0" indent="0">
              <a:lnSpc>
                <a:spcPct val="150000"/>
              </a:lnSpc>
              <a:buNone/>
            </a:pPr>
            <a:endParaRPr lang="en-US" altLang="zh-CN" sz="1600" dirty="0"/>
          </a:p>
          <a:p>
            <a:pPr>
              <a:lnSpc>
                <a:spcPct val="150000"/>
              </a:lnSpc>
              <a:buFont typeface="Wingdings" panose="05000000000000000000" pitchFamily="2" charset="2"/>
              <a:buChar char="n"/>
            </a:pPr>
            <a:endParaRPr lang="en-US" altLang="zh-CN" sz="1600" dirty="0"/>
          </a:p>
          <a:p>
            <a:pPr>
              <a:lnSpc>
                <a:spcPct val="150000"/>
              </a:lnSpc>
              <a:buFont typeface="Wingdings" panose="05000000000000000000" pitchFamily="2" charset="2"/>
              <a:buChar char="n"/>
            </a:pPr>
            <a:endParaRPr lang="en-US" altLang="zh-CN" sz="1600" dirty="0"/>
          </a:p>
          <a:p>
            <a:pPr>
              <a:lnSpc>
                <a:spcPct val="150000"/>
              </a:lnSpc>
              <a:buFont typeface="Wingdings" panose="05000000000000000000" pitchFamily="2" charset="2"/>
              <a:buChar char="n"/>
            </a:pPr>
            <a:endParaRPr lang="en-US" altLang="zh-CN" sz="1600"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799" y="641264"/>
            <a:ext cx="7772400" cy="1066800"/>
          </a:xfrm>
        </p:spPr>
        <p:txBody>
          <a:bodyPr/>
          <a:lstStyle/>
          <a:p>
            <a:r>
              <a:rPr lang="en-US" altLang="zh-CN" dirty="0">
                <a:solidFill>
                  <a:schemeClr val="tx1"/>
                </a:solidFill>
              </a:rPr>
              <a:t>Recap: Bi-static Backscatter Use Case</a:t>
            </a:r>
            <a:endParaRPr lang="en-US" dirty="0">
              <a:solidFill>
                <a:schemeClr val="tx1"/>
              </a:solidFill>
            </a:endParaRPr>
          </a:p>
        </p:txBody>
      </p:sp>
      <p:sp>
        <p:nvSpPr>
          <p:cNvPr id="7" name="Footer Placeholder 3"/>
          <p:cNvSpPr>
            <a:spLocks noGrp="1"/>
          </p:cNvSpPr>
          <p:nvPr>
            <p:ph type="ftr" sz="quarter" idx="11"/>
          </p:nvPr>
        </p:nvSpPr>
        <p:spPr>
          <a:xfrm>
            <a:off x="7362511" y="6475413"/>
            <a:ext cx="1181414" cy="184666"/>
          </a:xfrm>
        </p:spPr>
        <p:txBody>
          <a:bodyPr/>
          <a:lstStyle/>
          <a:p>
            <a:pPr>
              <a:defRPr/>
            </a:pPr>
            <a:r>
              <a:rPr lang="en-GB" dirty="0"/>
              <a:t>Bin Qian (</a:t>
            </a:r>
            <a:r>
              <a:rPr lang="en-US" altLang="zh-CN" dirty="0"/>
              <a:t>Huawei</a:t>
            </a:r>
            <a:r>
              <a:rPr lang="en-GB" dirty="0"/>
              <a:t>)</a:t>
            </a:r>
          </a:p>
        </p:txBody>
      </p:sp>
      <p:sp>
        <p:nvSpPr>
          <p:cNvPr id="8" name="Date Placeholder 3">
            <a:extLst>
              <a:ext uri="{FF2B5EF4-FFF2-40B4-BE49-F238E27FC236}">
                <a16:creationId xmlns:a16="http://schemas.microsoft.com/office/drawing/2014/main" id="{FC41CF1A-1E40-414C-9797-29A0547F5533}"/>
              </a:ext>
            </a:extLst>
          </p:cNvPr>
          <p:cNvSpPr txBox="1">
            <a:spLocks/>
          </p:cNvSpPr>
          <p:nvPr/>
        </p:nvSpPr>
        <p:spPr>
          <a:xfrm>
            <a:off x="685799" y="270070"/>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800" b="1" dirty="0"/>
              <a:t>Jan. 2025</a:t>
            </a:r>
          </a:p>
        </p:txBody>
      </p:sp>
      <p:pic>
        <p:nvPicPr>
          <p:cNvPr id="9" name="pic"/>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2641008" y="2971800"/>
            <a:ext cx="3407959" cy="1430405"/>
          </a:xfrm>
          <a:prstGeom prst="rect">
            <a:avLst/>
          </a:prstGeom>
        </p:spPr>
      </p:pic>
    </p:spTree>
    <p:extLst>
      <p:ext uri="{BB962C8B-B14F-4D97-AF65-F5344CB8AC3E}">
        <p14:creationId xmlns:p14="http://schemas.microsoft.com/office/powerpoint/2010/main" val="1535777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p:cNvSpPr>
                <a:spLocks noGrp="1"/>
              </p:cNvSpPr>
              <p:nvPr>
                <p:ph idx="1"/>
              </p:nvPr>
            </p:nvSpPr>
            <p:spPr>
              <a:xfrm>
                <a:off x="651352" y="1905000"/>
                <a:ext cx="7806849" cy="4419600"/>
              </a:xfrm>
            </p:spPr>
            <p:txBody>
              <a:bodyPr/>
              <a:lstStyle/>
              <a:p>
                <a:pPr algn="just">
                  <a:lnSpc>
                    <a:spcPct val="150000"/>
                  </a:lnSpc>
                  <a:buFont typeface="Wingdings" panose="05000000000000000000" pitchFamily="2" charset="2"/>
                  <a:buChar char="n"/>
                </a:pPr>
                <a:r>
                  <a:rPr lang="en-US" altLang="zh-CN" sz="1600" dirty="0"/>
                  <a:t>After receiving the DL control information, the backscatter STA waits for a specified duration (</a:t>
                </a:r>
                <a14:m>
                  <m:oMath xmlns:m="http://schemas.openxmlformats.org/officeDocument/2006/math">
                    <m:sSub>
                      <m:sSubPr>
                        <m:ctrlPr>
                          <a:rPr lang="en-US" altLang="zh-CN" sz="1600" i="1" dirty="0">
                            <a:latin typeface="Cambria Math" panose="02040503050406030204" pitchFamily="18" charset="0"/>
                          </a:rPr>
                        </m:ctrlPr>
                      </m:sSubPr>
                      <m:e>
                        <m:r>
                          <a:rPr lang="en-US" altLang="zh-CN" sz="1600" i="1" dirty="0">
                            <a:latin typeface="Cambria Math" panose="02040503050406030204" pitchFamily="18" charset="0"/>
                          </a:rPr>
                          <m:t>𝑻</m:t>
                        </m:r>
                      </m:e>
                      <m:sub>
                        <m:r>
                          <a:rPr lang="en-US" altLang="zh-CN" sz="1600" i="1" dirty="0">
                            <a:latin typeface="Cambria Math" panose="02040503050406030204" pitchFamily="18" charset="0"/>
                          </a:rPr>
                          <m:t>𝒕𝒂𝒈</m:t>
                        </m:r>
                      </m:sub>
                    </m:sSub>
                  </m:oMath>
                </a14:m>
                <a:r>
                  <a:rPr lang="en-US" altLang="zh-CN" sz="1600" dirty="0"/>
                  <a:t>) before reflecting the input carrier signals, enabling the AP to estimate the leakage channel</a:t>
                </a:r>
              </a:p>
              <a:p>
                <a:pPr algn="just">
                  <a:lnSpc>
                    <a:spcPct val="150000"/>
                  </a:lnSpc>
                  <a:buFont typeface="Wingdings" panose="05000000000000000000" pitchFamily="2" charset="2"/>
                  <a:buChar char="n"/>
                </a:pPr>
                <a:r>
                  <a:rPr lang="en-US" altLang="zh-CN" sz="1600" dirty="0"/>
                  <a:t>The AP can configure the duration </a:t>
                </a:r>
                <a14:m>
                  <m:oMath xmlns:m="http://schemas.openxmlformats.org/officeDocument/2006/math">
                    <m:sSub>
                      <m:sSubPr>
                        <m:ctrlPr>
                          <a:rPr lang="en-US" altLang="zh-CN" sz="1600" i="1" dirty="0">
                            <a:latin typeface="Cambria Math" panose="02040503050406030204" pitchFamily="18" charset="0"/>
                          </a:rPr>
                        </m:ctrlPr>
                      </m:sSubPr>
                      <m:e>
                        <m:r>
                          <a:rPr lang="en-US" altLang="zh-CN" sz="1600" i="1" dirty="0">
                            <a:latin typeface="Cambria Math" panose="02040503050406030204" pitchFamily="18" charset="0"/>
                          </a:rPr>
                          <m:t>𝑻</m:t>
                        </m:r>
                      </m:e>
                      <m:sub>
                        <m:r>
                          <a:rPr lang="en-US" altLang="zh-CN" sz="1600" i="1" dirty="0">
                            <a:latin typeface="Cambria Math" panose="02040503050406030204" pitchFamily="18" charset="0"/>
                          </a:rPr>
                          <m:t>𝒕𝒂𝒈</m:t>
                        </m:r>
                      </m:sub>
                    </m:sSub>
                  </m:oMath>
                </a14:m>
                <a:r>
                  <a:rPr lang="en-US" altLang="zh-CN" sz="1600" dirty="0"/>
                  <a:t> by setting the minimum and maximum values</a:t>
                </a:r>
              </a:p>
              <a:p>
                <a:pPr lvl="1" algn="just">
                  <a:lnSpc>
                    <a:spcPct val="150000"/>
                  </a:lnSpc>
                  <a:buFont typeface="Wingdings" panose="05000000000000000000" pitchFamily="2" charset="2"/>
                  <a:buChar char="Ø"/>
                </a:pPr>
                <a:r>
                  <a:rPr lang="en-US" altLang="zh-CN" sz="1400" dirty="0"/>
                  <a:t>Minimum value: Should account for the transition time between AP transmission and backscatter STA reply, ensuring no overlap between the backscattered signal and the portion of the input carrier signal used for leakage channel estimation</a:t>
                </a:r>
              </a:p>
              <a:p>
                <a:pPr lvl="1" algn="just">
                  <a:lnSpc>
                    <a:spcPct val="150000"/>
                  </a:lnSpc>
                  <a:buFont typeface="Wingdings" panose="05000000000000000000" pitchFamily="2" charset="2"/>
                  <a:buChar char="Ø"/>
                </a:pPr>
                <a:r>
                  <a:rPr lang="en-US" altLang="zh-CN" sz="1400" dirty="0"/>
                  <a:t>Maximum value: Should account for the timeout duration</a:t>
                </a:r>
              </a:p>
              <a:p>
                <a:pPr lvl="1" algn="just">
                  <a:lnSpc>
                    <a:spcPct val="150000"/>
                  </a:lnSpc>
                  <a:buFont typeface="Wingdings" panose="05000000000000000000" pitchFamily="2" charset="2"/>
                  <a:buChar char="Ø"/>
                </a:pPr>
                <a:r>
                  <a:rPr lang="en-US" altLang="zh-CN" sz="1400" dirty="0"/>
                  <a:t>The configuration of </a:t>
                </a:r>
                <a14:m>
                  <m:oMath xmlns:m="http://schemas.openxmlformats.org/officeDocument/2006/math">
                    <m:sSub>
                      <m:sSubPr>
                        <m:ctrlPr>
                          <a:rPr lang="en-US" altLang="zh-CN" sz="1400" i="1" dirty="0">
                            <a:latin typeface="Cambria Math" panose="02040503050406030204" pitchFamily="18" charset="0"/>
                          </a:rPr>
                        </m:ctrlPr>
                      </m:sSubPr>
                      <m:e>
                        <m:r>
                          <a:rPr lang="en-US" altLang="zh-CN" sz="1400" i="1" dirty="0">
                            <a:latin typeface="Cambria Math" panose="02040503050406030204" pitchFamily="18" charset="0"/>
                          </a:rPr>
                          <m:t>𝑻</m:t>
                        </m:r>
                      </m:e>
                      <m:sub>
                        <m:r>
                          <a:rPr lang="en-US" altLang="zh-CN" sz="1400" i="1" dirty="0">
                            <a:latin typeface="Cambria Math" panose="02040503050406030204" pitchFamily="18" charset="0"/>
                          </a:rPr>
                          <m:t>𝒕𝒂𝒈</m:t>
                        </m:r>
                      </m:sub>
                    </m:sSub>
                  </m:oMath>
                </a14:m>
                <a:r>
                  <a:rPr lang="en-US" altLang="zh-CN" sz="1400" dirty="0"/>
                  <a:t> should consider the deployment type</a:t>
                </a:r>
                <a:endParaRPr lang="en-US" altLang="zh-CN" sz="1600" dirty="0"/>
              </a:p>
              <a:p>
                <a:pPr algn="just">
                  <a:lnSpc>
                    <a:spcPct val="150000"/>
                  </a:lnSpc>
                  <a:buFont typeface="Wingdings" panose="05000000000000000000" pitchFamily="2" charset="2"/>
                  <a:buChar char="n"/>
                </a:pPr>
                <a:endParaRPr lang="en-US" altLang="zh-CN" sz="1600" dirty="0"/>
              </a:p>
              <a:p>
                <a:pPr algn="just">
                  <a:lnSpc>
                    <a:spcPct val="150000"/>
                  </a:lnSpc>
                  <a:buFont typeface="Wingdings" panose="05000000000000000000" pitchFamily="2" charset="2"/>
                  <a:buChar char="n"/>
                </a:pPr>
                <a:endParaRPr lang="en-US" altLang="zh-CN" sz="1600" dirty="0"/>
              </a:p>
              <a:p>
                <a:pPr lvl="1" algn="just">
                  <a:lnSpc>
                    <a:spcPct val="150000"/>
                  </a:lnSpc>
                  <a:buFont typeface="Wingdings" panose="05000000000000000000" pitchFamily="2" charset="2"/>
                  <a:buChar char="Ø"/>
                </a:pPr>
                <a:endParaRPr lang="en-US" altLang="zh-CN" sz="1200" dirty="0"/>
              </a:p>
              <a:p>
                <a:pPr algn="just">
                  <a:lnSpc>
                    <a:spcPct val="150000"/>
                  </a:lnSpc>
                  <a:buFont typeface="Wingdings" panose="05000000000000000000" pitchFamily="2" charset="2"/>
                  <a:buChar char="n"/>
                </a:pPr>
                <a:endParaRPr lang="en-US" altLang="zh-CN" sz="1600" dirty="0"/>
              </a:p>
              <a:p>
                <a:pPr marL="0" indent="0" algn="just">
                  <a:lnSpc>
                    <a:spcPct val="150000"/>
                  </a:lnSpc>
                  <a:buNone/>
                </a:pPr>
                <a:endParaRPr lang="en-US" altLang="zh-CN" sz="1600" dirty="0"/>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xfrm>
                <a:off x="651352" y="1905000"/>
                <a:ext cx="7806849" cy="4419600"/>
              </a:xfrm>
              <a:blipFill rotWithShape="0">
                <a:blip r:embed="rId2"/>
                <a:stretch>
                  <a:fillRect l="-312" r="-312"/>
                </a:stretch>
              </a:blipFill>
            </p:spPr>
            <p:txBody>
              <a:bodyPr/>
              <a:lstStyle/>
              <a:p>
                <a:r>
                  <a:rPr lang="zh-CN" altLang="en-US">
                    <a:noFill/>
                  </a:rPr>
                  <a:t> </a:t>
                </a:r>
              </a:p>
            </p:txBody>
          </p:sp>
        </mc:Fallback>
      </mc:AlternateContent>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799" y="609600"/>
            <a:ext cx="7772402" cy="115508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r>
              <a:rPr lang="en-US" altLang="zh-CN" dirty="0">
                <a:solidFill>
                  <a:schemeClr val="tx1"/>
                </a:solidFill>
              </a:rPr>
              <a:t>Link Timing</a:t>
            </a:r>
            <a:endParaRPr lang="en-US" dirty="0">
              <a:solidFill>
                <a:schemeClr val="tx1"/>
              </a:solidFill>
            </a:endParaRPr>
          </a:p>
        </p:txBody>
      </p:sp>
      <p:sp>
        <p:nvSpPr>
          <p:cNvPr id="7" name="Footer Placeholder 3"/>
          <p:cNvSpPr>
            <a:spLocks noGrp="1"/>
          </p:cNvSpPr>
          <p:nvPr>
            <p:ph type="ftr" sz="quarter" idx="11"/>
          </p:nvPr>
        </p:nvSpPr>
        <p:spPr>
          <a:xfrm>
            <a:off x="7362511" y="6475413"/>
            <a:ext cx="1181414" cy="184666"/>
          </a:xfrm>
        </p:spPr>
        <p:txBody>
          <a:bodyPr/>
          <a:lstStyle/>
          <a:p>
            <a:pPr>
              <a:defRPr/>
            </a:pPr>
            <a:r>
              <a:rPr lang="en-GB" dirty="0"/>
              <a:t>Bin Qian (</a:t>
            </a:r>
            <a:r>
              <a:rPr lang="en-US" altLang="zh-CN" dirty="0"/>
              <a:t>Huawei</a:t>
            </a:r>
            <a:r>
              <a:rPr lang="en-GB" dirty="0"/>
              <a:t>)</a:t>
            </a:r>
          </a:p>
        </p:txBody>
      </p:sp>
      <p:sp>
        <p:nvSpPr>
          <p:cNvPr id="8" name="Date Placeholder 3">
            <a:extLst>
              <a:ext uri="{FF2B5EF4-FFF2-40B4-BE49-F238E27FC236}">
                <a16:creationId xmlns:a16="http://schemas.microsoft.com/office/drawing/2014/main" id="{FC41CF1A-1E40-414C-9797-29A0547F5533}"/>
              </a:ext>
            </a:extLst>
          </p:cNvPr>
          <p:cNvSpPr txBox="1">
            <a:spLocks/>
          </p:cNvSpPr>
          <p:nvPr/>
        </p:nvSpPr>
        <p:spPr>
          <a:xfrm>
            <a:off x="685799" y="270070"/>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800" b="1" dirty="0"/>
              <a:t>Jan. 2025</a:t>
            </a:r>
          </a:p>
        </p:txBody>
      </p:sp>
    </p:spTree>
    <p:extLst>
      <p:ext uri="{BB962C8B-B14F-4D97-AF65-F5344CB8AC3E}">
        <p14:creationId xmlns:p14="http://schemas.microsoft.com/office/powerpoint/2010/main" val="4219688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p:cNvSpPr>
                <a:spLocks noGrp="1"/>
              </p:cNvSpPr>
              <p:nvPr>
                <p:ph idx="1"/>
              </p:nvPr>
            </p:nvSpPr>
            <p:spPr>
              <a:xfrm>
                <a:off x="651352" y="2133600"/>
                <a:ext cx="7806849" cy="4419600"/>
              </a:xfrm>
            </p:spPr>
            <p:txBody>
              <a:bodyPr/>
              <a:lstStyle/>
              <a:p>
                <a:pPr algn="just">
                  <a:lnSpc>
                    <a:spcPct val="150000"/>
                  </a:lnSpc>
                  <a:buFont typeface="Wingdings" panose="05000000000000000000" pitchFamily="2" charset="2"/>
                  <a:buChar char="n"/>
                </a:pPr>
                <a:r>
                  <a:rPr lang="en-US" altLang="zh-CN" sz="1600" dirty="0"/>
                  <a:t>In mono-static deployment, the AP can start estimating the leakage channel at the beginning of the Excitation field used for backscattering</a:t>
                </a:r>
              </a:p>
              <a:p>
                <a:pPr algn="just">
                  <a:lnSpc>
                    <a:spcPct val="150000"/>
                  </a:lnSpc>
                  <a:buFont typeface="Wingdings" panose="05000000000000000000" pitchFamily="2" charset="2"/>
                  <a:buChar char="n"/>
                </a:pPr>
                <a:r>
                  <a:rPr lang="en-US" altLang="zh-CN" sz="1600" dirty="0"/>
                  <a:t>In bi-static deployment, the AP estimates the leakage channel at the start of the 802.11 complaint PPDU</a:t>
                </a:r>
              </a:p>
              <a:p>
                <a:pPr algn="just">
                  <a:lnSpc>
                    <a:spcPct val="150000"/>
                  </a:lnSpc>
                  <a:buFont typeface="Wingdings" panose="05000000000000000000" pitchFamily="2" charset="2"/>
                  <a:buChar char="n"/>
                </a:pPr>
                <a:r>
                  <a:rPr lang="en-US" altLang="zh-CN" sz="1600" dirty="0"/>
                  <a:t>The AP begins decoding the backscattered signal after the minimum </a:t>
                </a:r>
                <a14:m>
                  <m:oMath xmlns:m="http://schemas.openxmlformats.org/officeDocument/2006/math">
                    <m:sSub>
                      <m:sSubPr>
                        <m:ctrlPr>
                          <a:rPr lang="en-US" altLang="zh-CN" sz="1600" i="1" dirty="0">
                            <a:latin typeface="Cambria Math" panose="02040503050406030204" pitchFamily="18" charset="0"/>
                          </a:rPr>
                        </m:ctrlPr>
                      </m:sSubPr>
                      <m:e>
                        <m:r>
                          <a:rPr lang="en-US" altLang="zh-CN" sz="1600" i="1" dirty="0">
                            <a:latin typeface="Cambria Math" panose="02040503050406030204" pitchFamily="18" charset="0"/>
                          </a:rPr>
                          <m:t>𝑻</m:t>
                        </m:r>
                      </m:e>
                      <m:sub>
                        <m:r>
                          <a:rPr lang="en-US" altLang="zh-CN" sz="1600" i="1" dirty="0">
                            <a:latin typeface="Cambria Math" panose="02040503050406030204" pitchFamily="18" charset="0"/>
                          </a:rPr>
                          <m:t>𝒕𝒂𝒈</m:t>
                        </m:r>
                      </m:sub>
                    </m:sSub>
                  </m:oMath>
                </a14:m>
                <a:r>
                  <a:rPr lang="en-US" altLang="zh-CN" sz="1600" dirty="0"/>
                  <a:t> duration</a:t>
                </a:r>
              </a:p>
              <a:p>
                <a:pPr algn="just">
                  <a:lnSpc>
                    <a:spcPct val="150000"/>
                  </a:lnSpc>
                  <a:buFont typeface="Wingdings" panose="05000000000000000000" pitchFamily="2" charset="2"/>
                  <a:buChar char="n"/>
                </a:pPr>
                <a:r>
                  <a:rPr lang="en-US" altLang="zh-CN" sz="1600" dirty="0"/>
                  <a:t>The backscatter STA experiences significant clock drift (10k – 100k ppm), which can lead to misalignment of the backscattered signal</a:t>
                </a:r>
              </a:p>
              <a:p>
                <a:pPr algn="just">
                  <a:lnSpc>
                    <a:spcPct val="150000"/>
                  </a:lnSpc>
                  <a:buFont typeface="Wingdings" panose="05000000000000000000" pitchFamily="2" charset="2"/>
                  <a:buChar char="n"/>
                </a:pPr>
                <a:r>
                  <a:rPr lang="en-US" altLang="zh-CN" sz="1600" dirty="0"/>
                  <a:t>As proposed in [5], a Sync field (i.e., known bit pattern) at the start of the backscattered signal can help clearly indicate the beginning of valid data</a:t>
                </a:r>
              </a:p>
              <a:p>
                <a:pPr algn="just">
                  <a:lnSpc>
                    <a:spcPct val="150000"/>
                  </a:lnSpc>
                  <a:buFont typeface="Wingdings" panose="05000000000000000000" pitchFamily="2" charset="2"/>
                  <a:buChar char="n"/>
                </a:pPr>
                <a:endParaRPr lang="en-US" altLang="zh-CN" sz="1600" dirty="0"/>
              </a:p>
              <a:p>
                <a:pPr algn="just">
                  <a:lnSpc>
                    <a:spcPct val="150000"/>
                  </a:lnSpc>
                  <a:buFont typeface="Wingdings" panose="05000000000000000000" pitchFamily="2" charset="2"/>
                  <a:buChar char="n"/>
                </a:pPr>
                <a:endParaRPr lang="en-US" altLang="zh-CN" sz="1600" dirty="0"/>
              </a:p>
              <a:p>
                <a:pPr algn="just">
                  <a:lnSpc>
                    <a:spcPct val="150000"/>
                  </a:lnSpc>
                  <a:buFont typeface="Wingdings" panose="05000000000000000000" pitchFamily="2" charset="2"/>
                  <a:buChar char="n"/>
                </a:pPr>
                <a:endParaRPr lang="en-US" altLang="zh-CN" sz="1600" dirty="0"/>
              </a:p>
              <a:p>
                <a:pPr lvl="1" algn="just">
                  <a:lnSpc>
                    <a:spcPct val="150000"/>
                  </a:lnSpc>
                  <a:buFont typeface="Wingdings" panose="05000000000000000000" pitchFamily="2" charset="2"/>
                  <a:buChar char="Ø"/>
                </a:pPr>
                <a:endParaRPr lang="en-US" altLang="zh-CN" sz="1200" dirty="0"/>
              </a:p>
              <a:p>
                <a:pPr algn="just">
                  <a:lnSpc>
                    <a:spcPct val="150000"/>
                  </a:lnSpc>
                  <a:buFont typeface="Wingdings" panose="05000000000000000000" pitchFamily="2" charset="2"/>
                  <a:buChar char="n"/>
                </a:pPr>
                <a:endParaRPr lang="en-US" altLang="zh-CN" sz="1600" dirty="0"/>
              </a:p>
              <a:p>
                <a:pPr marL="0" indent="0" algn="just">
                  <a:lnSpc>
                    <a:spcPct val="150000"/>
                  </a:lnSpc>
                  <a:buNone/>
                </a:pPr>
                <a:endParaRPr lang="en-US" altLang="zh-CN" sz="1600" dirty="0"/>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xfrm>
                <a:off x="651352" y="2133600"/>
                <a:ext cx="7806849" cy="4419600"/>
              </a:xfrm>
              <a:blipFill rotWithShape="0">
                <a:blip r:embed="rId2"/>
                <a:stretch>
                  <a:fillRect l="-312" r="-312"/>
                </a:stretch>
              </a:blipFill>
            </p:spPr>
            <p:txBody>
              <a:bodyPr/>
              <a:lstStyle/>
              <a:p>
                <a:r>
                  <a:rPr lang="zh-CN" altLang="en-US">
                    <a:noFill/>
                  </a:rPr>
                  <a:t> </a:t>
                </a:r>
              </a:p>
            </p:txBody>
          </p:sp>
        </mc:Fallback>
      </mc:AlternateContent>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799" y="609600"/>
            <a:ext cx="7772402" cy="115508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r>
              <a:rPr lang="en-US" altLang="zh-CN" dirty="0">
                <a:solidFill>
                  <a:schemeClr val="tx1"/>
                </a:solidFill>
              </a:rPr>
              <a:t>Start Time Synchronization for Backscatter Signals (1/3) </a:t>
            </a:r>
            <a:endParaRPr lang="en-US" dirty="0">
              <a:solidFill>
                <a:schemeClr val="tx1"/>
              </a:solidFill>
            </a:endParaRPr>
          </a:p>
        </p:txBody>
      </p:sp>
      <p:sp>
        <p:nvSpPr>
          <p:cNvPr id="7" name="Footer Placeholder 3"/>
          <p:cNvSpPr>
            <a:spLocks noGrp="1"/>
          </p:cNvSpPr>
          <p:nvPr>
            <p:ph type="ftr" sz="quarter" idx="11"/>
          </p:nvPr>
        </p:nvSpPr>
        <p:spPr>
          <a:xfrm>
            <a:off x="7362511" y="6475413"/>
            <a:ext cx="1181414" cy="184666"/>
          </a:xfrm>
        </p:spPr>
        <p:txBody>
          <a:bodyPr/>
          <a:lstStyle/>
          <a:p>
            <a:pPr>
              <a:defRPr/>
            </a:pPr>
            <a:r>
              <a:rPr lang="en-GB" dirty="0"/>
              <a:t>Bin Qian (</a:t>
            </a:r>
            <a:r>
              <a:rPr lang="en-US" altLang="zh-CN" dirty="0"/>
              <a:t>Huawei</a:t>
            </a:r>
            <a:r>
              <a:rPr lang="en-GB" dirty="0"/>
              <a:t>)</a:t>
            </a:r>
          </a:p>
        </p:txBody>
      </p:sp>
      <p:sp>
        <p:nvSpPr>
          <p:cNvPr id="8" name="Date Placeholder 3">
            <a:extLst>
              <a:ext uri="{FF2B5EF4-FFF2-40B4-BE49-F238E27FC236}">
                <a16:creationId xmlns:a16="http://schemas.microsoft.com/office/drawing/2014/main" id="{FC41CF1A-1E40-414C-9797-29A0547F5533}"/>
              </a:ext>
            </a:extLst>
          </p:cNvPr>
          <p:cNvSpPr txBox="1">
            <a:spLocks/>
          </p:cNvSpPr>
          <p:nvPr/>
        </p:nvSpPr>
        <p:spPr>
          <a:xfrm>
            <a:off x="685799" y="270070"/>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800" b="1" dirty="0"/>
              <a:t>Jan. 2025</a:t>
            </a:r>
          </a:p>
        </p:txBody>
      </p:sp>
    </p:spTree>
    <p:extLst>
      <p:ext uri="{BB962C8B-B14F-4D97-AF65-F5344CB8AC3E}">
        <p14:creationId xmlns:p14="http://schemas.microsoft.com/office/powerpoint/2010/main" val="1490708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p:cNvSpPr>
                <a:spLocks noGrp="1"/>
              </p:cNvSpPr>
              <p:nvPr>
                <p:ph idx="1"/>
              </p:nvPr>
            </p:nvSpPr>
            <p:spPr>
              <a:xfrm>
                <a:off x="651352" y="1905000"/>
                <a:ext cx="7806849" cy="4419600"/>
              </a:xfrm>
            </p:spPr>
            <p:txBody>
              <a:bodyPr/>
              <a:lstStyle/>
              <a:p>
                <a:pPr algn="just">
                  <a:lnSpc>
                    <a:spcPct val="150000"/>
                  </a:lnSpc>
                  <a:buFont typeface="Wingdings" panose="05000000000000000000" pitchFamily="2" charset="2"/>
                  <a:buChar char="n"/>
                </a:pPr>
                <a:r>
                  <a:rPr lang="en-US" altLang="zh-CN" sz="1600" dirty="0"/>
                  <a:t>Mono-static</a:t>
                </a:r>
              </a:p>
              <a:p>
                <a:pPr lvl="1" algn="just">
                  <a:lnSpc>
                    <a:spcPct val="150000"/>
                  </a:lnSpc>
                  <a:buFont typeface="Wingdings" panose="05000000000000000000" pitchFamily="2" charset="2"/>
                  <a:buChar char="Ø"/>
                </a:pPr>
                <a:r>
                  <a:rPr lang="en-US" altLang="zh-CN" sz="1400" dirty="0"/>
                  <a:t>P1: AP starts to estimate the leakage channel</a:t>
                </a:r>
              </a:p>
              <a:p>
                <a:pPr lvl="1" algn="just">
                  <a:lnSpc>
                    <a:spcPct val="150000"/>
                  </a:lnSpc>
                  <a:buFont typeface="Wingdings" panose="05000000000000000000" pitchFamily="2" charset="2"/>
                  <a:buChar char="Ø"/>
                </a:pPr>
                <a:r>
                  <a:rPr lang="en-US" altLang="zh-CN" sz="1400" dirty="0"/>
                  <a:t>P2: AP starts to decode the backscattered signal</a:t>
                </a:r>
              </a:p>
              <a:p>
                <a:pPr lvl="1" algn="just">
                  <a:lnSpc>
                    <a:spcPct val="150000"/>
                  </a:lnSpc>
                  <a:buFont typeface="Wingdings" panose="05000000000000000000" pitchFamily="2" charset="2"/>
                  <a:buChar char="Ø"/>
                </a:pPr>
                <a:r>
                  <a:rPr lang="en-US" altLang="zh-CN" sz="1400" dirty="0"/>
                  <a:t>The minimum value of </a:t>
                </a:r>
                <a14:m>
                  <m:oMath xmlns:m="http://schemas.openxmlformats.org/officeDocument/2006/math">
                    <m:sSub>
                      <m:sSubPr>
                        <m:ctrlPr>
                          <a:rPr lang="en-US" altLang="zh-CN" sz="1400" i="1" dirty="0">
                            <a:latin typeface="Cambria Math" panose="02040503050406030204" pitchFamily="18" charset="0"/>
                          </a:rPr>
                        </m:ctrlPr>
                      </m:sSubPr>
                      <m:e>
                        <m:r>
                          <a:rPr lang="en-US" altLang="zh-CN" sz="1400" i="1" dirty="0">
                            <a:latin typeface="Cambria Math" panose="02040503050406030204" pitchFamily="18" charset="0"/>
                          </a:rPr>
                          <m:t>𝑻</m:t>
                        </m:r>
                      </m:e>
                      <m:sub>
                        <m:r>
                          <a:rPr lang="en-US" altLang="zh-CN" sz="1400" i="1" dirty="0">
                            <a:latin typeface="Cambria Math" panose="02040503050406030204" pitchFamily="18" charset="0"/>
                          </a:rPr>
                          <m:t>𝒕𝒂𝒈</m:t>
                        </m:r>
                      </m:sub>
                    </m:sSub>
                  </m:oMath>
                </a14:m>
                <a:r>
                  <a:rPr lang="en-US" altLang="zh-CN" sz="1400" dirty="0"/>
                  <a:t> should be no less than the time interval between P1 and P2  </a:t>
                </a:r>
              </a:p>
              <a:p>
                <a:pPr lvl="1" algn="just">
                  <a:lnSpc>
                    <a:spcPct val="150000"/>
                  </a:lnSpc>
                  <a:buFont typeface="Wingdings" panose="05000000000000000000" pitchFamily="2" charset="2"/>
                  <a:buChar char="Ø"/>
                </a:pPr>
                <a:endParaRPr lang="en-US" altLang="zh-CN" sz="1200" dirty="0"/>
              </a:p>
              <a:p>
                <a:pPr lvl="1" algn="just">
                  <a:lnSpc>
                    <a:spcPct val="150000"/>
                  </a:lnSpc>
                  <a:buFont typeface="Wingdings" panose="05000000000000000000" pitchFamily="2" charset="2"/>
                  <a:buChar char="Ø"/>
                </a:pPr>
                <a:endParaRPr lang="en-US" altLang="zh-CN" sz="1200" dirty="0"/>
              </a:p>
              <a:p>
                <a:pPr algn="just">
                  <a:lnSpc>
                    <a:spcPct val="150000"/>
                  </a:lnSpc>
                  <a:buFont typeface="Wingdings" panose="05000000000000000000" pitchFamily="2" charset="2"/>
                  <a:buChar char="n"/>
                </a:pPr>
                <a:endParaRPr lang="en-US" altLang="zh-CN" sz="1600" dirty="0"/>
              </a:p>
              <a:p>
                <a:pPr marL="0" indent="0" algn="just">
                  <a:lnSpc>
                    <a:spcPct val="150000"/>
                  </a:lnSpc>
                  <a:buNone/>
                </a:pPr>
                <a:endParaRPr lang="en-US" altLang="zh-CN" sz="1600" dirty="0"/>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xfrm>
                <a:off x="651352" y="1905000"/>
                <a:ext cx="7806849" cy="4419600"/>
              </a:xfrm>
              <a:blipFill rotWithShape="0">
                <a:blip r:embed="rId2"/>
                <a:stretch>
                  <a:fillRect l="-312"/>
                </a:stretch>
              </a:blipFill>
            </p:spPr>
            <p:txBody>
              <a:bodyPr/>
              <a:lstStyle/>
              <a:p>
                <a:r>
                  <a:rPr lang="zh-CN" altLang="en-US">
                    <a:noFill/>
                  </a:rPr>
                  <a:t> </a:t>
                </a:r>
              </a:p>
            </p:txBody>
          </p:sp>
        </mc:Fallback>
      </mc:AlternateContent>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799" y="609600"/>
            <a:ext cx="7772402" cy="115508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r>
              <a:rPr lang="en-US" altLang="zh-CN" dirty="0">
                <a:solidFill>
                  <a:schemeClr val="tx1"/>
                </a:solidFill>
              </a:rPr>
              <a:t>Start Time Synchronization for Backscatter Signals (2/3)</a:t>
            </a:r>
            <a:endParaRPr lang="en-US" dirty="0">
              <a:solidFill>
                <a:schemeClr val="tx1"/>
              </a:solidFill>
            </a:endParaRPr>
          </a:p>
        </p:txBody>
      </p:sp>
      <p:sp>
        <p:nvSpPr>
          <p:cNvPr id="7" name="Footer Placeholder 3"/>
          <p:cNvSpPr>
            <a:spLocks noGrp="1"/>
          </p:cNvSpPr>
          <p:nvPr>
            <p:ph type="ftr" sz="quarter" idx="11"/>
          </p:nvPr>
        </p:nvSpPr>
        <p:spPr>
          <a:xfrm>
            <a:off x="7362511" y="6475413"/>
            <a:ext cx="1181414" cy="184666"/>
          </a:xfrm>
        </p:spPr>
        <p:txBody>
          <a:bodyPr/>
          <a:lstStyle/>
          <a:p>
            <a:pPr>
              <a:defRPr/>
            </a:pPr>
            <a:r>
              <a:rPr lang="en-GB" dirty="0"/>
              <a:t>Bin Qian (</a:t>
            </a:r>
            <a:r>
              <a:rPr lang="en-US" altLang="zh-CN" dirty="0"/>
              <a:t>Huawei</a:t>
            </a:r>
            <a:r>
              <a:rPr lang="en-GB" dirty="0"/>
              <a:t>)</a:t>
            </a:r>
          </a:p>
        </p:txBody>
      </p:sp>
      <p:sp>
        <p:nvSpPr>
          <p:cNvPr id="8" name="Date Placeholder 3">
            <a:extLst>
              <a:ext uri="{FF2B5EF4-FFF2-40B4-BE49-F238E27FC236}">
                <a16:creationId xmlns:a16="http://schemas.microsoft.com/office/drawing/2014/main" id="{FC41CF1A-1E40-414C-9797-29A0547F5533}"/>
              </a:ext>
            </a:extLst>
          </p:cNvPr>
          <p:cNvSpPr txBox="1">
            <a:spLocks/>
          </p:cNvSpPr>
          <p:nvPr/>
        </p:nvSpPr>
        <p:spPr>
          <a:xfrm>
            <a:off x="685799" y="270070"/>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800" b="1" dirty="0"/>
              <a:t>Jan. 2025</a:t>
            </a:r>
          </a:p>
        </p:txBody>
      </p:sp>
      <p:pic>
        <p:nvPicPr>
          <p:cNvPr id="12" name="pic"/>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304800" y="3657600"/>
            <a:ext cx="8528540" cy="1858174"/>
          </a:xfrm>
          <a:prstGeom prst="rect">
            <a:avLst/>
          </a:prstGeom>
        </p:spPr>
      </p:pic>
    </p:spTree>
    <p:extLst>
      <p:ext uri="{BB962C8B-B14F-4D97-AF65-F5344CB8AC3E}">
        <p14:creationId xmlns:p14="http://schemas.microsoft.com/office/powerpoint/2010/main" val="3350342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Content Placeholder 1"/>
              <p:cNvSpPr>
                <a:spLocks noGrp="1"/>
              </p:cNvSpPr>
              <p:nvPr>
                <p:ph idx="1"/>
              </p:nvPr>
            </p:nvSpPr>
            <p:spPr>
              <a:xfrm>
                <a:off x="651352" y="1905000"/>
                <a:ext cx="7806849" cy="4419600"/>
              </a:xfrm>
            </p:spPr>
            <p:txBody>
              <a:bodyPr/>
              <a:lstStyle/>
              <a:p>
                <a:pPr algn="just">
                  <a:lnSpc>
                    <a:spcPct val="150000"/>
                  </a:lnSpc>
                  <a:buFont typeface="Wingdings" panose="05000000000000000000" pitchFamily="2" charset="2"/>
                  <a:buChar char="n"/>
                </a:pPr>
                <a:r>
                  <a:rPr lang="en-US" altLang="zh-CN" sz="1600" dirty="0"/>
                  <a:t>Bi-static</a:t>
                </a:r>
              </a:p>
              <a:p>
                <a:pPr lvl="1" algn="just">
                  <a:lnSpc>
                    <a:spcPct val="150000"/>
                  </a:lnSpc>
                  <a:buFont typeface="Wingdings" panose="05000000000000000000" pitchFamily="2" charset="2"/>
                  <a:buChar char="Ø"/>
                </a:pPr>
                <a:r>
                  <a:rPr lang="en-US" altLang="zh-CN" sz="1400" dirty="0"/>
                  <a:t>P1: AP starts to estimate the leakage channel</a:t>
                </a:r>
              </a:p>
              <a:p>
                <a:pPr lvl="1" algn="just">
                  <a:lnSpc>
                    <a:spcPct val="150000"/>
                  </a:lnSpc>
                  <a:buFont typeface="Wingdings" panose="05000000000000000000" pitchFamily="2" charset="2"/>
                  <a:buChar char="Ø"/>
                </a:pPr>
                <a:r>
                  <a:rPr lang="en-US" altLang="zh-CN" sz="1400" dirty="0"/>
                  <a:t>P2: AP starts to decode the backscattered signal</a:t>
                </a:r>
              </a:p>
              <a:p>
                <a:pPr lvl="1" algn="just">
                  <a:lnSpc>
                    <a:spcPct val="150000"/>
                  </a:lnSpc>
                  <a:buFont typeface="Wingdings" panose="05000000000000000000" pitchFamily="2" charset="2"/>
                  <a:buChar char="Ø"/>
                </a:pPr>
                <a:r>
                  <a:rPr lang="en-US" altLang="zh-CN" sz="1400" dirty="0"/>
                  <a:t>The minimum value of </a:t>
                </a:r>
                <a14:m>
                  <m:oMath xmlns:m="http://schemas.openxmlformats.org/officeDocument/2006/math">
                    <m:sSub>
                      <m:sSubPr>
                        <m:ctrlPr>
                          <a:rPr lang="en-US" altLang="zh-CN" sz="1400" i="1" dirty="0">
                            <a:latin typeface="Cambria Math" panose="02040503050406030204" pitchFamily="18" charset="0"/>
                          </a:rPr>
                        </m:ctrlPr>
                      </m:sSubPr>
                      <m:e>
                        <m:r>
                          <a:rPr lang="en-US" altLang="zh-CN" sz="1400" i="1" dirty="0">
                            <a:latin typeface="Cambria Math" panose="02040503050406030204" pitchFamily="18" charset="0"/>
                          </a:rPr>
                          <m:t>𝑻</m:t>
                        </m:r>
                      </m:e>
                      <m:sub>
                        <m:r>
                          <a:rPr lang="en-US" altLang="zh-CN" sz="1400" i="1" dirty="0">
                            <a:latin typeface="Cambria Math" panose="02040503050406030204" pitchFamily="18" charset="0"/>
                          </a:rPr>
                          <m:t>𝒕𝒂𝒈</m:t>
                        </m:r>
                      </m:sub>
                    </m:sSub>
                  </m:oMath>
                </a14:m>
                <a:r>
                  <a:rPr lang="en-US" altLang="zh-CN" sz="1400" dirty="0"/>
                  <a:t> should be no less than the time interval between P1 and P2 plus T1, which is the interval between AMP DL packet transmitted by AMP AP and the 802.11 compliant packet transmitted by Energizer</a:t>
                </a:r>
              </a:p>
              <a:p>
                <a:pPr lvl="1" algn="just">
                  <a:lnSpc>
                    <a:spcPct val="150000"/>
                  </a:lnSpc>
                  <a:buFont typeface="Wingdings" panose="05000000000000000000" pitchFamily="2" charset="2"/>
                  <a:buChar char="Ø"/>
                </a:pPr>
                <a:endParaRPr lang="en-US" altLang="zh-CN" sz="1200" dirty="0"/>
              </a:p>
              <a:p>
                <a:pPr algn="just">
                  <a:lnSpc>
                    <a:spcPct val="150000"/>
                  </a:lnSpc>
                  <a:buFont typeface="Wingdings" panose="05000000000000000000" pitchFamily="2" charset="2"/>
                  <a:buChar char="n"/>
                </a:pPr>
                <a:endParaRPr lang="en-US" altLang="zh-CN" sz="1600" dirty="0"/>
              </a:p>
              <a:p>
                <a:pPr marL="0" indent="0" algn="just">
                  <a:lnSpc>
                    <a:spcPct val="150000"/>
                  </a:lnSpc>
                  <a:buNone/>
                </a:pPr>
                <a:endParaRPr lang="en-US" altLang="zh-CN" sz="1600" dirty="0"/>
              </a:p>
            </p:txBody>
          </p:sp>
        </mc:Choice>
        <mc:Fallback>
          <p:sp>
            <p:nvSpPr>
              <p:cNvPr id="2" name="Content Placeholder 1"/>
              <p:cNvSpPr>
                <a:spLocks noGrp="1" noRot="1" noChangeAspect="1" noMove="1" noResize="1" noEditPoints="1" noAdjustHandles="1" noChangeArrowheads="1" noChangeShapeType="1" noTextEdit="1"/>
              </p:cNvSpPr>
              <p:nvPr>
                <p:ph idx="1"/>
              </p:nvPr>
            </p:nvSpPr>
            <p:spPr>
              <a:xfrm>
                <a:off x="651352" y="1905000"/>
                <a:ext cx="7806849" cy="4419600"/>
              </a:xfrm>
              <a:blipFill>
                <a:blip r:embed="rId2"/>
                <a:stretch>
                  <a:fillRect l="-312" r="-156"/>
                </a:stretch>
              </a:blipFill>
            </p:spPr>
            <p:txBody>
              <a:bodyPr/>
              <a:lstStyle/>
              <a:p>
                <a:r>
                  <a:rPr lang="zh-CN" altLang="en-US">
                    <a:noFill/>
                  </a:rPr>
                  <a:t> </a:t>
                </a:r>
              </a:p>
            </p:txBody>
          </p:sp>
        </mc:Fallback>
      </mc:AlternateContent>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799" y="609600"/>
            <a:ext cx="7772402" cy="115508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r>
              <a:rPr lang="en-US" altLang="zh-CN" dirty="0">
                <a:solidFill>
                  <a:schemeClr val="tx1"/>
                </a:solidFill>
              </a:rPr>
              <a:t>Start Time Synchronization for Backscatter Signals (3/3)</a:t>
            </a:r>
            <a:endParaRPr lang="en-US" dirty="0">
              <a:solidFill>
                <a:schemeClr val="tx1"/>
              </a:solidFill>
            </a:endParaRPr>
          </a:p>
        </p:txBody>
      </p:sp>
      <p:sp>
        <p:nvSpPr>
          <p:cNvPr id="7" name="Footer Placeholder 3"/>
          <p:cNvSpPr>
            <a:spLocks noGrp="1"/>
          </p:cNvSpPr>
          <p:nvPr>
            <p:ph type="ftr" sz="quarter" idx="11"/>
          </p:nvPr>
        </p:nvSpPr>
        <p:spPr>
          <a:xfrm>
            <a:off x="7362511" y="6475413"/>
            <a:ext cx="1181414" cy="184666"/>
          </a:xfrm>
        </p:spPr>
        <p:txBody>
          <a:bodyPr/>
          <a:lstStyle/>
          <a:p>
            <a:pPr>
              <a:defRPr/>
            </a:pPr>
            <a:r>
              <a:rPr lang="en-GB" dirty="0"/>
              <a:t>Bin Qian (</a:t>
            </a:r>
            <a:r>
              <a:rPr lang="en-US" altLang="zh-CN" dirty="0"/>
              <a:t>Huawei</a:t>
            </a:r>
            <a:r>
              <a:rPr lang="en-GB" dirty="0"/>
              <a:t>)</a:t>
            </a:r>
          </a:p>
        </p:txBody>
      </p:sp>
      <p:sp>
        <p:nvSpPr>
          <p:cNvPr id="8" name="Date Placeholder 3">
            <a:extLst>
              <a:ext uri="{FF2B5EF4-FFF2-40B4-BE49-F238E27FC236}">
                <a16:creationId xmlns:a16="http://schemas.microsoft.com/office/drawing/2014/main" id="{FC41CF1A-1E40-414C-9797-29A0547F5533}"/>
              </a:ext>
            </a:extLst>
          </p:cNvPr>
          <p:cNvSpPr txBox="1">
            <a:spLocks/>
          </p:cNvSpPr>
          <p:nvPr/>
        </p:nvSpPr>
        <p:spPr>
          <a:xfrm>
            <a:off x="685799" y="270070"/>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800" b="1" dirty="0"/>
              <a:t>Jan. 2025</a:t>
            </a:r>
          </a:p>
        </p:txBody>
      </p:sp>
      <p:pic>
        <p:nvPicPr>
          <p:cNvPr id="11" name="pic">
            <a:extLst>
              <a:ext uri="{FF2B5EF4-FFF2-40B4-BE49-F238E27FC236}">
                <a16:creationId xmlns:a16="http://schemas.microsoft.com/office/drawing/2014/main" id="{3F058443-8F50-4228-A786-F904358404B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250556" y="4168771"/>
            <a:ext cx="8642888" cy="2329889"/>
          </a:xfrm>
          <a:prstGeom prst="rect">
            <a:avLst/>
          </a:prstGeom>
        </p:spPr>
      </p:pic>
    </p:spTree>
    <p:extLst>
      <p:ext uri="{BB962C8B-B14F-4D97-AF65-F5344CB8AC3E}">
        <p14:creationId xmlns:p14="http://schemas.microsoft.com/office/powerpoint/2010/main" val="848579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36936" y="1524000"/>
            <a:ext cx="7806849" cy="4876800"/>
          </a:xfrm>
        </p:spPr>
        <p:txBody>
          <a:bodyPr/>
          <a:lstStyle/>
          <a:p>
            <a:pPr algn="just">
              <a:lnSpc>
                <a:spcPct val="150000"/>
              </a:lnSpc>
              <a:buFont typeface="Wingdings" panose="05000000000000000000" pitchFamily="2" charset="2"/>
              <a:buChar char="n"/>
            </a:pPr>
            <a:r>
              <a:rPr lang="en-US" altLang="zh-CN" sz="1500" dirty="0"/>
              <a:t>Criteria for UL Sync field</a:t>
            </a:r>
          </a:p>
          <a:p>
            <a:pPr lvl="1" algn="just">
              <a:lnSpc>
                <a:spcPct val="150000"/>
              </a:lnSpc>
              <a:buFont typeface="Wingdings" panose="05000000000000000000" pitchFamily="2" charset="2"/>
              <a:buChar char="Ø"/>
            </a:pPr>
            <a:r>
              <a:rPr lang="en-US" altLang="zh-CN" sz="1400" dirty="0"/>
              <a:t>Includes invalid Manchester pattern (e.g., 3 continuous 1s or 0s) to signal the start of synchronization</a:t>
            </a:r>
          </a:p>
          <a:p>
            <a:pPr lvl="1" algn="just">
              <a:lnSpc>
                <a:spcPct val="150000"/>
              </a:lnSpc>
              <a:buFont typeface="Wingdings" panose="05000000000000000000" pitchFamily="2" charset="2"/>
              <a:buChar char="Ø"/>
            </a:pPr>
            <a:r>
              <a:rPr lang="en-US" altLang="zh-CN" sz="1400" dirty="0"/>
              <a:t>Ends with a valid Manchester pattern, marking the beginning of valid data</a:t>
            </a:r>
          </a:p>
          <a:p>
            <a:pPr algn="just">
              <a:lnSpc>
                <a:spcPct val="150000"/>
              </a:lnSpc>
              <a:buFont typeface="Wingdings" panose="05000000000000000000" pitchFamily="2" charset="2"/>
              <a:buChar char="n"/>
            </a:pPr>
            <a:r>
              <a:rPr lang="en-US" altLang="zh-CN" sz="1500" dirty="0"/>
              <a:t>Example of the UL Sync field: 1 1 1 0 1 0</a:t>
            </a:r>
          </a:p>
          <a:p>
            <a:pPr algn="just">
              <a:lnSpc>
                <a:spcPct val="150000"/>
              </a:lnSpc>
              <a:buFont typeface="Wingdings" panose="05000000000000000000" pitchFamily="2" charset="2"/>
              <a:buChar char="n"/>
            </a:pPr>
            <a:r>
              <a:rPr lang="en-US" altLang="zh-CN" sz="1500" dirty="0"/>
              <a:t>A pre-defined pilot tone could be added to the UL Sync field to assist the AP in phase synchronization and enhance signal detection, especially in bi-static deployment</a:t>
            </a:r>
          </a:p>
          <a:p>
            <a:pPr algn="just">
              <a:lnSpc>
                <a:spcPct val="150000"/>
              </a:lnSpc>
              <a:buFont typeface="Wingdings" panose="05000000000000000000" pitchFamily="2" charset="2"/>
              <a:buChar char="n"/>
            </a:pPr>
            <a:r>
              <a:rPr lang="en-US" altLang="zh-CN" sz="1500" dirty="0"/>
              <a:t>[6] proposed two uplink data rates with Manchester encoding for backscatter uplink data transmission </a:t>
            </a:r>
          </a:p>
          <a:p>
            <a:pPr lvl="1" algn="just">
              <a:lnSpc>
                <a:spcPct val="150000"/>
              </a:lnSpc>
              <a:spcBef>
                <a:spcPts val="0"/>
              </a:spcBef>
              <a:buFont typeface="Wingdings" panose="05000000000000000000" pitchFamily="2" charset="2"/>
              <a:buChar char="Ø"/>
            </a:pPr>
            <a:r>
              <a:rPr lang="en-US" altLang="zh-CN" sz="1400" dirty="0"/>
              <a:t>250 kbps: Chip duration = 2 us</a:t>
            </a:r>
          </a:p>
          <a:p>
            <a:pPr lvl="1" algn="just">
              <a:lnSpc>
                <a:spcPct val="150000"/>
              </a:lnSpc>
              <a:spcBef>
                <a:spcPts val="0"/>
              </a:spcBef>
              <a:buFont typeface="Wingdings" panose="05000000000000000000" pitchFamily="2" charset="2"/>
              <a:buChar char="Ø"/>
            </a:pPr>
            <a:r>
              <a:rPr lang="en-US" altLang="zh-CN" sz="1400" dirty="0"/>
              <a:t>1 Mbps: Chip duration = 0.5 us</a:t>
            </a:r>
          </a:p>
          <a:p>
            <a:pPr algn="just">
              <a:lnSpc>
                <a:spcPct val="150000"/>
              </a:lnSpc>
              <a:spcBef>
                <a:spcPts val="0"/>
              </a:spcBef>
              <a:buFont typeface="Wingdings" panose="05000000000000000000" pitchFamily="2" charset="2"/>
              <a:buChar char="n"/>
            </a:pPr>
            <a:r>
              <a:rPr lang="en-US" altLang="zh-CN" sz="1500" dirty="0"/>
              <a:t>It is suggested that the chip duration of the UL Sync field aligns with the backscatter uplink data transmission to reduce STA complexity</a:t>
            </a:r>
          </a:p>
          <a:p>
            <a:pPr lvl="1" algn="just">
              <a:lnSpc>
                <a:spcPct val="150000"/>
              </a:lnSpc>
              <a:spcBef>
                <a:spcPts val="0"/>
              </a:spcBef>
              <a:buFont typeface="Wingdings" panose="05000000000000000000" pitchFamily="2" charset="2"/>
              <a:buChar char="Ø"/>
            </a:pPr>
            <a:endParaRPr lang="en-US" altLang="zh-CN" sz="1200"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799" y="609600"/>
            <a:ext cx="7772402" cy="115508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r>
              <a:rPr lang="en-US" altLang="zh-CN" dirty="0">
                <a:solidFill>
                  <a:schemeClr val="tx1"/>
                </a:solidFill>
              </a:rPr>
              <a:t>UL Sync Field</a:t>
            </a:r>
            <a:endParaRPr lang="en-US" dirty="0">
              <a:solidFill>
                <a:schemeClr val="tx1"/>
              </a:solidFill>
            </a:endParaRPr>
          </a:p>
        </p:txBody>
      </p:sp>
      <p:sp>
        <p:nvSpPr>
          <p:cNvPr id="7" name="Footer Placeholder 3"/>
          <p:cNvSpPr>
            <a:spLocks noGrp="1"/>
          </p:cNvSpPr>
          <p:nvPr>
            <p:ph type="ftr" sz="quarter" idx="11"/>
          </p:nvPr>
        </p:nvSpPr>
        <p:spPr>
          <a:xfrm>
            <a:off x="7362511" y="6475413"/>
            <a:ext cx="1181414" cy="184666"/>
          </a:xfrm>
        </p:spPr>
        <p:txBody>
          <a:bodyPr/>
          <a:lstStyle/>
          <a:p>
            <a:pPr>
              <a:defRPr/>
            </a:pPr>
            <a:r>
              <a:rPr lang="en-GB" dirty="0"/>
              <a:t>Bin Qian (</a:t>
            </a:r>
            <a:r>
              <a:rPr lang="en-US" altLang="zh-CN" dirty="0"/>
              <a:t>Huawei</a:t>
            </a:r>
            <a:r>
              <a:rPr lang="en-GB" dirty="0"/>
              <a:t>)</a:t>
            </a:r>
          </a:p>
        </p:txBody>
      </p:sp>
      <p:sp>
        <p:nvSpPr>
          <p:cNvPr id="8" name="Date Placeholder 3">
            <a:extLst>
              <a:ext uri="{FF2B5EF4-FFF2-40B4-BE49-F238E27FC236}">
                <a16:creationId xmlns:a16="http://schemas.microsoft.com/office/drawing/2014/main" id="{FC41CF1A-1E40-414C-9797-29A0547F5533}"/>
              </a:ext>
            </a:extLst>
          </p:cNvPr>
          <p:cNvSpPr txBox="1">
            <a:spLocks/>
          </p:cNvSpPr>
          <p:nvPr/>
        </p:nvSpPr>
        <p:spPr>
          <a:xfrm>
            <a:off x="685799" y="270070"/>
            <a:ext cx="1665287"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800" b="1" dirty="0"/>
              <a:t>Jan. 2025</a:t>
            </a:r>
          </a:p>
        </p:txBody>
      </p:sp>
    </p:spTree>
    <p:extLst>
      <p:ext uri="{BB962C8B-B14F-4D97-AF65-F5344CB8AC3E}">
        <p14:creationId xmlns:p14="http://schemas.microsoft.com/office/powerpoint/2010/main" val="70271755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120208</TotalTime>
  <Words>1100</Words>
  <Application>Microsoft Office PowerPoint</Application>
  <PresentationFormat>全屏显示(4:3)</PresentationFormat>
  <Paragraphs>156</Paragraphs>
  <Slides>13</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13</vt:i4>
      </vt:variant>
    </vt:vector>
  </HeadingPairs>
  <TitlesOfParts>
    <vt:vector size="20" baseType="lpstr">
      <vt:lpstr>Qualcomm Office Regular</vt:lpstr>
      <vt:lpstr>Qualcomm Regular</vt:lpstr>
      <vt:lpstr>Arial</vt:lpstr>
      <vt:lpstr>Cambria Math</vt:lpstr>
      <vt:lpstr>Times New Roman</vt:lpstr>
      <vt:lpstr>Wingdings</vt:lpstr>
      <vt:lpstr>802-11-Submission</vt:lpstr>
      <vt:lpstr>Discussion on Uplink Transmissions for Backscatter STAs</vt:lpstr>
      <vt:lpstr>Introduction</vt:lpstr>
      <vt:lpstr>Recap: Mono-static Backscatter Use Case</vt:lpstr>
      <vt:lpstr>Recap: Bi-static Backscatter Use Case</vt:lpstr>
      <vt:lpstr>Link Timing</vt:lpstr>
      <vt:lpstr>Start Time Synchronization for Backscatter Signals (1/3) </vt:lpstr>
      <vt:lpstr>Start Time Synchronization for Backscatter Signals (2/3)</vt:lpstr>
      <vt:lpstr>Start Time Synchronization for Backscatter Signals (3/3)</vt:lpstr>
      <vt:lpstr>UL Sync Field</vt:lpstr>
      <vt:lpstr>Summary</vt:lpstr>
      <vt:lpstr>References</vt:lpstr>
      <vt:lpstr>Straw Poll #1</vt:lpstr>
      <vt:lpstr>Straw Poll #2</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qianbin (G)</cp:lastModifiedBy>
  <cp:revision>2430</cp:revision>
  <cp:lastPrinted>1998-02-10T13:28:06Z</cp:lastPrinted>
  <dcterms:created xsi:type="dcterms:W3CDTF">2004-12-02T14:01:45Z</dcterms:created>
  <dcterms:modified xsi:type="dcterms:W3CDTF">2025-01-11T14:21:19Z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(3)GyR2t0sibbzX/AfuVSLGbiDQXEK7JHuI3T6gluXZn8awu9JywenDtB2hism/Tnxfu6GqsUXv
kpT7CxXxflOPPE555ABh87kP671V0o2yJsAZ5gO1rDyV0UcsFDY649G2Z/F3NGU+pWF4CAoi
mENffFl3PPEKPrQwKKIdNsTyJ6NIaMkP2WZKUNW/qGT5b7mGzDKzdDwERbCA2vdJfuVG4piS
Zo77qAk+oOAzVR9UJG</vt:lpwstr>
  </property>
  <property fmtid="{D5CDD505-2E9C-101B-9397-08002B2CF9AE}" pid="4" name="_2015_ms_pID_7253431">
    <vt:lpwstr>QqXyb4hI/1n12WKacaRK2Yj/wu3oOtVYgoCKkkNYHLX/qPsxuylakP
Xpvttth0NDPydvDe/P4uamCnfEPkBO6u/qRHxBM6QI7MEw9Pw14szoClRtP3eFRicsycRXN9
Aj3odckTexpbpsM6v13jIj6pSnKSolalwHvvB+UEFmhNMLVy+SMXezAANjz02qO+e6aiILYI
rOQOKmQZbr0b5EOUprDl7k2SqNjtmBBSLOS+</vt:lpwstr>
  </property>
  <property fmtid="{D5CDD505-2E9C-101B-9397-08002B2CF9AE}" pid="5" name="_2015_ms_pID_7253432">
    <vt:lpwstr>HSfqHsW8KMjes66UXt3kUP4=</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1709516096</vt:lpwstr>
  </property>
</Properties>
</file>