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8" r:id="rId2"/>
  </p:sldMasterIdLst>
  <p:notesMasterIdLst>
    <p:notesMasterId r:id="rId15"/>
  </p:notesMasterIdLst>
  <p:sldIdLst>
    <p:sldId id="363" r:id="rId3"/>
    <p:sldId id="2476" r:id="rId4"/>
    <p:sldId id="2480" r:id="rId5"/>
    <p:sldId id="2481" r:id="rId6"/>
    <p:sldId id="2484" r:id="rId7"/>
    <p:sldId id="2470" r:id="rId8"/>
    <p:sldId id="2482" r:id="rId9"/>
    <p:sldId id="2486" r:id="rId10"/>
    <p:sldId id="2485" r:id="rId11"/>
    <p:sldId id="2467" r:id="rId12"/>
    <p:sldId id="2483" r:id="rId13"/>
    <p:sldId id="2460" r:id="rId14"/>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5"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150" autoAdjust="0"/>
  </p:normalViewPr>
  <p:slideViewPr>
    <p:cSldViewPr>
      <p:cViewPr varScale="1">
        <p:scale>
          <a:sx n="90" d="100"/>
          <a:sy n="90" d="100"/>
        </p:scale>
        <p:origin x="326" y="67"/>
      </p:cViewPr>
      <p:guideLst>
        <p:guide orient="horz" pos="2160"/>
        <p:guide pos="384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181237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299616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656666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3843444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879729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1039553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428539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48795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802.11-25/0046r0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January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802.11-24/0046r0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January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extLst>
      <p:ext uri="{BB962C8B-B14F-4D97-AF65-F5344CB8AC3E}">
        <p14:creationId xmlns:p14="http://schemas.microsoft.com/office/powerpoint/2010/main" val="54013390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94375070"/>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1487488" y="615636"/>
            <a:ext cx="936104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Channel access for Active Tx non-AP AMP STAs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10 January 2025</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1702004"/>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802.11bp shall support a time-slot based channel access mechanism for Active Tx non-AP AMP STA?</a:t>
            </a: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98118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1702004"/>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that:</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The time-slot based channel access mechanism for Active Tx non-AP AMP STA may be based on random access or may also be scheduled access?</a:t>
            </a: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892173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2702278"/>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[1] 24/1806r0, AMP time-based channel access for active tags (Rojan Chitrakar et. al.)</a:t>
            </a:r>
          </a:p>
          <a:p>
            <a:pPr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[2] 24/1776r1, Multiple access mechanisms for AMP (</a:t>
            </a:r>
            <a:r>
              <a:rPr lang="en-US" sz="2400" dirty="0" err="1">
                <a:solidFill>
                  <a:srgbClr val="000000"/>
                </a:solidFill>
                <a:latin typeface="Arial"/>
                <a:ea typeface="ＭＳ Ｐゴシック"/>
              </a:rPr>
              <a:t>Chuanfeng</a:t>
            </a:r>
            <a:r>
              <a:rPr lang="en-US" sz="2400" dirty="0">
                <a:solidFill>
                  <a:srgbClr val="000000"/>
                </a:solidFill>
                <a:latin typeface="Arial"/>
                <a:ea typeface="ＭＳ Ｐゴシック"/>
              </a:rPr>
              <a:t> He et. al.)</a:t>
            </a:r>
          </a:p>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[3] 24/1811r0, Frame format discussion (Liwen Chu et. al.)</a:t>
            </a:r>
          </a:p>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[4] 11-24/1537r2, Wireless connectivity challenges for AMP only IoT devices under 802.11 specification (Solomon Trainin)</a:t>
            </a:r>
          </a:p>
          <a:p>
            <a:pPr defTabSz="1187323" eaLnBrk="1" fontAlgn="auto" hangingPunct="1">
              <a:lnSpc>
                <a:spcPct val="90000"/>
              </a:lnSpc>
              <a:spcBef>
                <a:spcPts val="1200"/>
              </a:spcBef>
              <a:spcAft>
                <a:spcPts val="0"/>
              </a:spcAft>
              <a:tabLst>
                <a:tab pos="1207937" algn="ctr"/>
              </a:tabLst>
            </a:pPr>
            <a:endParaRPr lang="en-US" sz="2400" dirty="0">
              <a:solidFill>
                <a:srgbClr val="000000"/>
              </a:solidFill>
              <a:latin typeface="Arial"/>
              <a:ea typeface="ＭＳ Ｐゴシック"/>
            </a:endParaRPr>
          </a:p>
        </p:txBody>
      </p:sp>
    </p:spTree>
    <p:extLst>
      <p:ext uri="{BB962C8B-B14F-4D97-AF65-F5344CB8AC3E}">
        <p14:creationId xmlns:p14="http://schemas.microsoft.com/office/powerpoint/2010/main" val="30171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Time-slot based random access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1881320" cy="341632"/>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rgbClr val="000000"/>
                </a:solidFill>
                <a:latin typeface="Arial"/>
                <a:ea typeface="ＭＳ Ｐゴシック"/>
              </a:rPr>
              <a:t>Time-slot based channel access schemes for active Tx non-AP AMP STAs are discussed in [1], [2].</a:t>
            </a:r>
          </a:p>
        </p:txBody>
      </p:sp>
      <p:pic>
        <p:nvPicPr>
          <p:cNvPr id="6" name="pic">
            <a:extLst>
              <a:ext uri="{FF2B5EF4-FFF2-40B4-BE49-F238E27FC236}">
                <a16:creationId xmlns:a16="http://schemas.microsoft.com/office/drawing/2014/main" id="{0CC0181F-A66B-4D34-8C69-55EE9D5C99B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19336" y="1956809"/>
            <a:ext cx="5694543" cy="2552311"/>
          </a:xfrm>
          <a:prstGeom prst="rect">
            <a:avLst/>
          </a:prstGeom>
        </p:spPr>
      </p:pic>
      <p:pic>
        <p:nvPicPr>
          <p:cNvPr id="7" name="图片 3">
            <a:extLst>
              <a:ext uri="{FF2B5EF4-FFF2-40B4-BE49-F238E27FC236}">
                <a16:creationId xmlns:a16="http://schemas.microsoft.com/office/drawing/2014/main" id="{AA99BF2D-281A-4D1C-8588-378CE6EC14DE}"/>
              </a:ext>
            </a:extLst>
          </p:cNvPr>
          <p:cNvPicPr>
            <a:picLocks noChangeAspect="1"/>
          </p:cNvPicPr>
          <p:nvPr/>
        </p:nvPicPr>
        <p:blipFill>
          <a:blip r:embed="rId3"/>
          <a:stretch>
            <a:fillRect/>
          </a:stretch>
        </p:blipFill>
        <p:spPr>
          <a:xfrm>
            <a:off x="5891262" y="2060848"/>
            <a:ext cx="6300738" cy="2171787"/>
          </a:xfrm>
          <a:prstGeom prst="rect">
            <a:avLst/>
          </a:prstGeom>
        </p:spPr>
      </p:pic>
      <p:sp>
        <p:nvSpPr>
          <p:cNvPr id="8" name="TextBox 7">
            <a:extLst>
              <a:ext uri="{FF2B5EF4-FFF2-40B4-BE49-F238E27FC236}">
                <a16:creationId xmlns:a16="http://schemas.microsoft.com/office/drawing/2014/main" id="{E54C8274-F7CB-4D3A-B671-7E13956FEDC3}"/>
              </a:ext>
            </a:extLst>
          </p:cNvPr>
          <p:cNvSpPr txBox="1"/>
          <p:nvPr/>
        </p:nvSpPr>
        <p:spPr>
          <a:xfrm>
            <a:off x="47328" y="4734789"/>
            <a:ext cx="11881320" cy="744819"/>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rgbClr val="000000"/>
                </a:solidFill>
                <a:latin typeface="Arial"/>
                <a:ea typeface="ＭＳ Ｐゴシック"/>
              </a:rPr>
              <a:t>Slots Sync may be transmitted at slot boundaries to help the non-AP AMP STAs to align with the slots.</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rgbClr val="000000"/>
                </a:solidFill>
                <a:latin typeface="Arial"/>
                <a:ea typeface="ＭＳ Ｐゴシック"/>
              </a:rPr>
              <a:t>In this contribution we clarify the basic details of time-slot based channel access. </a:t>
            </a:r>
          </a:p>
        </p:txBody>
      </p:sp>
      <p:sp>
        <p:nvSpPr>
          <p:cNvPr id="3" name="TextBox 2">
            <a:extLst>
              <a:ext uri="{FF2B5EF4-FFF2-40B4-BE49-F238E27FC236}">
                <a16:creationId xmlns:a16="http://schemas.microsoft.com/office/drawing/2014/main" id="{96AFB86B-F4C4-4983-B4B7-369137E5E158}"/>
              </a:ext>
            </a:extLst>
          </p:cNvPr>
          <p:cNvSpPr txBox="1"/>
          <p:nvPr/>
        </p:nvSpPr>
        <p:spPr>
          <a:xfrm>
            <a:off x="2739622" y="1636119"/>
            <a:ext cx="453970" cy="369332"/>
          </a:xfrm>
          <a:prstGeom prst="rect">
            <a:avLst/>
          </a:prstGeom>
          <a:noFill/>
        </p:spPr>
        <p:txBody>
          <a:bodyPr wrap="none" rtlCol="0">
            <a:spAutoFit/>
          </a:bodyPr>
          <a:lstStyle/>
          <a:p>
            <a:r>
              <a:rPr lang="en-US" sz="1800" dirty="0">
                <a:solidFill>
                  <a:schemeClr val="tx1"/>
                </a:solidFill>
              </a:rPr>
              <a:t>[1]</a:t>
            </a:r>
            <a:endParaRPr lang="en-SG" sz="1800" dirty="0">
              <a:solidFill>
                <a:schemeClr val="tx1"/>
              </a:solidFill>
            </a:endParaRPr>
          </a:p>
        </p:txBody>
      </p:sp>
      <p:sp>
        <p:nvSpPr>
          <p:cNvPr id="10" name="TextBox 9">
            <a:extLst>
              <a:ext uri="{FF2B5EF4-FFF2-40B4-BE49-F238E27FC236}">
                <a16:creationId xmlns:a16="http://schemas.microsoft.com/office/drawing/2014/main" id="{0479C089-B9A5-4CE0-9F23-586DF234D250}"/>
              </a:ext>
            </a:extLst>
          </p:cNvPr>
          <p:cNvSpPr txBox="1"/>
          <p:nvPr/>
        </p:nvSpPr>
        <p:spPr>
          <a:xfrm>
            <a:off x="9727437" y="1691516"/>
            <a:ext cx="453970" cy="369332"/>
          </a:xfrm>
          <a:prstGeom prst="rect">
            <a:avLst/>
          </a:prstGeom>
          <a:noFill/>
        </p:spPr>
        <p:txBody>
          <a:bodyPr wrap="none" rtlCol="0">
            <a:spAutoFit/>
          </a:bodyPr>
          <a:lstStyle/>
          <a:p>
            <a:r>
              <a:rPr lang="en-US" sz="1800" dirty="0">
                <a:solidFill>
                  <a:schemeClr val="tx1"/>
                </a:solidFill>
              </a:rPr>
              <a:t>[2]</a:t>
            </a:r>
            <a:endParaRPr lang="en-SG" sz="1800" dirty="0">
              <a:solidFill>
                <a:schemeClr val="tx1"/>
              </a:solidFill>
            </a:endParaRPr>
          </a:p>
        </p:txBody>
      </p:sp>
    </p:spTree>
    <p:extLst>
      <p:ext uri="{BB962C8B-B14F-4D97-AF65-F5344CB8AC3E}">
        <p14:creationId xmlns:p14="http://schemas.microsoft.com/office/powerpoint/2010/main" val="1134105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Time-slot based channel access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1949" y="1130682"/>
            <a:ext cx="11881320" cy="1117229"/>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2000" dirty="0">
                <a:solidFill>
                  <a:srgbClr val="000000"/>
                </a:solidFill>
                <a:latin typeface="Arial"/>
                <a:ea typeface="ＭＳ Ｐゴシック"/>
              </a:rPr>
              <a:t>A time-slot based channel access may be based on random access or scheduled access.</a:t>
            </a:r>
            <a:r>
              <a:rPr lang="en-US" sz="1800" dirty="0">
                <a:solidFill>
                  <a:srgbClr val="000000"/>
                </a:solidFill>
                <a:latin typeface="Arial"/>
                <a:ea typeface="ＭＳ Ｐゴシック"/>
              </a:rPr>
              <a:t> An AMP Reader initiates a random access when it is not aware of the identities of the non-AP AMP STAs in its coverage, while it uses the scheduled access to communicate with AMP STAs that are known to it. The random access phase can be omitted if the AMP Reader is already aware of the AMP tag’s IDs.</a:t>
            </a:r>
            <a:endParaRPr lang="en-US" sz="2000" dirty="0">
              <a:solidFill>
                <a:srgbClr val="000000"/>
              </a:solidFill>
              <a:latin typeface="Arial"/>
              <a:ea typeface="ＭＳ Ｐゴシック"/>
            </a:endParaRPr>
          </a:p>
        </p:txBody>
      </p:sp>
      <p:pic>
        <p:nvPicPr>
          <p:cNvPr id="8" name="pic">
            <a:extLst>
              <a:ext uri="{FF2B5EF4-FFF2-40B4-BE49-F238E27FC236}">
                <a16:creationId xmlns:a16="http://schemas.microsoft.com/office/drawing/2014/main" id="{6298BF7E-C3B7-4E99-8A33-116FA2C1FF6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199456" y="2214127"/>
            <a:ext cx="9440000" cy="4230000"/>
          </a:xfrm>
          <a:prstGeom prst="rect">
            <a:avLst/>
          </a:prstGeom>
        </p:spPr>
      </p:pic>
    </p:spTree>
    <p:extLst>
      <p:ext uri="{BB962C8B-B14F-4D97-AF65-F5344CB8AC3E}">
        <p14:creationId xmlns:p14="http://schemas.microsoft.com/office/powerpoint/2010/main" val="2157422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Time-slot based random access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268760"/>
            <a:ext cx="7056785" cy="4853636"/>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2000" u="sng" dirty="0">
                <a:solidFill>
                  <a:srgbClr val="000000"/>
                </a:solidFill>
                <a:latin typeface="Arial"/>
                <a:ea typeface="ＭＳ Ｐゴシック"/>
              </a:rPr>
              <a:t>Random access procedure</a:t>
            </a:r>
            <a:r>
              <a:rPr lang="en-US" sz="2000" dirty="0">
                <a:solidFill>
                  <a:srgbClr val="000000"/>
                </a:solidFill>
                <a:latin typeface="Arial"/>
                <a:ea typeface="ＭＳ Ｐゴシック"/>
              </a:rPr>
              <a:t>:</a:t>
            </a:r>
          </a:p>
          <a:p>
            <a:pPr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1. The AMP Reader gains access to wireless medium and transmits a control frame (e.g., an AMP Poll frame) to start a random access session. The frame indicates:</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Session ID: Identifies the random access session</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The total number of random access slots = 2</a:t>
            </a:r>
            <a:r>
              <a:rPr lang="en-US" sz="1600" baseline="30000" dirty="0">
                <a:solidFill>
                  <a:srgbClr val="000000"/>
                </a:solidFill>
                <a:latin typeface="Arial"/>
                <a:ea typeface="ＭＳ Ｐゴシック"/>
              </a:rPr>
              <a:t>ECW</a:t>
            </a:r>
          </a:p>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600" dirty="0">
                <a:solidFill>
                  <a:srgbClr val="000000"/>
                </a:solidFill>
                <a:latin typeface="Arial"/>
                <a:ea typeface="ＭＳ Ｐゴシック"/>
              </a:rPr>
              <a:t>Response Type (e.g., ID, Energy level, small data etc.)</a:t>
            </a:r>
          </a:p>
          <a:p>
            <a:pPr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2. Upon receiving an AMP Poll frame, a non-AP AMP STA randomly choose a </a:t>
            </a:r>
            <a:r>
              <a:rPr lang="en-US" sz="1800" dirty="0" err="1">
                <a:solidFill>
                  <a:srgbClr val="000000"/>
                </a:solidFill>
                <a:latin typeface="Arial"/>
                <a:ea typeface="ＭＳ Ｐゴシック"/>
              </a:rPr>
              <a:t>slot_counter</a:t>
            </a:r>
            <a:r>
              <a:rPr lang="en-US" sz="1800" dirty="0">
                <a:solidFill>
                  <a:srgbClr val="000000"/>
                </a:solidFill>
                <a:latin typeface="Arial"/>
                <a:ea typeface="ＭＳ Ｐゴシック"/>
              </a:rPr>
              <a:t> in the range [0, 2</a:t>
            </a:r>
            <a:r>
              <a:rPr lang="en-US" sz="1800" baseline="30000" dirty="0">
                <a:solidFill>
                  <a:srgbClr val="000000"/>
                </a:solidFill>
                <a:latin typeface="Arial"/>
                <a:ea typeface="ＭＳ Ｐゴシック"/>
              </a:rPr>
              <a:t>ECW </a:t>
            </a:r>
            <a:r>
              <a:rPr lang="en-US" sz="1800" dirty="0">
                <a:solidFill>
                  <a:srgbClr val="000000"/>
                </a:solidFill>
                <a:latin typeface="Arial"/>
                <a:ea typeface="ＭＳ Ｐゴシック"/>
              </a:rPr>
              <a:t>- 1]. If </a:t>
            </a:r>
            <a:r>
              <a:rPr lang="en-US" sz="1800" dirty="0" err="1">
                <a:solidFill>
                  <a:srgbClr val="000000"/>
                </a:solidFill>
                <a:latin typeface="Arial"/>
                <a:ea typeface="ＭＳ Ｐゴシック"/>
              </a:rPr>
              <a:t>slot_counter</a:t>
            </a:r>
            <a:r>
              <a:rPr lang="en-US" sz="1800" dirty="0">
                <a:solidFill>
                  <a:srgbClr val="000000"/>
                </a:solidFill>
                <a:latin typeface="Arial"/>
                <a:ea typeface="ＭＳ Ｐゴシック"/>
              </a:rPr>
              <a:t> is 0, the AMP STA transmits the requested response (e.g., ID).</a:t>
            </a:r>
          </a:p>
          <a:p>
            <a:pPr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3. The AMP Reader transmits a Slot Sync to indicate start of the next time-slot. </a:t>
            </a:r>
          </a:p>
          <a:p>
            <a:pPr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4. Upon receiving the Slot Sync, a non-AP AMP STA decrements its </a:t>
            </a:r>
            <a:r>
              <a:rPr lang="en-US" sz="1800" dirty="0" err="1">
                <a:solidFill>
                  <a:srgbClr val="000000"/>
                </a:solidFill>
                <a:latin typeface="Arial"/>
                <a:ea typeface="ＭＳ Ｐゴシック"/>
              </a:rPr>
              <a:t>slot_counter</a:t>
            </a:r>
            <a:r>
              <a:rPr lang="en-US" sz="1800" dirty="0">
                <a:solidFill>
                  <a:srgbClr val="000000"/>
                </a:solidFill>
                <a:latin typeface="Arial"/>
                <a:ea typeface="ＭＳ Ｐゴシック"/>
              </a:rPr>
              <a:t> (if larger than 0). If </a:t>
            </a:r>
            <a:r>
              <a:rPr lang="en-US" sz="1800" dirty="0" err="1">
                <a:solidFill>
                  <a:srgbClr val="000000"/>
                </a:solidFill>
                <a:latin typeface="Arial"/>
                <a:ea typeface="ＭＳ Ｐゴシック"/>
              </a:rPr>
              <a:t>slot_counter</a:t>
            </a:r>
            <a:r>
              <a:rPr lang="en-US" sz="1800" dirty="0">
                <a:solidFill>
                  <a:srgbClr val="000000"/>
                </a:solidFill>
                <a:latin typeface="Arial"/>
                <a:ea typeface="ＭＳ Ｐゴシック"/>
              </a:rPr>
              <a:t> is 0, the AMP STA transmits the request response (e.g., ID).</a:t>
            </a:r>
          </a:p>
        </p:txBody>
      </p:sp>
      <p:pic>
        <p:nvPicPr>
          <p:cNvPr id="7" name="pic">
            <a:extLst>
              <a:ext uri="{FF2B5EF4-FFF2-40B4-BE49-F238E27FC236}">
                <a16:creationId xmlns:a16="http://schemas.microsoft.com/office/drawing/2014/main" id="{98B887A0-6BCE-490D-A52D-EC6F5576E8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7260976" y="1916832"/>
            <a:ext cx="4880000" cy="4090000"/>
          </a:xfrm>
          <a:prstGeom prst="rect">
            <a:avLst/>
          </a:prstGeom>
        </p:spPr>
      </p:pic>
    </p:spTree>
    <p:extLst>
      <p:ext uri="{BB962C8B-B14F-4D97-AF65-F5344CB8AC3E}">
        <p14:creationId xmlns:p14="http://schemas.microsoft.com/office/powerpoint/2010/main" val="2208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Time-slot based scheduled access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9335" y="1268760"/>
            <a:ext cx="7056785" cy="3477875"/>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2000" u="sng" dirty="0">
                <a:solidFill>
                  <a:srgbClr val="000000"/>
                </a:solidFill>
                <a:latin typeface="Arial"/>
                <a:ea typeface="ＭＳ Ｐゴシック"/>
              </a:rPr>
              <a:t>Scheduled access procedure</a:t>
            </a:r>
            <a:r>
              <a:rPr lang="en-US" sz="2000" dirty="0">
                <a:solidFill>
                  <a:srgbClr val="000000"/>
                </a:solidFill>
                <a:latin typeface="Arial"/>
                <a:ea typeface="ＭＳ Ｐゴシック"/>
              </a:rPr>
              <a:t>:</a:t>
            </a:r>
          </a:p>
          <a:p>
            <a:pPr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1. The AMP Reader transmits a control frame (e.g., an AMP Request frame) assigning transmission time-slots to one or more non-AP AMP STAs. If two or more AMP STAs are scheduled, the first slot (slot 0) starts at the end of the AMP Request frame.</a:t>
            </a:r>
          </a:p>
          <a:p>
            <a:pPr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2. If an AMP STA receives an AMP Request frame addressed to itself or finds itself assigned a time-slot AMP Request frame, it transmits its response in the assigned time-slot.</a:t>
            </a:r>
          </a:p>
          <a:p>
            <a:pPr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3. The AMP Reader transmits a Slot Sync to indicate start of the next time-slot. </a:t>
            </a:r>
          </a:p>
          <a:p>
            <a:pPr defTabSz="1187323" eaLnBrk="1" fontAlgn="auto" hangingPunct="1">
              <a:lnSpc>
                <a:spcPct val="90000"/>
              </a:lnSpc>
              <a:spcBef>
                <a:spcPts val="1200"/>
              </a:spcBef>
              <a:spcAft>
                <a:spcPts val="0"/>
              </a:spcAft>
              <a:tabLst>
                <a:tab pos="1207937" algn="ctr"/>
              </a:tabLst>
            </a:pPr>
            <a:endParaRPr lang="en-US" sz="1800" dirty="0">
              <a:solidFill>
                <a:srgbClr val="000000"/>
              </a:solidFill>
              <a:latin typeface="Arial"/>
              <a:ea typeface="ＭＳ Ｐゴシック"/>
            </a:endParaRPr>
          </a:p>
        </p:txBody>
      </p:sp>
      <p:pic>
        <p:nvPicPr>
          <p:cNvPr id="8" name="pic">
            <a:extLst>
              <a:ext uri="{FF2B5EF4-FFF2-40B4-BE49-F238E27FC236}">
                <a16:creationId xmlns:a16="http://schemas.microsoft.com/office/drawing/2014/main" id="{DDF7FD5E-CD53-47EA-80F1-F01F2A26170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7492665" y="3284984"/>
            <a:ext cx="4580000" cy="3120000"/>
          </a:xfrm>
          <a:prstGeom prst="rect">
            <a:avLst/>
          </a:prstGeom>
        </p:spPr>
      </p:pic>
      <p:pic>
        <p:nvPicPr>
          <p:cNvPr id="9" name="pic">
            <a:extLst>
              <a:ext uri="{FF2B5EF4-FFF2-40B4-BE49-F238E27FC236}">
                <a16:creationId xmlns:a16="http://schemas.microsoft.com/office/drawing/2014/main" id="{11066F9D-8826-4EFB-A6A6-13FF3F6F53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8875732" y="764704"/>
            <a:ext cx="3180000" cy="2040000"/>
          </a:xfrm>
          <a:prstGeom prst="rect">
            <a:avLst/>
          </a:prstGeom>
        </p:spPr>
      </p:pic>
    </p:spTree>
    <p:extLst>
      <p:ext uri="{BB962C8B-B14F-4D97-AF65-F5344CB8AC3E}">
        <p14:creationId xmlns:p14="http://schemas.microsoft.com/office/powerpoint/2010/main" val="1731911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Slot Sync</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923330"/>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rgbClr val="000000"/>
                </a:solidFill>
                <a:latin typeface="Arial"/>
                <a:ea typeface="ＭＳ Ｐゴシック"/>
              </a:rPr>
              <a:t>An AMP Reader transmits a Slot Sync to indicate the start of the a time-slot. If there is no response in a time-slot within a pre-defined value, the AMP Reader may transmit the Slot Sync earlier to indicate an early start of the next time-slot. </a:t>
            </a:r>
            <a:endParaRPr lang="en-US" sz="2800" b="1" dirty="0">
              <a:solidFill>
                <a:schemeClr val="tx1"/>
              </a:solidFill>
              <a:latin typeface="Arial"/>
              <a:ea typeface="ＭＳ Ｐゴシック"/>
            </a:endParaRPr>
          </a:p>
        </p:txBody>
      </p:sp>
      <p:sp>
        <p:nvSpPr>
          <p:cNvPr id="7" name="TextBox 6">
            <a:extLst>
              <a:ext uri="{FF2B5EF4-FFF2-40B4-BE49-F238E27FC236}">
                <a16:creationId xmlns:a16="http://schemas.microsoft.com/office/drawing/2014/main" id="{9D3C7C74-FB9F-49B0-B09B-5AE4C9E7FCDB}"/>
              </a:ext>
            </a:extLst>
          </p:cNvPr>
          <p:cNvSpPr txBox="1"/>
          <p:nvPr/>
        </p:nvSpPr>
        <p:spPr>
          <a:xfrm>
            <a:off x="3937" y="2265604"/>
            <a:ext cx="12068727" cy="64633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Arial"/>
                <a:ea typeface="ＭＳ Ｐゴシック"/>
              </a:rPr>
              <a:t>To save air-time overhead, the Slot Sync should be as compact as possible.</a:t>
            </a:r>
            <a:r>
              <a:rPr lang="en-US" sz="2000" dirty="0">
                <a:solidFill>
                  <a:srgbClr val="000000"/>
                </a:solidFill>
                <a:latin typeface="Arial"/>
                <a:ea typeface="ＭＳ Ｐゴシック"/>
              </a:rPr>
              <a:t> A unique AMP-SYNC sequence could be designed to be used as the Slot Sync.</a:t>
            </a:r>
            <a:endParaRPr lang="en-US" sz="2800" b="1" dirty="0">
              <a:solidFill>
                <a:schemeClr val="tx1"/>
              </a:solidFill>
              <a:latin typeface="Arial"/>
              <a:ea typeface="ＭＳ Ｐゴシック"/>
            </a:endParaRPr>
          </a:p>
        </p:txBody>
      </p:sp>
      <p:pic>
        <p:nvPicPr>
          <p:cNvPr id="9" name="pic">
            <a:extLst>
              <a:ext uri="{FF2B5EF4-FFF2-40B4-BE49-F238E27FC236}">
                <a16:creationId xmlns:a16="http://schemas.microsoft.com/office/drawing/2014/main" id="{93453160-13CC-4A15-9CF1-5A512B6F07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4367808" y="3973535"/>
            <a:ext cx="3060000" cy="800000"/>
          </a:xfrm>
          <a:prstGeom prst="rect">
            <a:avLst/>
          </a:prstGeom>
        </p:spPr>
      </p:pic>
    </p:spTree>
    <p:extLst>
      <p:ext uri="{BB962C8B-B14F-4D97-AF65-F5344CB8AC3E}">
        <p14:creationId xmlns:p14="http://schemas.microsoft.com/office/powerpoint/2010/main" val="4165623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
            <a:extLst>
              <a:ext uri="{FF2B5EF4-FFF2-40B4-BE49-F238E27FC236}">
                <a16:creationId xmlns:a16="http://schemas.microsoft.com/office/drawing/2014/main" id="{619F33C4-2F40-44CB-AAF1-D3A29C3FF67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55133" y="1844824"/>
            <a:ext cx="6830000" cy="2770000"/>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frame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646331"/>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2000" b="0" i="0" u="none" strike="noStrike" kern="1200" cap="none" spc="0" normalizeH="0" baseline="0" noProof="0" dirty="0">
                <a:ln>
                  <a:noFill/>
                </a:ln>
                <a:solidFill>
                  <a:srgbClr val="000000"/>
                </a:solidFill>
                <a:effectLst/>
                <a:uLnTx/>
                <a:uFillTx/>
                <a:latin typeface="Arial"/>
                <a:ea typeface="ＭＳ Ｐゴシック"/>
              </a:rPr>
              <a:t>Similar to the views expressed in [3], [4], we propose that AMP frame be designed similar to WUR frames, only carrying the absolutely essential fields.</a:t>
            </a:r>
            <a:endParaRPr kumimoji="0" lang="en-US" sz="2800" b="1" i="0" u="none" strike="noStrike" kern="1200" cap="none" spc="0" normalizeH="0" baseline="0" noProof="0" dirty="0">
              <a:ln>
                <a:noFill/>
              </a:ln>
              <a:solidFill>
                <a:srgbClr val="000000"/>
              </a:solidFill>
              <a:effectLst/>
              <a:uLnTx/>
              <a:uFillTx/>
              <a:latin typeface="Arial"/>
              <a:ea typeface="ＭＳ Ｐゴシック"/>
            </a:endParaRPr>
          </a:p>
        </p:txBody>
      </p:sp>
      <p:graphicFrame>
        <p:nvGraphicFramePr>
          <p:cNvPr id="4" name="Table 3">
            <a:extLst>
              <a:ext uri="{FF2B5EF4-FFF2-40B4-BE49-F238E27FC236}">
                <a16:creationId xmlns:a16="http://schemas.microsoft.com/office/drawing/2014/main" id="{F572AF3F-FB9E-4AA8-9980-4E76E5BF5BCA}"/>
              </a:ext>
            </a:extLst>
          </p:cNvPr>
          <p:cNvGraphicFramePr>
            <a:graphicFrameLocks noGrp="1"/>
          </p:cNvGraphicFramePr>
          <p:nvPr>
            <p:extLst>
              <p:ext uri="{D42A27DB-BD31-4B8C-83A1-F6EECF244321}">
                <p14:modId xmlns:p14="http://schemas.microsoft.com/office/powerpoint/2010/main" val="629495469"/>
              </p:ext>
            </p:extLst>
          </p:nvPr>
        </p:nvGraphicFramePr>
        <p:xfrm>
          <a:off x="5799013" y="4437112"/>
          <a:ext cx="5753870" cy="1991360"/>
        </p:xfrm>
        <a:graphic>
          <a:graphicData uri="http://schemas.openxmlformats.org/drawingml/2006/table">
            <a:tbl>
              <a:tblPr firstRow="1" bandRow="1">
                <a:tableStyleId>{5940675A-B579-460E-94D1-54222C63F5DA}</a:tableStyleId>
              </a:tblPr>
              <a:tblGrid>
                <a:gridCol w="1152127">
                  <a:extLst>
                    <a:ext uri="{9D8B030D-6E8A-4147-A177-3AD203B41FA5}">
                      <a16:colId xmlns:a16="http://schemas.microsoft.com/office/drawing/2014/main" val="1233881026"/>
                    </a:ext>
                  </a:extLst>
                </a:gridCol>
                <a:gridCol w="1224136">
                  <a:extLst>
                    <a:ext uri="{9D8B030D-6E8A-4147-A177-3AD203B41FA5}">
                      <a16:colId xmlns:a16="http://schemas.microsoft.com/office/drawing/2014/main" val="343857241"/>
                    </a:ext>
                  </a:extLst>
                </a:gridCol>
                <a:gridCol w="3377607">
                  <a:extLst>
                    <a:ext uri="{9D8B030D-6E8A-4147-A177-3AD203B41FA5}">
                      <a16:colId xmlns:a16="http://schemas.microsoft.com/office/drawing/2014/main" val="3002592501"/>
                    </a:ext>
                  </a:extLst>
                </a:gridCol>
              </a:tblGrid>
              <a:tr h="370840">
                <a:tc>
                  <a:txBody>
                    <a:bodyPr/>
                    <a:lstStyle/>
                    <a:p>
                      <a:r>
                        <a:rPr lang="en-US" sz="1400" dirty="0"/>
                        <a:t>Frame Type</a:t>
                      </a:r>
                      <a:endParaRPr lang="en-SG" sz="1400" dirty="0"/>
                    </a:p>
                  </a:txBody>
                  <a:tcPr/>
                </a:tc>
                <a:tc>
                  <a:txBody>
                    <a:bodyPr/>
                    <a:lstStyle/>
                    <a:p>
                      <a:r>
                        <a:rPr lang="en-US" sz="1400" dirty="0"/>
                        <a:t>Name</a:t>
                      </a:r>
                      <a:endParaRPr lang="en-SG" sz="1400" dirty="0"/>
                    </a:p>
                  </a:txBody>
                  <a:tcPr/>
                </a:tc>
                <a:tc>
                  <a:txBody>
                    <a:bodyPr/>
                    <a:lstStyle/>
                    <a:p>
                      <a:r>
                        <a:rPr lang="en-US" sz="1400" dirty="0"/>
                        <a:t>Description</a:t>
                      </a:r>
                      <a:endParaRPr lang="en-SG" sz="1400" dirty="0"/>
                    </a:p>
                  </a:txBody>
                  <a:tcPr/>
                </a:tc>
                <a:extLst>
                  <a:ext uri="{0D108BD9-81ED-4DB2-BD59-A6C34878D82A}">
                    <a16:rowId xmlns:a16="http://schemas.microsoft.com/office/drawing/2014/main" val="3070235388"/>
                  </a:ext>
                </a:extLst>
              </a:tr>
              <a:tr h="370840">
                <a:tc>
                  <a:txBody>
                    <a:bodyPr/>
                    <a:lstStyle/>
                    <a:p>
                      <a:r>
                        <a:rPr lang="en-US" sz="1400" dirty="0">
                          <a:solidFill>
                            <a:srgbClr val="FF0000"/>
                          </a:solidFill>
                        </a:rPr>
                        <a:t>0</a:t>
                      </a:r>
                      <a:endParaRPr lang="en-SG" sz="1400" dirty="0">
                        <a:solidFill>
                          <a:srgbClr val="FF0000"/>
                        </a:solidFill>
                      </a:endParaRPr>
                    </a:p>
                  </a:txBody>
                  <a:tcPr/>
                </a:tc>
                <a:tc>
                  <a:txBody>
                    <a:bodyPr/>
                    <a:lstStyle/>
                    <a:p>
                      <a:r>
                        <a:rPr lang="en-US" sz="1400" dirty="0">
                          <a:solidFill>
                            <a:srgbClr val="FF0000"/>
                          </a:solidFill>
                        </a:rPr>
                        <a:t>AMP Trigger</a:t>
                      </a:r>
                      <a:endParaRPr lang="en-SG" sz="1400" dirty="0">
                        <a:solidFill>
                          <a:srgbClr val="FF0000"/>
                        </a:solidFill>
                      </a:endParaRPr>
                    </a:p>
                  </a:txBody>
                  <a:tcPr/>
                </a:tc>
                <a:tc>
                  <a:txBody>
                    <a:bodyPr/>
                    <a:lstStyle/>
                    <a:p>
                      <a:r>
                        <a:rPr lang="en-US" sz="1400" dirty="0">
                          <a:solidFill>
                            <a:srgbClr val="FF0000"/>
                          </a:solidFill>
                        </a:rPr>
                        <a:t>AMP frame to solicit a response from non-AP AMP STAs either during random access or scheduled access.</a:t>
                      </a:r>
                      <a:endParaRPr lang="en-SG" sz="1400" dirty="0">
                        <a:solidFill>
                          <a:srgbClr val="FF0000"/>
                        </a:solidFill>
                      </a:endParaRPr>
                    </a:p>
                  </a:txBody>
                  <a:tcPr/>
                </a:tc>
                <a:extLst>
                  <a:ext uri="{0D108BD9-81ED-4DB2-BD59-A6C34878D82A}">
                    <a16:rowId xmlns:a16="http://schemas.microsoft.com/office/drawing/2014/main" val="4262112429"/>
                  </a:ext>
                </a:extLst>
              </a:tr>
              <a:tr h="370840">
                <a:tc>
                  <a:txBody>
                    <a:bodyPr/>
                    <a:lstStyle/>
                    <a:p>
                      <a:r>
                        <a:rPr lang="en-US" sz="1400" dirty="0">
                          <a:solidFill>
                            <a:schemeClr val="tx1"/>
                          </a:solidFill>
                        </a:rPr>
                        <a:t>1</a:t>
                      </a:r>
                      <a:endParaRPr lang="en-SG" sz="1400" dirty="0">
                        <a:solidFill>
                          <a:schemeClr val="tx1"/>
                        </a:solidFill>
                      </a:endParaRPr>
                    </a:p>
                  </a:txBody>
                  <a:tcPr/>
                </a:tc>
                <a:tc>
                  <a:txBody>
                    <a:bodyPr/>
                    <a:lstStyle/>
                    <a:p>
                      <a:r>
                        <a:rPr lang="en-US" sz="1400" dirty="0">
                          <a:solidFill>
                            <a:schemeClr val="tx1"/>
                          </a:solidFill>
                        </a:rPr>
                        <a:t>AMP RFID</a:t>
                      </a:r>
                      <a:endParaRPr lang="en-SG" sz="1400" dirty="0">
                        <a:solidFill>
                          <a:schemeClr val="tx1"/>
                        </a:solidFill>
                      </a:endParaRPr>
                    </a:p>
                  </a:txBody>
                  <a:tcPr/>
                </a:tc>
                <a:tc>
                  <a:txBody>
                    <a:bodyPr/>
                    <a:lstStyle/>
                    <a:p>
                      <a:r>
                        <a:rPr lang="en-US" sz="1400" dirty="0">
                          <a:solidFill>
                            <a:schemeClr val="tx1"/>
                          </a:solidFill>
                        </a:rPr>
                        <a:t>AMP frames used to encapsulate AMP RFID commands</a:t>
                      </a:r>
                      <a:endParaRPr lang="en-SG" sz="1400" dirty="0">
                        <a:solidFill>
                          <a:schemeClr val="tx1"/>
                        </a:solidFill>
                      </a:endParaRPr>
                    </a:p>
                  </a:txBody>
                  <a:tcPr/>
                </a:tc>
                <a:extLst>
                  <a:ext uri="{0D108BD9-81ED-4DB2-BD59-A6C34878D82A}">
                    <a16:rowId xmlns:a16="http://schemas.microsoft.com/office/drawing/2014/main" val="4111913859"/>
                  </a:ext>
                </a:extLst>
              </a:tr>
              <a:tr h="370840">
                <a:tc>
                  <a:txBody>
                    <a:bodyPr/>
                    <a:lstStyle/>
                    <a:p>
                      <a:r>
                        <a:rPr lang="en-US" sz="1400" dirty="0"/>
                        <a:t>2 – 15</a:t>
                      </a:r>
                      <a:endParaRPr lang="en-SG" sz="1400" dirty="0"/>
                    </a:p>
                  </a:txBody>
                  <a:tcPr/>
                </a:tc>
                <a:tc>
                  <a:txBody>
                    <a:bodyPr/>
                    <a:lstStyle/>
                    <a:p>
                      <a:r>
                        <a:rPr lang="en-US" sz="1400" dirty="0"/>
                        <a:t>-</a:t>
                      </a:r>
                      <a:endParaRPr lang="en-SG" sz="1400" dirty="0"/>
                    </a:p>
                  </a:txBody>
                  <a:tcPr/>
                </a:tc>
                <a:tc>
                  <a:txBody>
                    <a:bodyPr/>
                    <a:lstStyle/>
                    <a:p>
                      <a:r>
                        <a:rPr lang="en-US" sz="1400" dirty="0"/>
                        <a:t>Reserved</a:t>
                      </a:r>
                      <a:endParaRPr lang="en-SG" sz="1400" dirty="0"/>
                    </a:p>
                  </a:txBody>
                  <a:tcPr/>
                </a:tc>
                <a:extLst>
                  <a:ext uri="{0D108BD9-81ED-4DB2-BD59-A6C34878D82A}">
                    <a16:rowId xmlns:a16="http://schemas.microsoft.com/office/drawing/2014/main" val="2917563482"/>
                  </a:ext>
                </a:extLst>
              </a:tr>
            </a:tbl>
          </a:graphicData>
        </a:graphic>
      </p:graphicFrame>
      <p:sp>
        <p:nvSpPr>
          <p:cNvPr id="8" name="TextBox 7">
            <a:extLst>
              <a:ext uri="{FF2B5EF4-FFF2-40B4-BE49-F238E27FC236}">
                <a16:creationId xmlns:a16="http://schemas.microsoft.com/office/drawing/2014/main" id="{18F32816-A83E-45DC-8D4B-96892F91F32F}"/>
              </a:ext>
            </a:extLst>
          </p:cNvPr>
          <p:cNvSpPr txBox="1"/>
          <p:nvPr/>
        </p:nvSpPr>
        <p:spPr>
          <a:xfrm>
            <a:off x="5663952" y="3790781"/>
            <a:ext cx="6361383" cy="646331"/>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2000" b="0" i="0" u="none" strike="noStrike" kern="1200" cap="none" spc="0" normalizeH="0" baseline="0" noProof="0" dirty="0">
                <a:ln>
                  <a:noFill/>
                </a:ln>
                <a:solidFill>
                  <a:srgbClr val="000000"/>
                </a:solidFill>
                <a:effectLst/>
                <a:uLnTx/>
                <a:uFillTx/>
                <a:latin typeface="Arial"/>
                <a:ea typeface="ＭＳ Ｐゴシック"/>
              </a:rPr>
              <a:t>One AMP Frame Type (AMP Trigger) is used to initiate time-slot based channel access</a:t>
            </a:r>
            <a:endParaRPr kumimoji="0" lang="en-US" sz="2800" b="1"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3833960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AMP Trigger frame</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923330"/>
          </a:xfrm>
          <a:prstGeom prst="rect">
            <a:avLst/>
          </a:prstGeom>
          <a:noFill/>
        </p:spPr>
        <p:txBody>
          <a:bodyPr vert="horz" wrap="square" rtlCol="0">
            <a:spAutoFit/>
          </a:bodyPr>
          <a:lstStyle/>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r>
              <a:rPr kumimoji="0" lang="en-US" sz="2000" b="0" i="0" u="none" strike="noStrike" kern="1200" cap="none" spc="0" normalizeH="0" baseline="0" noProof="0" dirty="0">
                <a:ln>
                  <a:noFill/>
                </a:ln>
                <a:solidFill>
                  <a:srgbClr val="000000"/>
                </a:solidFill>
                <a:effectLst/>
                <a:uLnTx/>
                <a:uFillTx/>
                <a:latin typeface="Arial"/>
                <a:ea typeface="ＭＳ Ｐゴシック"/>
              </a:rPr>
              <a:t>The parameters to be carried in the AMP Trigger frame will be different for random access and scheduled access. In order to keep the frames compact, we propose to define different sub-types of the AMP Trigger frame, e.g., AMP Poll for random access and AMP Request for scheduled access.</a:t>
            </a:r>
            <a:endParaRPr kumimoji="0" lang="en-US" sz="2800" b="1" i="0" u="none" strike="noStrike" kern="1200" cap="none" spc="0" normalizeH="0" baseline="0" noProof="0" dirty="0">
              <a:ln>
                <a:noFill/>
              </a:ln>
              <a:solidFill>
                <a:srgbClr val="000000"/>
              </a:solidFill>
              <a:effectLst/>
              <a:uLnTx/>
              <a:uFillTx/>
              <a:latin typeface="Arial"/>
              <a:ea typeface="ＭＳ Ｐゴシック"/>
            </a:endParaRPr>
          </a:p>
        </p:txBody>
      </p:sp>
      <p:pic>
        <p:nvPicPr>
          <p:cNvPr id="7" name="pic">
            <a:extLst>
              <a:ext uri="{FF2B5EF4-FFF2-40B4-BE49-F238E27FC236}">
                <a16:creationId xmlns:a16="http://schemas.microsoft.com/office/drawing/2014/main" id="{C8FAE02A-81D4-4AFC-989D-7CE16AD876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46362" y="2191351"/>
            <a:ext cx="10486142" cy="4310140"/>
          </a:xfrm>
          <a:prstGeom prst="rect">
            <a:avLst/>
          </a:prstGeom>
        </p:spPr>
      </p:pic>
    </p:spTree>
    <p:extLst>
      <p:ext uri="{BB962C8B-B14F-4D97-AF65-F5344CB8AC3E}">
        <p14:creationId xmlns:p14="http://schemas.microsoft.com/office/powerpoint/2010/main" val="3718913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Summary</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4351961"/>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endParaRPr lang="en-US" sz="2400" dirty="0">
              <a:solidFill>
                <a:srgbClr val="000000"/>
              </a:solidFill>
              <a:latin typeface="Arial"/>
              <a:ea typeface="ＭＳ Ｐゴシック"/>
            </a:endParaRP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800" dirty="0">
                <a:solidFill>
                  <a:schemeClr val="tx1"/>
                </a:solidFill>
                <a:latin typeface="Arial"/>
                <a:ea typeface="ＭＳ Ｐゴシック"/>
              </a:rPr>
              <a:t>We discussed the details of the time-slot based channel access for active TX AMP STAs and propose:</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Arial"/>
                <a:ea typeface="ＭＳ Ｐゴシック"/>
              </a:rPr>
              <a:t>The time-slot based channel access </a:t>
            </a:r>
            <a:r>
              <a:rPr lang="en-US" sz="2400" dirty="0">
                <a:solidFill>
                  <a:srgbClr val="000000"/>
                </a:solidFill>
                <a:latin typeface="Arial"/>
                <a:ea typeface="ＭＳ Ｐゴシック"/>
              </a:rPr>
              <a:t>may be based on random access or scheduled access.</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We propose to use an AMP DL PPDU without an AMP-Data field as the Slot Sync to indicate the start of the a time-slot.</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We propose to define different sub-types of the AMP Trigger frame, e.g., AMP Poll for random access and AMP Request for scheduled access.</a:t>
            </a:r>
          </a:p>
          <a:p>
            <a:pPr marL="457200" indent="-457200" defTabSz="1187323" eaLnBrk="1" fontAlgn="auto" hangingPunct="1">
              <a:lnSpc>
                <a:spcPct val="90000"/>
              </a:lnSpc>
              <a:spcBef>
                <a:spcPts val="1200"/>
              </a:spcBef>
              <a:spcAft>
                <a:spcPts val="0"/>
              </a:spcAft>
              <a:buFont typeface="+mj-lt"/>
              <a:buAutoNum type="arabicPeriod"/>
              <a:tabLst>
                <a:tab pos="1207937" algn="ctr"/>
              </a:tabLst>
            </a:pPr>
            <a:endParaRPr lang="en-US" sz="2800" b="1" dirty="0">
              <a:solidFill>
                <a:schemeClr val="tx1"/>
              </a:solidFill>
              <a:latin typeface="Arial"/>
              <a:ea typeface="ＭＳ Ｐゴシック"/>
            </a:endParaRPr>
          </a:p>
        </p:txBody>
      </p:sp>
    </p:spTree>
    <p:extLst>
      <p:ext uri="{BB962C8B-B14F-4D97-AF65-F5344CB8AC3E}">
        <p14:creationId xmlns:p14="http://schemas.microsoft.com/office/powerpoint/2010/main" val="6909140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114311</TotalTime>
  <Words>959</Words>
  <Application>Microsoft Office PowerPoint</Application>
  <PresentationFormat>Widescreen</PresentationFormat>
  <Paragraphs>87</Paragraphs>
  <Slides>12</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 Unicode MS</vt:lpstr>
      <vt:lpstr>Microsoft YaHei</vt:lpstr>
      <vt:lpstr>MS PGothic</vt:lpstr>
      <vt:lpstr>MS PGothic</vt:lpstr>
      <vt:lpstr>Arial</vt:lpstr>
      <vt:lpstr>Times New Roman</vt:lpstr>
      <vt:lpstr>Wingdings</vt:lpstr>
      <vt:lpstr>Office Theme</vt:lpstr>
      <vt:lpstr>1_Office Theme</vt:lpstr>
      <vt:lpstr>PowerPoint Presentation</vt:lpstr>
      <vt:lpstr>Recap: Time-slot based random access</vt:lpstr>
      <vt:lpstr>Time-slot based channel access </vt:lpstr>
      <vt:lpstr>Time-slot based random access </vt:lpstr>
      <vt:lpstr>Time-slot based scheduled access </vt:lpstr>
      <vt:lpstr>Slot Sync</vt:lpstr>
      <vt:lpstr>AMP frame</vt:lpstr>
      <vt:lpstr>AMP Trigger frame</vt:lpstr>
      <vt:lpstr>Summary</vt:lpstr>
      <vt:lpstr>SP 1</vt:lpstr>
      <vt:lpstr>SP 2</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811</cp:revision>
  <cp:lastPrinted>2000-03-07T00:55:37Z</cp:lastPrinted>
  <dcterms:created xsi:type="dcterms:W3CDTF">2016-01-17T22:48:36Z</dcterms:created>
  <dcterms:modified xsi:type="dcterms:W3CDTF">2025-01-13T00:38:43Z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(3)eS6sNnofml1dVCkvlcCiRAgcFgKnWCz/rmn5jTaeDneINF4AKEd56hMS2aW5kLBc61+1BijI
YC+zAgyaLoZi4/RQ0TjRF8pME5M92vJzkk/bffVgWQa8qS+2Z+9GE0Kc0XX5T8jxezsYK8ae
MDp0/iu8iXxU8mTmRlYILYW1QHolJtemNceLeGvBVSIVdbhVA/XiRcubt9Re7e7tO2MjCFbz
sPP2KMRoIyqgesw912</vt:lpwstr>
  </property>
  <property fmtid="{D5CDD505-2E9C-101B-9397-08002B2CF9AE}" pid="3" name="_2015_ms_pID_7253431">
    <vt:lpwstr>50gStCmKmGSMzMQki1k6ornyKYwTGNlndVM0nsjVwSVScrMh/oL0S+
+J81AWexoCvpFpGQRa9wYvVacePbiKO3/doOKbYQ7p5gW+kGqPKv+Zd0s0+I6/hZxMcHjwLf
MO43bZFJviaoAbNbQ8I5S/aBvRLM/3MmzGdXXut0M2fUFyY3u3DkPgBUMO5qgCnVnsF8a5aS
e4NHqrYzUFTIVPyA3oGgkeTj4JtR+28n2fNW</vt:lpwstr>
  </property>
  <property fmtid="{D5CDD505-2E9C-101B-9397-08002B2CF9AE}" pid="4" name="_2015_ms_pID_7253432">
    <vt:lpwstr>VQ==</vt:lpwstr>
  </property>
</Properties>
</file>