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828" r:id="rId2"/>
  </p:sldMasterIdLst>
  <p:notesMasterIdLst>
    <p:notesMasterId r:id="rId17"/>
  </p:notesMasterIdLst>
  <p:sldIdLst>
    <p:sldId id="363" r:id="rId3"/>
    <p:sldId id="2480" r:id="rId4"/>
    <p:sldId id="2470" r:id="rId5"/>
    <p:sldId id="2484" r:id="rId6"/>
    <p:sldId id="2481" r:id="rId7"/>
    <p:sldId id="2483" r:id="rId8"/>
    <p:sldId id="2485" r:id="rId9"/>
    <p:sldId id="2482" r:id="rId10"/>
    <p:sldId id="2487" r:id="rId11"/>
    <p:sldId id="2489" r:id="rId12"/>
    <p:sldId id="2488" r:id="rId13"/>
    <p:sldId id="2486" r:id="rId14"/>
    <p:sldId id="2467" r:id="rId15"/>
    <p:sldId id="2460" r:id="rId16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5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150" autoAdjust="0"/>
  </p:normalViewPr>
  <p:slideViewPr>
    <p:cSldViewPr>
      <p:cViewPr varScale="1">
        <p:scale>
          <a:sx n="113" d="100"/>
          <a:sy n="113" d="100"/>
        </p:scale>
        <p:origin x="75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919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8523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574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0930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716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185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413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514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802.11-25/0045r0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January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802.11-25/0045r0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January 2025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217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375070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1415480" y="615636"/>
            <a:ext cx="9289032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Channel access for Backscatter non-AP AMP STAs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10 January 2025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RFID frame - 2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1953328" cy="14650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link timing parameters can be omitted if they are tied to related AMP PHY parameters and the frame can be made very compact (for example with just a Frame Type field to differentiate from other AMP frames =&gt; AMP RFID frames are only 4 bits larger than the encapsulated UHF commands).</a:t>
            </a:r>
            <a:endParaRPr lang="en-SG" sz="20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53D1A6-E3F8-4D23-AFA1-147F583E4574}"/>
              </a:ext>
            </a:extLst>
          </p:cNvPr>
          <p:cNvSpPr txBox="1"/>
          <p:nvPr/>
        </p:nvSpPr>
        <p:spPr>
          <a:xfrm>
            <a:off x="5735960" y="3838452"/>
            <a:ext cx="327506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Example frames: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pic>
        <p:nvPicPr>
          <p:cNvPr id="16" name="pic">
            <a:extLst>
              <a:ext uri="{FF2B5EF4-FFF2-40B4-BE49-F238E27FC236}">
                <a16:creationId xmlns:a16="http://schemas.microsoft.com/office/drawing/2014/main" id="{E741B653-8A91-4DEC-8789-D4A60FF9B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2713953"/>
            <a:ext cx="2970000" cy="1720000"/>
          </a:xfrm>
          <a:prstGeom prst="rect">
            <a:avLst/>
          </a:prstGeom>
        </p:spPr>
      </p:pic>
      <p:pic>
        <p:nvPicPr>
          <p:cNvPr id="17" name="pic">
            <a:extLst>
              <a:ext uri="{FF2B5EF4-FFF2-40B4-BE49-F238E27FC236}">
                <a16:creationId xmlns:a16="http://schemas.microsoft.com/office/drawing/2014/main" id="{BB65653E-EBF3-4C60-BF85-75F15A9ECE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2024" y="4488953"/>
            <a:ext cx="2320000" cy="1600000"/>
          </a:xfrm>
          <a:prstGeom prst="rect">
            <a:avLst/>
          </a:prstGeom>
        </p:spPr>
      </p:pic>
      <p:pic>
        <p:nvPicPr>
          <p:cNvPr id="19" name="pic">
            <a:extLst>
              <a:ext uri="{FF2B5EF4-FFF2-40B4-BE49-F238E27FC236}">
                <a16:creationId xmlns:a16="http://schemas.microsoft.com/office/drawing/2014/main" id="{9A348D58-7BD2-4476-858C-C1AE3B4892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52093" y="4433953"/>
            <a:ext cx="2330000" cy="17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6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Slot Sync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Instead of the </a:t>
            </a:r>
            <a:r>
              <a:rPr lang="en-US" sz="2000" i="1" dirty="0" err="1">
                <a:solidFill>
                  <a:srgbClr val="000000"/>
                </a:solidFill>
                <a:latin typeface="Arial"/>
                <a:ea typeface="ＭＳ Ｐゴシック"/>
              </a:rPr>
              <a:t>QueryRep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 UHF command, 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n AMP Reader transmits a Slot Sync (to get the non-AP AMP STAs to decrement the slot counter). If there is no response in a time-slot, the AMP Reader may transmit the Slot Sync earlier to indicate an early start of the next time-slot.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C7C74-FB9F-49B0-B09B-5AE4C9E7FCDB}"/>
              </a:ext>
            </a:extLst>
          </p:cNvPr>
          <p:cNvSpPr txBox="1"/>
          <p:nvPr/>
        </p:nvSpPr>
        <p:spPr>
          <a:xfrm>
            <a:off x="3937" y="2265604"/>
            <a:ext cx="11996719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1207937" algn="ctr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To save air-time overhead, the Slot Sync should be as compact as possible. A unique AMP-SYNC sequence could be designed to be used as the Slot Sync.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956078-C068-47D9-A64A-CA23563D4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2" y="3284984"/>
            <a:ext cx="117348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76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36317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We proposed that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logical interface of the UHF protocol is reused for backscatter non-AP AMP STAs (using 802.11 frames that encapsulates UHF commands).</a:t>
            </a:r>
          </a:p>
          <a:p>
            <a:pPr marL="1200150" lvl="1" indent="-4572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Some optimization may be made to improve the air-time efficiency.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We also discuss some relevant details of the UHF RFID standard, specifically the link timing related aspects.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We also discussed a potential format for AMP frames and proposed that one AMP Frame Type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(AMP RFID)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 is used to encapsulate the UHF Commands.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An AMP RFID frame carries the UHF command in the Frame Body field and may also include parameters required to compute the link timing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730851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367485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the 11bp SFD: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11bp shall reuse a sub-set of the logical interface of the UHF RFID Standard for backscattering communication. </a:t>
            </a:r>
          </a:p>
          <a:p>
            <a:pPr marL="627063" indent="-2794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Applicable UHF commands are encapsulated in 802.11 frames.</a:t>
            </a:r>
          </a:p>
          <a:p>
            <a:pPr marL="627063" indent="-2794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Applicable to both mono-static &amp; bi-static backscattering.</a:t>
            </a:r>
          </a:p>
          <a:p>
            <a:pPr marL="627063" indent="-2794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sub-set of the logical interface to be reused is TBD.</a:t>
            </a:r>
          </a:p>
          <a:p>
            <a:pPr marL="627063" indent="-2794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627063" indent="-2794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NOTE – The logical interface of the UHF RFID Standard is defined by the EPC® Radio-Frequency Identity Generation-2 UHF RFID Standard.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31885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[1] 24/0836r0, Thoughts on AMP RFID tags 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[2] 24/1805r0, AMP time-based channel access discussion (Rojan Chitrakar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[3] EPC® Radio-Frequency Identity Generation-2 UHF RFID Standard V3.0 (GS1)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[4] 24/722r0, Introduction to passive sub-1GHz RFID systems (Franz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Amtmann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[5] 24/1811r0, Frame format discussion (Liwen Chu et. al.)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[6] 11-24/1537r2, Wireless connectivity challenges for AMP only IoT devices under 802.11 specification (Solomon Trainin)</a:t>
            </a: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">
            <a:extLst>
              <a:ext uri="{FF2B5EF4-FFF2-40B4-BE49-F238E27FC236}">
                <a16:creationId xmlns:a16="http://schemas.microsoft.com/office/drawing/2014/main" id="{7848A44D-6050-42D1-99F5-E5CE09937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94498" y="1268760"/>
            <a:ext cx="7759697" cy="5151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Recap: Channel Access for Backscatter AMP tags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19336" y="1268760"/>
            <a:ext cx="4275162" cy="529375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[4] Provides a very good summary of the UHF RFID protocol.</a:t>
            </a:r>
          </a:p>
          <a:p>
            <a:pPr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In [1], [2] we shared that for backscatter AMP tags, </a:t>
            </a: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/>
              </a:rPr>
              <a:t>the channel access protocol can be much simplified by reusing the logical interface of the UHF RFID Standard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[3]: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AMP frames from the AMP Reader encapsulates UHF commands.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AMP tags process the UHF commands and respond as per logical interface specified by the UHF RFID standard [3].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Some optimization may be made to improve the air-time efficiency: e.g., the </a:t>
            </a:r>
            <a:r>
              <a:rPr lang="en-US" sz="1600" i="1" dirty="0" err="1">
                <a:solidFill>
                  <a:srgbClr val="000000"/>
                </a:solidFill>
                <a:latin typeface="Arial"/>
                <a:ea typeface="ＭＳ Ｐゴシック"/>
              </a:rPr>
              <a:t>QueryRep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 UHF command may be replaced by a shorter transmission (Slot SYNC) instead of being encapsulated within a AMP frame.</a:t>
            </a:r>
          </a:p>
          <a:p>
            <a:pPr marL="28575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/>
              </a:rPr>
              <a:t>In this contribution, we will discuss some relevant details of the UHF RFID standard.</a:t>
            </a:r>
          </a:p>
        </p:txBody>
      </p:sp>
    </p:spTree>
    <p:extLst>
      <p:ext uri="{BB962C8B-B14F-4D97-AF65-F5344CB8AC3E}">
        <p14:creationId xmlns:p14="http://schemas.microsoft.com/office/powerpoint/2010/main" val="215742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Logical Interface of the UHF RFID Standard [3], [4] - 1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8279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The logical interface between an Interrogator and a Tag may be viewed as the lowest level in the data link layer of a layered network communication system. The logical interface defines Tag memory, flags, states, selection, inventory, and access. [3]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Sessions and flags: 1) Inventoried flags for S0, S1, S2, S3 sessions; 2) Selected flag (</a:t>
            </a:r>
            <a:r>
              <a:rPr lang="en-US" sz="1400" b="1" dirty="0">
                <a:solidFill>
                  <a:schemeClr val="tx1"/>
                </a:solidFill>
                <a:latin typeface="Arial"/>
                <a:ea typeface="ＭＳ Ｐゴシック"/>
              </a:rPr>
              <a:t>SL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BDCE56-6577-4C31-AB8F-F0B8EDCDDCA8}"/>
              </a:ext>
            </a:extLst>
          </p:cNvPr>
          <p:cNvSpPr txBox="1"/>
          <p:nvPr/>
        </p:nvSpPr>
        <p:spPr>
          <a:xfrm>
            <a:off x="-750" y="2332004"/>
            <a:ext cx="13773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Memory Bank</a:t>
            </a:r>
            <a:endParaRPr lang="en-SG" sz="1600" u="sng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1EB4B85-56D8-47C8-A0C6-3EBA61C908EC}"/>
              </a:ext>
            </a:extLst>
          </p:cNvPr>
          <p:cNvGrpSpPr/>
          <p:nvPr/>
        </p:nvGrpSpPr>
        <p:grpSpPr>
          <a:xfrm>
            <a:off x="57755" y="2658534"/>
            <a:ext cx="4317436" cy="2466050"/>
            <a:chOff x="970924" y="3212976"/>
            <a:chExt cx="4317436" cy="246605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0E80C87-ADDC-48A6-8C98-861BF34A0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1860" y="4431251"/>
              <a:ext cx="2476500" cy="124777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6C87C67-3FDF-4C9E-AF0B-05763998B4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924" y="3212976"/>
              <a:ext cx="1866900" cy="156210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5CA9D71-C674-4583-8A50-7D0D9E4F856F}"/>
              </a:ext>
            </a:extLst>
          </p:cNvPr>
          <p:cNvSpPr txBox="1"/>
          <p:nvPr/>
        </p:nvSpPr>
        <p:spPr>
          <a:xfrm>
            <a:off x="4295800" y="2150650"/>
            <a:ext cx="1090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Tag States:</a:t>
            </a:r>
            <a:endParaRPr lang="en-SG" sz="1600" u="sng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7FE07D-A71C-484F-8436-973DF0244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291" y="2147094"/>
            <a:ext cx="5174205" cy="417839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45799BF-6663-4CCB-87F2-DE1A3F275A82}"/>
              </a:ext>
            </a:extLst>
          </p:cNvPr>
          <p:cNvSpPr/>
          <p:nvPr/>
        </p:nvSpPr>
        <p:spPr bwMode="auto">
          <a:xfrm>
            <a:off x="47328" y="3212976"/>
            <a:ext cx="1877327" cy="66383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62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Logical Interface of the UHF RFID Standard [3], [4] - 2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6840760" cy="40380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3 sets of Interrogator Commands are defined:</a:t>
            </a: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Select commands: the select command set comprises </a:t>
            </a:r>
            <a:r>
              <a:rPr lang="en-US" sz="1400" i="1" dirty="0">
                <a:solidFill>
                  <a:srgbClr val="FF0000"/>
                </a:solidFill>
                <a:latin typeface="Arial"/>
                <a:ea typeface="ＭＳ Ｐゴシック"/>
              </a:rPr>
              <a:t>Select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and 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Challenge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Inventory commands: The inventory command set comprises </a:t>
            </a:r>
            <a:r>
              <a:rPr lang="en-US" sz="1400" i="1" dirty="0">
                <a:solidFill>
                  <a:srgbClr val="FF0000"/>
                </a:solidFill>
                <a:latin typeface="Arial"/>
                <a:ea typeface="ＭＳ Ｐゴシック"/>
              </a:rPr>
              <a:t>Query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QueryX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QueryY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rgbClr val="FF0000"/>
                </a:solidFill>
                <a:latin typeface="Arial"/>
                <a:ea typeface="ＭＳ Ｐゴシック"/>
              </a:rPr>
              <a:t>QueryAdjust</a:t>
            </a:r>
            <a:r>
              <a:rPr lang="en-US" sz="1400" i="1" dirty="0">
                <a:solidFill>
                  <a:srgbClr val="FF0000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rgbClr val="FF0000"/>
                </a:solidFill>
                <a:latin typeface="Arial"/>
                <a:ea typeface="ＭＳ Ｐゴシック"/>
              </a:rPr>
              <a:t>QueryRep</a:t>
            </a:r>
            <a:r>
              <a:rPr lang="en-US" sz="1400" i="1" dirty="0">
                <a:solidFill>
                  <a:srgbClr val="FF0000"/>
                </a:solidFill>
                <a:latin typeface="Arial"/>
                <a:ea typeface="ＭＳ Ｐゴシック"/>
              </a:rPr>
              <a:t>, ACK, and NAK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Access commands: The access command set comprises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Req_RN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Read,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ReadVar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Write, Lock, Kill, Access,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BlockWrite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BlockErase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BlockPermalock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Authenticate,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ReadBuffer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SecureComm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AuthComm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KeyUpdate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Untraceable,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FileOpen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FileList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FilePrivilege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FileSetup</a:t>
            </a:r>
            <a:r>
              <a:rPr lang="en-US" sz="1400" i="1" dirty="0">
                <a:solidFill>
                  <a:schemeClr val="tx1"/>
                </a:solidFill>
                <a:latin typeface="Arial"/>
                <a:ea typeface="ＭＳ Ｐゴシック"/>
              </a:rPr>
              <a:t>, and </a:t>
            </a:r>
            <a:r>
              <a:rPr lang="en-US" sz="1400" i="1" dirty="0" err="1">
                <a:solidFill>
                  <a:schemeClr val="tx1"/>
                </a:solidFill>
                <a:latin typeface="Arial"/>
                <a:ea typeface="ＭＳ Ｐゴシック"/>
              </a:rPr>
              <a:t>TagPrivilege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Tag replies are defined for some commands. E.g.,:</a:t>
            </a: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Tag reply to a Query command:</a:t>
            </a: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endParaRPr lang="en-US" sz="14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endParaRPr lang="en-US" sz="14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627063" lvl="1" indent="-2286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Tag reply to a </a:t>
            </a:r>
            <a:r>
              <a:rPr lang="en-US" sz="1400" dirty="0" err="1">
                <a:solidFill>
                  <a:schemeClr val="tx1"/>
                </a:solidFill>
                <a:latin typeface="Arial"/>
                <a:ea typeface="ＭＳ Ｐゴシック"/>
              </a:rPr>
              <a:t>Req_RN</a:t>
            </a:r>
            <a:r>
              <a:rPr lang="en-US" sz="1400" dirty="0">
                <a:solidFill>
                  <a:schemeClr val="tx1"/>
                </a:solidFill>
                <a:latin typeface="Arial"/>
                <a:ea typeface="ＭＳ Ｐゴシック"/>
              </a:rPr>
              <a:t> command: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6A002F-C8C7-4B93-9781-BE4B4133D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129" y="1149202"/>
            <a:ext cx="4608512" cy="53224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E04AF2-D713-4BED-B011-86D80496C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708" y="4128446"/>
            <a:ext cx="1866900" cy="762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CA9C45-61BF-4419-8E28-7322CEFEC0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600" y="5377693"/>
            <a:ext cx="4086225" cy="7905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0F29DA3-9284-432D-A367-B2DE1A305C0C}"/>
              </a:ext>
            </a:extLst>
          </p:cNvPr>
          <p:cNvSpPr/>
          <p:nvPr/>
        </p:nvSpPr>
        <p:spPr bwMode="auto">
          <a:xfrm>
            <a:off x="7248129" y="1322731"/>
            <a:ext cx="2520279" cy="160221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0E9FDB-7C41-467B-A2B5-116F58B4C2AC}"/>
              </a:ext>
            </a:extLst>
          </p:cNvPr>
          <p:cNvSpPr/>
          <p:nvPr/>
        </p:nvSpPr>
        <p:spPr bwMode="auto">
          <a:xfrm>
            <a:off x="7248129" y="3356992"/>
            <a:ext cx="2520279" cy="23406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52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Link Timings in UHF RFID Standard [3] - 1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78384" y="1132730"/>
            <a:ext cx="11994280" cy="30008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500" dirty="0">
                <a:solidFill>
                  <a:schemeClr val="tx1"/>
                </a:solidFill>
                <a:latin typeface="Arial"/>
                <a:ea typeface="ＭＳ Ｐゴシック"/>
              </a:rPr>
              <a:t>The Physical interface of the UHF RFID standard defines timing requirements (Table 6-16) that tags and interrogators need to meet.</a:t>
            </a:r>
            <a:endParaRPr lang="en-US" sz="15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FF6E7F-2A89-4C21-8E8B-CDF03FCD9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058" y="1427481"/>
            <a:ext cx="5144758" cy="49906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D4E18AA-9153-4CF6-9E0C-E8F7BBCB0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50" y="1452469"/>
            <a:ext cx="5274568" cy="499060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AF43C8D-B0D8-4AEC-B068-50330E3D1F99}"/>
              </a:ext>
            </a:extLst>
          </p:cNvPr>
          <p:cNvSpPr/>
          <p:nvPr/>
        </p:nvSpPr>
        <p:spPr bwMode="auto">
          <a:xfrm>
            <a:off x="6816080" y="1556792"/>
            <a:ext cx="5034970" cy="14401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81305F-B344-4B91-8D97-835E4DBE1D29}"/>
              </a:ext>
            </a:extLst>
          </p:cNvPr>
          <p:cNvSpPr/>
          <p:nvPr/>
        </p:nvSpPr>
        <p:spPr bwMode="auto">
          <a:xfrm>
            <a:off x="6816080" y="3291702"/>
            <a:ext cx="5034970" cy="26962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321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696AC42-7B98-4A27-86E4-4ED612749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389" y="1570044"/>
            <a:ext cx="5516091" cy="16989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Link Timings in UHF RFID Standard [3] - 2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5112568" cy="172970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Some of the link timing requirements are tied to the tag’s state transitions. E.g.,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</a:t>
            </a:r>
            <a:r>
              <a:rPr lang="en-US" sz="1600" baseline="-25000" dirty="0">
                <a:solidFill>
                  <a:schemeClr val="tx1"/>
                </a:solidFill>
                <a:latin typeface="Arial"/>
                <a:ea typeface="ＭＳ Ｐゴシック"/>
              </a:rPr>
              <a:t>1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timings:</a:t>
            </a:r>
          </a:p>
          <a:p>
            <a:pPr marL="285750" lvl="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If the reader doesn’t get an response within T</a:t>
            </a:r>
            <a:r>
              <a:rPr lang="en-US" sz="1600" baseline="-25000" dirty="0">
                <a:solidFill>
                  <a:schemeClr val="tx1"/>
                </a:solidFill>
                <a:latin typeface="Arial"/>
                <a:ea typeface="ＭＳ Ｐゴシック"/>
              </a:rPr>
              <a:t>1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, the reader assumes that there is no reply and may transmit another command (e.g., </a:t>
            </a:r>
            <a:r>
              <a:rPr lang="en-US" sz="1600" i="1" dirty="0" err="1">
                <a:solidFill>
                  <a:schemeClr val="tx1"/>
                </a:solidFill>
                <a:latin typeface="Arial"/>
                <a:ea typeface="ＭＳ Ｐゴシック"/>
              </a:rPr>
              <a:t>QueryRep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1AECBA-F3A1-4EC4-834D-23D19B3FC9A2}"/>
              </a:ext>
            </a:extLst>
          </p:cNvPr>
          <p:cNvSpPr txBox="1"/>
          <p:nvPr/>
        </p:nvSpPr>
        <p:spPr>
          <a:xfrm>
            <a:off x="167814" y="3625059"/>
            <a:ext cx="5024824" cy="135421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arenR" startAt="2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T2 timings: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For a tag in the reply or acknowledged states, if T</a:t>
            </a:r>
            <a:r>
              <a:rPr lang="en-US" sz="1600" baseline="-25000" dirty="0">
                <a:solidFill>
                  <a:schemeClr val="tx1"/>
                </a:solidFill>
                <a:latin typeface="Arial"/>
                <a:ea typeface="ＭＳ Ｐゴシック"/>
              </a:rPr>
              <a:t>2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expires without the Tag receiving a valid command, the tag shall transition to the arbitrate state.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1A5BFC-C431-416C-99A1-1621F4102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955" y="675125"/>
            <a:ext cx="1640717" cy="57273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7C3650-8DAE-4282-900A-81F64F3F78F9}"/>
              </a:ext>
            </a:extLst>
          </p:cNvPr>
          <p:cNvSpPr txBox="1"/>
          <p:nvPr/>
        </p:nvSpPr>
        <p:spPr>
          <a:xfrm>
            <a:off x="135072" y="5394033"/>
            <a:ext cx="9536219" cy="5355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85750" lvl="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This implies that the backscatter non-AP AMP STAs need to be aware of the various link timings.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54ED47E-85E2-49B5-807B-14BFF6EC3561}"/>
              </a:ext>
            </a:extLst>
          </p:cNvPr>
          <p:cNvGrpSpPr/>
          <p:nvPr/>
        </p:nvGrpSpPr>
        <p:grpSpPr>
          <a:xfrm>
            <a:off x="5039384" y="3429000"/>
            <a:ext cx="4631907" cy="1914080"/>
            <a:chOff x="5039384" y="3429000"/>
            <a:chExt cx="4631907" cy="191408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1C7A141-A636-4D98-82E9-B6A7976AE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9384" y="3429000"/>
              <a:ext cx="4631907" cy="191408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B4E4A1-C37D-4852-A8B7-2C54EC6714AE}"/>
                </a:ext>
              </a:extLst>
            </p:cNvPr>
            <p:cNvSpPr/>
            <p:nvPr/>
          </p:nvSpPr>
          <p:spPr bwMode="auto">
            <a:xfrm>
              <a:off x="8411151" y="4952593"/>
              <a:ext cx="277137" cy="276607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EAF834A-3856-4EBA-931E-997FDC804F80}"/>
                </a:ext>
              </a:extLst>
            </p:cNvPr>
            <p:cNvSpPr/>
            <p:nvPr/>
          </p:nvSpPr>
          <p:spPr bwMode="auto">
            <a:xfrm>
              <a:off x="7416220" y="4910047"/>
              <a:ext cx="407972" cy="276607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SG" sz="12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614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DF21C65-5F0D-4092-BA74-9B9B17B1C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713" y="2420888"/>
            <a:ext cx="6644034" cy="40120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Link Timings in UHF RFID Standard [3] - 3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128650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The UHF link timings are expressed in terms of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and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Arial"/>
                <a:ea typeface="ＭＳ Ｐゴシック"/>
              </a:rPr>
              <a:t>pri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Arial"/>
                <a:ea typeface="ＭＳ Ｐゴシック"/>
              </a:rPr>
              <a:t>pri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is the T=&gt;R link period (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Tpri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= 1 / BLF =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/DR).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160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For UHF tags,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and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are signaled by the Reader either in the R=&gt;T Preamble or the R=&gt;T Frame-Sync, while DR (Divide Ratio) is signaled in the </a:t>
            </a:r>
            <a:r>
              <a:rPr lang="en-US" sz="1600" i="1" dirty="0">
                <a:solidFill>
                  <a:schemeClr val="tx1"/>
                </a:solidFill>
                <a:latin typeface="Arial"/>
                <a:ea typeface="ＭＳ Ｐゴシック"/>
              </a:rPr>
              <a:t>Query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or </a:t>
            </a:r>
            <a:r>
              <a:rPr lang="en-US" sz="1600" i="1" dirty="0" err="1">
                <a:solidFill>
                  <a:schemeClr val="tx1"/>
                </a:solidFill>
                <a:latin typeface="Arial"/>
                <a:ea typeface="ＭＳ Ｐゴシック"/>
              </a:rPr>
              <a:t>QueryX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UHF command.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1AECBA-F3A1-4EC4-834D-23D19B3FC9A2}"/>
              </a:ext>
            </a:extLst>
          </p:cNvPr>
          <p:cNvSpPr txBox="1"/>
          <p:nvPr/>
        </p:nvSpPr>
        <p:spPr>
          <a:xfrm>
            <a:off x="47328" y="2801286"/>
            <a:ext cx="5472608" cy="261610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However, preamble of the downlink control signal for backscatter non-AP AMP STAs are not expected to signal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 and </a:t>
            </a:r>
            <a:r>
              <a:rPr lang="en-US" sz="1600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16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285750" lvl="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=&gt; Link timing information (e.g., </a:t>
            </a:r>
            <a:r>
              <a:rPr lang="en-US" sz="1600" b="1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 and </a:t>
            </a:r>
            <a:r>
              <a:rPr lang="en-US" sz="1600" b="1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) may need to be carried in the DL control frame for backscatter non-AP AMP STAs. </a:t>
            </a:r>
          </a:p>
          <a:p>
            <a:pPr marL="285750" lvl="0" indent="-28575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600" b="1" dirty="0">
                <a:solidFill>
                  <a:schemeClr val="tx1"/>
                </a:solidFill>
                <a:latin typeface="Arial"/>
                <a:ea typeface="ＭＳ Ｐゴシック"/>
              </a:rPr>
              <a:t>Alternatively, the link timing parameters may be tied to related AMP PHY parameters (e.g., UL data rate, DL data rate etc.) or fixed by the AMP standard.</a:t>
            </a:r>
          </a:p>
        </p:txBody>
      </p:sp>
    </p:spTree>
    <p:extLst>
      <p:ext uri="{BB962C8B-B14F-4D97-AF65-F5344CB8AC3E}">
        <p14:creationId xmlns:p14="http://schemas.microsoft.com/office/powerpoint/2010/main" val="124319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">
            <a:extLst>
              <a:ext uri="{FF2B5EF4-FFF2-40B4-BE49-F238E27FC236}">
                <a16:creationId xmlns:a16="http://schemas.microsoft.com/office/drawing/2014/main" id="{F32F60A0-24DD-4054-891F-D8E42165D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6309" y="2006695"/>
            <a:ext cx="7082448" cy="30884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frame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Similar to the views expressed in [5], [6], we propose that AMP frame be designed similar to WUR frames, but only carrying the absolutely essential fields.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72AF3F-FB9E-4AA8-9980-4E76E5BF5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941457"/>
              </p:ext>
            </p:extLst>
          </p:nvPr>
        </p:nvGraphicFramePr>
        <p:xfrm>
          <a:off x="5807969" y="4149080"/>
          <a:ext cx="5753870" cy="199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123388102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43857241"/>
                    </a:ext>
                  </a:extLst>
                </a:gridCol>
                <a:gridCol w="3377607">
                  <a:extLst>
                    <a:ext uri="{9D8B030D-6E8A-4147-A177-3AD203B41FA5}">
                      <a16:colId xmlns:a16="http://schemas.microsoft.com/office/drawing/2014/main" val="3002592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Frame Type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235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AMP Trigger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AMP frame to solicit a response from non-AP AMP STAs either during random access or scheduled access.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112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AMP RFID</a:t>
                      </a:r>
                      <a:endParaRPr lang="en-SG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AMP frames used to encapsulate AMP RFID commands</a:t>
                      </a:r>
                      <a:endParaRPr lang="en-SG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913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 – 15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56348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8F32816-A83E-45DC-8D4B-96892F91F32F}"/>
              </a:ext>
            </a:extLst>
          </p:cNvPr>
          <p:cNvSpPr txBox="1"/>
          <p:nvPr/>
        </p:nvSpPr>
        <p:spPr>
          <a:xfrm>
            <a:off x="5207224" y="3108681"/>
            <a:ext cx="693744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One AMP Frame Type (AMP RFID) is used to encapsulate the UHF Commands.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3396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AMP RFID frame - 1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8640960" cy="174201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AMP RFID frame carries the UHF command in the Frame Body field and optionally includes the Link Timing Parameters field to signal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and if applicable, the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can be expressed in terms of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to save bits.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TRcal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RTcal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 * </a:t>
            </a:r>
            <a:r>
              <a:rPr lang="en-US" sz="2000" dirty="0" err="1">
                <a:solidFill>
                  <a:schemeClr val="tx1"/>
                </a:solidFill>
                <a:latin typeface="Arial"/>
                <a:ea typeface="ＭＳ Ｐゴシック"/>
              </a:rPr>
              <a:t>TRcal_factor</a:t>
            </a: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pic>
        <p:nvPicPr>
          <p:cNvPr id="10" name="pic">
            <a:extLst>
              <a:ext uri="{FF2B5EF4-FFF2-40B4-BE49-F238E27FC236}">
                <a16:creationId xmlns:a16="http://schemas.microsoft.com/office/drawing/2014/main" id="{EB5746AE-6716-451A-A637-02E566F69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939" y="2668021"/>
            <a:ext cx="8219231" cy="2880320"/>
          </a:xfrm>
          <a:prstGeom prst="rect">
            <a:avLst/>
          </a:prstGeom>
        </p:spPr>
      </p:pic>
      <p:pic>
        <p:nvPicPr>
          <p:cNvPr id="11" name="pic">
            <a:extLst>
              <a:ext uri="{FF2B5EF4-FFF2-40B4-BE49-F238E27FC236}">
                <a16:creationId xmlns:a16="http://schemas.microsoft.com/office/drawing/2014/main" id="{CC6967EF-5249-4172-97B3-A48FEFF34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04312" y="1218213"/>
            <a:ext cx="3138389" cy="2448272"/>
          </a:xfrm>
          <a:prstGeom prst="rect">
            <a:avLst/>
          </a:prstGeom>
        </p:spPr>
      </p:pic>
      <p:pic>
        <p:nvPicPr>
          <p:cNvPr id="13" name="pic">
            <a:extLst>
              <a:ext uri="{FF2B5EF4-FFF2-40B4-BE49-F238E27FC236}">
                <a16:creationId xmlns:a16="http://schemas.microsoft.com/office/drawing/2014/main" id="{00BCF0B6-AF77-4B03-AE78-274D7957E0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5518" y="3789040"/>
            <a:ext cx="3019154" cy="258089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353D1A6-E3F8-4D23-AFA1-147F583E4574}"/>
              </a:ext>
            </a:extLst>
          </p:cNvPr>
          <p:cNvSpPr txBox="1"/>
          <p:nvPr/>
        </p:nvSpPr>
        <p:spPr>
          <a:xfrm>
            <a:off x="8760296" y="778497"/>
            <a:ext cx="3275064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Example frames:</a:t>
            </a:r>
            <a:endParaRPr lang="en-US" sz="2800" b="1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FBFC1C-1FC2-4AC4-A2FC-4739CBD87B92}"/>
              </a:ext>
            </a:extLst>
          </p:cNvPr>
          <p:cNvSpPr/>
          <p:nvPr/>
        </p:nvSpPr>
        <p:spPr>
          <a:xfrm>
            <a:off x="191344" y="5801923"/>
            <a:ext cx="609600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Arial"/>
                <a:ea typeface="ＭＳ Ｐゴシック"/>
              </a:rPr>
              <a:t>The link timing parameters can be omitted if they are tied to related AMP PHY parameters.</a:t>
            </a:r>
            <a:endParaRPr lang="en-SG" sz="2000" dirty="0">
              <a:solidFill>
                <a:schemeClr val="tx1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9153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114624</TotalTime>
  <Words>1370</Words>
  <Application>Microsoft Office PowerPoint</Application>
  <PresentationFormat>Widescreen</PresentationFormat>
  <Paragraphs>115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Microsoft YaHei</vt:lpstr>
      <vt:lpstr>MS PGothic</vt:lpstr>
      <vt:lpstr>MS PGothic</vt:lpstr>
      <vt:lpstr>Arial</vt:lpstr>
      <vt:lpstr>Times New Roman</vt:lpstr>
      <vt:lpstr>Wingdings</vt:lpstr>
      <vt:lpstr>Office Theme</vt:lpstr>
      <vt:lpstr>1_Office Theme</vt:lpstr>
      <vt:lpstr>PowerPoint Presentation</vt:lpstr>
      <vt:lpstr>Recap: Channel Access for Backscatter AMP tags</vt:lpstr>
      <vt:lpstr>Logical Interface of the UHF RFID Standard [3], [4] - 1</vt:lpstr>
      <vt:lpstr>Logical Interface of the UHF RFID Standard [3], [4] - 2</vt:lpstr>
      <vt:lpstr>Link Timings in UHF RFID Standard [3] - 1</vt:lpstr>
      <vt:lpstr>Link Timings in UHF RFID Standard [3] - 2</vt:lpstr>
      <vt:lpstr>Link Timings in UHF RFID Standard [3] - 3</vt:lpstr>
      <vt:lpstr>AMP frame</vt:lpstr>
      <vt:lpstr>AMP RFID frame - 1</vt:lpstr>
      <vt:lpstr>AMP RFID frame - 2</vt:lpstr>
      <vt:lpstr>Slot Sync</vt:lpstr>
      <vt:lpstr>Summary</vt:lpstr>
      <vt:lpstr>SP 1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821</cp:revision>
  <cp:lastPrinted>2000-03-07T00:55:37Z</cp:lastPrinted>
  <dcterms:created xsi:type="dcterms:W3CDTF">2016-01-17T22:48:36Z</dcterms:created>
  <dcterms:modified xsi:type="dcterms:W3CDTF">2025-01-10T07:35:08Z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(3)eS6sNnofml1dVCkvlcCiRAgcFgKnWCz/rmn5jTaeDneINF4AKEd56hMS2aW5kLBc61+1BijI
YC+zAgyaLoZi4/RQ0TjRF8pME5M92vJzkk/bffVgWQa8qS+2Z+9GE0Kc0XX5T8jxezsYK8ae
MDp0/iu8iXxU8mTmRlYILYW1QHolJtemNceLeGvBVSIVdbhVA/XiRcubt9Re7e7tO2MjCFbz
sPP2KMRoIyqgesw912</vt:lpwstr>
  </property>
  <property fmtid="{D5CDD505-2E9C-101B-9397-08002B2CF9AE}" pid="3" name="_2015_ms_pID_7253431">
    <vt:lpwstr>50gStCmKmGSMzMQki1k6ornyKYwTGNlndVM0nsjVwSVScrMh/oL0S+
+J81AWexoCvpFpGQRa9wYvVacePbiKO3/doOKbYQ7p5gW+kGqPKv+Zd0s0+I6/hZxMcHjwLf
MO43bZFJviaoAbNbQ8I5S/aBvRLM/3MmzGdXXut0M2fUFyY3u3DkPgBUMO5qgCnVnsF8a5aS
e4NHqrYzUFTIVPyA3oGgkeTj4JtR+28n2fNW</vt:lpwstr>
  </property>
  <property fmtid="{D5CDD505-2E9C-101B-9397-08002B2CF9AE}" pid="4" name="_2015_ms_pID_7253432">
    <vt:lpwstr>VQ==</vt:lpwstr>
  </property>
</Properties>
</file>