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7" r:id="rId3"/>
    <p:sldId id="629" r:id="rId4"/>
    <p:sldId id="602" r:id="rId5"/>
    <p:sldId id="642" r:id="rId6"/>
    <p:sldId id="638" r:id="rId7"/>
    <p:sldId id="649" r:id="rId8"/>
    <p:sldId id="639" r:id="rId9"/>
    <p:sldId id="640" r:id="rId10"/>
    <p:sldId id="641" r:id="rId11"/>
    <p:sldId id="643" r:id="rId12"/>
    <p:sldId id="646" r:id="rId13"/>
    <p:sldId id="647" r:id="rId14"/>
    <p:sldId id="648" r:id="rId15"/>
    <p:sldId id="599" r:id="rId16"/>
    <p:sldId id="636" r:id="rId17"/>
    <p:sldId id="50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66" d="100"/>
          <a:sy n="66" d="100"/>
        </p:scale>
        <p:origin x="12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5525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2950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11832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5760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6663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9326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3398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6649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122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1491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1320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CDM access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405369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Case 1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2 Users transmit CDM code on the same resource. 2 codes are aligned in the beginning of transmission.  Channel D, 1000ppm.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Equal or non-equal receiving power at the AP side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6084851-E8E1-41EA-BC46-6412F81A5738}"/>
              </a:ext>
            </a:extLst>
          </p:cNvPr>
          <p:cNvSpPr txBox="1"/>
          <p:nvPr/>
        </p:nvSpPr>
        <p:spPr>
          <a:xfrm>
            <a:off x="977222" y="5296698"/>
            <a:ext cx="2781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/>
              <a:t>2 AMP STAs,  equal power</a:t>
            </a:r>
            <a:endParaRPr lang="zh-CN" altLang="en-US" sz="180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BE7F8A39-3980-4E24-B1E9-A812A512CC5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43200"/>
            <a:ext cx="3333079" cy="2500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0147F66-7E39-4ED3-B3EE-1124BAF06D1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445" y="2743200"/>
            <a:ext cx="3246755" cy="255349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A7B2D6C5-16A0-4E2F-89E9-BA558477ED33}"/>
              </a:ext>
            </a:extLst>
          </p:cNvPr>
          <p:cNvSpPr txBox="1"/>
          <p:nvPr/>
        </p:nvSpPr>
        <p:spPr>
          <a:xfrm>
            <a:off x="4918104" y="5283078"/>
            <a:ext cx="3071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/>
              <a:t>2 AMP STAs, 10dB power difference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5942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Case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09550" y="1319212"/>
            <a:ext cx="84963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 CDM codes are not synchronous at the beginning and there is a 2us mis-alignment (Corresponding to 1 chip and 40 sampling points) between the 2 CDM sequence, </a:t>
            </a:r>
            <a:r>
              <a:rPr lang="en-US" altLang="zh-CN" sz="2000" dirty="0">
                <a:cs typeface="Times New Roman" panose="02020603050405020304" pitchFamily="18" charset="0"/>
              </a:rPr>
              <a:t>Channel D, 1000ppm.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4FA637D-E77D-4ACA-BD5B-EE3A5CD2D23B}"/>
              </a:ext>
            </a:extLst>
          </p:cNvPr>
          <p:cNvSpPr txBox="1"/>
          <p:nvPr/>
        </p:nvSpPr>
        <p:spPr>
          <a:xfrm>
            <a:off x="1190288" y="5678269"/>
            <a:ext cx="2781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/>
              <a:t>2 AMP STAs,  Aligned</a:t>
            </a:r>
            <a:endParaRPr lang="zh-CN" altLang="en-US" sz="18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E8E476C-2C15-4D07-A4CB-DB98CC85D0BA}"/>
              </a:ext>
            </a:extLst>
          </p:cNvPr>
          <p:cNvSpPr txBox="1"/>
          <p:nvPr/>
        </p:nvSpPr>
        <p:spPr>
          <a:xfrm>
            <a:off x="5172412" y="5678269"/>
            <a:ext cx="2781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/>
              <a:t>2 AMP STAs,  2us timing misalignment</a:t>
            </a:r>
            <a:endParaRPr lang="zh-CN" altLang="en-US" sz="180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EBE22E90-5D2E-4855-AF47-999FC06B927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46" y="2461272"/>
            <a:ext cx="3780154" cy="2879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24A64C6A-E6B6-47F3-BBCC-4DE47A42303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045" y="2501681"/>
            <a:ext cx="3780155" cy="28790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227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Comparison of CDM codes and RN16(1)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3793940-72A6-4EF8-AE87-AF9698A0CEA9}"/>
              </a:ext>
            </a:extLst>
          </p:cNvPr>
          <p:cNvSpPr/>
          <p:nvPr/>
        </p:nvSpPr>
        <p:spPr>
          <a:xfrm>
            <a:off x="114300" y="1325972"/>
            <a:ext cx="84963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RN16 is used as access code in RFID. It is fragile in case of collision and channel fading.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Under the same situation, CDM code is better than RN16.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When the receiving power from multiple AMP STAs has similar power, CDM codes with similar power outperforms RN16 based on the simulations.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When the receiving power from multiple AMP STAs are different (e.g. 10dB difference)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RN16, at most one RN16 may be decoded correctly and the other will fail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CDMA, at least one CDMA code can be correctly decoded and there is probability to correctly decode another one.  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85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Comparison of CDM codes and RN16(2)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3793940-72A6-4EF8-AE87-AF9698A0CEA9}"/>
              </a:ext>
            </a:extLst>
          </p:cNvPr>
          <p:cNvSpPr/>
          <p:nvPr/>
        </p:nvSpPr>
        <p:spPr>
          <a:xfrm>
            <a:off x="114300" y="1325972"/>
            <a:ext cx="84963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When RN16 from multiple AMP STAs collides on the same resources, and the receiving power from multiple AMP STAs are similar, RN16 from all the AMP STAs can’t be decoded.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C1CB541F-4D26-4D3E-B688-102EF06601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2362200"/>
            <a:ext cx="4804984" cy="3603739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5303B92F-1493-44B6-9004-7F347DEFD7E8}"/>
              </a:ext>
            </a:extLst>
          </p:cNvPr>
          <p:cNvSpPr txBox="1"/>
          <p:nvPr/>
        </p:nvSpPr>
        <p:spPr>
          <a:xfrm>
            <a:off x="2199481" y="6036010"/>
            <a:ext cx="5351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/>
              <a:t>Decoding performance of RN16 when there is collision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73233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Observations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3793940-72A6-4EF8-AE87-AF9698A0CEA9}"/>
              </a:ext>
            </a:extLst>
          </p:cNvPr>
          <p:cNvSpPr/>
          <p:nvPr/>
        </p:nvSpPr>
        <p:spPr>
          <a:xfrm>
            <a:off x="114300" y="1325972"/>
            <a:ext cx="84963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Based on the simulation results, the following can be observed: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There is obvious advantage of CDM access code than RN16, when there is collision on the same access resource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With proper selection of the CDM codes (e.g. use big cyclic shift),  the impact from synchronization error can be easily handled, at least for active AMP device, with a clock accuracy of 1000ppm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highlight>
                <a:srgbClr val="FFFF00"/>
              </a:highlight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0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93926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CDM access is discussed and its feasibility and the advantage over RN16-like message is analyzed.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Based on the discussion, it is proposed to support CDM access code for at least active AMP device.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CDM access is supported for active AMP STA.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altLang="zh-CN" dirty="0"/>
              <a:t>IEEE 802.11-24/0826r0, Energy balance of the state-based AMP station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Specification for RFID Air Interface Protocol for Communications at 860 MHz – 960 MHz </a:t>
            </a:r>
          </a:p>
          <a:p>
            <a:pPr>
              <a:buFont typeface="+mj-lt"/>
              <a:buAutoNum type="arabicPeriod"/>
            </a:pPr>
            <a:r>
              <a:rPr lang="en-GB" altLang="zh-CN" dirty="0"/>
              <a:t>IEEE 802.11-23/0436r0 Technical Report on support of AMP IoT devices in WLAN</a:t>
            </a:r>
            <a:r>
              <a:rPr lang="en-US" altLang="zh-CN" dirty="0"/>
              <a:t> 	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802.11-24/1501r0  </a:t>
            </a:r>
            <a:r>
              <a:rPr lang="en-US" altLang="zh-CN" dirty="0"/>
              <a:t>Multiple Access for AMP IoT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802.11-24/1776r0 </a:t>
            </a:r>
            <a:r>
              <a:rPr lang="en-US" altLang="zh-CN" dirty="0"/>
              <a:t>Multiple access mechanisms for AMP</a:t>
            </a:r>
          </a:p>
          <a:p>
            <a:pPr>
              <a:buFont typeface="+mj-lt"/>
              <a:buAutoNum type="arabicPeriod"/>
            </a:pPr>
            <a:r>
              <a:rPr lang="en-SG" altLang="zh-CN" dirty="0"/>
              <a:t>IEEE 802.11-24/1780r0  </a:t>
            </a:r>
            <a:r>
              <a:rPr lang="en-US" altLang="zh-CN" dirty="0"/>
              <a:t>Further Discussion on AMP PPDU Design</a:t>
            </a:r>
            <a:endParaRPr lang="en-GB" altLang="zh-CN" dirty="0"/>
          </a:p>
          <a:p>
            <a:pPr lvl="0">
              <a:buFont typeface="+mj-lt"/>
              <a:buAutoNum type="arabicPeriod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Jan.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CDM access procedure for </a:t>
            </a:r>
            <a:r>
              <a:rPr lang="en-US" altLang="zh-CN" dirty="0">
                <a:cs typeface="Times New Roman" panose="02020603050405020304" pitchFamily="18" charset="0"/>
              </a:rPr>
              <a:t>AMP IoT</a:t>
            </a:r>
            <a:r>
              <a:rPr lang="en-GB" altLang="zh-CN" dirty="0"/>
              <a:t>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CDM access is able to provide more access opportunities compared without CDM(e.g. only use TDM and/or FDM).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RFID, slot-aloha is used as the access procedure.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access timing is fully provided/controlled by the interrogator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RFID device determines whether to access based on the its random number and the control of Query/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QueryRep</a:t>
            </a:r>
            <a:r>
              <a:rPr lang="en-US" altLang="zh-CN" sz="1800" dirty="0">
                <a:cs typeface="Times New Roman" panose="02020603050405020304" pitchFamily="18" charset="0"/>
              </a:rPr>
              <a:t>  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RN16 is the 1</a:t>
            </a:r>
            <a:r>
              <a:rPr lang="en-US" altLang="zh-CN" sz="1800" baseline="30000" dirty="0">
                <a:cs typeface="Times New Roman" panose="02020603050405020304" pitchFamily="18" charset="0"/>
              </a:rPr>
              <a:t>st</a:t>
            </a:r>
            <a:r>
              <a:rPr lang="en-US" altLang="zh-CN" sz="1800" dirty="0">
                <a:cs typeface="Times New Roman" panose="02020603050405020304" pitchFamily="18" charset="0"/>
              </a:rPr>
              <a:t> message that RFID device send to the interrogator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When there are collisions among RFID tags,  RN16 can not be correctly decoded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914400" lvl="3" algn="ctr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914400" lvl="3" algn="ctr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Figure: slot-Aloha in RFID[2] </a:t>
            </a:r>
            <a:endParaRPr lang="en-US" altLang="zh-CN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Background(1)</a:t>
            </a:r>
            <a:endParaRPr lang="aa-ET" sz="2600" kern="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E941EEA-1471-4197-ADF4-DF2F353525A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83820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369332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Background(2)[1]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46856" y="1134507"/>
            <a:ext cx="8516144" cy="48782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As discussed in [3], one of the most important scenarios is where there are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large number </a:t>
            </a:r>
            <a:r>
              <a:rPr lang="en-US" altLang="zh-CN" sz="2000" dirty="0">
                <a:cs typeface="Times New Roman" panose="02020603050405020304" pitchFamily="18" charset="0"/>
              </a:rPr>
              <a:t>of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800" dirty="0">
                <a:cs typeface="Times New Roman" panose="02020603050405020304" pitchFamily="18" charset="0"/>
              </a:rPr>
              <a:t>E.g. in logistics and warehouse scenarios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800" dirty="0">
                <a:cs typeface="Times New Roman" panose="02020603050405020304" pitchFamily="18" charset="0"/>
              </a:rPr>
              <a:t>E.g. sensors in smart manufacturing scenario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 In many of the concerned use cases as in [3], the purpose of AMP communication is to poll AMP data (e.g. sensor data, EPC code etc.).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ID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may be unknown </a:t>
            </a:r>
            <a:r>
              <a:rPr lang="en-US" altLang="zh-CN" sz="2000" dirty="0">
                <a:cs typeface="Times New Roman" panose="02020603050405020304" pitchFamily="18" charset="0"/>
              </a:rPr>
              <a:t>by the AP in these use cases. When an AMP device is trying to access the system, fast identification of an AMP device is very important.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AMP system shall be able to provide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sufficient access opportunities </a:t>
            </a:r>
            <a:r>
              <a:rPr lang="en-US" altLang="zh-CN" sz="2000" dirty="0">
                <a:cs typeface="Times New Roman" panose="02020603050405020304" pitchFamily="18" charset="0"/>
              </a:rPr>
              <a:t>in order to reduce collisions and speedy the access process.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[4], multiple access for AMP was discussed, we propose to study TDM, FDM and CDM. In[5], we will further discuss TDM and FDM for AMP. 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   In this submission, CDM access for AMP will be discussed.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2202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Access procedure with CDM codes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CDM code will be the first message from AMP device when it is triggered/polled.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When CDM code is detected by AP, this CDM code can be used to identify AMP device for the consequent communication.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Since the AMP device is identified, the following transmission can be scheduled by  AP thus there will be no collision any more.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                    Figure 1 Triggered  CDM codes from multiple AMP STAs</a:t>
            </a:r>
            <a:r>
              <a:rPr lang="en-US" altLang="zh-CN" sz="2000" dirty="0">
                <a:highlight>
                  <a:srgbClr val="00FF00"/>
                </a:highlight>
                <a:cs typeface="Times New Roman" panose="02020603050405020304" pitchFamily="18" charset="0"/>
              </a:rPr>
              <a:t>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EAA922E-7B37-4B45-9D88-F4AFAEE1A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581400"/>
            <a:ext cx="4953000" cy="195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33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Feasibility of supporting CDM access for AMP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9915" y="1066800"/>
            <a:ext cx="8496300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Although with low complexity, AMP device is able to generate CDM code.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As discussed in [6], OOK waveform is proposed as the uplink waveform. There are candidate binary CDM codes (e.g. m/Gold sequence) that can work in conjunction with OOK.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Impact of non-ideal factors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Synchronization error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CDM sequence from different AMP devices may be </a:t>
            </a:r>
            <a:r>
              <a:rPr lang="en-US" altLang="zh-CN" sz="1600" dirty="0">
                <a:solidFill>
                  <a:srgbClr val="0000FF"/>
                </a:solidFill>
                <a:cs typeface="Times New Roman" panose="02020603050405020304" pitchFamily="18" charset="0"/>
              </a:rPr>
              <a:t>not synchronous at the beginning</a:t>
            </a:r>
            <a:r>
              <a:rPr lang="en-US" altLang="zh-CN" sz="1600" dirty="0">
                <a:cs typeface="Times New Roman" panose="02020603050405020304" pitchFamily="18" charset="0"/>
              </a:rPr>
              <a:t> of transmission due to </a:t>
            </a:r>
            <a:r>
              <a:rPr lang="en-US" altLang="zh-CN" sz="1600" dirty="0">
                <a:solidFill>
                  <a:srgbClr val="0000FF"/>
                </a:solidFill>
                <a:cs typeface="Times New Roman" panose="02020603050405020304" pitchFamily="18" charset="0"/>
              </a:rPr>
              <a:t>different distance from the AP or different clock drifting time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Analysis: </a:t>
            </a: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coverage of one AMP AP will be 10m~20m, so the RTT(Round Trip Time) is only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0.067us~0.133 us</a:t>
            </a: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For active device with clock accuracy of 1000ppm, the max drifting time after a time duration of 2ms is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2us</a:t>
            </a:r>
            <a:r>
              <a:rPr lang="en-US" altLang="zh-CN" sz="2000" dirty="0">
                <a:cs typeface="Times New Roman" panose="02020603050405020304" pitchFamily="18" charset="0"/>
              </a:rPr>
              <a:t>. 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60F3577-5F5E-4BFF-8EA4-1A5FAA360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3733800"/>
            <a:ext cx="5638800" cy="83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9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Feasibility of supporting CDM access for AMP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9915" y="1066800"/>
            <a:ext cx="8496300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Although with low complexity, AMP device is able to generate CDM code.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As discussed in [6], OOK waveform is proposed as the uplink waveform. There are candidate binary CDM codes (e.g. m/Gold sequence) that can work in conjunction with OOK.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Impact of non-ideal factors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Synchronization error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CDM sequence from different AMP devices may be </a:t>
            </a:r>
            <a:r>
              <a:rPr lang="en-US" altLang="zh-CN" sz="1600" dirty="0">
                <a:solidFill>
                  <a:srgbClr val="0000FF"/>
                </a:solidFill>
                <a:cs typeface="Times New Roman" panose="02020603050405020304" pitchFamily="18" charset="0"/>
              </a:rPr>
              <a:t>not synchronous at the beginning</a:t>
            </a:r>
            <a:r>
              <a:rPr lang="en-US" altLang="zh-CN" sz="1600" dirty="0">
                <a:cs typeface="Times New Roman" panose="02020603050405020304" pitchFamily="18" charset="0"/>
              </a:rPr>
              <a:t> of transmission due to </a:t>
            </a:r>
            <a:r>
              <a:rPr lang="en-US" altLang="zh-CN" sz="1600" dirty="0">
                <a:solidFill>
                  <a:srgbClr val="0000FF"/>
                </a:solidFill>
                <a:cs typeface="Times New Roman" panose="02020603050405020304" pitchFamily="18" charset="0"/>
              </a:rPr>
              <a:t>different distance from the AP or different clock drifting time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Clock drifting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00FF"/>
                </a:solidFill>
                <a:cs typeface="Times New Roman" panose="02020603050405020304" pitchFamily="18" charset="0"/>
              </a:rPr>
              <a:t>During the transmission</a:t>
            </a:r>
            <a:r>
              <a:rPr lang="en-US" altLang="zh-CN" sz="1600" dirty="0">
                <a:cs typeface="Times New Roman" panose="02020603050405020304" pitchFamily="18" charset="0"/>
              </a:rPr>
              <a:t>, the relative distance of two CDM sequence may change due to different clock drifting rate of different AMP devices.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60F3577-5F5E-4BFF-8EA4-1A5FAA360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3895871"/>
            <a:ext cx="5638800" cy="835941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F0DCCB55-B4E8-41EA-AF07-D2D6F5379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7592" y="5492013"/>
            <a:ext cx="5638800" cy="83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64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Exemplary CDM Code for AMP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90500" y="1705957"/>
            <a:ext cx="529590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Both M sequence and gold sequence are </a:t>
            </a:r>
            <a:r>
              <a:rPr lang="en-US" altLang="zh-CN" sz="2000" dirty="0">
                <a:solidFill>
                  <a:schemeClr val="accent2"/>
                </a:solidFill>
                <a:cs typeface="Times New Roman" panose="02020603050405020304" pitchFamily="18" charset="0"/>
              </a:rPr>
              <a:t>binary sequences</a:t>
            </a:r>
            <a:r>
              <a:rPr lang="en-US" altLang="zh-CN" sz="2000" dirty="0">
                <a:cs typeface="Times New Roman" panose="02020603050405020304" pitchFamily="18" charset="0"/>
              </a:rPr>
              <a:t>. AMP device is able to generate m or gold sequence with low-complexity implementation.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M  or Gold sequence can be </a:t>
            </a:r>
            <a:r>
              <a:rPr lang="en-US" altLang="zh-CN" sz="2000" dirty="0">
                <a:solidFill>
                  <a:schemeClr val="accent2"/>
                </a:solidFill>
                <a:cs typeface="Times New Roman" panose="02020603050405020304" pitchFamily="18" charset="0"/>
              </a:rPr>
              <a:t>generated with OOK waveform   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Both m sequence and Gold sequence have good auto-correlation and cross-correlation.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Sufficient number of sequences can be generated with m sequence/Gold sequence and their cyclic-shift sequences.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A619AC50-1DE6-4D10-9116-B363F09FEA8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043" y="1790700"/>
            <a:ext cx="3246755" cy="327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2C36A3DA-29DD-465E-858B-A176EA7B494E}"/>
              </a:ext>
            </a:extLst>
          </p:cNvPr>
          <p:cNvSpPr txBox="1"/>
          <p:nvPr/>
        </p:nvSpPr>
        <p:spPr>
          <a:xfrm>
            <a:off x="6574614" y="5001005"/>
            <a:ext cx="18835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cs typeface="Times New Roman" panose="02020603050405020304" pitchFamily="18" charset="0"/>
              </a:rPr>
              <a:t>Auto-correlation of M sequence 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0073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assumptions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Jan. 2025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114300" y="1325972"/>
            <a:ext cx="84963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Link level simulations are performed for CDM codes with the following simulation assumptions.</a:t>
            </a:r>
          </a:p>
          <a:p>
            <a:pPr marL="0" lvl="1" algn="ctr">
              <a:spcBef>
                <a:spcPts val="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Table 1: Simulation assumptions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C2B48ABA-D7F3-4366-BF12-5DE1A329F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89038"/>
              </p:ext>
            </p:extLst>
          </p:nvPr>
        </p:nvGraphicFramePr>
        <p:xfrm>
          <a:off x="648526" y="2362200"/>
          <a:ext cx="7846948" cy="40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888">
                  <a:extLst>
                    <a:ext uri="{9D8B030D-6E8A-4147-A177-3AD203B41FA5}">
                      <a16:colId xmlns:a16="http://schemas.microsoft.com/office/drawing/2014/main" val="4215848821"/>
                    </a:ext>
                  </a:extLst>
                </a:gridCol>
                <a:gridCol w="3667060">
                  <a:extLst>
                    <a:ext uri="{9D8B030D-6E8A-4147-A177-3AD203B41FA5}">
                      <a16:colId xmlns:a16="http://schemas.microsoft.com/office/drawing/2014/main" val="1225950313"/>
                    </a:ext>
                  </a:extLst>
                </a:gridCol>
              </a:tblGrid>
              <a:tr h="414962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Parameters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Values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798795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Sequence types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m-sequence</a:t>
                      </a:r>
                      <a:r>
                        <a:rPr lang="en-AU" sz="1800" kern="1200" dirty="0">
                          <a:effectLst/>
                        </a:rPr>
                        <a:t>,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296628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Number of devices / sequences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0144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Channel model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743118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SNR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0.0dB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68067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>
                          <a:effectLst/>
                        </a:rPr>
                        <a:t>Chip duration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2µs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7217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Sampling rate at the AP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20MHz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403106"/>
                  </a:ext>
                </a:extLst>
              </a:tr>
              <a:tr h="35480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Modulation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OOK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8861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Cyclic shift of m- and Gold sequences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10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20969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Sequence length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63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2849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Clock accuracy 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+-1000ppm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225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37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15250</TotalTime>
  <Words>1559</Words>
  <Application>Microsoft Office PowerPoint</Application>
  <PresentationFormat>全屏显示(4:3)</PresentationFormat>
  <Paragraphs>266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ACcord Submission Template</vt:lpstr>
      <vt:lpstr>CDM access for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2322</cp:revision>
  <cp:lastPrinted>1998-02-10T13:28:00Z</cp:lastPrinted>
  <dcterms:created xsi:type="dcterms:W3CDTF">2009-12-02T19:05:00Z</dcterms:created>
  <dcterms:modified xsi:type="dcterms:W3CDTF">2025-01-14T13:15:54Z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