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257" r:id="rId3"/>
    <p:sldId id="585" r:id="rId4"/>
    <p:sldId id="632" r:id="rId5"/>
    <p:sldId id="639" r:id="rId6"/>
    <p:sldId id="634" r:id="rId7"/>
    <p:sldId id="635" r:id="rId8"/>
    <p:sldId id="638" r:id="rId9"/>
    <p:sldId id="629" r:id="rId10"/>
    <p:sldId id="636" r:id="rId11"/>
    <p:sldId id="618" r:id="rId12"/>
    <p:sldId id="637" r:id="rId13"/>
    <p:sldId id="620" r:id="rId14"/>
    <p:sldId id="621" r:id="rId15"/>
    <p:sldId id="500" r:id="rId16"/>
    <p:sldId id="630" r:id="rId17"/>
    <p:sldId id="623" r:id="rId18"/>
    <p:sldId id="627" r:id="rId19"/>
    <p:sldId id="628" r:id="rId20"/>
    <p:sldId id="631" r:id="rId21"/>
    <p:sldId id="642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8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4" autoAdjust="0"/>
    <p:restoredTop sz="86797" autoAdjust="0"/>
  </p:normalViewPr>
  <p:slideViewPr>
    <p:cSldViewPr>
      <p:cViewPr varScale="1">
        <p:scale>
          <a:sx n="115" d="100"/>
          <a:sy n="115" d="100"/>
        </p:scale>
        <p:origin x="110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2844" y="11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A21DBE-EA92-0FA7-B034-13CB505208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7696A6E-A09A-7A4F-CCC1-6616E9D1FF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A7AA8A6-3D65-FE10-7BDC-DA62B92656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75BDCEE-A66E-B7E4-E444-E3F3CEFE96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14452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r>
              <a:rPr lang="en-GB" altLang="zh-CN" dirty="0"/>
              <a:t>Preamble + Sync + excitation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81617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95A679-4D54-E5D8-8C03-717E000A25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0458CB8-23C4-74DD-7916-6BB76C24BE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2E7E81D-85F6-8B41-96F8-84E9AE5C9C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3E66721-AD84-867A-9BAD-5C57124422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98739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2448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38259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3BBE3-CA79-137B-4F76-F2DDEB1E0A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AAEED2-18E3-E982-5871-733BB1C855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87BF0C-0CD4-7FA0-8065-BF0A2D8E43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61E03997-9EC4-1C06-0751-B122F283673B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FCB058-8AF6-BDFA-E818-EBAF8DA5BF40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1B862-B60B-FFA5-B9D7-C7A1A6B13A0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719E9-7BFC-617F-3C81-38F7A45EDC3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3795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979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C053AD-5946-681E-93A1-A01652B68E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D5E761C-A755-188A-ABE0-D4307D785E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D28A04-3B85-E5F4-0F67-D79FC9AB8C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5A1633AC-4D43-326E-D0F8-A0700ED8AAD8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76C6AC-31DB-5363-F6DB-072A08F0B84E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82FB58-56F7-34B0-0979-5C364D0C5F4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3B85F-D5A2-B913-E140-0B64B9A2E7C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019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055358-A31C-6185-129E-EEA915790D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559FB90-6E03-4FAC-5CB8-C23D7DF868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10D308-E725-0B29-F50D-670B307C24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727190A6-C7CE-995B-407A-F4314FC653CC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7AF6E3-B266-7724-6CB3-01FD4F148D80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B771E8-F4C0-6806-AB12-6DAD1A049D1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D80E3A-6AB7-3C33-7DA1-D3F2813BF34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960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802.11-yy/0027r1r0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87BE79-4D1C-FA90-A4E0-3CEFFB776B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C1C68C2-31AF-352F-2363-3C985D89D8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9039680-22AD-4244-3A4F-4D8ACF57AB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D55E85F8-FFC3-EECE-0775-C9BCF70BF25A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AF0E17-C79C-7022-BCB3-673698F23C44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92C1F5-E3E2-6E71-D790-3914E0DE2E3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B99265-45A9-3AF8-18C6-C1925109B18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3702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EE3777-0E59-E2C3-4890-DAFDE7B24A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99436A5-0951-E2AC-176D-C0F3C6058C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3D79549-05F4-C54F-2E28-3FD363BD72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604DA687-7D55-C9E5-67C3-580E3803E531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89F29E-9FDE-149E-E88D-FBB8C3FF751C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D32CCC-5CCD-B6DD-8FD3-C705E323FAC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6BE27-57EA-5FDC-442C-930D1F1DB07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842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D28F1-80A5-2E9A-D7A9-9378755626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498DF9D-6213-BEEB-EAB1-2FF5C91CBEB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EF60574-8ABA-BBEE-2783-CBC2E2109B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37553E0-D855-B0E9-BEB3-2717F95814E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0963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7B8B47-F04C-E28A-39E8-832715AF93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40AF339B-A87B-0D9E-2D4E-EB3E7DFF83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523F172A-F275-B11E-49C1-CC1CEDB164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EE5DF4C-4630-8746-224B-9A5DAFB610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7992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ED6334-ACE3-D9C9-E5E0-E50F6920EF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8328B23-886B-072E-EA4C-986D690277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28843F0-03D6-E027-57AC-EFA21FF41E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C554C44-F348-5C00-9D37-5D7074D808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0391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C27ACC-84D0-C6FE-C7F0-47CA870C63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DFD175C7-BF2C-91A8-7E93-A66DB98304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5CF6C9A5-E3E3-3744-4CAF-8A88FA91FC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9E12381-95E7-710E-A5FA-DF18036327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1406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809287-01DC-A56D-CFA9-64BB7D5A64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90E2E19-CBD1-A4C3-19A1-2E6CBA56B2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6B4F5349-0DB7-9F38-5647-42F9A30B88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98CCCAF-59F0-4826-1B22-87831F6AC0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82787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08217A-5193-A224-67B8-3C9BDC9ACD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39C3BDB-3B1D-C589-D88C-B6FD12AD91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17D4061-FD7C-1E44-0F61-9DCCCC821B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09EF159-A664-46F8-4AD5-DB3EF6383C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7286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AMP PPDU Design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2025-01-13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625958"/>
              </p:ext>
            </p:extLst>
          </p:nvPr>
        </p:nvGraphicFramePr>
        <p:xfrm>
          <a:off x="838200" y="2701138"/>
          <a:ext cx="7886702" cy="26596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Shengjiang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111C38-03EB-0503-2E50-F6EFAD9268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0E41C07C-5029-C430-3419-351D89A2B08D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 Design: SIG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72569AE3-E2E9-5854-B9C6-ACF745C5DC3A}"/>
              </a:ext>
            </a:extLst>
          </p:cNvPr>
          <p:cNvSpPr txBox="1"/>
          <p:nvPr/>
        </p:nvSpPr>
        <p:spPr>
          <a:xfrm>
            <a:off x="696912" y="1282312"/>
            <a:ext cx="7989888" cy="570925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SIG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Length indication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Backscatter indication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Indication of whether this PPDU is to trigger active device or backscattering device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For hybrid deployment, AMP non-AP STA can stop decoding data part to save energy when unsupported mode is indicated to save energy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For backscatter devices, they can assume excitation following DL data and still transmit UL using excitation even without successful decoding of DL data, decouple DL data and UL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CRC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UL configuration n bits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Configure the following UL transmission in followed excitation field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For backscatter devices, they can still transmit UL using excitation even without successful decoding of DL data, decouple DL data and UL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3901AD14-E2E5-3E14-B365-BCCCB223F9B0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8312644D-D819-EFE8-C246-60EC6B77DF9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2CFBA650-8493-97CA-AA4F-B147E7C6252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74ECE7D-BFA7-3DC8-603E-B91A222EE1C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236445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 Design: Additional DL PPDU Format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327782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New DL/UL format needs to be supported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Can be interpreted as UL PPDU from perspectives of other nodes in the same network receiving this PPDU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Assistant node/energizer can send preamble on behalf of the AMP device and then the excitation part to AMP device for backscattering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AMP device can be assumed with energy storage so the excitation part is purely for backscattering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Sync may be needed for AMP devices to know when the backscattering begins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AP has full control of the energizer to avoid misuse of excitation field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450582-2548-9BBA-C097-A6360C655630}"/>
              </a:ext>
            </a:extLst>
          </p:cNvPr>
          <p:cNvSpPr txBox="1"/>
          <p:nvPr/>
        </p:nvSpPr>
        <p:spPr>
          <a:xfrm>
            <a:off x="3974749" y="5410200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D419AD-7436-CF88-7390-0CA07B83275C}"/>
              </a:ext>
            </a:extLst>
          </p:cNvPr>
          <p:cNvSpPr txBox="1"/>
          <p:nvPr/>
        </p:nvSpPr>
        <p:spPr>
          <a:xfrm>
            <a:off x="5486400" y="5735513"/>
            <a:ext cx="1249298" cy="369332"/>
          </a:xfrm>
          <a:prstGeom prst="rect">
            <a:avLst/>
          </a:prstGeom>
          <a:solidFill>
            <a:schemeClr val="bg2">
              <a:alpha val="45000"/>
            </a:schemeClr>
          </a:solidFill>
          <a:ln w="2222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86D6AA-C422-B8D1-0428-8DFE3C287F2D}"/>
              </a:ext>
            </a:extLst>
          </p:cNvPr>
          <p:cNvSpPr txBox="1"/>
          <p:nvPr/>
        </p:nvSpPr>
        <p:spPr>
          <a:xfrm>
            <a:off x="6735698" y="5735513"/>
            <a:ext cx="2004060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pic>
        <p:nvPicPr>
          <p:cNvPr id="2" name="图片 3">
            <a:extLst>
              <a:ext uri="{FF2B5EF4-FFF2-40B4-BE49-F238E27FC236}">
                <a16:creationId xmlns:a16="http://schemas.microsoft.com/office/drawing/2014/main" id="{C1B60131-5CD4-9739-57CB-80CEA81ABF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4599135"/>
            <a:ext cx="1074513" cy="1097375"/>
          </a:xfrm>
          <a:prstGeom prst="rect">
            <a:avLst/>
          </a:prstGeom>
        </p:spPr>
      </p:pic>
      <p:sp>
        <p:nvSpPr>
          <p:cNvPr id="3" name="文本框 10">
            <a:extLst>
              <a:ext uri="{FF2B5EF4-FFF2-40B4-BE49-F238E27FC236}">
                <a16:creationId xmlns:a16="http://schemas.microsoft.com/office/drawing/2014/main" id="{A3AFD8B5-2540-8DDC-404B-7E432111E97A}"/>
              </a:ext>
            </a:extLst>
          </p:cNvPr>
          <p:cNvSpPr txBox="1"/>
          <p:nvPr/>
        </p:nvSpPr>
        <p:spPr>
          <a:xfrm>
            <a:off x="381000" y="4987708"/>
            <a:ext cx="891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AP</a:t>
            </a:r>
          </a:p>
        </p:txBody>
      </p:sp>
      <p:sp>
        <p:nvSpPr>
          <p:cNvPr id="10" name="Free-form: Shape 9">
            <a:extLst>
              <a:ext uri="{FF2B5EF4-FFF2-40B4-BE49-F238E27FC236}">
                <a16:creationId xmlns:a16="http://schemas.microsoft.com/office/drawing/2014/main" id="{2AA24684-4315-EB90-78BF-6E232262140A}"/>
              </a:ext>
            </a:extLst>
          </p:cNvPr>
          <p:cNvSpPr/>
          <p:nvPr/>
        </p:nvSpPr>
        <p:spPr bwMode="auto">
          <a:xfrm>
            <a:off x="2056015" y="4716554"/>
            <a:ext cx="1906385" cy="1520785"/>
          </a:xfrm>
          <a:custGeom>
            <a:avLst/>
            <a:gdLst>
              <a:gd name="connsiteX0" fmla="*/ 0 w 1906385"/>
              <a:gd name="connsiteY0" fmla="*/ 420711 h 1520785"/>
              <a:gd name="connsiteX1" fmla="*/ 554181 w 1906385"/>
              <a:gd name="connsiteY1" fmla="*/ 54951 h 1520785"/>
              <a:gd name="connsiteX2" fmla="*/ 1169323 w 1906385"/>
              <a:gd name="connsiteY2" fmla="*/ 1462573 h 1520785"/>
              <a:gd name="connsiteX3" fmla="*/ 1906385 w 1906385"/>
              <a:gd name="connsiteY3" fmla="*/ 1118981 h 1520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6385" h="1520785">
                <a:moveTo>
                  <a:pt x="0" y="420711"/>
                </a:moveTo>
                <a:cubicBezTo>
                  <a:pt x="179647" y="151009"/>
                  <a:pt x="359294" y="-118693"/>
                  <a:pt x="554181" y="54951"/>
                </a:cubicBezTo>
                <a:cubicBezTo>
                  <a:pt x="749068" y="228595"/>
                  <a:pt x="943956" y="1285235"/>
                  <a:pt x="1169323" y="1462573"/>
                </a:cubicBezTo>
                <a:cubicBezTo>
                  <a:pt x="1394690" y="1639911"/>
                  <a:pt x="1650537" y="1379446"/>
                  <a:pt x="1906385" y="1118981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文本框 10">
            <a:extLst>
              <a:ext uri="{FF2B5EF4-FFF2-40B4-BE49-F238E27FC236}">
                <a16:creationId xmlns:a16="http://schemas.microsoft.com/office/drawing/2014/main" id="{0109399E-2A6C-0392-53F8-6E55A2ECD16D}"/>
              </a:ext>
            </a:extLst>
          </p:cNvPr>
          <p:cNvSpPr txBox="1"/>
          <p:nvPr/>
        </p:nvSpPr>
        <p:spPr>
          <a:xfrm>
            <a:off x="2725552" y="4818431"/>
            <a:ext cx="1236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Control</a:t>
            </a:r>
          </a:p>
        </p:txBody>
      </p:sp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1F4BC28B-8C83-BA27-E9AD-FCE5FE398B4C}"/>
              </a:ext>
            </a:extLst>
          </p:cNvPr>
          <p:cNvCxnSpPr>
            <a:cxnSpLocks/>
            <a:endCxn id="7" idx="0"/>
          </p:cNvCxnSpPr>
          <p:nvPr/>
        </p:nvCxnSpPr>
        <p:spPr bwMode="auto">
          <a:xfrm>
            <a:off x="2438400" y="4716554"/>
            <a:ext cx="5299328" cy="1018959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</p:spTree>
    <p:extLst>
      <p:ext uri="{BB962C8B-B14F-4D97-AF65-F5344CB8AC3E}">
        <p14:creationId xmlns:p14="http://schemas.microsoft.com/office/powerpoint/2010/main" val="226794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B6DB1D-2BA2-2CD6-42FD-82B4A7E5F9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B95D2BE6-9C5D-DD13-38C3-8BDF98AB9F78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UL PPDU Design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653482FC-1371-724E-F4E1-2F3F57A47EE8}"/>
              </a:ext>
            </a:extLst>
          </p:cNvPr>
          <p:cNvSpPr txBox="1"/>
          <p:nvPr/>
        </p:nvSpPr>
        <p:spPr>
          <a:xfrm>
            <a:off x="696912" y="1282312"/>
            <a:ext cx="7989888" cy="504753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Sync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Uniform sync design for backscattering and active Tx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Single sync sequence length can be applied for multiple data rates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SIG might be needed in some cases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AP has no knowledge of UL payload size, FEC if applied, and data rate if autonomously chosen by AMP non-AP devices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Data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Rate: 250kbps, 1Mbps, 2Mbps, 4Mbps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Link budget around 66.5 dB for 4Mbps, still larger than DL link budget [3]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250kbps and 1Mbps for backscatter AMP devices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250kbps-4Mbps for non-backscattering AMP devices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Chip duration can scale with rate, e.g., 0.5, 0.25, 0.125us for 1, 2, 4Mbps with chip level repetition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FEC coding: convolutional coding with coding rate 1/2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Not for backscattering devices due to chip duration limit 2us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Can be done for active Tx with halved chip duration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MSC table can be defined accordingly (w/wo coding)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77B5E52-16A5-DD35-786B-DC1EC4A2A2E9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0BC8DEAA-D67B-319E-B8BB-D435C708C86F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9B494DAA-E741-1A25-6211-996B6B0C47B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2093BE0-E62E-56A6-B187-D1BA0459712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129561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UL PPDU Design: UL PPDU Format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386259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Active Tx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Backscattering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The excitation part should be further defined including at least sync and data for AP reception, i.e., UL.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UL PPDU for backscattering should be defined as follows: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IEEE 802.11bp shall specify, in 2.4 GHz, an AMP UL PPDU for AMP STA supporting backscattering transmission that contains an AMP-UL-Sync field, AMP-UL-SIG field and AMP-UL-Data field.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Note: This UL PPDU is backscattered by AMP device in one excitation field which is contained in a DL PPDU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4EFBC4-4B86-132A-E0A7-105FCA8766A1}"/>
              </a:ext>
            </a:extLst>
          </p:cNvPr>
          <p:cNvSpPr txBox="1"/>
          <p:nvPr/>
        </p:nvSpPr>
        <p:spPr>
          <a:xfrm>
            <a:off x="2824795" y="1614819"/>
            <a:ext cx="1511651" cy="369332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27AD11-4D5D-EA0D-11A0-9552D7128E11}"/>
              </a:ext>
            </a:extLst>
          </p:cNvPr>
          <p:cNvSpPr txBox="1"/>
          <p:nvPr/>
        </p:nvSpPr>
        <p:spPr>
          <a:xfrm>
            <a:off x="4336446" y="1614819"/>
            <a:ext cx="199644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19" name="Speech Bubble: Rectangle 18">
            <a:extLst>
              <a:ext uri="{FF2B5EF4-FFF2-40B4-BE49-F238E27FC236}">
                <a16:creationId xmlns:a16="http://schemas.microsoft.com/office/drawing/2014/main" id="{2E018665-DA1C-35CB-F516-B1407597C6CF}"/>
              </a:ext>
            </a:extLst>
          </p:cNvPr>
          <p:cNvSpPr/>
          <p:nvPr/>
        </p:nvSpPr>
        <p:spPr>
          <a:xfrm>
            <a:off x="6019800" y="4581193"/>
            <a:ext cx="2797065" cy="952237"/>
          </a:xfrm>
          <a:prstGeom prst="wedgeRectCallout">
            <a:avLst>
              <a:gd name="adj1" fmla="val 3232"/>
              <a:gd name="adj2" fmla="val 671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UL Sync+ UL Data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89E5E8-E6E8-99BC-8E6E-37224C4D2612}"/>
              </a:ext>
            </a:extLst>
          </p:cNvPr>
          <p:cNvSpPr txBox="1"/>
          <p:nvPr/>
        </p:nvSpPr>
        <p:spPr>
          <a:xfrm>
            <a:off x="2199673" y="5736058"/>
            <a:ext cx="1356635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F2BEF3-C1E3-5735-FB3C-7E2AEA4C83DC}"/>
              </a:ext>
            </a:extLst>
          </p:cNvPr>
          <p:cNvSpPr txBox="1"/>
          <p:nvPr/>
        </p:nvSpPr>
        <p:spPr>
          <a:xfrm>
            <a:off x="763695" y="5404091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5DA256-98EF-60D7-5F79-B84FEC3BE0A4}"/>
              </a:ext>
            </a:extLst>
          </p:cNvPr>
          <p:cNvSpPr txBox="1"/>
          <p:nvPr/>
        </p:nvSpPr>
        <p:spPr>
          <a:xfrm>
            <a:off x="3542217" y="5737895"/>
            <a:ext cx="1042378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BD99CE0-7E41-7F2A-A4EB-3C4365A40E1F}"/>
              </a:ext>
            </a:extLst>
          </p:cNvPr>
          <p:cNvSpPr txBox="1"/>
          <p:nvPr/>
        </p:nvSpPr>
        <p:spPr>
          <a:xfrm>
            <a:off x="4572000" y="5740628"/>
            <a:ext cx="1112520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DAAEB4B-94F1-2CFB-C74C-41D76CC84E5D}"/>
              </a:ext>
            </a:extLst>
          </p:cNvPr>
          <p:cNvSpPr txBox="1"/>
          <p:nvPr/>
        </p:nvSpPr>
        <p:spPr>
          <a:xfrm>
            <a:off x="5671152" y="5745050"/>
            <a:ext cx="1210097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59D517F-CB77-8300-4B2D-B1003DD2B831}"/>
              </a:ext>
            </a:extLst>
          </p:cNvPr>
          <p:cNvSpPr txBox="1"/>
          <p:nvPr/>
        </p:nvSpPr>
        <p:spPr>
          <a:xfrm>
            <a:off x="6874899" y="5744146"/>
            <a:ext cx="157843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EB9EA1-C929-8943-E7F1-E459E6F732D8}"/>
              </a:ext>
            </a:extLst>
          </p:cNvPr>
          <p:cNvSpPr txBox="1"/>
          <p:nvPr/>
        </p:nvSpPr>
        <p:spPr>
          <a:xfrm>
            <a:off x="2551098" y="5249344"/>
            <a:ext cx="30246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WPT + DL Rx + backscattering UL for Data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5B5BEBD-23F4-E1F3-33C9-B817D7E06FCF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E9ED0AF-2A9F-33CE-5E8F-959910965FFF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957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377026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The following issues are discussed and analysed in this contribution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Preamble design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Synchronization design for both DL and UL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DL/UL SIG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Payload size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DL and UL PPDU format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826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[1]</a:t>
            </a:r>
            <a:r>
              <a:rPr lang="en-GB" altLang="zh-CN" sz="1800" dirty="0">
                <a:latin typeface="+mn-lt"/>
              </a:rPr>
              <a:t> “</a:t>
            </a:r>
            <a:r>
              <a:rPr lang="sv-SE" altLang="zh-CN" sz="1800" dirty="0">
                <a:latin typeface="+mn-lt"/>
              </a:rPr>
              <a:t>IEEE 802.11 TGbp Motion Dock</a:t>
            </a:r>
            <a:r>
              <a:rPr lang="en-GB" altLang="zh-CN" sz="1800" dirty="0">
                <a:latin typeface="+mn-lt"/>
              </a:rPr>
              <a:t>,” IEEE 802.11-24/1322r5, Nov. 2024</a:t>
            </a:r>
          </a:p>
          <a:p>
            <a:pPr marL="0" indent="0" algn="just"/>
            <a:r>
              <a:rPr lang="en-US" altLang="zh-CN" sz="1800" dirty="0">
                <a:latin typeface="+mn-lt"/>
              </a:rPr>
              <a:t>[2]</a:t>
            </a:r>
            <a:r>
              <a:rPr lang="en-GB" altLang="zh-CN" sz="1800" dirty="0">
                <a:latin typeface="+mn-lt"/>
              </a:rPr>
              <a:t> “Further Discussion on AMP PPDU Design,” IEEE 802.11-24/1780r2, Nov. 2024</a:t>
            </a:r>
          </a:p>
          <a:p>
            <a:pPr marL="0" indent="0" algn="just"/>
            <a:r>
              <a:rPr lang="en-US" altLang="zh-CN" sz="1800" dirty="0">
                <a:latin typeface="+mn-lt"/>
              </a:rPr>
              <a:t>[3]</a:t>
            </a:r>
            <a:r>
              <a:rPr lang="en-GB" altLang="zh-CN" sz="1800" dirty="0">
                <a:latin typeface="+mn-lt"/>
              </a:rPr>
              <a:t> “UL Data Rate for AMP,” IEEE 802.11-24/1198r0, Jul. 2024</a:t>
            </a:r>
          </a:p>
          <a:p>
            <a:pPr marL="0" indent="0" algn="just"/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  </a:t>
            </a:r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CE04C-B4E5-C486-29C1-07CB2425B4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82E593DA-4A78-7802-ED45-0DF285253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1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F60FF7E7-0247-67F7-1AF7-64FB3EE6171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96CD64D-EA70-2B49-F1B2-4DF4E05B113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D5D33BFE-8682-F5B4-96DE-F2F6B0CD4B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8E71B51-5460-C068-1501-D3B6CFEFED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16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61A9EA3C-8C6E-49AD-ADF1-46327BB000E0}"/>
              </a:ext>
            </a:extLst>
          </p:cNvPr>
          <p:cNvSpPr txBox="1"/>
          <p:nvPr/>
        </p:nvSpPr>
        <p:spPr>
          <a:xfrm>
            <a:off x="696912" y="1282312"/>
            <a:ext cx="7989888" cy="190821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An AMP Downlink PPDU shall contain one Q-BPSK mark symbol and one BPSK mark symbol immediately following 802.11a preamble.  </a:t>
            </a:r>
            <a:endParaRPr lang="en-GB" sz="2000" b="1" dirty="0">
              <a:cs typeface="Times New Roman" panose="02020603050405020304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32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2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17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8C0C5B47-3370-1CF7-2859-0A02861344B7}"/>
              </a:ext>
            </a:extLst>
          </p:cNvPr>
          <p:cNvSpPr txBox="1"/>
          <p:nvPr/>
        </p:nvSpPr>
        <p:spPr>
          <a:xfrm>
            <a:off x="696912" y="1282312"/>
            <a:ext cx="7989888" cy="370870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An AMP Downlink PPDU shall contain an AMP-SIG field containing at least following information: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Length indication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Backscatter indication bit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CRC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UL configuration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b="1" dirty="0">
                <a:cs typeface="Times New Roman" panose="02020603050405020304" pitchFamily="18" charset="0"/>
              </a:rPr>
              <a:t>Details TBD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775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695FEB-62D7-776A-706E-0E89BEA20A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319E03E4-EF44-5EDD-5D0D-C5AC78694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3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BE6B303-9313-CC44-976C-D61DEEB4062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FB3673A-AE07-5FF9-4721-355A602C161F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41354AB-301C-DE44-532C-82BED53A3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47FCA8E-D4A2-03E5-8FC0-E48253F27F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18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2E57A2B4-8381-F8B6-40B2-E5E240B296EC}"/>
              </a:ext>
            </a:extLst>
          </p:cNvPr>
          <p:cNvSpPr txBox="1"/>
          <p:nvPr/>
        </p:nvSpPr>
        <p:spPr>
          <a:xfrm>
            <a:off x="696912" y="1447800"/>
            <a:ext cx="7989888" cy="235449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will specify additionally, in 2.4 GHz, an AMP Downlink PPDU containing at least an 802.11 preamble field and an Excitation field.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AMP-Sync field is TBD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071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D0AD4D-E6FB-B0C9-4FB1-9C70FD77EB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3A7F2B24-98C9-242A-DCCF-99AC1B1EF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4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54D32E82-DC01-0F18-818A-D99460FC8C8F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3007FE72-29AC-E99B-CA38-5CDC8EB8FB8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47FAFAB9-EDEF-0899-1B3F-464946847F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4EC0B1DF-B5A2-2330-31B2-570496B19F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19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0365DC3B-146C-6D4E-7444-12662BADAE6F}"/>
              </a:ext>
            </a:extLst>
          </p:cNvPr>
          <p:cNvSpPr txBox="1"/>
          <p:nvPr/>
        </p:nvSpPr>
        <p:spPr>
          <a:xfrm>
            <a:off x="642938" y="1500855"/>
            <a:ext cx="7989888" cy="283154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shall specify, in 2.4 GHz, an AMP UL PPDU for AMP STA supporting backscattering transmission that contains an AMP-UL-Sync field, AMP-UL-SIG field a </a:t>
            </a:r>
            <a:r>
              <a:rPr lang="en-GB" sz="2400" b="1" dirty="0" err="1">
                <a:cs typeface="Times New Roman" panose="02020603050405020304" pitchFamily="18" charset="0"/>
              </a:rPr>
              <a:t>nd</a:t>
            </a:r>
            <a:r>
              <a:rPr lang="en-GB" sz="2400" b="1" dirty="0">
                <a:cs typeface="Times New Roman" panose="02020603050405020304" pitchFamily="18" charset="0"/>
              </a:rPr>
              <a:t> AMP-UL-Data field. 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2400" b="1" dirty="0">
              <a:cs typeface="Times New Roman" panose="02020603050405020304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Note: This UL PPDU is backscattered by AMP device in one excitation field which can be contained in a DL PPDU.</a:t>
            </a:r>
          </a:p>
        </p:txBody>
      </p:sp>
    </p:spTree>
    <p:extLst>
      <p:ext uri="{BB962C8B-B14F-4D97-AF65-F5344CB8AC3E}">
        <p14:creationId xmlns:p14="http://schemas.microsoft.com/office/powerpoint/2010/main" val="993022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remaining open issues in AMP PPDU design covering issues such as preamble, synchronization, SIG, data field and PPDU format.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802.11-25/0027r1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827699-13D9-53BC-A1E8-53B2BBC7FE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2FB8624B-6575-A2B0-5B3F-1336EAB1A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5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606C51E9-973D-A5D4-F75A-6B4B9AE9E43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3654CF72-D1BE-4FDC-E0AA-6A240313C9C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D8647E1B-2091-7F3F-E30C-DAEBE3E10F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390FE409-FCBD-E64A-C593-C840BC4BC5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20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140FDABA-78DA-9DA3-58E8-6F1E85188995}"/>
              </a:ext>
            </a:extLst>
          </p:cNvPr>
          <p:cNvSpPr txBox="1"/>
          <p:nvPr/>
        </p:nvSpPr>
        <p:spPr>
          <a:xfrm>
            <a:off x="642938" y="1500855"/>
            <a:ext cx="7989888" cy="83099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will specify, in 2.4 GHz, an 802.11 preamble field based on 802.11a and/or 802.11b preamble</a:t>
            </a:r>
          </a:p>
        </p:txBody>
      </p:sp>
    </p:spTree>
    <p:extLst>
      <p:ext uri="{BB962C8B-B14F-4D97-AF65-F5344CB8AC3E}">
        <p14:creationId xmlns:p14="http://schemas.microsoft.com/office/powerpoint/2010/main" val="36366518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89AA9F-E32D-FF91-0546-11F1DBD1C0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4590B747-A1A6-D5C1-BC6D-4F5EB6D7F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6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B277F8E1-54CB-7338-603C-17F555521B9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3F368ABF-7ED3-904D-E101-88F063985CF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211C0E61-1172-887F-4EA2-955B1F0D42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4C73D649-1623-F035-D751-238322A01B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21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63B02649-2A40-55C4-4F4A-5B7B2035722E}"/>
              </a:ext>
            </a:extLst>
          </p:cNvPr>
          <p:cNvSpPr txBox="1"/>
          <p:nvPr/>
        </p:nvSpPr>
        <p:spPr>
          <a:xfrm>
            <a:off x="642938" y="1500855"/>
            <a:ext cx="7989888" cy="83099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will specify, in 2.4 GHz, a single UL synchronization sequence length.</a:t>
            </a:r>
          </a:p>
        </p:txBody>
      </p:sp>
    </p:spTree>
    <p:extLst>
      <p:ext uri="{BB962C8B-B14F-4D97-AF65-F5344CB8AC3E}">
        <p14:creationId xmlns:p14="http://schemas.microsoft.com/office/powerpoint/2010/main" val="2772256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Recap of the Agreements [1]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89364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US" altLang="zh-CN" sz="1050" dirty="0"/>
              <a:t>Motion #8 for </a:t>
            </a:r>
            <a:r>
              <a:rPr lang="en-US" altLang="zh-CN" sz="1050" b="1" dirty="0"/>
              <a:t>DL PPDU format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US" altLang="zh-CN" sz="1050" dirty="0"/>
              <a:t>IEEE 802.11bp will specify, in 2.4 GHz, an AMP Downlink PPDU containing at least an 802.11 preamble field, an AMP-Sync field and an AMP-Data field. Inclusion of an AMP-SIG field is TBD.</a:t>
            </a:r>
            <a:endParaRPr lang="en-US" altLang="zh-CN" sz="1100" dirty="0"/>
          </a:p>
          <a:p>
            <a:pPr marL="1541463" lvl="4" indent="-268288" algn="just">
              <a:buFont typeface="Wingdings" panose="05000000000000000000" pitchFamily="2" charset="2"/>
              <a:buChar char="§"/>
            </a:pPr>
            <a:r>
              <a:rPr lang="en-US" altLang="zh-CN" sz="900" dirty="0"/>
              <a:t>The details of the 802.11 preamble field are TBD.</a:t>
            </a:r>
          </a:p>
          <a:p>
            <a:pPr marL="1541463" lvl="4" indent="-268288" algn="just">
              <a:buFont typeface="Wingdings" panose="05000000000000000000" pitchFamily="2" charset="2"/>
              <a:buChar char="§"/>
            </a:pPr>
            <a:r>
              <a:rPr lang="en-US" altLang="zh-CN" sz="900" dirty="0"/>
              <a:t>Additionally, for transmission to backscatter STAs there will be one or more Excitation fields</a:t>
            </a:r>
          </a:p>
          <a:p>
            <a:pPr marL="1541463" lvl="4" indent="-268288" algn="just">
              <a:buFont typeface="Wingdings" panose="05000000000000000000" pitchFamily="2" charset="2"/>
              <a:buChar char="§"/>
            </a:pPr>
            <a:r>
              <a:rPr lang="en-US" altLang="zh-CN" sz="900" dirty="0"/>
              <a:t>Additionally, for transmission to backscatter STAs there may be more than one AMP-Data field</a:t>
            </a:r>
          </a:p>
          <a:p>
            <a:pPr marL="1998663" lvl="6" indent="-268288" algn="just">
              <a:buFont typeface="Wingdings" panose="05000000000000000000" pitchFamily="2" charset="2"/>
              <a:buChar char="§"/>
            </a:pPr>
            <a:r>
              <a:rPr lang="en-US" altLang="zh-CN" sz="900" dirty="0"/>
              <a:t>Additionally, AMP-Sync and AMP-SIG field may precede each AMP-Data field</a:t>
            </a:r>
          </a:p>
          <a:p>
            <a:pPr marL="1541463" lvl="4" indent="-268288" algn="just">
              <a:buFont typeface="Wingdings" panose="05000000000000000000" pitchFamily="2" charset="2"/>
              <a:buChar char="§"/>
            </a:pPr>
            <a:r>
              <a:rPr lang="en-US" altLang="zh-CN" sz="900" dirty="0"/>
              <a:t>Name of this Downlink PPDU is TBD.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US" altLang="zh-CN" sz="1050" dirty="0"/>
              <a:t>Motion #9 for </a:t>
            </a:r>
            <a:r>
              <a:rPr lang="en-US" altLang="zh-CN" sz="1050" b="1" dirty="0"/>
              <a:t>DL modulation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US" altLang="zh-CN" sz="1050" dirty="0"/>
              <a:t>The AMP Downlink PPDU AMP-Sync field and the AMP-Data field will use On-Off Keying (OOK) modulation.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1050" dirty="0"/>
              <a:t>Motion #10 for </a:t>
            </a:r>
            <a:r>
              <a:rPr lang="en-GB" altLang="zh-CN" sz="1050" b="1" dirty="0"/>
              <a:t>DL coding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1050" dirty="0"/>
              <a:t>The AMP Downlink PPDU AMP-Data field will use Manchester encoding for non-backscatter operation.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900" dirty="0"/>
              <a:t>For the Backscatter case, the AMP-Data field encoding scheme is TBD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1050" dirty="0"/>
              <a:t>Motion </a:t>
            </a:r>
            <a:r>
              <a:rPr lang="en-US" altLang="zh-CN" sz="1050" dirty="0"/>
              <a:t>#16 for </a:t>
            </a:r>
            <a:r>
              <a:rPr lang="en-US" altLang="zh-CN" sz="1050" b="1" dirty="0"/>
              <a:t>DL data rate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zh-CN" altLang="en-US" sz="1050" dirty="0"/>
              <a:t>The AMP Downlink PPDU </a:t>
            </a:r>
            <a:r>
              <a:rPr lang="en-US" altLang="zh-CN" sz="1050" dirty="0"/>
              <a:t>in 2.4 GHz </a:t>
            </a:r>
            <a:r>
              <a:rPr lang="zh-CN" altLang="en-US" sz="1050" dirty="0"/>
              <a:t>shall support the following data rates: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zh-CN" altLang="en-US" sz="900" dirty="0"/>
              <a:t>1 Mb/s (for non-Backscatter STAs only)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zh-CN" altLang="en-US" sz="900" dirty="0"/>
              <a:t>250 kb/s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1050" dirty="0"/>
              <a:t>Motion </a:t>
            </a:r>
            <a:r>
              <a:rPr lang="en-US" altLang="zh-CN" sz="1050" dirty="0"/>
              <a:t>#18 for </a:t>
            </a:r>
            <a:r>
              <a:rPr lang="en-US" altLang="zh-CN" sz="1050" b="1" dirty="0"/>
              <a:t>DL synchronization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1050" dirty="0"/>
              <a:t>The AMP-Sync field in AMP Downlink PPDU in 2.4 GHz is defined with chip duration of 2us for backscattering case.</a:t>
            </a:r>
            <a:endParaRPr lang="zh-CN" altLang="en-US" sz="900" dirty="0"/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US" altLang="zh-CN" sz="1050" dirty="0"/>
              <a:t>Motion #11 for </a:t>
            </a:r>
            <a:r>
              <a:rPr lang="en-US" altLang="zh-CN" sz="1050" b="1" dirty="0"/>
              <a:t>UL PPDU format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1050" dirty="0"/>
              <a:t>IEEE 802.11bp shall specify, in 2.4 GHz, an AMP uplink PPDU for AMP STA supporting active transmission that contains an AMP-Sync field and AMP-Data field. Inclusion of an AMP-SIG field in the AMP uplink PPDU is TBD.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900" dirty="0"/>
              <a:t>The bandwidth of the AMP uplink PPDU is less than 20 MHz</a:t>
            </a:r>
            <a:endParaRPr lang="en-US" altLang="zh-CN" sz="900" dirty="0"/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US" altLang="zh-CN" sz="1050" dirty="0"/>
              <a:t>Motion #19 for </a:t>
            </a:r>
            <a:r>
              <a:rPr lang="en-US" altLang="zh-CN" sz="1050" b="1" dirty="0"/>
              <a:t>UL coding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1050" dirty="0"/>
              <a:t>11bp defines Manchester encoding for the data portion of UL transmission in 2.4 GHz, including both backscattering and active transmission.</a:t>
            </a:r>
            <a:endParaRPr lang="en-US" altLang="zh-CN" sz="900" dirty="0"/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US" altLang="zh-CN" sz="1050" dirty="0"/>
              <a:t>Motion #20 for </a:t>
            </a:r>
            <a:r>
              <a:rPr lang="en-US" altLang="zh-CN" sz="1050" b="1" dirty="0"/>
              <a:t>UL clock offset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1050" dirty="0"/>
              <a:t>When performing transmission, the maximum clock offset is ± 10^3 ppm for AMP Non-AP STA supporting active transmission.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US" altLang="zh-CN" sz="1050" dirty="0"/>
              <a:t>Motion #21 for </a:t>
            </a:r>
            <a:r>
              <a:rPr lang="en-US" altLang="zh-CN" sz="1050" b="1" dirty="0"/>
              <a:t>UL modulation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1050" dirty="0"/>
              <a:t>11bp will define On-Off Keying (OOK) modulation for AMP-Sync field and the AMP-Data field in an AMP Uplink PPDU for Active Transmission.</a:t>
            </a:r>
            <a:endParaRPr lang="en-GB" sz="7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F5297F-E940-D503-C323-4C90E28EBE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B59F9DE2-F60E-003B-FDCB-9CCBDC6D4BD6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Preamble Design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FB765012-143B-62A4-9DD3-AED4201A5331}"/>
              </a:ext>
            </a:extLst>
          </p:cNvPr>
          <p:cNvSpPr txBox="1"/>
          <p:nvPr/>
        </p:nvSpPr>
        <p:spPr>
          <a:xfrm>
            <a:off x="696912" y="1282312"/>
            <a:ext cx="7989888" cy="484748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Two candidate </a:t>
            </a:r>
            <a:r>
              <a:rPr lang="en-US" altLang="zh-CN" sz="1800" dirty="0">
                <a:cs typeface="Times New Roman" panose="02020603050405020304" pitchFamily="18" charset="0"/>
              </a:rPr>
              <a:t>legacy</a:t>
            </a:r>
            <a:r>
              <a:rPr lang="en-GB" altLang="zh-CN" sz="1800" dirty="0">
                <a:cs typeface="Times New Roman" panose="02020603050405020304" pitchFamily="18" charset="0"/>
              </a:rPr>
              <a:t> preambles can be considered :802.11a and 802.11b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802.11a preamble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Waveform: multi-carrier OFDM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BW: 20MHz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Format: STF(8us)+LTF(8us)+SIG(4us), overall 20us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802.11b preamble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Waveform: single carrier DSSS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BW: 22MHz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Two formats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Long preamble for compatibility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Short preamble for higher throughput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SYNC+SFD+PLCP header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Long preamble: 192us + 48us = 240us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Short preamble: 96us + 48us = 144us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BDCF72AC-7039-3B85-9261-2B0BB77A88BA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7BAF0291-3ECD-F95F-62CB-BE730DD2598A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477FF7E-984F-2014-DE7D-FA204AC3620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B503D50-2CF7-EEC2-3DB8-05666451351A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8489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5B5768-BD24-9D6E-3092-0FA44C3D50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8D4A20FC-A73B-F720-D571-4FBE7BC0FEA7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Preamble Design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FA5386FB-0A9C-F2BE-E6AF-6B38E67558A0}"/>
              </a:ext>
            </a:extLst>
          </p:cNvPr>
          <p:cNvSpPr txBox="1"/>
          <p:nvPr/>
        </p:nvSpPr>
        <p:spPr>
          <a:xfrm>
            <a:off x="696912" y="1282312"/>
            <a:ext cx="7989888" cy="352404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Comparisons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Duration: 802.11b preamble is much longer than 802.11a preamble </a:t>
            </a: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 shorter air time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Tx power: 802.11a BW is narrower than 802.11b  less Tx power with PSD constraint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Complexity: uniform waveform for preamble and the following AMP segments and excitation fields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Both preambles can be supported, e.g., 802.11b for close-range backscattering and active Tx, and 802.11a for long-range backscattering and AMP assisted devices.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  <a:sym typeface="Wingdings" panose="05000000000000000000" pitchFamily="2" charset="2"/>
              </a:rPr>
              <a:t>Mark symbols need to follow legacy preambles [2]</a:t>
            </a: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BA775FC4-6463-A923-79C6-1A36592BE122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2B733921-D2BD-4076-E68A-C348607FE794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1E5BE577-AC3A-2A89-ED05-3A58CA7611A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84DAFAA-077E-83D9-6090-DA0438197251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342067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0CC381-819A-2F36-8C12-744347F111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F9374B77-3F13-6CC2-92F4-3129EA5B8EEE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Synchronization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39888DA9-5C53-1B36-B4DA-EAEC952FB11E}"/>
              </a:ext>
            </a:extLst>
          </p:cNvPr>
          <p:cNvSpPr txBox="1"/>
          <p:nvPr/>
        </p:nvSpPr>
        <p:spPr>
          <a:xfrm>
            <a:off x="696912" y="1282312"/>
            <a:ext cx="7989888" cy="501675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Asymmetric Sync sequences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Different sync sequences for DL/UL for indication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AMP devices will not process UL PPDU to save energy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AMP non-AP STA only synchronizes with DL sync sequence(s) and AMP AP only synchronizes with UL sync sequence(s)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Different DL synchronization sequence length for 250kbps and 1Mbps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1Mbps with length 16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Chip duration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Same as 250kbps: 2us, total 32us, longer than preamble (8+8+4us)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Scale with data rate: 0.5us, total 8us, shorter length is beneficial, but more complicated since AMP needs to assume two chip duration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Sync chip duration is relevant to SIG chip duration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Length 16 achieves good balance between false detection and miss detection probabilities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250kbps with length 32, total 64us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Chip duration 2us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Formation: 16+16, one sync sequence + its complementary sequence or vice versa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Synchronization rely on correlation at AMP non-AP STAs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4E2D87C7-8F31-5AAA-FCC9-3CBBFF449BA2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7F561C8C-D4B6-FAF7-6BB5-878EB5845ED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1284927-FB5D-FA50-698E-97AADB8123F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BA1BA2A-3246-9DE4-67FC-07EA4894AF8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88683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9E1F47-32B1-69BC-BDE3-7A729AE96B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0D289EB8-6492-8CB1-23A3-3F342A19A9A5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Payload Size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3A67BA9A-951D-858F-8F1C-7D6ED9058E39}"/>
              </a:ext>
            </a:extLst>
          </p:cNvPr>
          <p:cNvSpPr txBox="1"/>
          <p:nvPr/>
        </p:nvSpPr>
        <p:spPr>
          <a:xfrm>
            <a:off x="696912" y="1282312"/>
            <a:ext cx="7989888" cy="497059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Different payload size for DL and UL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DL frames: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Data frame, e.g., ID(s) of AMP non-AP STAs for sensor reporting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Other frames, e.g., management frame such as triggering frame.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UL: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Data frame, e.g., ID(s) of AMP non-AP STAs for inventory and/or EH related info reporting [2]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Other frames, e.g., RFID payload, such as RN16, encapsulated in 11bp payload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With DL/UL indication, different configurations can be applied to DL and UL, respectively.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801.11ba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Typical DL payload: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MAC Header: Frame control (8) + ID (12) + TD control (12), total 32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Frame Body: 16 for each non-AP STA ID, total 16*</a:t>
            </a:r>
            <a:r>
              <a:rPr lang="en-GB" sz="1400" i="1" dirty="0">
                <a:cs typeface="Times New Roman" panose="02020603050405020304" pitchFamily="18" charset="0"/>
              </a:rPr>
              <a:t>n</a:t>
            </a:r>
            <a:r>
              <a:rPr lang="en-GB" sz="1400" dirty="0">
                <a:cs typeface="Times New Roman" panose="02020603050405020304" pitchFamily="18" charset="0"/>
              </a:rPr>
              <a:t> and </a:t>
            </a:r>
            <a:r>
              <a:rPr lang="en-GB" sz="1400" i="1" dirty="0">
                <a:cs typeface="Times New Roman" panose="02020603050405020304" pitchFamily="18" charset="0"/>
              </a:rPr>
              <a:t>n</a:t>
            </a:r>
            <a:r>
              <a:rPr lang="en-GB" sz="1400" dirty="0">
                <a:cs typeface="Times New Roman" panose="02020603050405020304" pitchFamily="18" charset="0"/>
              </a:rPr>
              <a:t> less than or equal to 8, total less or equal to 128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FCS: 16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Total: less or equal to 176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7262B673-6026-FB3B-34C3-D2F49734BF33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3BCFB589-8B4B-56F0-E15D-20D6EC2D3BDF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14A4F0A9-69AC-78A3-5B70-AA1D711C581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13449F0-23F5-5366-9286-AE15CB6E4CE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56609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D9F176-7023-9F30-4368-874E10483D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7FFEC6D0-E632-D2FD-D858-994CD3E8DA46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Payload Size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4BEEC94C-84A9-9D9A-F3A8-6FFC16DBB8C9}"/>
              </a:ext>
            </a:extLst>
          </p:cNvPr>
          <p:cNvSpPr txBox="1"/>
          <p:nvPr/>
        </p:nvSpPr>
        <p:spPr>
          <a:xfrm>
            <a:off x="696912" y="1282312"/>
            <a:ext cx="7989888" cy="517064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Similar structure for 802.11ba can be applied to AMP DL data frame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Frame body is </a:t>
            </a:r>
            <a:r>
              <a:rPr lang="en-GB" sz="2000" i="1" dirty="0">
                <a:cs typeface="Times New Roman" panose="02020603050405020304" pitchFamily="18" charset="0"/>
              </a:rPr>
              <a:t>m</a:t>
            </a:r>
            <a:r>
              <a:rPr lang="en-GB" sz="2000" dirty="0">
                <a:cs typeface="Times New Roman" panose="02020603050405020304" pitchFamily="18" charset="0"/>
              </a:rPr>
              <a:t>*</a:t>
            </a:r>
            <a:r>
              <a:rPr lang="en-GB" sz="2000" i="1" dirty="0">
                <a:cs typeface="Times New Roman" panose="02020603050405020304" pitchFamily="18" charset="0"/>
              </a:rPr>
              <a:t>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i="1" dirty="0">
                <a:cs typeface="Times New Roman" panose="02020603050405020304" pitchFamily="18" charset="0"/>
              </a:rPr>
              <a:t>m</a:t>
            </a:r>
            <a:r>
              <a:rPr lang="en-GB" sz="2000" dirty="0">
                <a:cs typeface="Times New Roman" panose="02020603050405020304" pitchFamily="18" charset="0"/>
              </a:rPr>
              <a:t> is the size of AMP non-AP STA ID, e.g., AID or compressed AID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i="1" dirty="0">
                <a:cs typeface="Times New Roman" panose="02020603050405020304" pitchFamily="18" charset="0"/>
              </a:rPr>
              <a:t>n</a:t>
            </a:r>
            <a:r>
              <a:rPr lang="en-GB" sz="2000" dirty="0">
                <a:cs typeface="Times New Roman" panose="02020603050405020304" pitchFamily="18" charset="0"/>
              </a:rPr>
              <a:t> is the number of AMP non-AP STAs to be addressed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For close range backscatter devices, </a:t>
            </a:r>
            <a:r>
              <a:rPr lang="en-GB" sz="2000" i="1" dirty="0">
                <a:cs typeface="Times New Roman" panose="02020603050405020304" pitchFamily="18" charset="0"/>
              </a:rPr>
              <a:t>n</a:t>
            </a:r>
            <a:r>
              <a:rPr lang="en-GB" sz="2000" dirty="0">
                <a:cs typeface="Times New Roman" panose="02020603050405020304" pitchFamily="18" charset="0"/>
              </a:rPr>
              <a:t> can be 1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For other devices types, e.g., active Tx AMP devices, maximum </a:t>
            </a:r>
            <a:r>
              <a:rPr lang="en-GB" sz="2000" i="1" dirty="0">
                <a:cs typeface="Times New Roman" panose="02020603050405020304" pitchFamily="18" charset="0"/>
              </a:rPr>
              <a:t>n</a:t>
            </a:r>
            <a:r>
              <a:rPr lang="en-GB" sz="2000" dirty="0">
                <a:cs typeface="Times New Roman" panose="02020603050405020304" pitchFamily="18" charset="0"/>
              </a:rPr>
              <a:t> can be larger than 8 since the number of deployed AMP non-AP STAs is expected be larger than 802.11ba, e.g., 32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How to configure payload size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DL SIG or MAC header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20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E8A9A09F-1B36-A5E7-3F5E-C77EA1A3723E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0A077A6-0426-397B-647B-485CE0C797C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4E868E2-A70B-928D-AE5D-6C7ABE9C9B9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54344B6-D78B-984D-A848-3E7AE693912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40060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F7D1A7-85E6-1B0C-082F-4FD0E75FB5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0CF4FC8D-BEAA-FE61-1A99-92B67DBE3372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 Design: BW and Waveform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F847B18-8067-933A-71C3-7174673064B1}"/>
              </a:ext>
            </a:extLst>
          </p:cNvPr>
          <p:cNvSpPr txBox="1"/>
          <p:nvPr/>
        </p:nvSpPr>
        <p:spPr>
          <a:xfrm>
            <a:off x="696912" y="1282312"/>
            <a:ext cx="7989888" cy="401648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AMP part BW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10MHz as baseline BW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2000" dirty="0">
                <a:cs typeface="Times New Roman" panose="02020603050405020304" pitchFamily="18" charset="0"/>
              </a:rPr>
              <a:t>Reserve sufficient guard band on both sides </a:t>
            </a:r>
            <a:r>
              <a:rPr lang="en-GB" sz="2000" dirty="0">
                <a:cs typeface="Times New Roman" panose="02020603050405020304" pitchFamily="18" charset="0"/>
              </a:rPr>
              <a:t>to ease simple receiver implementation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Transmission power, subject to regulation, e.g., PSD requirement, max PSD is 10dB/MHz in some country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Balance between energy consumption and transmission power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Waveform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SIG and data: DSSS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Excitation: OFDM or DSSS for backscattering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96FE0ED2-7A1F-3463-CE57-294D611E342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2BD734A-D001-7124-CE9E-A2312838D9B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F6AEE2A-DEF7-E722-1D75-819A340E014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802.11-25/0027r1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851822F-E48F-3FFE-7DDC-F6B9BB5E0AEC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467982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2321</Words>
  <Application>Microsoft Office PowerPoint</Application>
  <PresentationFormat>On-screen Show (4:3)</PresentationFormat>
  <Paragraphs>339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Courier New</vt:lpstr>
      <vt:lpstr>Times New Roman</vt:lpstr>
      <vt:lpstr>Wingdings</vt:lpstr>
      <vt:lpstr>ACcord Submission Template</vt:lpstr>
      <vt:lpstr>AMP PPDU Design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SP 1</vt:lpstr>
      <vt:lpstr>SP 2</vt:lpstr>
      <vt:lpstr>SP 3</vt:lpstr>
      <vt:lpstr>SP 4</vt:lpstr>
      <vt:lpstr>SP 5</vt:lpstr>
      <vt:lpstr>SP 6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2051</cp:revision>
  <cp:lastPrinted>1998-02-10T13:28:00Z</cp:lastPrinted>
  <dcterms:created xsi:type="dcterms:W3CDTF">2009-12-02T19:05:00Z</dcterms:created>
  <dcterms:modified xsi:type="dcterms:W3CDTF">2025-01-13T02:44:27Z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