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857"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857"/>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76" d="100"/>
          <a:sy n="76" d="100"/>
        </p:scale>
        <p:origin x="864" y="283"/>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802.11-25/0020r5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802.11-25/0020r5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2025</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a:t>
            </a:r>
            <a:r>
              <a:rPr lang="en-US" baseline="0" dirty="0"/>
              <a:t> 802.11 Working Group was established in 1990. The first standard was published in 1997 (2.4GHz) supporting 1 and 2 Mbps. Subsequent amendments and revisions have increased radio performance and throughput by orders of magnitude.</a:t>
            </a:r>
          </a:p>
          <a:p>
            <a:endParaRPr lang="en-US" baseline="0" dirty="0"/>
          </a:p>
          <a:p>
            <a:r>
              <a:rPr lang="en-US" baseline="0" dirty="0"/>
              <a:t>The 802.11b 11Mbps standard was the first to achieve commercial success, with the announcement by Steve Jobs at </a:t>
            </a:r>
            <a:r>
              <a:rPr lang="en-US" baseline="0" dirty="0" err="1"/>
              <a:t>MACWorld</a:t>
            </a:r>
            <a:r>
              <a:rPr lang="en-US" baseline="0" dirty="0"/>
              <a:t> in 2001 that the </a:t>
            </a:r>
            <a:r>
              <a:rPr lang="en-US" baseline="0" dirty="0" err="1"/>
              <a:t>MACbook</a:t>
            </a:r>
            <a:r>
              <a:rPr lang="en-US" baseline="0" dirty="0"/>
              <a:t> would include 802.11 radios, along with the Apple Airport. PC vendors followed suit. Describe highlights of each revision.</a:t>
            </a:r>
            <a:endParaRPr lang="en-US" dirty="0"/>
          </a:p>
        </p:txBody>
      </p:sp>
    </p:spTree>
    <p:extLst>
      <p:ext uri="{BB962C8B-B14F-4D97-AF65-F5344CB8AC3E}">
        <p14:creationId xmlns:p14="http://schemas.microsoft.com/office/powerpoint/2010/main" val="1186721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a:t>September 2025</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802.11-25/0020r5</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2025</a:t>
            </a:r>
            <a:endParaRPr lang="en-US" altLang="en-US" sz="1400" dirty="0"/>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a:t>September 2025</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a:t>September 2025</a:t>
            </a:r>
            <a:endParaRPr lang="en-US" dirty="0"/>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a:t>September 2025</a:t>
            </a:r>
            <a:endParaRPr lang="en-US" dirty="0"/>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a:t>September 2025</a:t>
            </a:r>
            <a:endParaRPr lang="en-US" dirty="0"/>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a:t>September 2025</a:t>
            </a:r>
            <a:endParaRPr lang="en-US" dirty="0"/>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a:t>September 2025</a:t>
            </a:r>
            <a:endParaRPr lang="en-US" dirty="0"/>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a:t>September 2025</a:t>
            </a:r>
            <a:endParaRPr lang="en-US" dirty="0"/>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2025</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pPr>
                <a:defRPr/>
              </a:pPr>
              <a:t>‹#›</a:t>
            </a:fld>
            <a:endParaRPr lang="en-US" dirty="0"/>
          </a:p>
        </p:txBody>
      </p:sp>
      <p:sp>
        <p:nvSpPr>
          <p:cNvPr id="6" name="Date Placeholder 2"/>
          <p:cNvSpPr>
            <a:spLocks noGrp="1"/>
          </p:cNvSpPr>
          <p:nvPr>
            <p:ph type="dt" sz="half" idx="16"/>
          </p:nvPr>
        </p:nvSpPr>
        <p:spPr/>
        <p:txBody>
          <a:bodyPr/>
          <a:lstStyle>
            <a:lvl1pPr>
              <a:defRPr sz="1000"/>
            </a:lvl1pPr>
          </a:lstStyle>
          <a:p>
            <a:pPr>
              <a:defRPr/>
            </a:pPr>
            <a:r>
              <a:rPr lang="en-US" altLang="ja-JP"/>
              <a:t>September 2025</a:t>
            </a:r>
            <a:endParaRPr lang="en-US" dirty="0"/>
          </a:p>
        </p:txBody>
      </p:sp>
    </p:spTree>
    <p:extLst>
      <p:ext uri="{BB962C8B-B14F-4D97-AF65-F5344CB8AC3E}">
        <p14:creationId xmlns:p14="http://schemas.microsoft.com/office/powerpoint/2010/main" val="268551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2025</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2025</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2025</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2025</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802.11-25/0020r5</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 id="2147483857" r:id="rId18"/>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NMqv0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standards.ieee.org/ipr/trademark-faqs-for-contributions" TargetMode="Externa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5/ec-25-0133-03-LMSC-mad-802-0725-things-to-know-madrid.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2025</a:t>
            </a:r>
            <a:endParaRPr lang="en-US" altLang="en-US" sz="1800" dirty="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2025-09-15</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E46A665B-1AFA-F86C-2950-5ED5CF922676}"/>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10</a:t>
            </a:fld>
            <a:endParaRPr lang="en-US" altLang="en-US" sz="1200" b="0" dirty="0"/>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7553620" y="1623128"/>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4603546"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LAN/MAN Standards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Halasz</a:t>
            </a:r>
            <a:br>
              <a:rPr lang="en-US" sz="1400" dirty="0">
                <a:solidFill>
                  <a:prstClr val="black"/>
                </a:solidFill>
                <a:latin typeface="Calibri"/>
              </a:rPr>
            </a:br>
            <a:r>
              <a:rPr lang="en-US" sz="1400" dirty="0">
                <a:solidFill>
                  <a:prstClr val="black"/>
                </a:solidFill>
                <a:latin typeface="Calibri"/>
              </a:rPr>
              <a:t>Recording Secretary - </a:t>
            </a:r>
            <a:r>
              <a:rPr lang="en-US" sz="1400" dirty="0">
                <a:solidFill>
                  <a:prstClr val="black"/>
                </a:solidFill>
                <a:highlight>
                  <a:srgbClr val="FFFF00"/>
                </a:highlight>
                <a:latin typeface="Calibri"/>
              </a:rPr>
              <a:t>Elizabeth </a:t>
            </a:r>
            <a:r>
              <a:rPr lang="en-US" sz="1400" dirty="0" err="1">
                <a:solidFill>
                  <a:prstClr val="black"/>
                </a:solidFill>
                <a:highlight>
                  <a:srgbClr val="FFFF00"/>
                </a:highlight>
                <a:latin typeface="Calibri"/>
              </a:rPr>
              <a:t>Kochuparambil</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200329"/>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panose="020F0502020204030204" pitchFamily="34" charset="0"/>
                <a:ea typeface="Calibri" panose="020F0502020204030204" pitchFamily="34" charset="0"/>
                <a:cs typeface="Calibri" panose="020F0502020204030204" pitchFamily="34" charset="0"/>
              </a:rPr>
              <a:t>802.2 Logical Link Control, 802.4 Token Bus, 802.5 Token Ring, 802.6 Metro Area Network, 802.7 Broadband TAG, 802.8 Fiber TAG, 802.9 Integrated </a:t>
            </a:r>
            <a:r>
              <a:rPr lang="en-US" sz="1200" dirty="0" err="1">
                <a:solidFill>
                  <a:prstClr val="black"/>
                </a:solidFill>
                <a:latin typeface="Calibri" panose="020F0502020204030204" pitchFamily="34" charset="0"/>
                <a:ea typeface="Calibri" panose="020F0502020204030204" pitchFamily="34" charset="0"/>
                <a:cs typeface="Calibri" panose="020F0502020204030204" pitchFamily="34" charset="0"/>
              </a:rPr>
              <a:t>Svcs</a:t>
            </a:r>
            <a:r>
              <a:rPr lang="en-US" sz="1200" dirty="0">
                <a:solidFill>
                  <a:prstClr val="black"/>
                </a:solidFill>
                <a:latin typeface="Calibri" panose="020F0502020204030204" pitchFamily="34" charset="0"/>
                <a:ea typeface="Calibri" panose="020F0502020204030204" pitchFamily="34" charset="0"/>
                <a:cs typeface="Calibri" panose="020F0502020204030204" pitchFamily="34" charset="0"/>
              </a:rPr>
              <a:t> LAN, 802.10 Security, 802.12 Demand Priority, 802.14 CATV Broadband, </a:t>
            </a:r>
            <a:r>
              <a:rPr lang="en-US" sz="1200" dirty="0">
                <a:solidFill>
                  <a:prstClr val="black"/>
                </a:solidFill>
                <a:highlight>
                  <a:srgbClr val="FFFF00"/>
                </a:highlight>
                <a:latin typeface="Calibri" panose="020F0502020204030204" pitchFamily="34" charset="0"/>
                <a:ea typeface="Calibri" panose="020F0502020204030204" pitchFamily="34" charset="0"/>
                <a:cs typeface="Calibri" panose="020F0502020204030204" pitchFamily="34" charset="0"/>
              </a:rPr>
              <a:t>802.16 Broadband Wireless Access</a:t>
            </a:r>
            <a:r>
              <a:rPr lang="en-US" sz="1200" dirty="0">
                <a:solidFill>
                  <a:prstClr val="black"/>
                </a:solidFill>
                <a:latin typeface="Calibri" panose="020F0502020204030204" pitchFamily="34" charset="0"/>
                <a:ea typeface="Calibri" panose="020F0502020204030204" pitchFamily="34" charset="0"/>
                <a:cs typeface="Calibri" panose="020F0502020204030204" pitchFamily="34" charset="0"/>
              </a:rPr>
              <a:t>, 802.17 Resilient Packet Ring, </a:t>
            </a:r>
            <a:r>
              <a:rPr lang="en-US" sz="1200" dirty="0">
                <a:solidFill>
                  <a:prstClr val="black"/>
                </a:solidFill>
                <a:highlight>
                  <a:srgbClr val="FFFF00"/>
                </a:highlight>
                <a:latin typeface="Calibri" panose="020F0502020204030204" pitchFamily="34" charset="0"/>
                <a:ea typeface="Calibri" panose="020F0502020204030204" pitchFamily="34" charset="0"/>
                <a:cs typeface="Calibri" panose="020F0502020204030204" pitchFamily="34" charset="0"/>
              </a:rPr>
              <a:t>802.21 Media Independent Handover, 802.22 Wireless Regional Area Networks</a:t>
            </a:r>
            <a:r>
              <a:rPr lang="en-US" sz="1200" dirty="0">
                <a:solidFill>
                  <a:prstClr val="black"/>
                </a:solidFill>
                <a:latin typeface="Calibri" panose="020F0502020204030204" pitchFamily="34" charset="0"/>
                <a:ea typeface="Calibri" panose="020F0502020204030204" pitchFamily="34" charset="0"/>
                <a:cs typeface="Calibri" panose="020F0502020204030204" pitchFamily="34" charset="0"/>
              </a:rPr>
              <a:t>, 802.23 Emergency Services</a:t>
            </a:r>
            <a:r>
              <a:rPr lang="en-US" sz="1200" dirty="0">
                <a:solidFill>
                  <a:prstClr val="black"/>
                </a:solidFill>
                <a:latin typeface="Calibri"/>
              </a:rPr>
              <a:t>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2025</a:t>
            </a:r>
          </a:p>
        </p:txBody>
      </p:sp>
      <p:sp>
        <p:nvSpPr>
          <p:cNvPr id="2" name="Date Placeholder 1">
            <a:extLst>
              <a:ext uri="{FF2B5EF4-FFF2-40B4-BE49-F238E27FC236}">
                <a16:creationId xmlns:a16="http://schemas.microsoft.com/office/drawing/2014/main" id="{D8CF797F-11AF-482B-EA8B-B892EC9026B0}"/>
              </a:ext>
            </a:extLst>
          </p:cNvPr>
          <p:cNvSpPr>
            <a:spLocks noGrp="1"/>
          </p:cNvSpPr>
          <p:nvPr>
            <p:ph type="dt" idx="10"/>
          </p:nvPr>
        </p:nvSpPr>
        <p:spPr/>
        <p:txBody>
          <a:bodyPr/>
          <a:lstStyle/>
          <a:p>
            <a:r>
              <a:rPr lang="en-US"/>
              <a:t>September 2025</a:t>
            </a:r>
            <a:endParaRPr lang="en-GB"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2025</a:t>
            </a:r>
          </a:p>
        </p:txBody>
      </p:sp>
      <p:sp>
        <p:nvSpPr>
          <p:cNvPr id="2" name="Date Placeholder 1">
            <a:extLst>
              <a:ext uri="{FF2B5EF4-FFF2-40B4-BE49-F238E27FC236}">
                <a16:creationId xmlns:a16="http://schemas.microsoft.com/office/drawing/2014/main" id="{C702F86E-CE81-F07E-A7BB-7675E7F065F9}"/>
              </a:ext>
            </a:extLst>
          </p:cNvPr>
          <p:cNvSpPr>
            <a:spLocks noGrp="1"/>
          </p:cNvSpPr>
          <p:nvPr>
            <p:ph type="dt" idx="10"/>
          </p:nvPr>
        </p:nvSpPr>
        <p:spPr/>
        <p:txBody>
          <a:bodyPr/>
          <a:lstStyle/>
          <a:p>
            <a:r>
              <a:rPr lang="en-US"/>
              <a:t>September 2025</a:t>
            </a:r>
            <a:endParaRPr lang="en-GB" dirty="0"/>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a:t>September 2025</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4A9FB4CE-003F-2862-818A-7C495DC9EE76}"/>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13</a:t>
            </a:fld>
            <a:endParaRPr lang="en-US" altLang="en-US" sz="1200" b="0" dirty="0"/>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65827" y="501809"/>
            <a:ext cx="10969943" cy="852364"/>
          </a:xfrm>
        </p:spPr>
        <p:txBody>
          <a:bodyPr>
            <a:noAutofit/>
          </a:bodyPr>
          <a:lstStyle/>
          <a:p>
            <a:r>
              <a:rPr lang="en-US" sz="2800" dirty="0"/>
              <a:t>Development of the IEEE 802.11 Standard is ongoing since 1997 </a:t>
            </a:r>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Slide Number Placeholder 3">
            <a:extLst>
              <a:ext uri="{FF2B5EF4-FFF2-40B4-BE49-F238E27FC236}">
                <a16:creationId xmlns:a16="http://schemas.microsoft.com/office/drawing/2014/main" id="{34B96206-6058-4C5A-9F62-EC64FCE33858}"/>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prstClr val="black">
                    <a:tint val="75000"/>
                  </a:prstClr>
                </a:solidFill>
              </a:rPr>
              <a:t> </a:t>
            </a:r>
          </a:p>
        </p:txBody>
      </p:sp>
      <p:grpSp>
        <p:nvGrpSpPr>
          <p:cNvPr id="3" name="Group 2">
            <a:extLst>
              <a:ext uri="{FF2B5EF4-FFF2-40B4-BE49-F238E27FC236}">
                <a16:creationId xmlns:a16="http://schemas.microsoft.com/office/drawing/2014/main" id="{FF1C8E0B-9459-47FB-BE60-6DF936E75472}"/>
              </a:ext>
            </a:extLst>
          </p:cNvPr>
          <p:cNvGrpSpPr/>
          <p:nvPr/>
        </p:nvGrpSpPr>
        <p:grpSpPr>
          <a:xfrm>
            <a:off x="463045" y="1327504"/>
            <a:ext cx="10998748" cy="4953000"/>
            <a:chOff x="1595507" y="1941588"/>
            <a:chExt cx="3111592" cy="1404153"/>
          </a:xfrm>
        </p:grpSpPr>
        <p:sp>
          <p:nvSpPr>
            <p:cNvPr id="104" name="Right Arrow 54">
              <a:extLst>
                <a:ext uri="{FF2B5EF4-FFF2-40B4-BE49-F238E27FC236}">
                  <a16:creationId xmlns:a16="http://schemas.microsoft.com/office/drawing/2014/main" id="{57BCC1F5-59BE-4638-887C-E7A90F3A23A0}"/>
                </a:ext>
              </a:extLst>
            </p:cNvPr>
            <p:cNvSpPr/>
            <p:nvPr/>
          </p:nvSpPr>
          <p:spPr bwMode="auto">
            <a:xfrm>
              <a:off x="1837577"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05" name="Rectangle: Rounded Corners 104">
              <a:extLst>
                <a:ext uri="{FF2B5EF4-FFF2-40B4-BE49-F238E27FC236}">
                  <a16:creationId xmlns:a16="http://schemas.microsoft.com/office/drawing/2014/main" id="{49D7F55A-008D-44CE-B0A0-C9EF8DA097AA}"/>
                </a:ext>
              </a:extLst>
            </p:cNvPr>
            <p:cNvSpPr/>
            <p:nvPr/>
          </p:nvSpPr>
          <p:spPr bwMode="auto">
            <a:xfrm>
              <a:off x="4316805"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802.11-2024</a:t>
              </a:r>
            </a:p>
          </p:txBody>
        </p:sp>
        <p:sp>
          <p:nvSpPr>
            <p:cNvPr id="106" name="Rectangle: Rounded Corners 105">
              <a:extLst>
                <a:ext uri="{FF2B5EF4-FFF2-40B4-BE49-F238E27FC236}">
                  <a16:creationId xmlns:a16="http://schemas.microsoft.com/office/drawing/2014/main" id="{B3EEAF34-D1BE-450C-936C-0E2FD80C225B}"/>
                </a:ext>
              </a:extLst>
            </p:cNvPr>
            <p:cNvSpPr/>
            <p:nvPr/>
          </p:nvSpPr>
          <p:spPr bwMode="auto">
            <a:xfrm>
              <a:off x="2081446"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802.11-2003</a:t>
              </a:r>
            </a:p>
          </p:txBody>
        </p:sp>
        <p:grpSp>
          <p:nvGrpSpPr>
            <p:cNvPr id="107" name="Group 106">
              <a:extLst>
                <a:ext uri="{FF2B5EF4-FFF2-40B4-BE49-F238E27FC236}">
                  <a16:creationId xmlns:a16="http://schemas.microsoft.com/office/drawing/2014/main" id="{74488809-6C37-4F06-BAE1-42D1B4EF1855}"/>
                </a:ext>
              </a:extLst>
            </p:cNvPr>
            <p:cNvGrpSpPr/>
            <p:nvPr/>
          </p:nvGrpSpPr>
          <p:grpSpPr>
            <a:xfrm>
              <a:off x="1595507" y="1970216"/>
              <a:ext cx="79826" cy="1254433"/>
              <a:chOff x="81684" y="686094"/>
              <a:chExt cx="299316" cy="5267819"/>
            </a:xfrm>
          </p:grpSpPr>
          <p:sp>
            <p:nvSpPr>
              <p:cNvPr id="108" name="Text Box 6">
                <a:extLst>
                  <a:ext uri="{FF2B5EF4-FFF2-40B4-BE49-F238E27FC236}">
                    <a16:creationId xmlns:a16="http://schemas.microsoft.com/office/drawing/2014/main" id="{633259F2-B037-4F42-A2C5-FBDC00F99668}"/>
                  </a:ext>
                </a:extLst>
              </p:cNvPr>
              <p:cNvSpPr txBox="1">
                <a:spLocks noChangeArrowheads="1"/>
              </p:cNvSpPr>
              <p:nvPr/>
            </p:nvSpPr>
            <p:spPr bwMode="auto">
              <a:xfrm rot="16200000">
                <a:off x="-89335" y="1394411"/>
                <a:ext cx="635871" cy="293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MAC</a:t>
                </a:r>
              </a:p>
            </p:txBody>
          </p:sp>
          <p:sp>
            <p:nvSpPr>
              <p:cNvPr id="109" name="Text Box 6">
                <a:extLst>
                  <a:ext uri="{FF2B5EF4-FFF2-40B4-BE49-F238E27FC236}">
                    <a16:creationId xmlns:a16="http://schemas.microsoft.com/office/drawing/2014/main" id="{94AE0569-BC89-40CF-A680-F9336B71006D}"/>
                  </a:ext>
                </a:extLst>
              </p:cNvPr>
              <p:cNvSpPr txBox="1">
                <a:spLocks noChangeArrowheads="1"/>
              </p:cNvSpPr>
              <p:nvPr/>
            </p:nvSpPr>
            <p:spPr bwMode="auto">
              <a:xfrm rot="16200000">
                <a:off x="-384064" y="4600828"/>
                <a:ext cx="1228307" cy="293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PHY &amp; MAC</a:t>
                </a:r>
              </a:p>
            </p:txBody>
          </p:sp>
          <p:cxnSp>
            <p:nvCxnSpPr>
              <p:cNvPr id="110" name="Straight Arrow Connector 109">
                <a:extLst>
                  <a:ext uri="{FF2B5EF4-FFF2-40B4-BE49-F238E27FC236}">
                    <a16:creationId xmlns:a16="http://schemas.microsoft.com/office/drawing/2014/main" id="{CAFBA4E9-9EC4-42F4-9CFB-8B3C38B217AE}"/>
                  </a:ext>
                </a:extLst>
              </p:cNvPr>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a:extLst>
                  <a:ext uri="{FF2B5EF4-FFF2-40B4-BE49-F238E27FC236}">
                    <a16:creationId xmlns:a16="http://schemas.microsoft.com/office/drawing/2014/main" id="{1E88EA2B-0371-4CDF-B744-52C1BEB2F842}"/>
                  </a:ext>
                </a:extLst>
              </p:cNvPr>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2" name="Straight Connector 111">
                <a:extLst>
                  <a:ext uri="{FF2B5EF4-FFF2-40B4-BE49-F238E27FC236}">
                    <a16:creationId xmlns:a16="http://schemas.microsoft.com/office/drawing/2014/main" id="{517B2104-F8D5-452F-B58E-F168A11489F3}"/>
                  </a:ext>
                </a:extLst>
              </p:cNvPr>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13" name="Right Arrow 54">
              <a:extLst>
                <a:ext uri="{FF2B5EF4-FFF2-40B4-BE49-F238E27FC236}">
                  <a16:creationId xmlns:a16="http://schemas.microsoft.com/office/drawing/2014/main" id="{85DC5E2F-018A-43B6-9BFD-3F8C04167709}"/>
                </a:ext>
              </a:extLst>
            </p:cNvPr>
            <p:cNvSpPr/>
            <p:nvPr/>
          </p:nvSpPr>
          <p:spPr bwMode="auto">
            <a:xfrm>
              <a:off x="2024562" y="1955584"/>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14" name="Rectangle 113">
              <a:extLst>
                <a:ext uri="{FF2B5EF4-FFF2-40B4-BE49-F238E27FC236}">
                  <a16:creationId xmlns:a16="http://schemas.microsoft.com/office/drawing/2014/main" id="{DE1369AB-AB12-46C9-BB08-3EA57E0870C8}"/>
                </a:ext>
              </a:extLst>
            </p:cNvPr>
            <p:cNvSpPr/>
            <p:nvPr/>
          </p:nvSpPr>
          <p:spPr bwMode="auto">
            <a:xfrm>
              <a:off x="2166800" y="209728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Intl Roaming</a:t>
              </a:r>
              <a:endParaRPr lang="en-US" sz="1200" b="1" dirty="0">
                <a:solidFill>
                  <a:schemeClr val="tx1"/>
                </a:solidFill>
                <a:cs typeface="Arial" panose="020B0604020202020204" pitchFamily="34" charset="0"/>
              </a:endParaRPr>
            </a:p>
          </p:txBody>
        </p:sp>
        <p:sp>
          <p:nvSpPr>
            <p:cNvPr id="115" name="Rectangle 114">
              <a:extLst>
                <a:ext uri="{FF2B5EF4-FFF2-40B4-BE49-F238E27FC236}">
                  <a16:creationId xmlns:a16="http://schemas.microsoft.com/office/drawing/2014/main" id="{51271A02-820E-45C7-97AA-5711579C6A3B}"/>
                </a:ext>
              </a:extLst>
            </p:cNvPr>
            <p:cNvSpPr/>
            <p:nvPr/>
          </p:nvSpPr>
          <p:spPr bwMode="auto">
            <a:xfrm>
              <a:off x="2105833" y="3144569"/>
              <a:ext cx="332002"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HR/DSSS</a:t>
              </a:r>
              <a:endParaRPr lang="en-US" sz="1200" b="1" dirty="0">
                <a:solidFill>
                  <a:schemeClr val="tx1"/>
                </a:solidFill>
                <a:cs typeface="Arial" panose="020B0604020202020204" pitchFamily="34" charset="0"/>
              </a:endParaRP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11 Mb/s in 2.4 GHz</a:t>
              </a:r>
            </a:p>
          </p:txBody>
        </p:sp>
        <p:sp>
          <p:nvSpPr>
            <p:cNvPr id="116" name="Rectangle 115">
              <a:extLst>
                <a:ext uri="{FF2B5EF4-FFF2-40B4-BE49-F238E27FC236}">
                  <a16:creationId xmlns:a16="http://schemas.microsoft.com/office/drawing/2014/main" id="{F9AF358A-9D9A-44F8-908A-A61E5FC99B8E}"/>
                </a:ext>
              </a:extLst>
            </p:cNvPr>
            <p:cNvSpPr/>
            <p:nvPr/>
          </p:nvSpPr>
          <p:spPr bwMode="auto">
            <a:xfrm>
              <a:off x="2105833" y="2956600"/>
              <a:ext cx="338501"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OFDM</a:t>
              </a:r>
              <a:r>
                <a:rPr lang="en-US" sz="1200" b="1" dirty="0">
                  <a:solidFill>
                    <a:schemeClr val="tx1"/>
                  </a:solidFill>
                  <a:cs typeface="Arial" panose="020B0604020202020204" pitchFamily="34" charset="0"/>
                </a:rPr>
                <a:t> </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54 Mb/s in 5 GHz</a:t>
              </a:r>
            </a:p>
          </p:txBody>
        </p:sp>
        <p:sp>
          <p:nvSpPr>
            <p:cNvPr id="117" name="Rectangle: Rounded Corners 116">
              <a:extLst>
                <a:ext uri="{FF2B5EF4-FFF2-40B4-BE49-F238E27FC236}">
                  <a16:creationId xmlns:a16="http://schemas.microsoft.com/office/drawing/2014/main" id="{11F87F2C-FD0D-4AF1-B9EB-35BF7F5E25B0}"/>
                </a:ext>
              </a:extLst>
            </p:cNvPr>
            <p:cNvSpPr/>
            <p:nvPr/>
          </p:nvSpPr>
          <p:spPr bwMode="auto">
            <a:xfrm>
              <a:off x="1715643" y="1943496"/>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802.11-1997</a:t>
              </a:r>
            </a:p>
          </p:txBody>
        </p:sp>
        <p:sp>
          <p:nvSpPr>
            <p:cNvPr id="118" name="Rectangle: Rounded Corners 117">
              <a:extLst>
                <a:ext uri="{FF2B5EF4-FFF2-40B4-BE49-F238E27FC236}">
                  <a16:creationId xmlns:a16="http://schemas.microsoft.com/office/drawing/2014/main" id="{FB31AC28-3664-475B-95A5-A398C993445E}"/>
                </a:ext>
              </a:extLst>
            </p:cNvPr>
            <p:cNvSpPr/>
            <p:nvPr/>
          </p:nvSpPr>
          <p:spPr bwMode="auto">
            <a:xfrm>
              <a:off x="2524997"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802.11-2007</a:t>
              </a:r>
            </a:p>
          </p:txBody>
        </p:sp>
        <p:sp>
          <p:nvSpPr>
            <p:cNvPr id="119" name="Rectangle 118">
              <a:extLst>
                <a:ext uri="{FF2B5EF4-FFF2-40B4-BE49-F238E27FC236}">
                  <a16:creationId xmlns:a16="http://schemas.microsoft.com/office/drawing/2014/main" id="{EA244930-82A5-4A9D-B285-5D155D773B8A}"/>
                </a:ext>
              </a:extLst>
            </p:cNvPr>
            <p:cNvSpPr/>
            <p:nvPr/>
          </p:nvSpPr>
          <p:spPr bwMode="auto">
            <a:xfrm>
              <a:off x="2600138" y="209965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a:t>
              </a:r>
              <a:endParaRPr lang="en-US" sz="1200" b="1" dirty="0">
                <a:solidFill>
                  <a:schemeClr val="tx1"/>
                </a:solidFill>
                <a:cs typeface="Arial" panose="020B0604020202020204" pitchFamily="34" charset="0"/>
              </a:endParaRPr>
            </a:p>
          </p:txBody>
        </p:sp>
        <p:sp>
          <p:nvSpPr>
            <p:cNvPr id="120" name="Rectangle 119">
              <a:extLst>
                <a:ext uri="{FF2B5EF4-FFF2-40B4-BE49-F238E27FC236}">
                  <a16:creationId xmlns:a16="http://schemas.microsoft.com/office/drawing/2014/main" id="{8A6502CA-871C-4B1E-9073-49D509A529C7}"/>
                </a:ext>
              </a:extLst>
            </p:cNvPr>
            <p:cNvSpPr/>
            <p:nvPr/>
          </p:nvSpPr>
          <p:spPr bwMode="auto">
            <a:xfrm>
              <a:off x="2600138" y="222989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DFS &amp; TPC</a:t>
              </a:r>
              <a:endParaRPr lang="en-US" sz="1200" b="1" dirty="0">
                <a:solidFill>
                  <a:schemeClr val="tx1"/>
                </a:solidFill>
                <a:cs typeface="Arial" panose="020B0604020202020204" pitchFamily="34" charset="0"/>
              </a:endParaRPr>
            </a:p>
          </p:txBody>
        </p:sp>
        <p:sp>
          <p:nvSpPr>
            <p:cNvPr id="121" name="Rectangle 120">
              <a:extLst>
                <a:ext uri="{FF2B5EF4-FFF2-40B4-BE49-F238E27FC236}">
                  <a16:creationId xmlns:a16="http://schemas.microsoft.com/office/drawing/2014/main" id="{FD0A2E39-8862-469E-9727-ACC449C5A51E}"/>
                </a:ext>
              </a:extLst>
            </p:cNvPr>
            <p:cNvSpPr/>
            <p:nvPr/>
          </p:nvSpPr>
          <p:spPr bwMode="auto">
            <a:xfrm>
              <a:off x="2600714" y="236384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Security</a:t>
              </a:r>
              <a:endParaRPr lang="en-US" sz="1200" b="1" dirty="0">
                <a:solidFill>
                  <a:schemeClr val="tx1"/>
                </a:solidFill>
                <a:cs typeface="Arial" panose="020B0604020202020204" pitchFamily="34" charset="0"/>
              </a:endParaRPr>
            </a:p>
          </p:txBody>
        </p:sp>
        <p:sp>
          <p:nvSpPr>
            <p:cNvPr id="122" name="Rectangle 121">
              <a:extLst>
                <a:ext uri="{FF2B5EF4-FFF2-40B4-BE49-F238E27FC236}">
                  <a16:creationId xmlns:a16="http://schemas.microsoft.com/office/drawing/2014/main" id="{45B3B66F-A929-44EF-B6C6-037EC5AE68B1}"/>
                </a:ext>
              </a:extLst>
            </p:cNvPr>
            <p:cNvSpPr/>
            <p:nvPr/>
          </p:nvSpPr>
          <p:spPr bwMode="auto">
            <a:xfrm>
              <a:off x="2598806" y="2502398"/>
              <a:ext cx="229119" cy="113629"/>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Inter AP</a:t>
              </a:r>
              <a:endParaRPr lang="en-US" sz="1200" b="1" dirty="0">
                <a:solidFill>
                  <a:schemeClr val="tx1"/>
                </a:solidFill>
                <a:cs typeface="Arial" panose="020B0604020202020204" pitchFamily="34" charset="0"/>
              </a:endParaRPr>
            </a:p>
          </p:txBody>
        </p:sp>
        <p:sp>
          <p:nvSpPr>
            <p:cNvPr id="123" name="Rectangle 122">
              <a:extLst>
                <a:ext uri="{FF2B5EF4-FFF2-40B4-BE49-F238E27FC236}">
                  <a16:creationId xmlns:a16="http://schemas.microsoft.com/office/drawing/2014/main" id="{0A9CCA54-AC49-4264-AB36-AC7775FB8280}"/>
                </a:ext>
              </a:extLst>
            </p:cNvPr>
            <p:cNvSpPr/>
            <p:nvPr/>
          </p:nvSpPr>
          <p:spPr bwMode="auto">
            <a:xfrm>
              <a:off x="2552925" y="3165545"/>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JP bands</a:t>
              </a:r>
            </a:p>
          </p:txBody>
        </p:sp>
        <p:sp>
          <p:nvSpPr>
            <p:cNvPr id="124" name="Rectangle 123">
              <a:extLst>
                <a:ext uri="{FF2B5EF4-FFF2-40B4-BE49-F238E27FC236}">
                  <a16:creationId xmlns:a16="http://schemas.microsoft.com/office/drawing/2014/main" id="{6371605C-0512-4EB0-85D3-954D425C098E}"/>
                </a:ext>
              </a:extLst>
            </p:cNvPr>
            <p:cNvSpPr/>
            <p:nvPr/>
          </p:nvSpPr>
          <p:spPr bwMode="auto">
            <a:xfrm>
              <a:off x="2552925" y="2974898"/>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11g </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54 Mb/s in 2.4 GHz</a:t>
              </a:r>
            </a:p>
          </p:txBody>
        </p:sp>
        <p:sp>
          <p:nvSpPr>
            <p:cNvPr id="125" name="Rectangle: Rounded Corners 124">
              <a:extLst>
                <a:ext uri="{FF2B5EF4-FFF2-40B4-BE49-F238E27FC236}">
                  <a16:creationId xmlns:a16="http://schemas.microsoft.com/office/drawing/2014/main" id="{A15B676F-9FB0-471F-8A7B-38FC0F8B9A1A}"/>
                </a:ext>
              </a:extLst>
            </p:cNvPr>
            <p:cNvSpPr/>
            <p:nvPr/>
          </p:nvSpPr>
          <p:spPr bwMode="auto">
            <a:xfrm>
              <a:off x="2971985" y="1941588"/>
              <a:ext cx="390294" cy="1402245"/>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802.11-2012</a:t>
              </a:r>
            </a:p>
          </p:txBody>
        </p:sp>
        <p:sp>
          <p:nvSpPr>
            <p:cNvPr id="126" name="Rectangle 125">
              <a:extLst>
                <a:ext uri="{FF2B5EF4-FFF2-40B4-BE49-F238E27FC236}">
                  <a16:creationId xmlns:a16="http://schemas.microsoft.com/office/drawing/2014/main" id="{0331DD79-BB30-4E6B-8F82-DCB6791AEA07}"/>
                </a:ext>
              </a:extLst>
            </p:cNvPr>
            <p:cNvSpPr/>
            <p:nvPr/>
          </p:nvSpPr>
          <p:spPr bwMode="auto">
            <a:xfrm>
              <a:off x="2998161"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RRM</a:t>
              </a:r>
              <a:endParaRPr lang="en-US" sz="1200" b="1" dirty="0">
                <a:solidFill>
                  <a:schemeClr val="tx1"/>
                </a:solidFill>
                <a:cs typeface="Arial" panose="020B0604020202020204" pitchFamily="34" charset="0"/>
              </a:endParaRPr>
            </a:p>
          </p:txBody>
        </p:sp>
        <p:sp>
          <p:nvSpPr>
            <p:cNvPr id="127" name="Rectangle 126">
              <a:extLst>
                <a:ext uri="{FF2B5EF4-FFF2-40B4-BE49-F238E27FC236}">
                  <a16:creationId xmlns:a16="http://schemas.microsoft.com/office/drawing/2014/main" id="{0C091746-736C-46B2-A2A0-5DD6A29A59FD}"/>
                </a:ext>
              </a:extLst>
            </p:cNvPr>
            <p:cNvSpPr/>
            <p:nvPr/>
          </p:nvSpPr>
          <p:spPr bwMode="auto">
            <a:xfrm>
              <a:off x="3187582"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11s</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Mesh</a:t>
              </a:r>
            </a:p>
          </p:txBody>
        </p:sp>
        <p:sp>
          <p:nvSpPr>
            <p:cNvPr id="128" name="Rectangle 127">
              <a:extLst>
                <a:ext uri="{FF2B5EF4-FFF2-40B4-BE49-F238E27FC236}">
                  <a16:creationId xmlns:a16="http://schemas.microsoft.com/office/drawing/2014/main" id="{D0366111-CBFD-48CD-B7B8-A32CA36A994B}"/>
                </a:ext>
              </a:extLst>
            </p:cNvPr>
            <p:cNvSpPr/>
            <p:nvPr/>
          </p:nvSpPr>
          <p:spPr bwMode="auto">
            <a:xfrm>
              <a:off x="3000720" y="2241472"/>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11u</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WIEN</a:t>
              </a:r>
              <a:endParaRPr lang="en-US" sz="1200" b="1" dirty="0">
                <a:solidFill>
                  <a:schemeClr val="tx1"/>
                </a:solidFill>
                <a:cs typeface="Arial" panose="020B0604020202020204" pitchFamily="34" charset="0"/>
              </a:endParaRPr>
            </a:p>
          </p:txBody>
        </p:sp>
        <p:sp>
          <p:nvSpPr>
            <p:cNvPr id="129" name="Rectangle 128">
              <a:extLst>
                <a:ext uri="{FF2B5EF4-FFF2-40B4-BE49-F238E27FC236}">
                  <a16:creationId xmlns:a16="http://schemas.microsoft.com/office/drawing/2014/main" id="{55206742-3442-4261-AE1F-FFC2E9FC7D8C}"/>
                </a:ext>
              </a:extLst>
            </p:cNvPr>
            <p:cNvSpPr/>
            <p:nvPr/>
          </p:nvSpPr>
          <p:spPr bwMode="auto">
            <a:xfrm>
              <a:off x="3187582" y="224036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11v</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WNM</a:t>
              </a:r>
              <a:endParaRPr lang="en-US" sz="1200" b="1" dirty="0">
                <a:solidFill>
                  <a:schemeClr val="tx1"/>
                </a:solidFill>
                <a:cs typeface="Arial" panose="020B0604020202020204" pitchFamily="34" charset="0"/>
              </a:endParaRPr>
            </a:p>
          </p:txBody>
        </p:sp>
        <p:sp>
          <p:nvSpPr>
            <p:cNvPr id="130" name="Rectangle 129">
              <a:extLst>
                <a:ext uri="{FF2B5EF4-FFF2-40B4-BE49-F238E27FC236}">
                  <a16:creationId xmlns:a16="http://schemas.microsoft.com/office/drawing/2014/main" id="{31C4D5D4-0C10-49C6-8C8B-9E8353B8118E}"/>
                </a:ext>
              </a:extLst>
            </p:cNvPr>
            <p:cNvSpPr/>
            <p:nvPr/>
          </p:nvSpPr>
          <p:spPr bwMode="auto">
            <a:xfrm>
              <a:off x="2986342" y="238041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11z</a:t>
              </a:r>
            </a:p>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TDLS</a:t>
              </a:r>
            </a:p>
          </p:txBody>
        </p:sp>
        <p:sp>
          <p:nvSpPr>
            <p:cNvPr id="131" name="Rectangle 130">
              <a:extLst>
                <a:ext uri="{FF2B5EF4-FFF2-40B4-BE49-F238E27FC236}">
                  <a16:creationId xmlns:a16="http://schemas.microsoft.com/office/drawing/2014/main" id="{F49ECFC0-A6F9-4BB2-885C-0A0F24404E15}"/>
                </a:ext>
              </a:extLst>
            </p:cNvPr>
            <p:cNvSpPr/>
            <p:nvPr/>
          </p:nvSpPr>
          <p:spPr bwMode="auto">
            <a:xfrm>
              <a:off x="3157605" y="2381544"/>
              <a:ext cx="196707"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11r</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Roam</a:t>
              </a:r>
              <a:endParaRPr lang="en-US" sz="1200" b="1" dirty="0">
                <a:solidFill>
                  <a:schemeClr val="tx1"/>
                </a:solidFill>
                <a:cs typeface="Arial" panose="020B0604020202020204" pitchFamily="34" charset="0"/>
              </a:endParaRPr>
            </a:p>
          </p:txBody>
        </p:sp>
        <p:sp>
          <p:nvSpPr>
            <p:cNvPr id="132" name="Rectangle 131">
              <a:extLst>
                <a:ext uri="{FF2B5EF4-FFF2-40B4-BE49-F238E27FC236}">
                  <a16:creationId xmlns:a16="http://schemas.microsoft.com/office/drawing/2014/main" id="{B2D23E3B-74EE-48D2-A162-85F88BAB2F14}"/>
                </a:ext>
              </a:extLst>
            </p:cNvPr>
            <p:cNvSpPr/>
            <p:nvPr/>
          </p:nvSpPr>
          <p:spPr bwMode="auto">
            <a:xfrm>
              <a:off x="3000720" y="2526920"/>
              <a:ext cx="331096" cy="183683"/>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11w</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Management Frame Security</a:t>
              </a:r>
              <a:endParaRPr lang="en-US" sz="1200" b="1" dirty="0">
                <a:solidFill>
                  <a:schemeClr val="tx1"/>
                </a:solidFill>
                <a:cs typeface="Arial" panose="020B0604020202020204" pitchFamily="34" charset="0"/>
              </a:endParaRPr>
            </a:p>
          </p:txBody>
        </p:sp>
        <p:sp>
          <p:nvSpPr>
            <p:cNvPr id="133" name="Rectangle 132">
              <a:extLst>
                <a:ext uri="{FF2B5EF4-FFF2-40B4-BE49-F238E27FC236}">
                  <a16:creationId xmlns:a16="http://schemas.microsoft.com/office/drawing/2014/main" id="{F3C6D4C6-F359-445E-BA16-A8336721BBB6}"/>
                </a:ext>
              </a:extLst>
            </p:cNvPr>
            <p:cNvSpPr/>
            <p:nvPr/>
          </p:nvSpPr>
          <p:spPr bwMode="auto">
            <a:xfrm>
              <a:off x="3000714" y="2834236"/>
              <a:ext cx="331102" cy="16207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11n</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Throughput (&gt;100 Mb/s)</a:t>
              </a:r>
              <a:endParaRPr lang="en-US" sz="1200" b="1" dirty="0">
                <a:solidFill>
                  <a:schemeClr val="tx1"/>
                </a:solidFill>
                <a:cs typeface="Arial" panose="020B0604020202020204" pitchFamily="34" charset="0"/>
              </a:endParaRPr>
            </a:p>
          </p:txBody>
        </p:sp>
        <p:sp>
          <p:nvSpPr>
            <p:cNvPr id="134" name="Rectangle 133">
              <a:extLst>
                <a:ext uri="{FF2B5EF4-FFF2-40B4-BE49-F238E27FC236}">
                  <a16:creationId xmlns:a16="http://schemas.microsoft.com/office/drawing/2014/main" id="{69639701-59C8-4BBC-BF60-687055FF1F15}"/>
                </a:ext>
              </a:extLst>
            </p:cNvPr>
            <p:cNvSpPr/>
            <p:nvPr/>
          </p:nvSpPr>
          <p:spPr bwMode="auto">
            <a:xfrm>
              <a:off x="3001676" y="3022561"/>
              <a:ext cx="331102"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11p</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WAVE</a:t>
              </a:r>
              <a:endParaRPr lang="en-US" sz="1200" b="1" dirty="0">
                <a:solidFill>
                  <a:schemeClr val="tx1"/>
                </a:solidFill>
                <a:cs typeface="Arial" panose="020B0604020202020204" pitchFamily="34" charset="0"/>
              </a:endParaRPr>
            </a:p>
          </p:txBody>
        </p:sp>
        <p:sp>
          <p:nvSpPr>
            <p:cNvPr id="135" name="Rectangle 134">
              <a:extLst>
                <a:ext uri="{FF2B5EF4-FFF2-40B4-BE49-F238E27FC236}">
                  <a16:creationId xmlns:a16="http://schemas.microsoft.com/office/drawing/2014/main" id="{2B2C7780-E6E5-4326-A95C-FE7A9878D2E7}"/>
                </a:ext>
              </a:extLst>
            </p:cNvPr>
            <p:cNvSpPr/>
            <p:nvPr/>
          </p:nvSpPr>
          <p:spPr bwMode="auto">
            <a:xfrm>
              <a:off x="3000740" y="3157513"/>
              <a:ext cx="334253" cy="16045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Contention Based Protocol</a:t>
              </a:r>
            </a:p>
          </p:txBody>
        </p:sp>
        <p:sp>
          <p:nvSpPr>
            <p:cNvPr id="136" name="Rectangle: Rounded Corners 135">
              <a:extLst>
                <a:ext uri="{FF2B5EF4-FFF2-40B4-BE49-F238E27FC236}">
                  <a16:creationId xmlns:a16="http://schemas.microsoft.com/office/drawing/2014/main" id="{0F739D13-E5EE-442F-AC39-5CA6CDEEF9E1}"/>
                </a:ext>
              </a:extLst>
            </p:cNvPr>
            <p:cNvSpPr/>
            <p:nvPr/>
          </p:nvSpPr>
          <p:spPr bwMode="auto">
            <a:xfrm>
              <a:off x="3419078" y="1943496"/>
              <a:ext cx="390294" cy="1402245"/>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802.11-2016</a:t>
              </a:r>
            </a:p>
          </p:txBody>
        </p:sp>
        <p:sp>
          <p:nvSpPr>
            <p:cNvPr id="137" name="Rectangle 136">
              <a:extLst>
                <a:ext uri="{FF2B5EF4-FFF2-40B4-BE49-F238E27FC236}">
                  <a16:creationId xmlns:a16="http://schemas.microsoft.com/office/drawing/2014/main" id="{7F8C1293-41CF-4CFF-9784-4D7CF171EF0E}"/>
                </a:ext>
              </a:extLst>
            </p:cNvPr>
            <p:cNvSpPr/>
            <p:nvPr/>
          </p:nvSpPr>
          <p:spPr bwMode="auto">
            <a:xfrm>
              <a:off x="3445772" y="2839021"/>
              <a:ext cx="332057"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TV Whitespace</a:t>
              </a:r>
              <a:endParaRPr lang="en-US" sz="1200" b="1" dirty="0">
                <a:solidFill>
                  <a:schemeClr val="tx1"/>
                </a:solidFill>
                <a:cs typeface="Arial" panose="020B0604020202020204" pitchFamily="34" charset="0"/>
              </a:endParaRPr>
            </a:p>
          </p:txBody>
        </p:sp>
        <p:sp>
          <p:nvSpPr>
            <p:cNvPr id="138" name="Rectangle 137">
              <a:extLst>
                <a:ext uri="{FF2B5EF4-FFF2-40B4-BE49-F238E27FC236}">
                  <a16:creationId xmlns:a16="http://schemas.microsoft.com/office/drawing/2014/main" id="{1D8E68E0-EB89-4BC3-91A7-067E772332D1}"/>
                </a:ext>
              </a:extLst>
            </p:cNvPr>
            <p:cNvSpPr/>
            <p:nvPr/>
          </p:nvSpPr>
          <p:spPr bwMode="auto">
            <a:xfrm>
              <a:off x="3445772" y="2981275"/>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&gt; 1 Gb/s in 5 GHz</a:t>
              </a:r>
              <a:endParaRPr lang="en-US" sz="1200" b="1" dirty="0">
                <a:solidFill>
                  <a:schemeClr val="tx1"/>
                </a:solidFill>
                <a:cs typeface="Arial" panose="020B0604020202020204" pitchFamily="34" charset="0"/>
              </a:endParaRPr>
            </a:p>
          </p:txBody>
        </p:sp>
        <p:sp>
          <p:nvSpPr>
            <p:cNvPr id="139" name="Rectangle 138">
              <a:extLst>
                <a:ext uri="{FF2B5EF4-FFF2-40B4-BE49-F238E27FC236}">
                  <a16:creationId xmlns:a16="http://schemas.microsoft.com/office/drawing/2014/main" id="{F069BBFC-70AB-496E-9F35-80B67831BECD}"/>
                </a:ext>
              </a:extLst>
            </p:cNvPr>
            <p:cNvSpPr/>
            <p:nvPr/>
          </p:nvSpPr>
          <p:spPr bwMode="auto">
            <a:xfrm>
              <a:off x="3445772" y="3155817"/>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11ad</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&gt; 1 Gb/s in 60 GHz</a:t>
              </a:r>
              <a:endParaRPr lang="en-US" sz="1100" b="1" dirty="0">
                <a:solidFill>
                  <a:schemeClr val="tx1"/>
                </a:solidFill>
                <a:cs typeface="Arial" panose="020B0604020202020204" pitchFamily="34" charset="0"/>
              </a:endParaRPr>
            </a:p>
          </p:txBody>
        </p:sp>
        <p:sp>
          <p:nvSpPr>
            <p:cNvPr id="140" name="Rectangle 139">
              <a:extLst>
                <a:ext uri="{FF2B5EF4-FFF2-40B4-BE49-F238E27FC236}">
                  <a16:creationId xmlns:a16="http://schemas.microsoft.com/office/drawing/2014/main" id="{2C268850-3B67-439C-ADBF-F8EE47C7C68F}"/>
                </a:ext>
              </a:extLst>
            </p:cNvPr>
            <p:cNvSpPr/>
            <p:nvPr/>
          </p:nvSpPr>
          <p:spPr bwMode="auto">
            <a:xfrm>
              <a:off x="3469667" y="2256464"/>
              <a:ext cx="300824" cy="117328"/>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 Mgt Frames</a:t>
              </a:r>
              <a:endParaRPr lang="en-US" sz="1200" b="1" dirty="0">
                <a:solidFill>
                  <a:schemeClr val="tx1"/>
                </a:solidFill>
                <a:cs typeface="Arial" panose="020B0604020202020204" pitchFamily="34" charset="0"/>
              </a:endParaRPr>
            </a:p>
          </p:txBody>
        </p:sp>
        <p:sp>
          <p:nvSpPr>
            <p:cNvPr id="141" name="Rectangle 140">
              <a:extLst>
                <a:ext uri="{FF2B5EF4-FFF2-40B4-BE49-F238E27FC236}">
                  <a16:creationId xmlns:a16="http://schemas.microsoft.com/office/drawing/2014/main" id="{148EB7B5-CF37-48FF-89CA-C78BA99080B5}"/>
                </a:ext>
              </a:extLst>
            </p:cNvPr>
            <p:cNvSpPr/>
            <p:nvPr/>
          </p:nvSpPr>
          <p:spPr bwMode="auto">
            <a:xfrm>
              <a:off x="3473440" y="2109408"/>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Video Transport</a:t>
              </a:r>
              <a:endParaRPr lang="en-US" sz="1200" b="1" dirty="0">
                <a:solidFill>
                  <a:schemeClr val="tx1"/>
                </a:solidFill>
                <a:cs typeface="Arial" panose="020B0604020202020204" pitchFamily="34" charset="0"/>
              </a:endParaRPr>
            </a:p>
          </p:txBody>
        </p:sp>
        <p:sp>
          <p:nvSpPr>
            <p:cNvPr id="142" name="Rectangle: Rounded Corners 141">
              <a:extLst>
                <a:ext uri="{FF2B5EF4-FFF2-40B4-BE49-F238E27FC236}">
                  <a16:creationId xmlns:a16="http://schemas.microsoft.com/office/drawing/2014/main" id="{8D399DBC-DB31-45C4-BF62-C2AF8F2ADC47}"/>
                </a:ext>
              </a:extLst>
            </p:cNvPr>
            <p:cNvSpPr/>
            <p:nvPr/>
          </p:nvSpPr>
          <p:spPr bwMode="auto">
            <a:xfrm>
              <a:off x="3866170"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802.11-2020</a:t>
              </a:r>
            </a:p>
          </p:txBody>
        </p:sp>
        <p:sp>
          <p:nvSpPr>
            <p:cNvPr id="143" name="Rectangle 142">
              <a:extLst>
                <a:ext uri="{FF2B5EF4-FFF2-40B4-BE49-F238E27FC236}">
                  <a16:creationId xmlns:a16="http://schemas.microsoft.com/office/drawing/2014/main" id="{6E18FD64-D393-4171-AE22-52A3385C22D0}"/>
                </a:ext>
              </a:extLst>
            </p:cNvPr>
            <p:cNvSpPr/>
            <p:nvPr/>
          </p:nvSpPr>
          <p:spPr bwMode="auto">
            <a:xfrm>
              <a:off x="3899910" y="3047653"/>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Sub-1 GHz</a:t>
              </a:r>
              <a:endParaRPr lang="en-US" sz="1200" b="1" dirty="0">
                <a:solidFill>
                  <a:schemeClr val="tx1"/>
                </a:solidFill>
                <a:cs typeface="Arial" panose="020B0604020202020204" pitchFamily="34" charset="0"/>
              </a:endParaRPr>
            </a:p>
          </p:txBody>
        </p:sp>
        <p:sp>
          <p:nvSpPr>
            <p:cNvPr id="144" name="Rectangle 143">
              <a:extLst>
                <a:ext uri="{FF2B5EF4-FFF2-40B4-BE49-F238E27FC236}">
                  <a16:creationId xmlns:a16="http://schemas.microsoft.com/office/drawing/2014/main" id="{09A20400-A697-4A6B-A281-BB84FD52342B}"/>
                </a:ext>
              </a:extLst>
            </p:cNvPr>
            <p:cNvSpPr/>
            <p:nvPr/>
          </p:nvSpPr>
          <p:spPr bwMode="auto">
            <a:xfrm>
              <a:off x="3901277" y="3193685"/>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China </a:t>
              </a:r>
              <a:r>
                <a:rPr lang="en-US" sz="1200" dirty="0" err="1">
                  <a:solidFill>
                    <a:schemeClr val="tx1"/>
                  </a:solidFill>
                  <a:cs typeface="Arial" panose="020B0604020202020204" pitchFamily="34" charset="0"/>
                </a:rPr>
                <a:t>mmWave</a:t>
              </a:r>
              <a:endParaRPr lang="en-US" sz="1200" dirty="0">
                <a:solidFill>
                  <a:schemeClr val="tx1"/>
                </a:solidFill>
                <a:cs typeface="Arial" panose="020B0604020202020204" pitchFamily="34" charset="0"/>
              </a:endParaRPr>
            </a:p>
          </p:txBody>
        </p:sp>
        <p:sp>
          <p:nvSpPr>
            <p:cNvPr id="145" name="Rectangle 144">
              <a:extLst>
                <a:ext uri="{FF2B5EF4-FFF2-40B4-BE49-F238E27FC236}">
                  <a16:creationId xmlns:a16="http://schemas.microsoft.com/office/drawing/2014/main" id="{D61787BB-49CF-482B-93C0-687050035A51}"/>
                </a:ext>
              </a:extLst>
            </p:cNvPr>
            <p:cNvSpPr/>
            <p:nvPr/>
          </p:nvSpPr>
          <p:spPr bwMode="auto">
            <a:xfrm>
              <a:off x="3910905" y="2433717"/>
              <a:ext cx="300824"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Initial Link Setup</a:t>
              </a:r>
              <a:endParaRPr lang="en-US" sz="1200" b="1" dirty="0">
                <a:solidFill>
                  <a:schemeClr val="tx1"/>
                </a:solidFill>
                <a:cs typeface="Arial" panose="020B0604020202020204" pitchFamily="34" charset="0"/>
              </a:endParaRPr>
            </a:p>
          </p:txBody>
        </p:sp>
        <p:sp>
          <p:nvSpPr>
            <p:cNvPr id="146" name="Rectangle 145">
              <a:extLst>
                <a:ext uri="{FF2B5EF4-FFF2-40B4-BE49-F238E27FC236}">
                  <a16:creationId xmlns:a16="http://schemas.microsoft.com/office/drawing/2014/main" id="{44BD13EA-60E9-4974-B8BC-5CFBD7FDBA03}"/>
                </a:ext>
              </a:extLst>
            </p:cNvPr>
            <p:cNvSpPr/>
            <p:nvPr/>
          </p:nvSpPr>
          <p:spPr bwMode="auto">
            <a:xfrm>
              <a:off x="3910905" y="2287919"/>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General Link</a:t>
              </a:r>
              <a:endParaRPr lang="en-US" sz="1200" b="1" dirty="0">
                <a:solidFill>
                  <a:schemeClr val="tx1"/>
                </a:solidFill>
                <a:cs typeface="Arial" panose="020B0604020202020204" pitchFamily="34" charset="0"/>
              </a:endParaRPr>
            </a:p>
          </p:txBody>
        </p:sp>
        <p:sp>
          <p:nvSpPr>
            <p:cNvPr id="147" name="Rectangle 146">
              <a:extLst>
                <a:ext uri="{FF2B5EF4-FFF2-40B4-BE49-F238E27FC236}">
                  <a16:creationId xmlns:a16="http://schemas.microsoft.com/office/drawing/2014/main" id="{F4EDE90E-2902-463A-90F6-141BC424F29C}"/>
                </a:ext>
              </a:extLst>
            </p:cNvPr>
            <p:cNvSpPr/>
            <p:nvPr/>
          </p:nvSpPr>
          <p:spPr bwMode="auto">
            <a:xfrm>
              <a:off x="3910905" y="2103967"/>
              <a:ext cx="300825"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11aq</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Pre-association Discovery</a:t>
              </a:r>
              <a:endParaRPr lang="en-US" sz="1200" b="1" dirty="0">
                <a:solidFill>
                  <a:schemeClr val="tx1"/>
                </a:solidFill>
                <a:cs typeface="Arial" panose="020B0604020202020204" pitchFamily="34" charset="0"/>
              </a:endParaRPr>
            </a:p>
          </p:txBody>
        </p:sp>
        <p:sp>
          <p:nvSpPr>
            <p:cNvPr id="148" name="Rectangle 147">
              <a:extLst>
                <a:ext uri="{FF2B5EF4-FFF2-40B4-BE49-F238E27FC236}">
                  <a16:creationId xmlns:a16="http://schemas.microsoft.com/office/drawing/2014/main" id="{B25B2931-D714-4E34-A8E6-D95D623E724D}"/>
                </a:ext>
              </a:extLst>
            </p:cNvPr>
            <p:cNvSpPr/>
            <p:nvPr/>
          </p:nvSpPr>
          <p:spPr bwMode="auto">
            <a:xfrm>
              <a:off x="4362221" y="2108673"/>
              <a:ext cx="300825"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Broadcast Services</a:t>
              </a:r>
              <a:endParaRPr lang="en-US" sz="1200" b="1" dirty="0">
                <a:solidFill>
                  <a:schemeClr val="tx1"/>
                </a:solidFill>
                <a:cs typeface="Arial" panose="020B0604020202020204" pitchFamily="34" charset="0"/>
              </a:endParaRPr>
            </a:p>
          </p:txBody>
        </p:sp>
        <p:sp>
          <p:nvSpPr>
            <p:cNvPr id="149" name="Rectangle 148">
              <a:extLst>
                <a:ext uri="{FF2B5EF4-FFF2-40B4-BE49-F238E27FC236}">
                  <a16:creationId xmlns:a16="http://schemas.microsoft.com/office/drawing/2014/main" id="{C6191852-D04A-431B-9118-7EDF30C7E9A2}"/>
                </a:ext>
              </a:extLst>
            </p:cNvPr>
            <p:cNvSpPr/>
            <p:nvPr/>
          </p:nvSpPr>
          <p:spPr bwMode="auto">
            <a:xfrm>
              <a:off x="4348371" y="3036801"/>
              <a:ext cx="320079" cy="15077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Light Communications</a:t>
              </a:r>
              <a:endParaRPr lang="en-US" sz="1200" b="1" dirty="0">
                <a:solidFill>
                  <a:schemeClr val="tx1"/>
                </a:solidFill>
                <a:cs typeface="Arial" panose="020B0604020202020204" pitchFamily="34" charset="0"/>
              </a:endParaRPr>
            </a:p>
          </p:txBody>
        </p:sp>
        <p:sp>
          <p:nvSpPr>
            <p:cNvPr id="150" name="Rectangle 149">
              <a:extLst>
                <a:ext uri="{FF2B5EF4-FFF2-40B4-BE49-F238E27FC236}">
                  <a16:creationId xmlns:a16="http://schemas.microsoft.com/office/drawing/2014/main" id="{1A458609-0827-4067-BF8B-00EF6DCFB971}"/>
                </a:ext>
              </a:extLst>
            </p:cNvPr>
            <p:cNvSpPr/>
            <p:nvPr/>
          </p:nvSpPr>
          <p:spPr bwMode="auto">
            <a:xfrm>
              <a:off x="4348371" y="2732355"/>
              <a:ext cx="320079" cy="1619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11az</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Positioning</a:t>
              </a:r>
              <a:endParaRPr lang="en-US" sz="1200" b="1" dirty="0">
                <a:solidFill>
                  <a:schemeClr val="tx1"/>
                </a:solidFill>
                <a:cs typeface="Arial" panose="020B0604020202020204" pitchFamily="34" charset="0"/>
              </a:endParaRPr>
            </a:p>
          </p:txBody>
        </p:sp>
        <p:sp>
          <p:nvSpPr>
            <p:cNvPr id="151" name="Rectangle 150">
              <a:extLst>
                <a:ext uri="{FF2B5EF4-FFF2-40B4-BE49-F238E27FC236}">
                  <a16:creationId xmlns:a16="http://schemas.microsoft.com/office/drawing/2014/main" id="{407B0AA4-A7CD-4592-ADAF-EF345C160499}"/>
                </a:ext>
              </a:extLst>
            </p:cNvPr>
            <p:cNvSpPr/>
            <p:nvPr/>
          </p:nvSpPr>
          <p:spPr bwMode="auto">
            <a:xfrm>
              <a:off x="4348371" y="2907872"/>
              <a:ext cx="320079" cy="1135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Wake-up Radio</a:t>
              </a:r>
              <a:endParaRPr lang="en-US" sz="1200" b="1" dirty="0">
                <a:solidFill>
                  <a:schemeClr val="tx1"/>
                </a:solidFill>
                <a:cs typeface="Arial" panose="020B0604020202020204" pitchFamily="34" charset="0"/>
              </a:endParaRPr>
            </a:p>
          </p:txBody>
        </p:sp>
        <p:sp>
          <p:nvSpPr>
            <p:cNvPr id="152" name="Rectangle 151">
              <a:extLst>
                <a:ext uri="{FF2B5EF4-FFF2-40B4-BE49-F238E27FC236}">
                  <a16:creationId xmlns:a16="http://schemas.microsoft.com/office/drawing/2014/main" id="{9FAA2313-0CCB-48C5-8C30-2E7037D4EB33}"/>
                </a:ext>
              </a:extLst>
            </p:cNvPr>
            <p:cNvSpPr/>
            <p:nvPr/>
          </p:nvSpPr>
          <p:spPr bwMode="auto">
            <a:xfrm>
              <a:off x="4351912" y="2360015"/>
              <a:ext cx="320079"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11ax</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Efficiency WLAN</a:t>
              </a:r>
              <a:endParaRPr lang="en-US" sz="1200" b="1" dirty="0">
                <a:solidFill>
                  <a:schemeClr val="tx1"/>
                </a:solidFill>
                <a:cs typeface="Arial" panose="020B0604020202020204" pitchFamily="34" charset="0"/>
              </a:endParaRPr>
            </a:p>
          </p:txBody>
        </p:sp>
        <p:sp>
          <p:nvSpPr>
            <p:cNvPr id="153" name="Rectangle 152">
              <a:extLst>
                <a:ext uri="{FF2B5EF4-FFF2-40B4-BE49-F238E27FC236}">
                  <a16:creationId xmlns:a16="http://schemas.microsoft.com/office/drawing/2014/main" id="{E2F6AF70-2C9B-4BE2-A084-B79765DF8620}"/>
                </a:ext>
              </a:extLst>
            </p:cNvPr>
            <p:cNvSpPr/>
            <p:nvPr/>
          </p:nvSpPr>
          <p:spPr bwMode="auto">
            <a:xfrm>
              <a:off x="4351912" y="2547172"/>
              <a:ext cx="320079" cy="1634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a:t>
              </a:r>
              <a:r>
                <a:rPr lang="en-US" sz="1200" dirty="0" err="1">
                  <a:solidFill>
                    <a:schemeClr val="tx1"/>
                  </a:solidFill>
                  <a:cs typeface="Arial" panose="020B0604020202020204" pitchFamily="34" charset="0"/>
                </a:rPr>
                <a:t>mmWave</a:t>
              </a:r>
              <a:endParaRPr lang="en-US" sz="1200" b="1" dirty="0">
                <a:solidFill>
                  <a:schemeClr val="tx1"/>
                </a:solidFill>
                <a:cs typeface="Arial" panose="020B0604020202020204" pitchFamily="34" charset="0"/>
              </a:endParaRPr>
            </a:p>
          </p:txBody>
        </p:sp>
        <p:sp>
          <p:nvSpPr>
            <p:cNvPr id="154" name="Right Arrow 54">
              <a:extLst>
                <a:ext uri="{FF2B5EF4-FFF2-40B4-BE49-F238E27FC236}">
                  <a16:creationId xmlns:a16="http://schemas.microsoft.com/office/drawing/2014/main" id="{77B23D55-080F-4032-80FB-A15DFDF12107}"/>
                </a:ext>
              </a:extLst>
            </p:cNvPr>
            <p:cNvSpPr/>
            <p:nvPr/>
          </p:nvSpPr>
          <p:spPr bwMode="auto">
            <a:xfrm>
              <a:off x="4256465"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5" name="Right Arrow 54">
              <a:extLst>
                <a:ext uri="{FF2B5EF4-FFF2-40B4-BE49-F238E27FC236}">
                  <a16:creationId xmlns:a16="http://schemas.microsoft.com/office/drawing/2014/main" id="{6A95E682-A451-442C-844F-83B8B06C98F9}"/>
                </a:ext>
              </a:extLst>
            </p:cNvPr>
            <p:cNvSpPr/>
            <p:nvPr/>
          </p:nvSpPr>
          <p:spPr bwMode="auto">
            <a:xfrm>
              <a:off x="3809372"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6" name="Right Arrow 54">
              <a:extLst>
                <a:ext uri="{FF2B5EF4-FFF2-40B4-BE49-F238E27FC236}">
                  <a16:creationId xmlns:a16="http://schemas.microsoft.com/office/drawing/2014/main" id="{03A8C605-3D9D-4587-8C9B-DBB68F82DF77}"/>
                </a:ext>
              </a:extLst>
            </p:cNvPr>
            <p:cNvSpPr/>
            <p:nvPr/>
          </p:nvSpPr>
          <p:spPr bwMode="auto">
            <a:xfrm>
              <a:off x="3362279"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7" name="Right Arrow 54">
              <a:extLst>
                <a:ext uri="{FF2B5EF4-FFF2-40B4-BE49-F238E27FC236}">
                  <a16:creationId xmlns:a16="http://schemas.microsoft.com/office/drawing/2014/main" id="{52B4E07D-D6ED-4F46-B50B-340B38C68164}"/>
                </a:ext>
              </a:extLst>
            </p:cNvPr>
            <p:cNvSpPr/>
            <p:nvPr/>
          </p:nvSpPr>
          <p:spPr bwMode="auto">
            <a:xfrm>
              <a:off x="2911018"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8" name="Right Arrow 54">
              <a:extLst>
                <a:ext uri="{FF2B5EF4-FFF2-40B4-BE49-F238E27FC236}">
                  <a16:creationId xmlns:a16="http://schemas.microsoft.com/office/drawing/2014/main" id="{9023BC75-2226-4E19-BB25-846FDC5291AC}"/>
                </a:ext>
              </a:extLst>
            </p:cNvPr>
            <p:cNvSpPr/>
            <p:nvPr/>
          </p:nvSpPr>
          <p:spPr bwMode="auto">
            <a:xfrm>
              <a:off x="2471636"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9" name="Rectangle 158">
              <a:extLst>
                <a:ext uri="{FF2B5EF4-FFF2-40B4-BE49-F238E27FC236}">
                  <a16:creationId xmlns:a16="http://schemas.microsoft.com/office/drawing/2014/main" id="{C7D41F92-6A00-4421-B369-62B35DBE1CEC}"/>
                </a:ext>
              </a:extLst>
            </p:cNvPr>
            <p:cNvSpPr/>
            <p:nvPr/>
          </p:nvSpPr>
          <p:spPr bwMode="auto">
            <a:xfrm>
              <a:off x="4348371" y="3209457"/>
              <a:ext cx="320079" cy="11154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Next Gen V2X</a:t>
              </a:r>
              <a:endParaRPr lang="en-US" sz="1200" b="1" dirty="0">
                <a:solidFill>
                  <a:schemeClr val="tx1"/>
                </a:solidFill>
                <a:cs typeface="Arial" panose="020B0604020202020204" pitchFamily="34" charset="0"/>
              </a:endParaRPr>
            </a:p>
          </p:txBody>
        </p:sp>
        <p:sp>
          <p:nvSpPr>
            <p:cNvPr id="160" name="Rectangle: Rounded Corners 159">
              <a:extLst>
                <a:ext uri="{FF2B5EF4-FFF2-40B4-BE49-F238E27FC236}">
                  <a16:creationId xmlns:a16="http://schemas.microsoft.com/office/drawing/2014/main" id="{FD0E4984-DA89-4028-ABF9-BF86056BF74F}"/>
                </a:ext>
              </a:extLst>
            </p:cNvPr>
            <p:cNvSpPr/>
            <p:nvPr/>
          </p:nvSpPr>
          <p:spPr bwMode="auto">
            <a:xfrm>
              <a:off x="1898544" y="1941588"/>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802.11-1999</a:t>
              </a:r>
            </a:p>
          </p:txBody>
        </p:sp>
      </p:grpSp>
      <p:sp>
        <p:nvSpPr>
          <p:cNvPr id="65" name="Date Placeholder 1">
            <a:extLst>
              <a:ext uri="{FF2B5EF4-FFF2-40B4-BE49-F238E27FC236}">
                <a16:creationId xmlns:a16="http://schemas.microsoft.com/office/drawing/2014/main" id="{F544BFEE-6F17-4E75-A2CD-0739E9474F67}"/>
              </a:ext>
            </a:extLst>
          </p:cNvPr>
          <p:cNvSpPr txBox="1">
            <a:spLocks/>
          </p:cNvSpPr>
          <p:nvPr/>
        </p:nvSpPr>
        <p:spPr>
          <a:xfrm>
            <a:off x="850371" y="300273"/>
            <a:ext cx="249978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September 2025</a:t>
            </a:r>
            <a:endParaRPr lang="en-GB" sz="1800" b="1" dirty="0">
              <a:solidFill>
                <a:schemeClr val="tx1"/>
              </a:solidFill>
            </a:endParaRPr>
          </a:p>
        </p:txBody>
      </p:sp>
      <p:sp>
        <p:nvSpPr>
          <p:cNvPr id="66" name="Rectangle 5">
            <a:extLst>
              <a:ext uri="{FF2B5EF4-FFF2-40B4-BE49-F238E27FC236}">
                <a16:creationId xmlns:a16="http://schemas.microsoft.com/office/drawing/2014/main" id="{BF8F2AB6-C4D8-4C1C-9D6F-6BB2145803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E509E73C-FFA1-BB8E-B562-0C2F2F921C46}"/>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14</a:t>
            </a:fld>
            <a:endParaRPr lang="en-US" altLang="en-US" sz="1200" b="0" dirty="0"/>
          </a:p>
        </p:txBody>
      </p:sp>
    </p:spTree>
    <p:extLst>
      <p:ext uri="{BB962C8B-B14F-4D97-AF65-F5344CB8AC3E}">
        <p14:creationId xmlns:p14="http://schemas.microsoft.com/office/powerpoint/2010/main" val="142323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a:t>September 2025</a:t>
            </a:r>
            <a:endParaRPr lang="en-GB" dirty="0"/>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grpSp>
        <p:nvGrpSpPr>
          <p:cNvPr id="50" name="Group 49">
            <a:extLst>
              <a:ext uri="{FF2B5EF4-FFF2-40B4-BE49-F238E27FC236}">
                <a16:creationId xmlns:a16="http://schemas.microsoft.com/office/drawing/2014/main" id="{4AB383A1-10A8-4598-8982-E468526E6E82}"/>
              </a:ext>
            </a:extLst>
          </p:cNvPr>
          <p:cNvGrpSpPr/>
          <p:nvPr/>
        </p:nvGrpSpPr>
        <p:grpSpPr>
          <a:xfrm>
            <a:off x="481462" y="1371209"/>
            <a:ext cx="11229076" cy="4887212"/>
            <a:chOff x="1747875" y="2039417"/>
            <a:chExt cx="2741734" cy="1353768"/>
          </a:xfrm>
        </p:grpSpPr>
        <p:sp>
          <p:nvSpPr>
            <p:cNvPr id="51" name="Text Box 3">
              <a:extLst>
                <a:ext uri="{FF2B5EF4-FFF2-40B4-BE49-F238E27FC236}">
                  <a16:creationId xmlns:a16="http://schemas.microsoft.com/office/drawing/2014/main" id="{58D615E8-47D7-4271-BA6C-FEDB89936A50}"/>
                </a:ext>
              </a:extLst>
            </p:cNvPr>
            <p:cNvSpPr txBox="1">
              <a:spLocks noChangeArrowheads="1"/>
            </p:cNvSpPr>
            <p:nvPr/>
          </p:nvSpPr>
          <p:spPr bwMode="auto">
            <a:xfrm>
              <a:off x="2297662" y="3010497"/>
              <a:ext cx="137458"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PHY</a:t>
              </a:r>
            </a:p>
          </p:txBody>
        </p:sp>
        <p:sp>
          <p:nvSpPr>
            <p:cNvPr id="53" name="Text Box 4">
              <a:extLst>
                <a:ext uri="{FF2B5EF4-FFF2-40B4-BE49-F238E27FC236}">
                  <a16:creationId xmlns:a16="http://schemas.microsoft.com/office/drawing/2014/main" id="{16437BC1-EFC7-42FD-A745-038C54BAB75E}"/>
                </a:ext>
              </a:extLst>
            </p:cNvPr>
            <p:cNvSpPr txBox="1">
              <a:spLocks noChangeArrowheads="1"/>
            </p:cNvSpPr>
            <p:nvPr/>
          </p:nvSpPr>
          <p:spPr bwMode="auto">
            <a:xfrm>
              <a:off x="3523607" y="3248252"/>
              <a:ext cx="157028" cy="144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SA</a:t>
              </a:r>
            </a:p>
            <a:p>
              <a:pPr algn="ctr"/>
              <a:r>
                <a:rPr lang="en-US" sz="1400" b="1" dirty="0">
                  <a:latin typeface="+mn-lt"/>
                  <a:ea typeface="ＭＳ Ｐゴシック" charset="-128"/>
                  <a:cs typeface="Arial" pitchFamily="34" charset="0"/>
                </a:rPr>
                <a:t>Ballot</a:t>
              </a:r>
            </a:p>
          </p:txBody>
        </p:sp>
        <p:sp>
          <p:nvSpPr>
            <p:cNvPr id="54" name="AutoShape 5">
              <a:extLst>
                <a:ext uri="{FF2B5EF4-FFF2-40B4-BE49-F238E27FC236}">
                  <a16:creationId xmlns:a16="http://schemas.microsoft.com/office/drawing/2014/main" id="{65668204-3C88-491C-B92B-DC6B26352F25}"/>
                </a:ext>
              </a:extLst>
            </p:cNvPr>
            <p:cNvSpPr>
              <a:spLocks/>
            </p:cNvSpPr>
            <p:nvPr/>
          </p:nvSpPr>
          <p:spPr bwMode="auto">
            <a:xfrm rot="-5400000">
              <a:off x="3210991" y="3095475"/>
              <a:ext cx="57580" cy="264191"/>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5" name="Text Box 6">
              <a:extLst>
                <a:ext uri="{FF2B5EF4-FFF2-40B4-BE49-F238E27FC236}">
                  <a16:creationId xmlns:a16="http://schemas.microsoft.com/office/drawing/2014/main" id="{F4C948CD-E4A4-4623-B8B6-5F43125BE366}"/>
                </a:ext>
              </a:extLst>
            </p:cNvPr>
            <p:cNvSpPr txBox="1">
              <a:spLocks noChangeArrowheads="1"/>
            </p:cNvSpPr>
            <p:nvPr/>
          </p:nvSpPr>
          <p:spPr bwMode="auto">
            <a:xfrm>
              <a:off x="2287885" y="2101453"/>
              <a:ext cx="149983"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MAC</a:t>
              </a:r>
            </a:p>
          </p:txBody>
        </p:sp>
        <p:sp>
          <p:nvSpPr>
            <p:cNvPr id="56" name="Text Box 7">
              <a:extLst>
                <a:ext uri="{FF2B5EF4-FFF2-40B4-BE49-F238E27FC236}">
                  <a16:creationId xmlns:a16="http://schemas.microsoft.com/office/drawing/2014/main" id="{C0069344-4E5A-4205-B06A-BEF47BAB4F10}"/>
                </a:ext>
              </a:extLst>
            </p:cNvPr>
            <p:cNvSpPr txBox="1">
              <a:spLocks noChangeArrowheads="1"/>
            </p:cNvSpPr>
            <p:nvPr/>
          </p:nvSpPr>
          <p:spPr bwMode="auto">
            <a:xfrm>
              <a:off x="2410164" y="3258593"/>
              <a:ext cx="331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TIG/Study </a:t>
              </a:r>
            </a:p>
            <a:p>
              <a:pPr algn="ctr">
                <a:lnSpc>
                  <a:spcPct val="80000"/>
                </a:lnSpc>
              </a:pPr>
              <a:r>
                <a:rPr lang="en-US" sz="1400" b="1" dirty="0">
                  <a:latin typeface="+mn-lt"/>
                  <a:ea typeface="ＭＳ Ｐゴシック" charset="-128"/>
                  <a:cs typeface="Arial" pitchFamily="34" charset="0"/>
                </a:rPr>
                <a:t>groups</a:t>
              </a:r>
            </a:p>
          </p:txBody>
        </p:sp>
        <p:sp>
          <p:nvSpPr>
            <p:cNvPr id="57" name="AutoShape 8">
              <a:extLst>
                <a:ext uri="{FF2B5EF4-FFF2-40B4-BE49-F238E27FC236}">
                  <a16:creationId xmlns:a16="http://schemas.microsoft.com/office/drawing/2014/main" id="{215F0600-7502-4562-8E28-9080F06A52D4}"/>
                </a:ext>
              </a:extLst>
            </p:cNvPr>
            <p:cNvSpPr>
              <a:spLocks/>
            </p:cNvSpPr>
            <p:nvPr/>
          </p:nvSpPr>
          <p:spPr bwMode="auto">
            <a:xfrm rot="-5400000">
              <a:off x="2554325" y="3087854"/>
              <a:ext cx="44879" cy="243869"/>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8" name="Text Box 13">
              <a:extLst>
                <a:ext uri="{FF2B5EF4-FFF2-40B4-BE49-F238E27FC236}">
                  <a16:creationId xmlns:a16="http://schemas.microsoft.com/office/drawing/2014/main" id="{E69F6574-240C-43F8-B963-B968F06ABD64}"/>
                </a:ext>
              </a:extLst>
            </p:cNvPr>
            <p:cNvSpPr txBox="1">
              <a:spLocks noChangeArrowheads="1"/>
            </p:cNvSpPr>
            <p:nvPr/>
          </p:nvSpPr>
          <p:spPr bwMode="auto">
            <a:xfrm>
              <a:off x="4133507" y="3241199"/>
              <a:ext cx="229827"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Standard</a:t>
              </a:r>
            </a:p>
          </p:txBody>
        </p:sp>
        <p:sp>
          <p:nvSpPr>
            <p:cNvPr id="59" name="Text Box 26">
              <a:extLst>
                <a:ext uri="{FF2B5EF4-FFF2-40B4-BE49-F238E27FC236}">
                  <a16:creationId xmlns:a16="http://schemas.microsoft.com/office/drawing/2014/main" id="{D2CD0E93-D422-4B90-ADB6-01C002AD1A5F}"/>
                </a:ext>
              </a:extLst>
            </p:cNvPr>
            <p:cNvSpPr txBox="1">
              <a:spLocks noChangeArrowheads="1"/>
            </p:cNvSpPr>
            <p:nvPr/>
          </p:nvSpPr>
          <p:spPr bwMode="auto">
            <a:xfrm>
              <a:off x="3117749" y="3264983"/>
              <a:ext cx="284216"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WG  </a:t>
              </a:r>
            </a:p>
            <a:p>
              <a:pPr algn="ctr">
                <a:lnSpc>
                  <a:spcPct val="80000"/>
                </a:lnSpc>
              </a:pPr>
              <a:r>
                <a:rPr lang="en-US" sz="1400" b="1" dirty="0">
                  <a:latin typeface="+mn-lt"/>
                  <a:ea typeface="ＭＳ Ｐゴシック" charset="-128"/>
                  <a:cs typeface="Arial" pitchFamily="34" charset="0"/>
                </a:rPr>
                <a:t>Letter Ballot</a:t>
              </a:r>
            </a:p>
          </p:txBody>
        </p:sp>
        <p:sp>
          <p:nvSpPr>
            <p:cNvPr id="60" name="AutoShape 27">
              <a:extLst>
                <a:ext uri="{FF2B5EF4-FFF2-40B4-BE49-F238E27FC236}">
                  <a16:creationId xmlns:a16="http://schemas.microsoft.com/office/drawing/2014/main" id="{7F9CB10E-35DB-429C-8516-FA29DF361180}"/>
                </a:ext>
              </a:extLst>
            </p:cNvPr>
            <p:cNvSpPr>
              <a:spLocks/>
            </p:cNvSpPr>
            <p:nvPr/>
          </p:nvSpPr>
          <p:spPr bwMode="auto">
            <a:xfrm rot="-5400000">
              <a:off x="3562611"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61" name="Line 29">
              <a:extLst>
                <a:ext uri="{FF2B5EF4-FFF2-40B4-BE49-F238E27FC236}">
                  <a16:creationId xmlns:a16="http://schemas.microsoft.com/office/drawing/2014/main" id="{E7D78695-9A8D-477F-A1DA-E76C1C3E1BA8}"/>
                </a:ext>
              </a:extLst>
            </p:cNvPr>
            <p:cNvSpPr>
              <a:spLocks noChangeShapeType="1"/>
            </p:cNvSpPr>
            <p:nvPr/>
          </p:nvSpPr>
          <p:spPr bwMode="auto">
            <a:xfrm>
              <a:off x="2390899" y="2612395"/>
              <a:ext cx="209871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1400" b="1">
                <a:solidFill>
                  <a:schemeClr val="tx1"/>
                </a:solidFill>
              </a:endParaRPr>
            </a:p>
          </p:txBody>
        </p:sp>
        <p:sp>
          <p:nvSpPr>
            <p:cNvPr id="62" name="AutoShape 34">
              <a:extLst>
                <a:ext uri="{FF2B5EF4-FFF2-40B4-BE49-F238E27FC236}">
                  <a16:creationId xmlns:a16="http://schemas.microsoft.com/office/drawing/2014/main" id="{62DCB912-C593-4178-BAEA-FF7F4EF32D76}"/>
                </a:ext>
              </a:extLst>
            </p:cNvPr>
            <p:cNvSpPr>
              <a:spLocks/>
            </p:cNvSpPr>
            <p:nvPr/>
          </p:nvSpPr>
          <p:spPr bwMode="auto">
            <a:xfrm rot="-5400000">
              <a:off x="2891043" y="3088278"/>
              <a:ext cx="71975" cy="264191"/>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3" name="Text Box 35">
              <a:extLst>
                <a:ext uri="{FF2B5EF4-FFF2-40B4-BE49-F238E27FC236}">
                  <a16:creationId xmlns:a16="http://schemas.microsoft.com/office/drawing/2014/main" id="{9F039ECA-3931-42F0-AC1E-B706DF4F81B7}"/>
                </a:ext>
              </a:extLst>
            </p:cNvPr>
            <p:cNvSpPr txBox="1">
              <a:spLocks noChangeArrowheads="1"/>
            </p:cNvSpPr>
            <p:nvPr/>
          </p:nvSpPr>
          <p:spPr bwMode="auto">
            <a:xfrm>
              <a:off x="2759578" y="3262711"/>
              <a:ext cx="337445"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TG without </a:t>
              </a:r>
            </a:p>
            <a:p>
              <a:pPr algn="ctr">
                <a:lnSpc>
                  <a:spcPct val="80000"/>
                </a:lnSpc>
              </a:pPr>
              <a:r>
                <a:rPr lang="en-US" sz="1400" b="1" dirty="0">
                  <a:latin typeface="+mn-lt"/>
                  <a:ea typeface="ＭＳ Ｐゴシック" charset="-128"/>
                  <a:cs typeface="Arial" pitchFamily="34" charset="0"/>
                </a:rPr>
                <a:t>Approved draft</a:t>
              </a:r>
            </a:p>
          </p:txBody>
        </p:sp>
        <p:sp>
          <p:nvSpPr>
            <p:cNvPr id="64" name="Text Box 36">
              <a:extLst>
                <a:ext uri="{FF2B5EF4-FFF2-40B4-BE49-F238E27FC236}">
                  <a16:creationId xmlns:a16="http://schemas.microsoft.com/office/drawing/2014/main" id="{9056646F-14B5-4484-95E2-233D3DD1832E}"/>
                </a:ext>
              </a:extLst>
            </p:cNvPr>
            <p:cNvSpPr txBox="1">
              <a:spLocks noChangeArrowheads="1"/>
            </p:cNvSpPr>
            <p:nvPr/>
          </p:nvSpPr>
          <p:spPr bwMode="auto">
            <a:xfrm>
              <a:off x="2114006"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Discussion Topics</a:t>
              </a:r>
            </a:p>
          </p:txBody>
        </p:sp>
        <p:sp>
          <p:nvSpPr>
            <p:cNvPr id="65" name="AutoShape 37">
              <a:extLst>
                <a:ext uri="{FF2B5EF4-FFF2-40B4-BE49-F238E27FC236}">
                  <a16:creationId xmlns:a16="http://schemas.microsoft.com/office/drawing/2014/main" id="{575ABE68-FE1C-4623-884A-53824270B129}"/>
                </a:ext>
              </a:extLst>
            </p:cNvPr>
            <p:cNvSpPr>
              <a:spLocks/>
            </p:cNvSpPr>
            <p:nvPr/>
          </p:nvSpPr>
          <p:spPr bwMode="auto">
            <a:xfrm rot="-5400000">
              <a:off x="2236994"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6" name="Text Box 38">
              <a:extLst>
                <a:ext uri="{FF2B5EF4-FFF2-40B4-BE49-F238E27FC236}">
                  <a16:creationId xmlns:a16="http://schemas.microsoft.com/office/drawing/2014/main" id="{E92B6D5C-0C8A-43CE-8645-9F982C1594EE}"/>
                </a:ext>
              </a:extLst>
            </p:cNvPr>
            <p:cNvSpPr txBox="1">
              <a:spLocks noChangeArrowheads="1"/>
            </p:cNvSpPr>
            <p:nvPr/>
          </p:nvSpPr>
          <p:spPr bwMode="auto">
            <a:xfrm>
              <a:off x="3774039" y="3246103"/>
              <a:ext cx="276012"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Amendment</a:t>
              </a:r>
            </a:p>
          </p:txBody>
        </p:sp>
        <p:sp>
          <p:nvSpPr>
            <p:cNvPr id="67" name="Cloud">
              <a:extLst>
                <a:ext uri="{FF2B5EF4-FFF2-40B4-BE49-F238E27FC236}">
                  <a16:creationId xmlns:a16="http://schemas.microsoft.com/office/drawing/2014/main" id="{DD554A83-9C85-4E7A-B550-3360F1A0638C}"/>
                </a:ext>
              </a:extLst>
            </p:cNvPr>
            <p:cNvSpPr>
              <a:spLocks noChangeAspect="1" noEditPoints="1" noChangeArrowheads="1"/>
            </p:cNvSpPr>
            <p:nvPr/>
          </p:nvSpPr>
          <p:spPr bwMode="auto">
            <a:xfrm>
              <a:off x="2010277" y="2239819"/>
              <a:ext cx="391206" cy="7053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1400" b="1">
                <a:solidFill>
                  <a:schemeClr val="tx1"/>
                </a:solidFill>
              </a:endParaRPr>
            </a:p>
          </p:txBody>
        </p:sp>
        <p:sp>
          <p:nvSpPr>
            <p:cNvPr id="68" name="AutoShape 46">
              <a:extLst>
                <a:ext uri="{FF2B5EF4-FFF2-40B4-BE49-F238E27FC236}">
                  <a16:creationId xmlns:a16="http://schemas.microsoft.com/office/drawing/2014/main" id="{23DD993E-5ECA-4CA8-B051-57061D118377}"/>
                </a:ext>
              </a:extLst>
            </p:cNvPr>
            <p:cNvSpPr>
              <a:spLocks noChangeArrowheads="1"/>
            </p:cNvSpPr>
            <p:nvPr/>
          </p:nvSpPr>
          <p:spPr bwMode="auto">
            <a:xfrm>
              <a:off x="2091566" y="2510783"/>
              <a:ext cx="243869" cy="162156"/>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WNG</a:t>
              </a:r>
            </a:p>
          </p:txBody>
        </p:sp>
        <p:sp>
          <p:nvSpPr>
            <p:cNvPr id="69" name="AutoShape 11">
              <a:extLst>
                <a:ext uri="{FF2B5EF4-FFF2-40B4-BE49-F238E27FC236}">
                  <a16:creationId xmlns:a16="http://schemas.microsoft.com/office/drawing/2014/main" id="{CD2294FA-AD9A-43BA-98DC-2FCD2CD79BFD}"/>
                </a:ext>
              </a:extLst>
            </p:cNvPr>
            <p:cNvSpPr>
              <a:spLocks noChangeArrowheads="1"/>
            </p:cNvSpPr>
            <p:nvPr/>
          </p:nvSpPr>
          <p:spPr bwMode="auto">
            <a:xfrm>
              <a:off x="4123330" y="2041965"/>
              <a:ext cx="243869" cy="11358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cs typeface="Arial" panose="020B0604020202020204" pitchFamily="34" charset="0"/>
                </a:rPr>
                <a:t>802.11</a:t>
              </a:r>
            </a:p>
            <a:p>
              <a:pPr algn="ctr" eaLnBrk="0" hangingPunct="0">
                <a:defRPr/>
              </a:pPr>
              <a:r>
                <a:rPr lang="en-US" sz="1400" b="1" dirty="0">
                  <a:solidFill>
                    <a:schemeClr val="tx1"/>
                  </a:solidFill>
                  <a:cs typeface="Arial" panose="020B0604020202020204" pitchFamily="34" charset="0"/>
                </a:rPr>
                <a:t>-2024</a:t>
              </a:r>
            </a:p>
          </p:txBody>
        </p:sp>
        <p:sp>
          <p:nvSpPr>
            <p:cNvPr id="70" name="AutoShape 46">
              <a:extLst>
                <a:ext uri="{FF2B5EF4-FFF2-40B4-BE49-F238E27FC236}">
                  <a16:creationId xmlns:a16="http://schemas.microsoft.com/office/drawing/2014/main" id="{9B7BAE9A-915B-4115-BA95-7A756FBFE017}"/>
                </a:ext>
              </a:extLst>
            </p:cNvPr>
            <p:cNvSpPr>
              <a:spLocks noChangeArrowheads="1"/>
            </p:cNvSpPr>
            <p:nvPr/>
          </p:nvSpPr>
          <p:spPr bwMode="auto">
            <a:xfrm>
              <a:off x="3778821" y="2636984"/>
              <a:ext cx="268741" cy="15831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802.11be </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EHT</a:t>
              </a:r>
            </a:p>
          </p:txBody>
        </p:sp>
        <p:sp>
          <p:nvSpPr>
            <p:cNvPr id="71" name="AutoShape 27">
              <a:extLst>
                <a:ext uri="{FF2B5EF4-FFF2-40B4-BE49-F238E27FC236}">
                  <a16:creationId xmlns:a16="http://schemas.microsoft.com/office/drawing/2014/main" id="{C9FBBF77-0992-452F-B75E-4B9C777B75E5}"/>
                </a:ext>
              </a:extLst>
            </p:cNvPr>
            <p:cNvSpPr>
              <a:spLocks/>
            </p:cNvSpPr>
            <p:nvPr/>
          </p:nvSpPr>
          <p:spPr bwMode="auto">
            <a:xfrm rot="-5400000">
              <a:off x="3887770"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72" name="AutoShape 46">
              <a:extLst>
                <a:ext uri="{FF2B5EF4-FFF2-40B4-BE49-F238E27FC236}">
                  <a16:creationId xmlns:a16="http://schemas.microsoft.com/office/drawing/2014/main" id="{10421D2E-F97D-49D5-A283-C2C7DA980555}"/>
                </a:ext>
              </a:extLst>
            </p:cNvPr>
            <p:cNvSpPr>
              <a:spLocks noChangeArrowheads="1"/>
            </p:cNvSpPr>
            <p:nvPr/>
          </p:nvSpPr>
          <p:spPr bwMode="auto">
            <a:xfrm>
              <a:off x="3127740" y="2443527"/>
              <a:ext cx="248015" cy="1489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802.11bi</a:t>
              </a:r>
            </a:p>
            <a:p>
              <a:pPr algn="ctr"/>
              <a:r>
                <a:rPr lang="en-US" sz="1400" b="1" dirty="0">
                  <a:solidFill>
                    <a:schemeClr val="tx1"/>
                  </a:solidFill>
                  <a:ea typeface="ＭＳ Ｐゴシック" charset="-128"/>
                  <a:cs typeface="Arial" pitchFamily="34" charset="0"/>
                </a:rPr>
                <a:t>EDP</a:t>
              </a:r>
            </a:p>
          </p:txBody>
        </p:sp>
        <p:sp>
          <p:nvSpPr>
            <p:cNvPr id="73" name="AutoShape 46">
              <a:extLst>
                <a:ext uri="{FF2B5EF4-FFF2-40B4-BE49-F238E27FC236}">
                  <a16:creationId xmlns:a16="http://schemas.microsoft.com/office/drawing/2014/main" id="{7A98EF4D-4E9E-4F02-A600-C3373811337E}"/>
                </a:ext>
              </a:extLst>
            </p:cNvPr>
            <p:cNvSpPr>
              <a:spLocks noChangeArrowheads="1"/>
            </p:cNvSpPr>
            <p:nvPr/>
          </p:nvSpPr>
          <p:spPr bwMode="auto">
            <a:xfrm>
              <a:off x="3776519" y="2840509"/>
              <a:ext cx="273345" cy="15995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802.11bf</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SENS</a:t>
              </a:r>
            </a:p>
          </p:txBody>
        </p:sp>
        <p:sp>
          <p:nvSpPr>
            <p:cNvPr id="74" name="Text Box 36">
              <a:extLst>
                <a:ext uri="{FF2B5EF4-FFF2-40B4-BE49-F238E27FC236}">
                  <a16:creationId xmlns:a16="http://schemas.microsoft.com/office/drawing/2014/main" id="{A4F4B036-7D8E-40FC-A79C-8CBAC590B24B}"/>
                </a:ext>
              </a:extLst>
            </p:cNvPr>
            <p:cNvSpPr txBox="1">
              <a:spLocks noChangeArrowheads="1"/>
            </p:cNvSpPr>
            <p:nvPr/>
          </p:nvSpPr>
          <p:spPr bwMode="auto">
            <a:xfrm>
              <a:off x="1747875"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Liaison  Topics</a:t>
              </a:r>
            </a:p>
          </p:txBody>
        </p:sp>
        <p:sp>
          <p:nvSpPr>
            <p:cNvPr id="75" name="AutoShape 37">
              <a:extLst>
                <a:ext uri="{FF2B5EF4-FFF2-40B4-BE49-F238E27FC236}">
                  <a16:creationId xmlns:a16="http://schemas.microsoft.com/office/drawing/2014/main" id="{B8C82431-4282-469C-9AD8-6C6E10181EB5}"/>
                </a:ext>
              </a:extLst>
            </p:cNvPr>
            <p:cNvSpPr>
              <a:spLocks/>
            </p:cNvSpPr>
            <p:nvPr/>
          </p:nvSpPr>
          <p:spPr bwMode="auto">
            <a:xfrm rot="-5400000">
              <a:off x="1870863"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76" name="AutoShape 46">
              <a:extLst>
                <a:ext uri="{FF2B5EF4-FFF2-40B4-BE49-F238E27FC236}">
                  <a16:creationId xmlns:a16="http://schemas.microsoft.com/office/drawing/2014/main" id="{02DAA42D-6062-45FC-8878-56F9A1634757}"/>
                </a:ext>
              </a:extLst>
            </p:cNvPr>
            <p:cNvSpPr>
              <a:spLocks noChangeArrowheads="1"/>
            </p:cNvSpPr>
            <p:nvPr/>
          </p:nvSpPr>
          <p:spPr bwMode="auto">
            <a:xfrm>
              <a:off x="3127740" y="2658603"/>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802.11bn</a:t>
              </a:r>
            </a:p>
            <a:p>
              <a:pPr algn="ctr"/>
              <a:r>
                <a:rPr lang="en-US" sz="1400" b="1" dirty="0">
                  <a:solidFill>
                    <a:schemeClr val="tx1"/>
                  </a:solidFill>
                  <a:ea typeface="ＭＳ Ｐゴシック" charset="-128"/>
                  <a:cs typeface="Arial" pitchFamily="34" charset="0"/>
                </a:rPr>
                <a:t>UHR</a:t>
              </a:r>
            </a:p>
          </p:txBody>
        </p:sp>
        <p:sp>
          <p:nvSpPr>
            <p:cNvPr id="80" name="AutoShape 46">
              <a:extLst>
                <a:ext uri="{FF2B5EF4-FFF2-40B4-BE49-F238E27FC236}">
                  <a16:creationId xmlns:a16="http://schemas.microsoft.com/office/drawing/2014/main" id="{DE9F375A-7389-495C-A629-68B027837342}"/>
                </a:ext>
              </a:extLst>
            </p:cNvPr>
            <p:cNvSpPr>
              <a:spLocks noChangeArrowheads="1"/>
            </p:cNvSpPr>
            <p:nvPr/>
          </p:nvSpPr>
          <p:spPr bwMode="auto">
            <a:xfrm>
              <a:off x="2801856" y="2823512"/>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802.11bp</a:t>
              </a:r>
            </a:p>
            <a:p>
              <a:pPr algn="ctr"/>
              <a:r>
                <a:rPr lang="en-US" sz="1400" b="1" dirty="0">
                  <a:solidFill>
                    <a:schemeClr val="tx1"/>
                  </a:solidFill>
                  <a:ea typeface="ＭＳ Ｐゴシック" charset="-128"/>
                  <a:cs typeface="Arial" pitchFamily="34" charset="0"/>
                </a:rPr>
                <a:t>AMP</a:t>
              </a:r>
            </a:p>
          </p:txBody>
        </p:sp>
        <p:sp>
          <p:nvSpPr>
            <p:cNvPr id="81" name="AutoShape 46">
              <a:extLst>
                <a:ext uri="{FF2B5EF4-FFF2-40B4-BE49-F238E27FC236}">
                  <a16:creationId xmlns:a16="http://schemas.microsoft.com/office/drawing/2014/main" id="{EEDE47C0-4DDD-4B01-BED7-995312463147}"/>
                </a:ext>
              </a:extLst>
            </p:cNvPr>
            <p:cNvSpPr>
              <a:spLocks noChangeArrowheads="1"/>
            </p:cNvSpPr>
            <p:nvPr/>
          </p:nvSpPr>
          <p:spPr bwMode="auto">
            <a:xfrm>
              <a:off x="3775259" y="3029468"/>
              <a:ext cx="272303" cy="15551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802.11bk</a:t>
              </a:r>
            </a:p>
            <a:p>
              <a:pPr algn="ctr"/>
              <a:r>
                <a:rPr lang="en-US" sz="1400" b="1" dirty="0">
                  <a:solidFill>
                    <a:schemeClr val="tx1"/>
                  </a:solidFill>
                  <a:ea typeface="ＭＳ Ｐゴシック" charset="-128"/>
                  <a:cs typeface="Arial" pitchFamily="34" charset="0"/>
                </a:rPr>
                <a:t>320 MHz Pos</a:t>
              </a:r>
            </a:p>
          </p:txBody>
        </p:sp>
        <p:sp>
          <p:nvSpPr>
            <p:cNvPr id="82" name="AutoShape 46">
              <a:extLst>
                <a:ext uri="{FF2B5EF4-FFF2-40B4-BE49-F238E27FC236}">
                  <a16:creationId xmlns:a16="http://schemas.microsoft.com/office/drawing/2014/main" id="{97F24B91-BDDF-4A92-9467-5DCA68392304}"/>
                </a:ext>
              </a:extLst>
            </p:cNvPr>
            <p:cNvSpPr>
              <a:spLocks noChangeArrowheads="1"/>
            </p:cNvSpPr>
            <p:nvPr/>
          </p:nvSpPr>
          <p:spPr bwMode="auto">
            <a:xfrm>
              <a:off x="2801856" y="3022475"/>
              <a:ext cx="250186"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400" b="1" dirty="0">
                <a:solidFill>
                  <a:schemeClr val="tx1"/>
                </a:solidFill>
                <a:ea typeface="ＭＳ Ｐゴシック" charset="-128"/>
                <a:cs typeface="Arial" pitchFamily="34" charset="0"/>
              </a:endParaRPr>
            </a:p>
            <a:p>
              <a:pPr algn="ctr"/>
              <a:r>
                <a:rPr lang="en-US" sz="1400" b="1" dirty="0">
                  <a:solidFill>
                    <a:schemeClr val="tx1"/>
                  </a:solidFill>
                  <a:ea typeface="ＭＳ Ｐゴシック" charset="-128"/>
                  <a:cs typeface="Arial" pitchFamily="34" charset="0"/>
                </a:rPr>
                <a:t>802.11bq</a:t>
              </a:r>
            </a:p>
            <a:p>
              <a:pPr algn="ctr"/>
              <a:r>
                <a:rPr lang="en-US" sz="1400" b="1" dirty="0">
                  <a:solidFill>
                    <a:schemeClr val="tx1"/>
                  </a:solidFill>
                  <a:ea typeface="ＭＳ Ｐゴシック" charset="-128"/>
                  <a:cs typeface="Arial" pitchFamily="34" charset="0"/>
                </a:rPr>
                <a:t>IMMW</a:t>
              </a:r>
            </a:p>
            <a:p>
              <a:pPr algn="ctr"/>
              <a:endParaRPr lang="en-US" sz="1400" b="1" dirty="0">
                <a:solidFill>
                  <a:schemeClr val="tx1"/>
                </a:solidFill>
                <a:ea typeface="ＭＳ Ｐゴシック" charset="-128"/>
                <a:cs typeface="Arial" pitchFamily="34" charset="0"/>
              </a:endParaRPr>
            </a:p>
          </p:txBody>
        </p:sp>
        <p:sp>
          <p:nvSpPr>
            <p:cNvPr id="85" name="AutoShape 46">
              <a:extLst>
                <a:ext uri="{FF2B5EF4-FFF2-40B4-BE49-F238E27FC236}">
                  <a16:creationId xmlns:a16="http://schemas.microsoft.com/office/drawing/2014/main" id="{CC1DD09D-6DD7-4DCA-9326-DA8834062DC5}"/>
                </a:ext>
              </a:extLst>
            </p:cNvPr>
            <p:cNvSpPr>
              <a:spLocks noChangeArrowheads="1"/>
            </p:cNvSpPr>
            <p:nvPr/>
          </p:nvSpPr>
          <p:spPr bwMode="auto">
            <a:xfrm>
              <a:off x="3776519" y="2429493"/>
              <a:ext cx="273345" cy="1562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802.11bh </a:t>
              </a:r>
            </a:p>
            <a:p>
              <a:pPr algn="ctr"/>
              <a:r>
                <a:rPr lang="en-US" sz="1400" b="1" dirty="0">
                  <a:solidFill>
                    <a:schemeClr val="tx1"/>
                  </a:solidFill>
                  <a:ea typeface="ＭＳ Ｐゴシック" charset="-128"/>
                  <a:cs typeface="Arial" pitchFamily="34" charset="0"/>
                </a:rPr>
                <a:t>RCM</a:t>
              </a:r>
            </a:p>
          </p:txBody>
        </p:sp>
        <p:sp>
          <p:nvSpPr>
            <p:cNvPr id="86" name="AutoShape 46">
              <a:extLst>
                <a:ext uri="{FF2B5EF4-FFF2-40B4-BE49-F238E27FC236}">
                  <a16:creationId xmlns:a16="http://schemas.microsoft.com/office/drawing/2014/main" id="{3DF12E31-C6C5-4111-B684-8F3DF398E888}"/>
                </a:ext>
              </a:extLst>
            </p:cNvPr>
            <p:cNvSpPr>
              <a:spLocks noChangeArrowheads="1"/>
            </p:cNvSpPr>
            <p:nvPr/>
          </p:nvSpPr>
          <p:spPr bwMode="auto">
            <a:xfrm>
              <a:off x="2804027" y="2239819"/>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802.11bt</a:t>
              </a:r>
            </a:p>
            <a:p>
              <a:pPr algn="ctr"/>
              <a:r>
                <a:rPr lang="en-US" sz="1400" b="1" dirty="0">
                  <a:solidFill>
                    <a:schemeClr val="tx1"/>
                  </a:solidFill>
                  <a:ea typeface="ＭＳ Ｐゴシック" charset="-128"/>
                  <a:cs typeface="Arial" pitchFamily="34" charset="0"/>
                </a:rPr>
                <a:t>PQC</a:t>
              </a:r>
            </a:p>
          </p:txBody>
        </p:sp>
        <p:sp>
          <p:nvSpPr>
            <p:cNvPr id="87" name="AutoShape 46">
              <a:extLst>
                <a:ext uri="{FF2B5EF4-FFF2-40B4-BE49-F238E27FC236}">
                  <a16:creationId xmlns:a16="http://schemas.microsoft.com/office/drawing/2014/main" id="{FBF97EAD-90B5-425E-AF16-E472481DF7A4}"/>
                </a:ext>
              </a:extLst>
            </p:cNvPr>
            <p:cNvSpPr>
              <a:spLocks noChangeArrowheads="1"/>
            </p:cNvSpPr>
            <p:nvPr/>
          </p:nvSpPr>
          <p:spPr bwMode="auto">
            <a:xfrm>
              <a:off x="2464805" y="2439458"/>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AUTO TIG</a:t>
              </a:r>
            </a:p>
            <a:p>
              <a:pPr algn="ctr"/>
              <a:endParaRPr lang="en-US" sz="1400" b="1" dirty="0">
                <a:solidFill>
                  <a:schemeClr val="tx1"/>
                </a:solidFill>
                <a:ea typeface="ＭＳ Ｐゴシック" charset="-128"/>
                <a:cs typeface="Arial" pitchFamily="34" charset="0"/>
              </a:endParaRPr>
            </a:p>
          </p:txBody>
        </p:sp>
        <p:sp>
          <p:nvSpPr>
            <p:cNvPr id="88" name="AutoShape 46">
              <a:extLst>
                <a:ext uri="{FF2B5EF4-FFF2-40B4-BE49-F238E27FC236}">
                  <a16:creationId xmlns:a16="http://schemas.microsoft.com/office/drawing/2014/main" id="{7D9187E7-31D9-4954-84B9-E93C4970AC3D}"/>
                </a:ext>
              </a:extLst>
            </p:cNvPr>
            <p:cNvSpPr>
              <a:spLocks noChangeArrowheads="1"/>
            </p:cNvSpPr>
            <p:nvPr/>
          </p:nvSpPr>
          <p:spPr bwMode="auto">
            <a:xfrm>
              <a:off x="3127740" y="2039417"/>
              <a:ext cx="248015" cy="150725"/>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400" b="1" dirty="0" err="1">
                  <a:solidFill>
                    <a:schemeClr val="tx1"/>
                  </a:solidFill>
                  <a:ea typeface="ＭＳ Ｐゴシック" charset="-128"/>
                  <a:cs typeface="Arial" pitchFamily="34" charset="0"/>
                </a:rPr>
                <a:t>REVmf</a:t>
              </a:r>
              <a:endParaRPr lang="en-US" sz="1400" b="1" dirty="0">
                <a:solidFill>
                  <a:schemeClr val="tx1"/>
                </a:solidFill>
                <a:ea typeface="ＭＳ Ｐゴシック" charset="-128"/>
                <a:cs typeface="Arial" pitchFamily="34" charset="0"/>
              </a:endParaRPr>
            </a:p>
          </p:txBody>
        </p:sp>
      </p:grpSp>
      <p:sp>
        <p:nvSpPr>
          <p:cNvPr id="2" name="AutoShape 46">
            <a:extLst>
              <a:ext uri="{FF2B5EF4-FFF2-40B4-BE49-F238E27FC236}">
                <a16:creationId xmlns:a16="http://schemas.microsoft.com/office/drawing/2014/main" id="{DF3B07E9-436E-4F9A-D6FC-0527B314084F}"/>
              </a:ext>
            </a:extLst>
          </p:cNvPr>
          <p:cNvSpPr>
            <a:spLocks noChangeArrowheads="1"/>
          </p:cNvSpPr>
          <p:nvPr/>
        </p:nvSpPr>
        <p:spPr bwMode="auto">
          <a:xfrm>
            <a:off x="4799992" y="2815390"/>
            <a:ext cx="1031972" cy="54412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802.11br</a:t>
            </a:r>
          </a:p>
          <a:p>
            <a:pPr algn="ctr"/>
            <a:r>
              <a:rPr lang="en-US" sz="1400" b="1" dirty="0">
                <a:solidFill>
                  <a:schemeClr val="tx1"/>
                </a:solidFill>
                <a:ea typeface="ＭＳ Ｐゴシック" charset="-128"/>
                <a:cs typeface="Arial" pitchFamily="34" charset="0"/>
              </a:rPr>
              <a:t>ELC</a:t>
            </a:r>
          </a:p>
        </p:txBody>
      </p:sp>
      <p:sp>
        <p:nvSpPr>
          <p:cNvPr id="3" name="Slide Number Placeholder 5">
            <a:extLst>
              <a:ext uri="{FF2B5EF4-FFF2-40B4-BE49-F238E27FC236}">
                <a16:creationId xmlns:a16="http://schemas.microsoft.com/office/drawing/2014/main" id="{714CA16C-44F9-38D6-3B09-D1C02CE51087}"/>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15</a:t>
            </a:fld>
            <a:endParaRPr lang="en-US" altLang="en-US" sz="1200" b="0" dirty="0"/>
          </a:p>
        </p:txBody>
      </p:sp>
      <p:sp>
        <p:nvSpPr>
          <p:cNvPr id="4" name="AutoShape 46">
            <a:extLst>
              <a:ext uri="{FF2B5EF4-FFF2-40B4-BE49-F238E27FC236}">
                <a16:creationId xmlns:a16="http://schemas.microsoft.com/office/drawing/2014/main" id="{61A5F8E7-D4E0-3672-6802-CFCEED5F2888}"/>
              </a:ext>
            </a:extLst>
          </p:cNvPr>
          <p:cNvSpPr>
            <a:spLocks noChangeArrowheads="1"/>
          </p:cNvSpPr>
          <p:nvPr/>
        </p:nvSpPr>
        <p:spPr bwMode="auto">
          <a:xfrm>
            <a:off x="3417728" y="2093852"/>
            <a:ext cx="1015773" cy="54412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UCM TIG</a:t>
            </a:r>
          </a:p>
          <a:p>
            <a:pPr algn="ctr"/>
            <a:endParaRPr lang="en-US" sz="1400" b="1" dirty="0">
              <a:solidFill>
                <a:schemeClr val="tx1"/>
              </a:solidFill>
              <a:ea typeface="ＭＳ Ｐゴシック" charset="-128"/>
              <a:cs typeface="Arial" pitchFamily="34" charset="0"/>
            </a:endParaRPr>
          </a:p>
        </p:txBody>
      </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a:t>September 2025</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a:t>September 2025</a:t>
            </a:r>
            <a:endParaRPr lang="en-US" dirty="0"/>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a:t>September 2025</a:t>
            </a:r>
            <a:endParaRPr lang="en-US" dirty="0"/>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a:t>September 2025</a:t>
            </a:r>
            <a:endParaRPr lang="en-US" dirty="0"/>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September 14</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2025</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2</a:t>
            </a:fld>
            <a:endParaRPr lang="en-US" altLang="en-US" sz="1200" b="0" dirty="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A5F6FA57-1700-1F2A-AFD7-20E32C2C69F8}"/>
              </a:ext>
            </a:extLst>
          </p:cNvPr>
          <p:cNvSpPr>
            <a:spLocks noGrp="1"/>
          </p:cNvSpPr>
          <p:nvPr>
            <p:ph type="dt" idx="10"/>
          </p:nvPr>
        </p:nvSpPr>
        <p:spPr>
          <a:xfrm>
            <a:off x="911424" y="332656"/>
            <a:ext cx="2499783" cy="273050"/>
          </a:xfrm>
        </p:spPr>
        <p:txBody>
          <a:bodyPr/>
          <a:lstStyle/>
          <a:p>
            <a:r>
              <a:rPr lang="en-US" dirty="0"/>
              <a:t>September 2025</a:t>
            </a:r>
            <a:endParaRPr lang="en-GB" dirty="0"/>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a:t>September 2025</a:t>
            </a:r>
            <a:endParaRPr lang="en-US" dirty="0"/>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a:t>September 2025</a:t>
            </a:r>
            <a:endParaRPr lang="en-US" dirty="0"/>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F2DC8B39-B08B-B55F-EF6D-FFFCA19D911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22</a:t>
            </a:fld>
            <a:endParaRPr lang="en-US" altLang="en-US" sz="12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242DB0B1-5E81-B056-4B08-4F3B0FCA1ED1}"/>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23</a:t>
            </a:fld>
            <a:endParaRPr lang="en-US" altLang="en-US" sz="1200" b="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38A8349B-1BF1-0677-9185-AA76D05FC64C}"/>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24</a:t>
            </a:fld>
            <a:endParaRPr lang="en-US" altLang="en-US" sz="1200" b="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9359B316-8DD9-F06D-4EC7-21643E0BCEF9}"/>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25</a:t>
            </a:fld>
            <a:endParaRPr lang="en-US" altLang="en-US" sz="1200"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68EDF540-B659-1D81-BF98-C59E34F68D86}"/>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26</a:t>
            </a:fld>
            <a:endParaRPr lang="en-US" altLang="en-US" sz="1200"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133A7DA3-87BC-F250-8CDC-B1A96D2FF3A6}"/>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27</a:t>
            </a:fld>
            <a:endParaRPr lang="en-US" altLang="en-US" sz="1200" b="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F61287FA-8407-A331-E94C-290ACAEA50C8}"/>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28</a:t>
            </a:fld>
            <a:endParaRPr lang="en-US" altLang="en-US" sz="1200" b="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a:t>September 2025</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C8E9CF11-0D96-EDE6-ABCD-0F704415767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29</a:t>
            </a:fld>
            <a:endParaRPr lang="en-US" altLang="en-US" sz="12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September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September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https://cvent.me/NMqv0R</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a:p>
            <a:pPr>
              <a:buFont typeface="Arial" panose="020B0604020202020204" pitchFamily="34" charset="0"/>
              <a:buChar char="•"/>
            </a:pPr>
            <a:endParaRPr lang="en-US"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BADCF180-176A-C345-FDFB-DBE0A9DD151C}"/>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a:t>
            </a:fld>
            <a:endParaRPr lang="en-US" altLang="en-US" sz="1200" b="0" dirty="0"/>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F965FE81-3684-2E63-976D-0354A382CBA8}"/>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30</a:t>
            </a:fld>
            <a:endParaRPr lang="en-US" altLang="en-US" sz="1200" b="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8B1E29F0-7169-2660-76C1-2365A3A933F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31</a:t>
            </a:fld>
            <a:endParaRPr lang="en-US" altLang="en-US" sz="1200" b="0"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E1A25DE9-F60D-B831-4CA5-572372BBA274}"/>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32</a:t>
            </a:fld>
            <a:endParaRPr lang="en-US" altLang="en-US" sz="1200" b="0" dirty="0"/>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2025</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6" name="Slide Number Placeholder 5">
            <a:extLst>
              <a:ext uri="{FF2B5EF4-FFF2-40B4-BE49-F238E27FC236}">
                <a16:creationId xmlns:a16="http://schemas.microsoft.com/office/drawing/2014/main" id="{BE011A3A-B7CA-0C79-358E-3BC04AF9CF84}"/>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33</a:t>
            </a:fld>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 (updated)</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Best Practices for IEEE Standards Development </a:t>
            </a:r>
          </a:p>
          <a:p>
            <a:pPr marL="800100" lvl="1">
              <a:buSzPct val="150000"/>
              <a:buFont typeface="Arial" panose="020B0604020202020204" pitchFamily="34" charset="0"/>
              <a:buChar char="•"/>
            </a:pPr>
            <a:r>
              <a:rPr lang="en-US" sz="1600" dirty="0">
                <a:hlinkClick r:id="rId5"/>
              </a:rPr>
              <a:t>https://standards.ieee.org/wp-content/uploads/2022/02/copyright-best-practices-wg-chairs.pdf</a:t>
            </a:r>
          </a:p>
          <a:p>
            <a:pPr marL="400050">
              <a:buSzPct val="150000"/>
              <a:buFont typeface="Arial" panose="020B0604020202020204" pitchFamily="34" charset="0"/>
              <a:buChar char="•"/>
            </a:pPr>
            <a:r>
              <a:rPr lang="en-US" sz="1800" dirty="0"/>
              <a:t>IEEE SA Trademark FAQs</a:t>
            </a:r>
          </a:p>
          <a:p>
            <a:pPr marL="800100" lvl="1">
              <a:buSzPct val="150000"/>
              <a:buFont typeface="Arial" panose="020B0604020202020204" pitchFamily="34" charset="0"/>
              <a:buChar char="•"/>
            </a:pPr>
            <a:r>
              <a:rPr lang="en-US" sz="1600" dirty="0">
                <a:hlinkClick r:id="rId6"/>
              </a:rPr>
              <a:t>https://standards.ieee.org/ipr/trademark-faqs-for-contributions</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2025</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6" name="Slide Number Placeholder 5">
            <a:extLst>
              <a:ext uri="{FF2B5EF4-FFF2-40B4-BE49-F238E27FC236}">
                <a16:creationId xmlns:a16="http://schemas.microsoft.com/office/drawing/2014/main" id="{40FC7417-62DB-CB30-D69D-12B9C9F3BD5A}"/>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34</a:t>
            </a:fld>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FC252DC6-99F7-5378-40E5-AA4DB73FD0C3}"/>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35</a:t>
            </a:fld>
            <a:endParaRPr lang="en-US" altLang="en-US" sz="1200" b="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2025</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AD6F24FA-A940-C974-C512-2E0AD67E0C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36</a:t>
            </a:fld>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2025</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CC6DF8C4-A638-6220-F88D-B3EAAD09B2D1}"/>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37</a:t>
            </a:fld>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2025</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F417EE38-ED29-64AE-C40E-9F7DFE945D8D}"/>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38</a:t>
            </a:fld>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49F850F5-C0D0-E7B9-5751-0C1FC8E92537}"/>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39</a:t>
            </a:fld>
            <a:endParaRPr lang="en-US" altLang="en-US" sz="1200" b="0" dirty="0"/>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 and is available on the document server (Mentor): </a:t>
            </a:r>
          </a:p>
          <a:p>
            <a:pPr>
              <a:buFont typeface="Arial" panose="020B0604020202020204" pitchFamily="34" charset="0"/>
              <a:buChar char="•"/>
            </a:pPr>
            <a:r>
              <a:rPr lang="en-US" altLang="en-US" b="0" dirty="0">
                <a:hlinkClick r:id="rId3"/>
              </a:rPr>
              <a:t>https://mentor.ieee.org/802-ec/dcn/25/ec-25-0211-00-WCSG-things-to-know-2025-sept-802w-interim-waikoloa.pdf</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2025</a:t>
            </a:r>
            <a:endParaRPr lang="en-US" altLang="en-US" sz="1800" dirty="0"/>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B617473D-0A75-4793-E281-C8FAFEE3F28D}"/>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a:t>
            </a:fld>
            <a:endParaRPr lang="en-US" altLang="en-US" sz="1200" b="0" dirty="0"/>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F4A88C91-5952-1C90-3B88-F8064DEFCA39}"/>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40</a:t>
            </a:fld>
            <a:endParaRPr lang="en-US" altLang="en-US" sz="1200" b="0" dirty="0"/>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73168561-D9E0-C8B2-FFB4-DF0BC6CEA2B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41</a:t>
            </a:fld>
            <a:endParaRPr lang="en-US" altLang="en-US" sz="1200" b="0" dirty="0"/>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50D11310-D7BB-A69F-6E55-F455B4B8F563}"/>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42</a:t>
            </a:fld>
            <a:endParaRPr lang="en-US" altLang="en-US" sz="1200" b="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a:t>September 2025</a:t>
            </a:r>
            <a:endParaRPr lang="en-US" dirty="0"/>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5">
            <a:extLst>
              <a:ext uri="{FF2B5EF4-FFF2-40B4-BE49-F238E27FC236}">
                <a16:creationId xmlns:a16="http://schemas.microsoft.com/office/drawing/2014/main" id="{30D653C1-8DA6-68EB-0ADF-1ABE37927F43}"/>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43</a:t>
            </a:fld>
            <a:endParaRPr lang="en-US" altLang="en-US" sz="1200" b="0" dirty="0"/>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68474ECA-D758-A5CD-F5DF-46BC442D48EB}"/>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44</a:t>
            </a:fld>
            <a:endParaRPr lang="en-US" altLang="en-US" sz="1200" b="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90CEA946-3A18-869D-9519-1617EB164EA2}"/>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45</a:t>
            </a:fld>
            <a:endParaRPr lang="en-US" altLang="en-US" sz="1200" b="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D6E8164E-0887-3566-E8E6-17DA9AB49809}"/>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46</a:t>
            </a:fld>
            <a:endParaRPr lang="en-US" altLang="en-US" sz="1200" b="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F827AFD6-113C-CEA6-24FD-FF27938473DA}"/>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47</a:t>
            </a:fld>
            <a:endParaRPr lang="en-US" altLang="en-US" sz="1200" b="0"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97D71549-875F-47EB-A972-945694C98394}"/>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48</a:t>
            </a:fld>
            <a:endParaRPr lang="en-US" altLang="en-US" sz="1200" b="0"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a:t>September 2025</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5">
            <a:extLst>
              <a:ext uri="{FF2B5EF4-FFF2-40B4-BE49-F238E27FC236}">
                <a16:creationId xmlns:a16="http://schemas.microsoft.com/office/drawing/2014/main" id="{506AA68E-1AB0-248C-A4CF-64767DFC06C3}"/>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49</a:t>
            </a:fld>
            <a:endParaRPr lang="en-US" altLang="en-US" sz="1200" b="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2025</a:t>
            </a:r>
            <a:endParaRPr lang="en-US" altLang="en-US" sz="1800" dirty="0"/>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B795C6D8-52D4-023B-2694-188C1771D6CA}"/>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a:t>
            </a:fld>
            <a:endParaRPr lang="en-US" altLang="en-US" sz="1200" b="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319EEF51-BDE2-73CE-FC38-5C89A728236B}"/>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50</a:t>
            </a:fld>
            <a:endParaRPr lang="en-US" altLang="en-US" sz="1200" b="0"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BB33200A-3EF4-47E1-FB7A-00F47CFDEDB7}"/>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51</a:t>
            </a:fld>
            <a:endParaRPr lang="en-US" altLang="en-US" sz="1200" b="0"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548F8400-0DE1-2EED-4F62-D81C202EB3B3}"/>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52</a:t>
            </a:fld>
            <a:endParaRPr lang="en-US" altLang="en-US" sz="1200" b="0" dirty="0"/>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CE1AB2AC-995F-E4E7-C558-41B37AB652B4}"/>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53</a:t>
            </a:fld>
            <a:endParaRPr lang="en-US" altLang="en-US" sz="1200" b="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B2E08447-92A7-05F4-656A-1040594A275D}"/>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54</a:t>
            </a:fld>
            <a:endParaRPr lang="en-US" altLang="en-US" sz="1200" b="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2025</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349805539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PAR 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AA70DC84-9551-5353-C9F1-B58F45E4D8CB}"/>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55</a:t>
            </a:fld>
            <a:endParaRPr lang="en-US" altLang="en-US" sz="1200" b="0" dirty="0"/>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a:t>September 2025</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5">
            <a:extLst>
              <a:ext uri="{FF2B5EF4-FFF2-40B4-BE49-F238E27FC236}">
                <a16:creationId xmlns:a16="http://schemas.microsoft.com/office/drawing/2014/main" id="{10229FD2-EA77-2319-FBA8-7DF5FCD15801}"/>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56</a:t>
            </a:fld>
            <a:endParaRPr lang="en-US" altLang="en-US" sz="1200" b="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44FF4644-F0A4-4EB1-BB29-5372DB3DA138}"/>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57</a:t>
            </a:fld>
            <a:endParaRPr lang="en-US" altLang="en-US" sz="1200" b="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77B86864-A355-7C53-DD68-599A9E64D8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58</a:t>
            </a:fld>
            <a:endParaRPr lang="en-US" altLang="en-US" sz="1200" b="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4BB78564-4253-9DD8-564B-63D8662ACFC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59</a:t>
            </a:fld>
            <a:endParaRPr lang="en-US" altLang="en-US" sz="1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2025</a:t>
            </a:r>
            <a:endParaRPr lang="en-US" altLang="en-US" sz="1800" dirty="0"/>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7C75739B-3371-F0D7-799B-FE285EDD2FFA}"/>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6</a:t>
            </a:fld>
            <a:endParaRPr lang="en-US" altLang="en-US" sz="1200" b="0" dirty="0"/>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1E6A2DEF-8322-1060-C898-98E91E3EA08B}"/>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60</a:t>
            </a:fld>
            <a:endParaRPr lang="en-US" altLang="en-US" sz="1200" b="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2025</a:t>
            </a:r>
            <a:endParaRPr lang="en-US" altLang="en-US" sz="1800" dirty="0"/>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 name="Slide Number Placeholder 5">
            <a:extLst>
              <a:ext uri="{FF2B5EF4-FFF2-40B4-BE49-F238E27FC236}">
                <a16:creationId xmlns:a16="http://schemas.microsoft.com/office/drawing/2014/main" id="{128255DF-34ED-1F62-4121-7D4E009B26D2}"/>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61</a:t>
            </a:fld>
            <a:endParaRPr lang="en-US" altLang="en-US" sz="1200" b="0" dirty="0"/>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2025</a:t>
            </a:r>
            <a:endParaRPr lang="en-US" altLang="en-US" sz="1800" dirty="0"/>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 name="Slide Number Placeholder 5">
            <a:extLst>
              <a:ext uri="{FF2B5EF4-FFF2-40B4-BE49-F238E27FC236}">
                <a16:creationId xmlns:a16="http://schemas.microsoft.com/office/drawing/2014/main" id="{ED3D9D9C-1EA5-D4E5-C403-448BD6B451B2}"/>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62</a:t>
            </a:fld>
            <a:endParaRPr lang="en-US" altLang="en-US" sz="1200" b="0" dirty="0"/>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3539D770-DAA5-51EE-B8E1-EE699D77C4C2}"/>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63</a:t>
            </a:fld>
            <a:endParaRPr lang="en-US" altLang="en-US" sz="1200" b="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a:t>September 2025</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BBCE12FF-E819-7579-B694-674F694E986D}"/>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64</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2025</a:t>
            </a:r>
            <a:endParaRPr lang="en-US" altLang="en-US" sz="1800" dirty="0"/>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51E7DFFB-1AB8-E34C-C806-3BA213ADE9E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7</a:t>
            </a:fld>
            <a:endParaRPr lang="en-US" altLang="en-US" sz="1200" b="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Slide Number Placeholder 5">
            <a:extLst>
              <a:ext uri="{FF2B5EF4-FFF2-40B4-BE49-F238E27FC236}">
                <a16:creationId xmlns:a16="http://schemas.microsoft.com/office/drawing/2014/main" id="{A579A40D-39BB-21AA-3D4B-B7C44FC38491}"/>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8</a:t>
            </a:fld>
            <a:endParaRPr lang="en-US" altLang="en-US" sz="1200" b="0" dirty="0"/>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2025</a:t>
            </a:r>
            <a:endParaRPr lang="en-US" altLang="en-US" sz="1800" dirty="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5">
            <a:extLst>
              <a:ext uri="{FF2B5EF4-FFF2-40B4-BE49-F238E27FC236}">
                <a16:creationId xmlns:a16="http://schemas.microsoft.com/office/drawing/2014/main" id="{BCA37F6E-E079-1221-8F17-AD8DAA529795}"/>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dirty="0"/>
              <a:t>Slide </a:t>
            </a:r>
            <a:fld id="{7E058653-7DF3-468D-8C0D-884DEBD6395A}" type="slidenum">
              <a:rPr lang="en-US" altLang="en-US" sz="1200" b="0"/>
              <a:pPr algn="ctr">
                <a:spcBef>
                  <a:spcPct val="0"/>
                </a:spcBef>
                <a:buFontTx/>
                <a:buNone/>
              </a:pPr>
              <a:t>9</a:t>
            </a:fld>
            <a:endParaRPr lang="en-US" altLang="en-US" sz="1200" b="0" dirty="0"/>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TotalTime>
  <Words>7112</Words>
  <Application>Microsoft Office PowerPoint</Application>
  <PresentationFormat>Widescreen</PresentationFormat>
  <Paragraphs>1197</Paragraphs>
  <Slides>64</Slides>
  <Notes>51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5" baseType="lpstr">
      <vt:lpstr>ＭＳ Ｐゴシック</vt:lpstr>
      <vt:lpstr>ＭＳ Ｐゴシック</vt:lpstr>
      <vt:lpstr>Arial</vt:lpstr>
      <vt:lpstr>Calibri</vt:lpstr>
      <vt:lpstr>DejaVu Sans</vt:lpstr>
      <vt:lpstr>Helvetica</vt:lpstr>
      <vt:lpstr>Monotype Sorts</vt:lpstr>
      <vt:lpstr>Times New Roman</vt:lpstr>
      <vt:lpstr>Wingdings</vt:lpstr>
      <vt:lpstr>802-11 Theme</vt:lpstr>
      <vt:lpstr>Document</vt:lpstr>
      <vt:lpstr>IEEE 802.11 New Members Introduction</vt:lpstr>
      <vt:lpstr>PowerPoint Presentation</vt:lpstr>
      <vt:lpstr>Registration for the September IEEE 802 interim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Development of the IEEE 802.11 Standard is ongoing since 1997 </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 (updated)</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466</cp:revision>
  <cp:lastPrinted>2020-01-13T01:47:50Z</cp:lastPrinted>
  <dcterms:created xsi:type="dcterms:W3CDTF">2014-04-14T10:59:07Z</dcterms:created>
  <dcterms:modified xsi:type="dcterms:W3CDTF">2025-09-14T21:26:57Z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1753689319</vt:lpwstr>
  </property>
</Properties>
</file>