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66" r:id="rId2"/>
    <p:sldId id="267" r:id="rId3"/>
    <p:sldId id="268" r:id="rId4"/>
    <p:sldId id="317" r:id="rId5"/>
    <p:sldId id="309" r:id="rId6"/>
    <p:sldId id="322" r:id="rId7"/>
    <p:sldId id="312" r:id="rId8"/>
    <p:sldId id="321"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B6D5A71-0D28-A082-22F9-2E5799952F19}" name="안우진" initials="" userId="S::woojin.ahn@office.ut.ac.kr::3fb5ba11-30dd-425b-aebc-201b1d72ac32" providerId="AD"/>
  <p188:author id="{69452AC5-F3F5-02A1-6CCC-58B16225A901}" name="주성 문" initials="주문" userId="202646a90de89a20"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793" autoAdjust="0"/>
    <p:restoredTop sz="94635"/>
  </p:normalViewPr>
  <p:slideViewPr>
    <p:cSldViewPr>
      <p:cViewPr varScale="1">
        <p:scale>
          <a:sx n="143" d="100"/>
          <a:sy n="143" d="100"/>
        </p:scale>
        <p:origin x="216" y="576"/>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pPr lvl="0">
              <a:defRPr/>
            </a:pPr>
            <a:r>
              <a:rPr lang="en-US"/>
              <a:t>doc.: IEEE 802.11-yy/xxxxr0</a:t>
            </a:r>
          </a:p>
        </p:txBody>
      </p:sp>
      <p:sp>
        <p:nvSpPr>
          <p:cNvPr id="5" name="Rectangle 3"/>
          <p:cNvSpPr>
            <a:spLocks noGrp="1" noChangeArrowheads="1"/>
          </p:cNvSpPr>
          <p:nvPr>
            <p:ph type="dt"/>
          </p:nvPr>
        </p:nvSpPr>
        <p:spPr>
          <a:ln/>
        </p:spPr>
        <p:txBody>
          <a:bodyPr/>
          <a:lstStyle/>
          <a:p>
            <a:pPr lvl="0">
              <a:defRPr/>
            </a:pPr>
            <a:r>
              <a:rPr lang="en-US"/>
              <a:t>Month Year</a:t>
            </a:r>
          </a:p>
        </p:txBody>
      </p:sp>
      <p:sp>
        <p:nvSpPr>
          <p:cNvPr id="6" name="Rectangle 6"/>
          <p:cNvSpPr>
            <a:spLocks noGrp="1" noChangeArrowheads="1"/>
          </p:cNvSpPr>
          <p:nvPr>
            <p:ph type="ftr"/>
          </p:nvPr>
        </p:nvSpPr>
        <p:spPr>
          <a:ln/>
        </p:spPr>
        <p:txBody>
          <a:bodyPr/>
          <a:lstStyle/>
          <a:p>
            <a:pPr lvl="0">
              <a:defRPr/>
            </a:pPr>
            <a:r>
              <a:rPr lang="en-US"/>
              <a:t>John Doe, Some Company</a:t>
            </a:r>
          </a:p>
        </p:txBody>
      </p:sp>
      <p:sp>
        <p:nvSpPr>
          <p:cNvPr id="7" name="Rectangle 7"/>
          <p:cNvSpPr>
            <a:spLocks noGrp="1" noChangeArrowheads="1"/>
          </p:cNvSpPr>
          <p:nvPr>
            <p:ph type="sldNum"/>
          </p:nvPr>
        </p:nvSpPr>
        <p:spPr>
          <a:ln/>
        </p:spPr>
        <p:txBody>
          <a:bodyPr/>
          <a:lstStyle/>
          <a:p>
            <a:pPr lvl="0">
              <a:defRPr/>
            </a:pPr>
            <a:r>
              <a:rPr lang="en-US"/>
              <a:t>Page </a:t>
            </a:r>
            <a:fld id="{465D53FD-DB5F-4815-BF01-6488A8FBD189}" type="slidenum">
              <a:rPr lang="en-US"/>
              <a:pPr lvl="0">
                <a:defRPr/>
              </a:pPr>
              <a:t>1</a:t>
            </a:fld>
            <a:endParaRPr lang="en-US"/>
          </a:p>
        </p:txBody>
      </p:sp>
      <p:sp>
        <p:nvSpPr>
          <p:cNvPr id="12289" name="Text Box 1"/>
          <p:cNvSpPr txBox="1">
            <a:spLocks noChangeArrowheads="1"/>
          </p:cNvSpPr>
          <p:nvPr/>
        </p:nvSpPr>
        <p:spPr>
          <a:xfrm>
            <a:off x="1141431" y="746565"/>
            <a:ext cx="4575140" cy="3690599"/>
          </a:xfrm>
          <a:prstGeom prst="rect">
            <a:avLst/>
          </a:prstGeom>
          <a:solidFill>
            <a:srgbClr val="FFFFFF"/>
          </a:solidFill>
          <a:ln w="9525">
            <a:solidFill>
              <a:srgbClr val="000000"/>
            </a:solidFill>
            <a:miter/>
          </a:ln>
          <a:effectLst/>
        </p:spPr>
        <p:txBody>
          <a:bodyPr wrap="none" anchor="ctr"/>
          <a:lstStyle/>
          <a:p>
            <a:pPr lvl="0">
              <a:defRPr/>
            </a:pPr>
            <a:endParaRPr lang="en-GB"/>
          </a:p>
        </p:txBody>
      </p:sp>
      <p:sp>
        <p:nvSpPr>
          <p:cNvPr id="12290" name="Rectangle 2"/>
          <p:cNvSpPr txBox="1">
            <a:spLocks noGrp="1" noChangeArrowheads="1"/>
          </p:cNvSpPr>
          <p:nvPr>
            <p:ph type="body"/>
          </p:nvPr>
        </p:nvSpPr>
        <p:spPr>
          <a:xfrm>
            <a:off x="913772" y="4690523"/>
            <a:ext cx="5030456" cy="4543574"/>
          </a:xfrm>
          <a:prstGeom prst="rect">
            <a:avLst/>
          </a:prstGeom>
          <a:noFill/>
          <a:ln>
            <a:round/>
          </a:ln>
        </p:spPr>
        <p:txBody>
          <a:bodyPr wrap="none" anchor="ctr"/>
          <a:lstStyle/>
          <a:p>
            <a:pPr lvl="0">
              <a:defRPr/>
            </a:pPr>
            <a:endParaRPr lang="ko-KR"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noTextEdit="1"/>
          </p:cNvSpPr>
          <p:nvPr>
            <p:ph type="sldImg"/>
          </p:nvPr>
        </p:nvSpPr>
        <p:spPr>
          <a:xfrm>
            <a:off x="149225" y="746125"/>
            <a:ext cx="6557963" cy="3689350"/>
          </a:xfrm>
        </p:spPr>
      </p:sp>
      <p:sp>
        <p:nvSpPr>
          <p:cNvPr id="3" name="슬라이드 노트 개체 틀 2"/>
          <p:cNvSpPr>
            <a:spLocks noGrp="1"/>
          </p:cNvSpPr>
          <p:nvPr>
            <p:ph type="body" idx="1"/>
          </p:nvPr>
        </p:nvSpPr>
        <p:spPr/>
        <p:txBody>
          <a:bodyPr/>
          <a:lstStyle/>
          <a:p>
            <a:pPr lvl="0">
              <a:defRPr/>
            </a:pPr>
            <a:endParaRPr lang="en-US" altLang="ko-KR" dirty="0"/>
          </a:p>
        </p:txBody>
      </p:sp>
      <p:sp>
        <p:nvSpPr>
          <p:cNvPr id="4" name="머리글 개체 틀 3"/>
          <p:cNvSpPr>
            <a:spLocks noGrp="1"/>
          </p:cNvSpPr>
          <p:nvPr>
            <p:ph type="hdr"/>
          </p:nvPr>
        </p:nvSpPr>
        <p:spPr/>
        <p:txBody>
          <a:bodyPr/>
          <a:lstStyle/>
          <a:p>
            <a:pPr lvl="0">
              <a:defRPr/>
            </a:pPr>
            <a:r>
              <a:rPr lang="en-US"/>
              <a:t>doc.: IEEE 802.11-yy/xxxxr0</a:t>
            </a:r>
          </a:p>
        </p:txBody>
      </p:sp>
      <p:sp>
        <p:nvSpPr>
          <p:cNvPr id="5" name="날짜 개체 틀 4"/>
          <p:cNvSpPr>
            <a:spLocks noGrp="1"/>
          </p:cNvSpPr>
          <p:nvPr>
            <p:ph type="dt"/>
          </p:nvPr>
        </p:nvSpPr>
        <p:spPr/>
        <p:txBody>
          <a:bodyPr/>
          <a:lstStyle/>
          <a:p>
            <a:pPr lvl="0">
              <a:defRPr/>
            </a:pPr>
            <a:r>
              <a:rPr lang="en-US"/>
              <a:t>Month Year</a:t>
            </a:r>
          </a:p>
        </p:txBody>
      </p:sp>
      <p:sp>
        <p:nvSpPr>
          <p:cNvPr id="6" name="바닥글 개체 틀 5"/>
          <p:cNvSpPr>
            <a:spLocks noGrp="1"/>
          </p:cNvSpPr>
          <p:nvPr>
            <p:ph type="ftr"/>
          </p:nvPr>
        </p:nvSpPr>
        <p:spPr/>
        <p:txBody>
          <a:bodyPr/>
          <a:lstStyle/>
          <a:p>
            <a:pPr lvl="0">
              <a:defRPr/>
            </a:pPr>
            <a:r>
              <a:rPr lang="en-US"/>
              <a:t>John Doe, Some Company</a:t>
            </a:r>
          </a:p>
        </p:txBody>
      </p:sp>
      <p:sp>
        <p:nvSpPr>
          <p:cNvPr id="7" name="슬라이드 번호 개체 틀 6"/>
          <p:cNvSpPr>
            <a:spLocks noGrp="1"/>
          </p:cNvSpPr>
          <p:nvPr>
            <p:ph type="sldNum"/>
          </p:nvPr>
        </p:nvSpPr>
        <p:spPr/>
        <p:txBody>
          <a:bodyPr/>
          <a:lstStyle/>
          <a:p>
            <a:pPr lvl="0">
              <a:defRPr/>
            </a:pPr>
            <a:r>
              <a:rPr lang="en-US"/>
              <a:t>Page </a:t>
            </a:r>
            <a:fld id="{47A7FEEB-9CD2-43FE-843C-C5350BEACB45}" type="slidenum">
              <a:rPr lang="en-US"/>
              <a:pPr lvl="0">
                <a:defRPr/>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FE82E8-5FA3-F786-44EA-6C0544431879}"/>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A0C16B07-27E7-3B7A-108E-99F9204EFF5C}"/>
              </a:ext>
            </a:extLst>
          </p:cNvPr>
          <p:cNvSpPr>
            <a:spLocks noGrp="1" noRot="1" noChangeAspect="1" noTextEdit="1"/>
          </p:cNvSpPr>
          <p:nvPr>
            <p:ph type="sldImg"/>
          </p:nvPr>
        </p:nvSpPr>
        <p:spPr>
          <a:xfrm>
            <a:off x="149225" y="746125"/>
            <a:ext cx="6557963" cy="3689350"/>
          </a:xfrm>
        </p:spPr>
      </p:sp>
      <p:sp>
        <p:nvSpPr>
          <p:cNvPr id="3" name="슬라이드 노트 개체 틀 2">
            <a:extLst>
              <a:ext uri="{FF2B5EF4-FFF2-40B4-BE49-F238E27FC236}">
                <a16:creationId xmlns:a16="http://schemas.microsoft.com/office/drawing/2014/main" id="{181447CD-4B30-E3F2-CAD4-87969ED647F0}"/>
              </a:ext>
            </a:extLst>
          </p:cNvPr>
          <p:cNvSpPr>
            <a:spLocks noGrp="1"/>
          </p:cNvSpPr>
          <p:nvPr>
            <p:ph type="body" idx="1"/>
          </p:nvPr>
        </p:nvSpPr>
        <p:spPr/>
        <p:txBody>
          <a:bodyPr/>
          <a:lstStyle/>
          <a:p>
            <a:pPr lvl="0">
              <a:defRPr/>
            </a:pPr>
            <a:endParaRPr lang="en-US" altLang="ko-KR" dirty="0"/>
          </a:p>
        </p:txBody>
      </p:sp>
      <p:sp>
        <p:nvSpPr>
          <p:cNvPr id="4" name="머리글 개체 틀 3">
            <a:extLst>
              <a:ext uri="{FF2B5EF4-FFF2-40B4-BE49-F238E27FC236}">
                <a16:creationId xmlns:a16="http://schemas.microsoft.com/office/drawing/2014/main" id="{E01E978B-2852-2CF2-1B70-21CAED69951C}"/>
              </a:ext>
            </a:extLst>
          </p:cNvPr>
          <p:cNvSpPr>
            <a:spLocks noGrp="1"/>
          </p:cNvSpPr>
          <p:nvPr>
            <p:ph type="hdr"/>
          </p:nvPr>
        </p:nvSpPr>
        <p:spPr/>
        <p:txBody>
          <a:bodyPr/>
          <a:lstStyle/>
          <a:p>
            <a:pPr lvl="0">
              <a:defRPr/>
            </a:pPr>
            <a:r>
              <a:rPr lang="en-US"/>
              <a:t>doc.: IEEE 802.11-yy/xxxxr0</a:t>
            </a:r>
          </a:p>
        </p:txBody>
      </p:sp>
      <p:sp>
        <p:nvSpPr>
          <p:cNvPr id="5" name="날짜 개체 틀 4">
            <a:extLst>
              <a:ext uri="{FF2B5EF4-FFF2-40B4-BE49-F238E27FC236}">
                <a16:creationId xmlns:a16="http://schemas.microsoft.com/office/drawing/2014/main" id="{A1DE69C4-641C-5201-85E7-150CB75CA511}"/>
              </a:ext>
            </a:extLst>
          </p:cNvPr>
          <p:cNvSpPr>
            <a:spLocks noGrp="1"/>
          </p:cNvSpPr>
          <p:nvPr>
            <p:ph type="dt"/>
          </p:nvPr>
        </p:nvSpPr>
        <p:spPr/>
        <p:txBody>
          <a:bodyPr/>
          <a:lstStyle/>
          <a:p>
            <a:pPr lvl="0">
              <a:defRPr/>
            </a:pPr>
            <a:r>
              <a:rPr lang="en-US"/>
              <a:t>Month Year</a:t>
            </a:r>
          </a:p>
        </p:txBody>
      </p:sp>
      <p:sp>
        <p:nvSpPr>
          <p:cNvPr id="6" name="바닥글 개체 틀 5">
            <a:extLst>
              <a:ext uri="{FF2B5EF4-FFF2-40B4-BE49-F238E27FC236}">
                <a16:creationId xmlns:a16="http://schemas.microsoft.com/office/drawing/2014/main" id="{3F61DF50-675B-6663-31B1-6134615863BB}"/>
              </a:ext>
            </a:extLst>
          </p:cNvPr>
          <p:cNvSpPr>
            <a:spLocks noGrp="1"/>
          </p:cNvSpPr>
          <p:nvPr>
            <p:ph type="ftr"/>
          </p:nvPr>
        </p:nvSpPr>
        <p:spPr/>
        <p:txBody>
          <a:bodyPr/>
          <a:lstStyle/>
          <a:p>
            <a:pPr lvl="0">
              <a:defRPr/>
            </a:pPr>
            <a:r>
              <a:rPr lang="en-US"/>
              <a:t>John Doe, Some Company</a:t>
            </a:r>
          </a:p>
        </p:txBody>
      </p:sp>
      <p:sp>
        <p:nvSpPr>
          <p:cNvPr id="7" name="슬라이드 번호 개체 틀 6">
            <a:extLst>
              <a:ext uri="{FF2B5EF4-FFF2-40B4-BE49-F238E27FC236}">
                <a16:creationId xmlns:a16="http://schemas.microsoft.com/office/drawing/2014/main" id="{87588939-A00B-DDDC-920B-DD46B757C989}"/>
              </a:ext>
            </a:extLst>
          </p:cNvPr>
          <p:cNvSpPr>
            <a:spLocks noGrp="1"/>
          </p:cNvSpPr>
          <p:nvPr>
            <p:ph type="sldNum"/>
          </p:nvPr>
        </p:nvSpPr>
        <p:spPr/>
        <p:txBody>
          <a:bodyPr/>
          <a:lstStyle/>
          <a:p>
            <a:pPr lvl="0">
              <a:defRPr/>
            </a:pPr>
            <a:r>
              <a:rPr lang="en-US"/>
              <a:t>Page </a:t>
            </a:r>
            <a:fld id="{47A7FEEB-9CD2-43FE-843C-C5350BEACB45}" type="slidenum">
              <a:rPr lang="en-US"/>
              <a:pPr lvl="0">
                <a:defRPr/>
              </a:pPr>
              <a:t>4</a:t>
            </a:fld>
            <a:endParaRPr lang="en-US"/>
          </a:p>
        </p:txBody>
      </p:sp>
    </p:spTree>
    <p:extLst>
      <p:ext uri="{BB962C8B-B14F-4D97-AF65-F5344CB8AC3E}">
        <p14:creationId xmlns:p14="http://schemas.microsoft.com/office/powerpoint/2010/main" val="3677563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kumimoji="1" lang="ko-KR" altLang="en-US" dirty="0"/>
          </a:p>
        </p:txBody>
      </p:sp>
      <p:sp>
        <p:nvSpPr>
          <p:cNvPr id="4" name="머리글 개체 틀 3"/>
          <p:cNvSpPr>
            <a:spLocks noGrp="1"/>
          </p:cNvSpPr>
          <p:nvPr>
            <p:ph type="hdr"/>
          </p:nvPr>
        </p:nvSpPr>
        <p:spPr/>
        <p:txBody>
          <a:bodyPr/>
          <a:lstStyle/>
          <a:p>
            <a:pPr lvl="0">
              <a:defRPr/>
            </a:pPr>
            <a:r>
              <a:rPr lang="en-US"/>
              <a:t>doc.: IEEE 802.11-yy/xxxxr0</a:t>
            </a:r>
          </a:p>
        </p:txBody>
      </p:sp>
      <p:sp>
        <p:nvSpPr>
          <p:cNvPr id="5" name="날짜 개체 틀 4"/>
          <p:cNvSpPr>
            <a:spLocks noGrp="1"/>
          </p:cNvSpPr>
          <p:nvPr>
            <p:ph type="dt"/>
          </p:nvPr>
        </p:nvSpPr>
        <p:spPr/>
        <p:txBody>
          <a:bodyPr/>
          <a:lstStyle/>
          <a:p>
            <a:pPr lvl="0">
              <a:defRPr/>
            </a:pPr>
            <a:r>
              <a:rPr lang="en-US"/>
              <a:t>Month Year</a:t>
            </a:r>
          </a:p>
        </p:txBody>
      </p:sp>
      <p:sp>
        <p:nvSpPr>
          <p:cNvPr id="6" name="바닥글 개체 틀 5"/>
          <p:cNvSpPr>
            <a:spLocks noGrp="1"/>
          </p:cNvSpPr>
          <p:nvPr>
            <p:ph type="ftr"/>
          </p:nvPr>
        </p:nvSpPr>
        <p:spPr/>
        <p:txBody>
          <a:bodyPr/>
          <a:lstStyle/>
          <a:p>
            <a:pPr lvl="0">
              <a:defRPr/>
            </a:pPr>
            <a:r>
              <a:rPr lang="en-US"/>
              <a:t>John Doe, Some Company</a:t>
            </a:r>
          </a:p>
        </p:txBody>
      </p:sp>
      <p:sp>
        <p:nvSpPr>
          <p:cNvPr id="7" name="슬라이드 번호 개체 틀 6"/>
          <p:cNvSpPr>
            <a:spLocks noGrp="1"/>
          </p:cNvSpPr>
          <p:nvPr>
            <p:ph type="sldNum"/>
          </p:nvPr>
        </p:nvSpPr>
        <p:spPr/>
        <p:txBody>
          <a:bodyPr/>
          <a:lstStyle/>
          <a:p>
            <a:pPr lvl="0">
              <a:defRPr/>
            </a:pPr>
            <a:r>
              <a:rPr lang="en-US"/>
              <a:t>Page </a:t>
            </a:r>
            <a:fld id="{47A7FEEB-9CD2-43FE-843C-C5350BEACB45}" type="slidenum">
              <a:rPr lang="en-US" smtClean="0"/>
              <a:pPr lvl="0">
                <a:defRPr/>
              </a:pPr>
              <a:t>5</a:t>
            </a:fld>
            <a:endParaRPr lang="en-US"/>
          </a:p>
        </p:txBody>
      </p:sp>
    </p:spTree>
    <p:extLst>
      <p:ext uri="{BB962C8B-B14F-4D97-AF65-F5344CB8AC3E}">
        <p14:creationId xmlns:p14="http://schemas.microsoft.com/office/powerpoint/2010/main" val="21162233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ED0EF9-0EBD-EF3F-6AA5-DAA68D0B4DE6}"/>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AF873E95-6326-DA84-5AF7-88CBCDA33B13}"/>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926E39B7-A780-AD43-6DE9-22DAD8E757D3}"/>
              </a:ext>
            </a:extLst>
          </p:cNvPr>
          <p:cNvSpPr>
            <a:spLocks noGrp="1"/>
          </p:cNvSpPr>
          <p:nvPr>
            <p:ph type="body" idx="1"/>
          </p:nvPr>
        </p:nvSpPr>
        <p:spPr/>
        <p:txBody>
          <a:bodyPr/>
          <a:lstStyle/>
          <a:p>
            <a:endParaRPr kumimoji="1" lang="ko-KR" altLang="en-US" dirty="0"/>
          </a:p>
        </p:txBody>
      </p:sp>
      <p:sp>
        <p:nvSpPr>
          <p:cNvPr id="4" name="머리글 개체 틀 3">
            <a:extLst>
              <a:ext uri="{FF2B5EF4-FFF2-40B4-BE49-F238E27FC236}">
                <a16:creationId xmlns:a16="http://schemas.microsoft.com/office/drawing/2014/main" id="{A202C69F-D8C1-3B1C-AA6B-A05134DCABE3}"/>
              </a:ext>
            </a:extLst>
          </p:cNvPr>
          <p:cNvSpPr>
            <a:spLocks noGrp="1"/>
          </p:cNvSpPr>
          <p:nvPr>
            <p:ph type="hdr"/>
          </p:nvPr>
        </p:nvSpPr>
        <p:spPr/>
        <p:txBody>
          <a:bodyPr/>
          <a:lstStyle/>
          <a:p>
            <a:pPr lvl="0">
              <a:defRPr/>
            </a:pPr>
            <a:r>
              <a:rPr lang="en-US"/>
              <a:t>doc.: IEEE 802.11-yy/xxxxr0</a:t>
            </a:r>
          </a:p>
        </p:txBody>
      </p:sp>
      <p:sp>
        <p:nvSpPr>
          <p:cNvPr id="5" name="날짜 개체 틀 4">
            <a:extLst>
              <a:ext uri="{FF2B5EF4-FFF2-40B4-BE49-F238E27FC236}">
                <a16:creationId xmlns:a16="http://schemas.microsoft.com/office/drawing/2014/main" id="{2387D46B-5E04-38AD-6D99-3DEFF44E5824}"/>
              </a:ext>
            </a:extLst>
          </p:cNvPr>
          <p:cNvSpPr>
            <a:spLocks noGrp="1"/>
          </p:cNvSpPr>
          <p:nvPr>
            <p:ph type="dt"/>
          </p:nvPr>
        </p:nvSpPr>
        <p:spPr/>
        <p:txBody>
          <a:bodyPr/>
          <a:lstStyle/>
          <a:p>
            <a:pPr lvl="0">
              <a:defRPr/>
            </a:pPr>
            <a:r>
              <a:rPr lang="en-US"/>
              <a:t>Month Year</a:t>
            </a:r>
          </a:p>
        </p:txBody>
      </p:sp>
      <p:sp>
        <p:nvSpPr>
          <p:cNvPr id="6" name="바닥글 개체 틀 5">
            <a:extLst>
              <a:ext uri="{FF2B5EF4-FFF2-40B4-BE49-F238E27FC236}">
                <a16:creationId xmlns:a16="http://schemas.microsoft.com/office/drawing/2014/main" id="{207D1EA5-BF63-3BAD-E063-E657959790BA}"/>
              </a:ext>
            </a:extLst>
          </p:cNvPr>
          <p:cNvSpPr>
            <a:spLocks noGrp="1"/>
          </p:cNvSpPr>
          <p:nvPr>
            <p:ph type="ftr"/>
          </p:nvPr>
        </p:nvSpPr>
        <p:spPr/>
        <p:txBody>
          <a:bodyPr/>
          <a:lstStyle/>
          <a:p>
            <a:pPr lvl="0">
              <a:defRPr/>
            </a:pPr>
            <a:r>
              <a:rPr lang="en-US"/>
              <a:t>John Doe, Some Company</a:t>
            </a:r>
          </a:p>
        </p:txBody>
      </p:sp>
      <p:sp>
        <p:nvSpPr>
          <p:cNvPr id="7" name="슬라이드 번호 개체 틀 6">
            <a:extLst>
              <a:ext uri="{FF2B5EF4-FFF2-40B4-BE49-F238E27FC236}">
                <a16:creationId xmlns:a16="http://schemas.microsoft.com/office/drawing/2014/main" id="{19874698-90B5-8EDA-1DD8-0A7FABEFC807}"/>
              </a:ext>
            </a:extLst>
          </p:cNvPr>
          <p:cNvSpPr>
            <a:spLocks noGrp="1"/>
          </p:cNvSpPr>
          <p:nvPr>
            <p:ph type="sldNum"/>
          </p:nvPr>
        </p:nvSpPr>
        <p:spPr/>
        <p:txBody>
          <a:bodyPr/>
          <a:lstStyle/>
          <a:p>
            <a:pPr lvl="0">
              <a:defRPr/>
            </a:pPr>
            <a:r>
              <a:rPr lang="en-US"/>
              <a:t>Page </a:t>
            </a:r>
            <a:fld id="{47A7FEEB-9CD2-43FE-843C-C5350BEACB45}" type="slidenum">
              <a:rPr lang="en-US" smtClean="0"/>
              <a:pPr lvl="0">
                <a:defRPr/>
              </a:pPr>
              <a:t>6</a:t>
            </a:fld>
            <a:endParaRPr lang="en-US"/>
          </a:p>
        </p:txBody>
      </p:sp>
    </p:spTree>
    <p:extLst>
      <p:ext uri="{BB962C8B-B14F-4D97-AF65-F5344CB8AC3E}">
        <p14:creationId xmlns:p14="http://schemas.microsoft.com/office/powerpoint/2010/main" val="42026865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ko-KR" altLang="en-US"/>
              <a:t>마스터 제목 스타일 편집</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a:t>클릭하여 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ltLang="ko-KR"/>
              <a:t>August 2025</a:t>
            </a:r>
            <a:endParaRPr lang="en-GB" dirty="0"/>
          </a:p>
        </p:txBody>
      </p:sp>
      <p:sp>
        <p:nvSpPr>
          <p:cNvPr id="5" name="Footer Placeholder 4"/>
          <p:cNvSpPr>
            <a:spLocks noGrp="1"/>
          </p:cNvSpPr>
          <p:nvPr>
            <p:ph type="ftr" idx="11"/>
          </p:nvPr>
        </p:nvSpPr>
        <p:spPr/>
        <p:txBody>
          <a:bodyPr/>
          <a:lstStyle>
            <a:lvl1pPr>
              <a:defRPr/>
            </a:lvl1pPr>
          </a:lstStyle>
          <a:p>
            <a:r>
              <a:rPr lang="en-GB"/>
              <a:t>Juseong Moon et al., KNUT</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idx="1"/>
          </p:nvPr>
        </p:nvSpPr>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Juseong Moon et al., KNUT</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a:t>August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ko-KR" altLang="en-US"/>
              <a:t>마스터 제목 스타일 편집</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a:t>마스터 텍스트 스타일을 편집하려면 클릭</a:t>
            </a:r>
          </a:p>
        </p:txBody>
      </p:sp>
      <p:sp>
        <p:nvSpPr>
          <p:cNvPr id="4" name="Date Placeholder 3"/>
          <p:cNvSpPr>
            <a:spLocks noGrp="1"/>
          </p:cNvSpPr>
          <p:nvPr>
            <p:ph type="dt" idx="10"/>
          </p:nvPr>
        </p:nvSpPr>
        <p:spPr/>
        <p:txBody>
          <a:bodyPr/>
          <a:lstStyle>
            <a:lvl1pPr>
              <a:defRPr/>
            </a:lvl1pPr>
          </a:lstStyle>
          <a:p>
            <a:r>
              <a:rPr lang="en-US" altLang="ko-KR"/>
              <a:t>August 2025</a:t>
            </a:r>
            <a:endParaRPr lang="en-GB"/>
          </a:p>
        </p:txBody>
      </p:sp>
      <p:sp>
        <p:nvSpPr>
          <p:cNvPr id="5" name="Footer Placeholder 4"/>
          <p:cNvSpPr>
            <a:spLocks noGrp="1"/>
          </p:cNvSpPr>
          <p:nvPr>
            <p:ph type="ftr" idx="11"/>
          </p:nvPr>
        </p:nvSpPr>
        <p:spPr/>
        <p:txBody>
          <a:bodyPr/>
          <a:lstStyle>
            <a:lvl1pPr>
              <a:defRPr/>
            </a:lvl1pPr>
          </a:lstStyle>
          <a:p>
            <a:r>
              <a:rPr lang="en-GB"/>
              <a:t>Juseong Moon et al., KNUT</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Date Placeholder 4"/>
          <p:cNvSpPr>
            <a:spLocks noGrp="1"/>
          </p:cNvSpPr>
          <p:nvPr>
            <p:ph type="dt" idx="10"/>
          </p:nvPr>
        </p:nvSpPr>
        <p:spPr/>
        <p:txBody>
          <a:bodyPr/>
          <a:lstStyle>
            <a:lvl1pPr>
              <a:defRPr/>
            </a:lvl1pPr>
          </a:lstStyle>
          <a:p>
            <a:r>
              <a:rPr lang="en-US" altLang="ko-KR"/>
              <a:t>August 2025</a:t>
            </a:r>
            <a:endParaRPr lang="en-GB"/>
          </a:p>
        </p:txBody>
      </p:sp>
      <p:sp>
        <p:nvSpPr>
          <p:cNvPr id="6" name="Footer Placeholder 5"/>
          <p:cNvSpPr>
            <a:spLocks noGrp="1"/>
          </p:cNvSpPr>
          <p:nvPr>
            <p:ph type="ftr" idx="11"/>
          </p:nvPr>
        </p:nvSpPr>
        <p:spPr/>
        <p:txBody>
          <a:bodyPr/>
          <a:lstStyle>
            <a:lvl1pPr>
              <a:defRPr/>
            </a:lvl1pPr>
          </a:lstStyle>
          <a:p>
            <a:r>
              <a:rPr lang="en-GB"/>
              <a:t>Juseong Moon et al., KNUT</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ko-KR" altLang="en-US"/>
              <a:t>마스터 제목 스타일 편집</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7" name="Date Placeholder 6"/>
          <p:cNvSpPr>
            <a:spLocks noGrp="1"/>
          </p:cNvSpPr>
          <p:nvPr>
            <p:ph type="dt" idx="10"/>
          </p:nvPr>
        </p:nvSpPr>
        <p:spPr/>
        <p:txBody>
          <a:bodyPr/>
          <a:lstStyle>
            <a:lvl1pPr>
              <a:defRPr/>
            </a:lvl1pPr>
          </a:lstStyle>
          <a:p>
            <a:r>
              <a:rPr lang="en-US" altLang="ko-KR"/>
              <a:t>August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Juseong Moon et al., KNUT</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Date Placeholder 2"/>
          <p:cNvSpPr>
            <a:spLocks noGrp="1"/>
          </p:cNvSpPr>
          <p:nvPr>
            <p:ph type="dt" idx="10"/>
          </p:nvPr>
        </p:nvSpPr>
        <p:spPr/>
        <p:txBody>
          <a:bodyPr/>
          <a:lstStyle>
            <a:lvl1pPr>
              <a:defRPr/>
            </a:lvl1pPr>
          </a:lstStyle>
          <a:p>
            <a:r>
              <a:rPr lang="en-US" altLang="ko-KR"/>
              <a:t>August 2025</a:t>
            </a:r>
            <a:endParaRPr lang="en-GB"/>
          </a:p>
        </p:txBody>
      </p:sp>
      <p:sp>
        <p:nvSpPr>
          <p:cNvPr id="4" name="Footer Placeholder 3"/>
          <p:cNvSpPr>
            <a:spLocks noGrp="1"/>
          </p:cNvSpPr>
          <p:nvPr>
            <p:ph type="ftr" idx="11"/>
          </p:nvPr>
        </p:nvSpPr>
        <p:spPr/>
        <p:txBody>
          <a:bodyPr/>
          <a:lstStyle>
            <a:lvl1pPr>
              <a:defRPr/>
            </a:lvl1pPr>
          </a:lstStyle>
          <a:p>
            <a:r>
              <a:rPr lang="en-GB"/>
              <a:t>Juseong Moon et al., KNUT</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ko-KR"/>
              <a:t>August 2025</a:t>
            </a:r>
            <a:endParaRPr lang="en-GB"/>
          </a:p>
        </p:txBody>
      </p:sp>
      <p:sp>
        <p:nvSpPr>
          <p:cNvPr id="3" name="Footer Placeholder 2"/>
          <p:cNvSpPr>
            <a:spLocks noGrp="1"/>
          </p:cNvSpPr>
          <p:nvPr>
            <p:ph type="ftr" idx="11"/>
          </p:nvPr>
        </p:nvSpPr>
        <p:spPr/>
        <p:txBody>
          <a:bodyPr/>
          <a:lstStyle>
            <a:lvl1pPr>
              <a:defRPr/>
            </a:lvl1pPr>
          </a:lstStyle>
          <a:p>
            <a:r>
              <a:rPr lang="en-GB"/>
              <a:t>Juseong Moon et al., KNUT</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Vertical Text Placeholder 2"/>
          <p:cNvSpPr>
            <a:spLocks noGrp="1"/>
          </p:cNvSpPr>
          <p:nvPr>
            <p:ph type="body" orient="vert" idx="1"/>
          </p:nvPr>
        </p:nvSpPr>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ltLang="ko-KR"/>
              <a:t>August 2025</a:t>
            </a:r>
            <a:endParaRPr lang="en-GB"/>
          </a:p>
        </p:txBody>
      </p:sp>
      <p:sp>
        <p:nvSpPr>
          <p:cNvPr id="5" name="Footer Placeholder 4"/>
          <p:cNvSpPr>
            <a:spLocks noGrp="1"/>
          </p:cNvSpPr>
          <p:nvPr>
            <p:ph type="ftr" idx="11"/>
          </p:nvPr>
        </p:nvSpPr>
        <p:spPr/>
        <p:txBody>
          <a:bodyPr/>
          <a:lstStyle>
            <a:lvl1pPr>
              <a:defRPr/>
            </a:lvl1pPr>
          </a:lstStyle>
          <a:p>
            <a:r>
              <a:rPr lang="en-GB"/>
              <a:t>Juseong Moon et al., KNUT</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ko-KR" altLang="en-US"/>
              <a:t>마스터 제목 스타일 편집</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ltLang="ko-KR"/>
              <a:t>August 2025</a:t>
            </a:r>
            <a:endParaRPr lang="en-GB"/>
          </a:p>
        </p:txBody>
      </p:sp>
      <p:sp>
        <p:nvSpPr>
          <p:cNvPr id="5" name="Footer Placeholder 4"/>
          <p:cNvSpPr>
            <a:spLocks noGrp="1"/>
          </p:cNvSpPr>
          <p:nvPr>
            <p:ph type="ftr" idx="11"/>
          </p:nvPr>
        </p:nvSpPr>
        <p:spPr/>
        <p:txBody>
          <a:bodyPr/>
          <a:lstStyle>
            <a:lvl1pPr>
              <a:defRPr/>
            </a:lvl1pPr>
          </a:lstStyle>
          <a:p>
            <a:r>
              <a:rPr lang="en-GB"/>
              <a:t>Juseong Moon et al., KNUT</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a:t>August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a:t>Juseong</a:t>
            </a:r>
            <a:r>
              <a:rPr lang="en-GB" dirty="0"/>
              <a:t> Moon et al., KNUT</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a:t>
            </a:r>
            <a:r>
              <a:rPr kumimoji="0" lang="en-US" altLang="ko-KR"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25</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t>
            </a:r>
            <a:r>
              <a:rPr kumimoji="0" lang="en-US" altLang="ko-KR"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0018</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2209800" y="685800"/>
            <a:ext cx="7772400" cy="1066800"/>
          </a:xfrm>
          <a:ln/>
        </p:spPr>
        <p:txBody>
          <a:bodyPr/>
          <a:lstStyle/>
          <a:p>
            <a:pPr latin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ko-KR" dirty="0"/>
              <a:t>Considerations on STAs without NPCA Capability</a:t>
            </a:r>
          </a:p>
        </p:txBody>
      </p:sp>
      <p:sp>
        <p:nvSpPr>
          <p:cNvPr id="3074" name="Rectangle 2"/>
          <p:cNvSpPr>
            <a:spLocks noGrp="1" noChangeArrowheads="1"/>
          </p:cNvSpPr>
          <p:nvPr>
            <p:ph idx="1"/>
          </p:nvPr>
        </p:nvSpPr>
        <p:spPr>
          <a:xfrm>
            <a:off x="2209800" y="191234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2025-08-20</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603292597"/>
              </p:ext>
            </p:extLst>
          </p:nvPr>
        </p:nvGraphicFramePr>
        <p:xfrm>
          <a:off x="2051050" y="2705100"/>
          <a:ext cx="8099425" cy="2457450"/>
        </p:xfrm>
        <a:graphic>
          <a:graphicData uri="http://schemas.openxmlformats.org/presentationml/2006/ole">
            <mc:AlternateContent xmlns:mc="http://schemas.openxmlformats.org/markup-compatibility/2006">
              <mc:Choice xmlns:v="urn:schemas-microsoft-com:vml" Requires="v">
                <p:oleObj name="문서" r:id="rId3" imgW="8255000" imgH="2514600" progId="Word.Document.8">
                  <p:embed/>
                </p:oleObj>
              </mc:Choice>
              <mc:Fallback>
                <p:oleObj name="문서" r:id="rId3" imgW="8255000" imgH="2514600" progId="Word.Document.8">
                  <p:embed/>
                  <p:pic>
                    <p:nvPicPr>
                      <p:cNvPr id="3075" name="Object 3"/>
                      <p:cNvPicPr>
                        <a:picLocks noChangeAspect="1" noChangeArrowheads="1"/>
                      </p:cNvPicPr>
                      <p:nvPr/>
                    </p:nvPicPr>
                    <p:blipFill>
                      <a:blip r:embed="rId4"/>
                      <a:srcRect/>
                      <a:stretch>
                        <a:fillRect/>
                      </a:stretch>
                    </p:blipFill>
                    <p:spPr bwMode="auto">
                      <a:xfrm>
                        <a:off x="2051050" y="2705100"/>
                        <a:ext cx="8099425" cy="24574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2328267"/>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바닥글 개체 틀 4">
            <a:extLst>
              <a:ext uri="{FF2B5EF4-FFF2-40B4-BE49-F238E27FC236}">
                <a16:creationId xmlns:a16="http://schemas.microsoft.com/office/drawing/2014/main" id="{C08474AD-3E93-06FB-5630-B1E77930EDCB}"/>
              </a:ext>
            </a:extLst>
          </p:cNvPr>
          <p:cNvSpPr>
            <a:spLocks noGrp="1"/>
          </p:cNvSpPr>
          <p:nvPr>
            <p:ph type="ftr" idx="14"/>
          </p:nvPr>
        </p:nvSpPr>
        <p:spPr>
          <a:xfrm>
            <a:off x="7143757" y="6475414"/>
            <a:ext cx="4246027" cy="180975"/>
          </a:xfrm>
        </p:spPr>
        <p:txBody>
          <a:bodyPr/>
          <a:lstStyle/>
          <a:p>
            <a:pPr lvl="0">
              <a:defRPr/>
            </a:pPr>
            <a:r>
              <a:rPr lang="en-GB" altLang="ko-Kore-KR"/>
              <a:t>Juseong Moon et al., KNUT</a:t>
            </a:r>
            <a:endParaRPr lang="en-GB" altLang="ko-Kore-KR" dirty="0"/>
          </a:p>
        </p:txBody>
      </p:sp>
      <p:sp>
        <p:nvSpPr>
          <p:cNvPr id="3" name="날짜 개체 틀 5">
            <a:extLst>
              <a:ext uri="{FF2B5EF4-FFF2-40B4-BE49-F238E27FC236}">
                <a16:creationId xmlns:a16="http://schemas.microsoft.com/office/drawing/2014/main" id="{60F9A66B-B640-C8BA-6656-35595A89E1A3}"/>
              </a:ext>
            </a:extLst>
          </p:cNvPr>
          <p:cNvSpPr>
            <a:spLocks noGrp="1"/>
          </p:cNvSpPr>
          <p:nvPr>
            <p:ph type="dt" idx="15"/>
          </p:nvPr>
        </p:nvSpPr>
        <p:spPr>
          <a:xfrm>
            <a:off x="929217" y="333375"/>
            <a:ext cx="2499764" cy="273050"/>
          </a:xfrm>
        </p:spPr>
        <p:txBody>
          <a:bodyPr/>
          <a:lstStyle/>
          <a:p>
            <a:pPr lvl="0">
              <a:defRPr/>
            </a:pPr>
            <a:r>
              <a:rPr lang="en-US" altLang="ko-KR"/>
              <a:t>August 2025</a:t>
            </a:r>
            <a:endParaRPr lang="en-GB" altLang="ko-Kore-KR"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lvl="0">
              <a:defRPr/>
            </a:pPr>
            <a:r>
              <a:rPr kumimoji="1" lang="en-US" altLang="ko-KR" dirty="0"/>
              <a:t>Abstract</a:t>
            </a:r>
            <a:endParaRPr kumimoji="1" lang="ko-KR" altLang="en-US" dirty="0"/>
          </a:p>
        </p:txBody>
      </p:sp>
      <p:sp>
        <p:nvSpPr>
          <p:cNvPr id="3" name="내용 개체 틀 2"/>
          <p:cNvSpPr>
            <a:spLocks noGrp="1"/>
          </p:cNvSpPr>
          <p:nvPr>
            <p:ph idx="1"/>
          </p:nvPr>
        </p:nvSpPr>
        <p:spPr>
          <a:xfrm>
            <a:off x="914401" y="1556792"/>
            <a:ext cx="10475382" cy="4752528"/>
          </a:xfrm>
        </p:spPr>
        <p:txBody>
          <a:bodyPr/>
          <a:lstStyle/>
          <a:p>
            <a:pPr>
              <a:buFont typeface="Arial"/>
              <a:buChar char="•"/>
              <a:defRPr/>
            </a:pPr>
            <a:r>
              <a:rPr kumimoji="1" lang="en-US" altLang="ko-KR" dirty="0"/>
              <a:t>In </a:t>
            </a:r>
            <a:r>
              <a:rPr kumimoji="1" lang="en-US" altLang="ko-KR" dirty="0" err="1"/>
              <a:t>TGbn</a:t>
            </a:r>
            <a:r>
              <a:rPr kumimoji="1" lang="en-US" altLang="ko-KR" dirty="0"/>
              <a:t>, discussions were held regarding non-primary channel access (NPCA) operation. </a:t>
            </a:r>
          </a:p>
          <a:p>
            <a:pPr>
              <a:buFont typeface="Arial"/>
              <a:buChar char="•"/>
              <a:defRPr/>
            </a:pPr>
            <a:r>
              <a:rPr kumimoji="1" lang="en-US" altLang="ko-KR" dirty="0"/>
              <a:t>The current 11bn draft defines NPCA operation. </a:t>
            </a:r>
          </a:p>
          <a:p>
            <a:pPr lvl="1">
              <a:buFont typeface="Arial"/>
              <a:buChar char="•"/>
              <a:defRPr/>
            </a:pPr>
            <a:r>
              <a:rPr kumimoji="1" lang="en-US" altLang="ko-KR" b="0" dirty="0"/>
              <a:t>When the BSS primary channel is occupied by a TXOP of an OBSS, STAs supporting NPCA switch to an NPCA primary channel. </a:t>
            </a:r>
          </a:p>
          <a:p>
            <a:pPr lvl="1">
              <a:buFont typeface="Arial"/>
              <a:buChar char="•"/>
              <a:defRPr/>
            </a:pPr>
            <a:r>
              <a:rPr kumimoji="1" lang="en-US" altLang="ko-KR" b="0" dirty="0"/>
              <a:t>However, the current NPCA operation suffers from performance degradation: when the TXOP of the OBSS on the BSS primary channel is truncated, STAs that do not support NPCA attempt unnecessary channel access and frame transmission</a:t>
            </a:r>
          </a:p>
          <a:p>
            <a:pPr>
              <a:buFont typeface="Arial"/>
              <a:buChar char="•"/>
              <a:defRPr/>
            </a:pPr>
            <a:r>
              <a:rPr kumimoji="1" lang="en-US" altLang="ko-KR" dirty="0"/>
              <a:t>This submission proposes possible approaches to consider the BSS primary channel TXOP truncation problem for NPCA.</a:t>
            </a:r>
          </a:p>
        </p:txBody>
      </p:sp>
      <p:sp>
        <p:nvSpPr>
          <p:cNvPr id="4" name="슬라이드 번호 개체 틀 3"/>
          <p:cNvSpPr>
            <a:spLocks noGrp="1"/>
          </p:cNvSpPr>
          <p:nvPr>
            <p:ph type="sldNum" idx="12"/>
          </p:nvPr>
        </p:nvSpPr>
        <p:spPr/>
        <p:txBody>
          <a:bodyPr/>
          <a:lstStyle/>
          <a:p>
            <a:pPr lvl="0">
              <a:defRPr/>
            </a:pPr>
            <a:r>
              <a:rPr lang="en-GB"/>
              <a:t>Slide </a:t>
            </a:r>
            <a:fld id="{440F5867-744E-4AA6-B0ED-4C44D2DFBB7B}" type="slidenum">
              <a:rPr lang="en-US"/>
              <a:pPr lvl="0">
                <a:defRPr/>
              </a:pPr>
              <a:t>2</a:t>
            </a:fld>
            <a:endParaRPr lang="en-US"/>
          </a:p>
        </p:txBody>
      </p:sp>
      <p:sp>
        <p:nvSpPr>
          <p:cNvPr id="5" name="바닥글 개체 틀 4"/>
          <p:cNvSpPr>
            <a:spLocks noGrp="1"/>
          </p:cNvSpPr>
          <p:nvPr>
            <p:ph type="ftr" idx="14"/>
          </p:nvPr>
        </p:nvSpPr>
        <p:spPr/>
        <p:txBody>
          <a:bodyPr/>
          <a:lstStyle/>
          <a:p>
            <a:pPr lvl="0">
              <a:defRPr/>
            </a:pPr>
            <a:r>
              <a:rPr lang="en-GB" altLang="ko-Kore-KR"/>
              <a:t>Juseong Moon et al., KNUT</a:t>
            </a:r>
            <a:endParaRPr lang="en-GB" altLang="ko-Kore-KR" dirty="0"/>
          </a:p>
        </p:txBody>
      </p:sp>
      <p:sp>
        <p:nvSpPr>
          <p:cNvPr id="6" name="날짜 개체 틀 5"/>
          <p:cNvSpPr>
            <a:spLocks noGrp="1"/>
          </p:cNvSpPr>
          <p:nvPr>
            <p:ph type="dt" idx="15"/>
          </p:nvPr>
        </p:nvSpPr>
        <p:spPr/>
        <p:txBody>
          <a:bodyPr/>
          <a:lstStyle/>
          <a:p>
            <a:pPr lvl="0">
              <a:defRPr/>
            </a:pPr>
            <a:r>
              <a:rPr lang="en-US" altLang="ko-KR"/>
              <a:t>August 2025</a:t>
            </a:r>
            <a:endParaRPr lang="en-GB" altLang="ko-Kore-KR" dirty="0"/>
          </a:p>
        </p:txBody>
      </p:sp>
    </p:spTree>
  </p:cSld>
  <p:clrMapOvr>
    <a:masterClrMapping/>
  </p:clrMapOvr>
  <mc:AlternateContent xmlns:mc="http://schemas.openxmlformats.org/markup-compatibility/2006" xmlns:p14="http://schemas.microsoft.com/office/powerpoint/2010/main">
    <mc:Choice Requires="p14">
      <p:transition/>
    </mc:Choice>
    <mc:Fallback xmlns:dsp="http://schemas.microsoft.com/office/drawing/2008/diagram" xmlns:dgm="http://schemas.openxmlformats.org/drawingml/2006/diagram" xmlns:c="http://schemas.openxmlformats.org/drawingml/2006/chart"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2209801" y="685801"/>
            <a:ext cx="7770813" cy="632891"/>
          </a:xfrm>
        </p:spPr>
        <p:txBody>
          <a:bodyPr/>
          <a:lstStyle/>
          <a:p>
            <a:pPr lvl="0">
              <a:defRPr/>
            </a:pPr>
            <a:r>
              <a:rPr kumimoji="1" lang="en-US" altLang="ko-KR" dirty="0"/>
              <a:t>Background: NPCA Operation</a:t>
            </a:r>
            <a:endParaRPr kumimoji="1" lang="ko-KR" altLang="en-US" dirty="0"/>
          </a:p>
        </p:txBody>
      </p:sp>
      <p:sp>
        <p:nvSpPr>
          <p:cNvPr id="3" name="내용 개체 틀 2"/>
          <p:cNvSpPr>
            <a:spLocks noGrp="1"/>
          </p:cNvSpPr>
          <p:nvPr>
            <p:ph idx="1"/>
          </p:nvPr>
        </p:nvSpPr>
        <p:spPr>
          <a:xfrm>
            <a:off x="929217" y="1398066"/>
            <a:ext cx="10460567" cy="4911254"/>
          </a:xfrm>
        </p:spPr>
        <p:txBody>
          <a:bodyPr/>
          <a:lstStyle/>
          <a:p>
            <a:pPr>
              <a:buFont typeface="Arial"/>
              <a:buChar char="•"/>
              <a:defRPr/>
            </a:pPr>
            <a:r>
              <a:rPr kumimoji="1" lang="en-US" altLang="ko-KR" sz="2000" dirty="0"/>
              <a:t>When the BSS primary channel is known to be busy due to an OBSS’s TXOP, an AP and its associated STAs can switch their operating channel to the NPCA primary channel.</a:t>
            </a:r>
          </a:p>
          <a:p>
            <a:pPr>
              <a:buFont typeface="Arial"/>
              <a:buChar char="•"/>
              <a:defRPr/>
            </a:pPr>
            <a:r>
              <a:rPr kumimoji="1" lang="en-US" altLang="ko-KR" sz="2000" dirty="0"/>
              <a:t>In the NPCA primary channel, the AP and the STAs can continue communication during the OBSS’s TXOP</a:t>
            </a:r>
          </a:p>
        </p:txBody>
      </p:sp>
      <p:sp>
        <p:nvSpPr>
          <p:cNvPr id="4" name="슬라이드 번호 개체 틀 3"/>
          <p:cNvSpPr>
            <a:spLocks noGrp="1"/>
          </p:cNvSpPr>
          <p:nvPr>
            <p:ph type="sldNum" idx="12"/>
          </p:nvPr>
        </p:nvSpPr>
        <p:spPr/>
        <p:txBody>
          <a:bodyPr/>
          <a:lstStyle/>
          <a:p>
            <a:pPr lvl="0">
              <a:defRPr/>
            </a:pPr>
            <a:r>
              <a:rPr lang="en-GB"/>
              <a:t>Slide </a:t>
            </a:r>
            <a:fld id="{440F5867-744E-4AA6-B0ED-4C44D2DFBB7B}" type="slidenum">
              <a:rPr lang="en-US"/>
              <a:pPr lvl="0">
                <a:defRPr/>
              </a:pPr>
              <a:t>3</a:t>
            </a:fld>
            <a:endParaRPr lang="en-US"/>
          </a:p>
        </p:txBody>
      </p:sp>
      <p:sp>
        <p:nvSpPr>
          <p:cNvPr id="6" name="날짜 개체 틀 5"/>
          <p:cNvSpPr>
            <a:spLocks noGrp="1"/>
          </p:cNvSpPr>
          <p:nvPr>
            <p:ph type="dt" idx="15"/>
          </p:nvPr>
        </p:nvSpPr>
        <p:spPr/>
        <p:txBody>
          <a:bodyPr/>
          <a:lstStyle/>
          <a:p>
            <a:pPr lvl="0">
              <a:defRPr/>
            </a:pPr>
            <a:r>
              <a:rPr lang="en-US" altLang="ko-KR"/>
              <a:t>August 2025</a:t>
            </a:r>
            <a:endParaRPr lang="en-GB" altLang="ko-Kore-KR"/>
          </a:p>
        </p:txBody>
      </p:sp>
      <p:pic>
        <p:nvPicPr>
          <p:cNvPr id="8" name="그림 7">
            <a:extLst>
              <a:ext uri="{FF2B5EF4-FFF2-40B4-BE49-F238E27FC236}">
                <a16:creationId xmlns:a16="http://schemas.microsoft.com/office/drawing/2014/main" id="{9C7DD7FB-81DA-466C-E5AF-5D6CBCE1D4E4}"/>
              </a:ext>
            </a:extLst>
          </p:cNvPr>
          <p:cNvPicPr>
            <a:picLocks noChangeAspect="1"/>
          </p:cNvPicPr>
          <p:nvPr/>
        </p:nvPicPr>
        <p:blipFill>
          <a:blip r:embed="rId3"/>
          <a:stretch>
            <a:fillRect/>
          </a:stretch>
        </p:blipFill>
        <p:spPr>
          <a:xfrm>
            <a:off x="1703512" y="3429000"/>
            <a:ext cx="8886103" cy="2380804"/>
          </a:xfrm>
          <a:prstGeom prst="rect">
            <a:avLst/>
          </a:prstGeom>
        </p:spPr>
      </p:pic>
      <p:sp>
        <p:nvSpPr>
          <p:cNvPr id="7" name="바닥글 개체 틀 4">
            <a:extLst>
              <a:ext uri="{FF2B5EF4-FFF2-40B4-BE49-F238E27FC236}">
                <a16:creationId xmlns:a16="http://schemas.microsoft.com/office/drawing/2014/main" id="{848E1306-FC47-7559-2ECE-89AFCD8EDADC}"/>
              </a:ext>
            </a:extLst>
          </p:cNvPr>
          <p:cNvSpPr>
            <a:spLocks noGrp="1"/>
          </p:cNvSpPr>
          <p:nvPr>
            <p:ph type="ftr" idx="14"/>
          </p:nvPr>
        </p:nvSpPr>
        <p:spPr>
          <a:xfrm>
            <a:off x="7143757" y="6475414"/>
            <a:ext cx="4246027" cy="180975"/>
          </a:xfrm>
        </p:spPr>
        <p:txBody>
          <a:bodyPr/>
          <a:lstStyle/>
          <a:p>
            <a:pPr lvl="0">
              <a:defRPr/>
            </a:pPr>
            <a:r>
              <a:rPr lang="en-GB" altLang="ko-Kore-KR"/>
              <a:t>Juseong Moon et al., KNUT</a:t>
            </a:r>
            <a:endParaRPr lang="en-GB" altLang="ko-Kore-KR" dirty="0"/>
          </a:p>
        </p:txBody>
      </p:sp>
    </p:spTree>
  </p:cSld>
  <p:clrMapOvr>
    <a:masterClrMapping/>
  </p:clrMapOvr>
  <mc:AlternateContent xmlns:mc="http://schemas.openxmlformats.org/markup-compatibility/2006" xmlns:p14="http://schemas.microsoft.com/office/powerpoint/2010/main">
    <mc:Choice Requires="p14">
      <p:transition/>
    </mc:Choice>
    <mc:Fallback xmlns:dsp="http://schemas.microsoft.com/office/drawing/2008/diagram" xmlns:dgm="http://schemas.openxmlformats.org/drawingml/2006/diagram" xmlns:c="http://schemas.openxmlformats.org/drawingml/2006/chart"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DAC653-F310-A66A-8173-0353DDAB60AD}"/>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DA79DBF4-5407-205C-51CB-95D9A02BAEE5}"/>
              </a:ext>
            </a:extLst>
          </p:cNvPr>
          <p:cNvSpPr>
            <a:spLocks noGrp="1"/>
          </p:cNvSpPr>
          <p:nvPr>
            <p:ph type="title"/>
          </p:nvPr>
        </p:nvSpPr>
        <p:spPr>
          <a:xfrm>
            <a:off x="2209801" y="685801"/>
            <a:ext cx="7770813" cy="632891"/>
          </a:xfrm>
        </p:spPr>
        <p:txBody>
          <a:bodyPr/>
          <a:lstStyle/>
          <a:p>
            <a:pPr lvl="0">
              <a:defRPr/>
            </a:pPr>
            <a:r>
              <a:rPr kumimoji="1" lang="en-US" altLang="ko-KR" dirty="0"/>
              <a:t>TXOP truncation problem</a:t>
            </a:r>
            <a:endParaRPr kumimoji="1" lang="ko-KR" altLang="en-US" dirty="0"/>
          </a:p>
        </p:txBody>
      </p:sp>
      <p:sp>
        <p:nvSpPr>
          <p:cNvPr id="3" name="내용 개체 틀 2">
            <a:extLst>
              <a:ext uri="{FF2B5EF4-FFF2-40B4-BE49-F238E27FC236}">
                <a16:creationId xmlns:a16="http://schemas.microsoft.com/office/drawing/2014/main" id="{8539E60E-89E1-F01E-C81D-7F8986DCBA58}"/>
              </a:ext>
            </a:extLst>
          </p:cNvPr>
          <p:cNvSpPr>
            <a:spLocks noGrp="1"/>
          </p:cNvSpPr>
          <p:nvPr>
            <p:ph idx="1"/>
          </p:nvPr>
        </p:nvSpPr>
        <p:spPr>
          <a:xfrm>
            <a:off x="929217" y="1398066"/>
            <a:ext cx="10460567" cy="4911254"/>
          </a:xfrm>
        </p:spPr>
        <p:txBody>
          <a:bodyPr/>
          <a:lstStyle/>
          <a:p>
            <a:pPr>
              <a:buFont typeface="Arial"/>
              <a:buChar char="•"/>
              <a:defRPr/>
            </a:pPr>
            <a:r>
              <a:rPr kumimoji="1" lang="en-US" altLang="ko-KR" sz="1800" dirty="0"/>
              <a:t>STAs associated with the AP that do not support NPCA operation may exist.</a:t>
            </a:r>
          </a:p>
          <a:p>
            <a:pPr lvl="1">
              <a:buFont typeface="Arial"/>
              <a:buChar char="•"/>
              <a:defRPr/>
            </a:pPr>
            <a:r>
              <a:rPr kumimoji="1" lang="en-US" altLang="ko-KR" sz="1400" dirty="0"/>
              <a:t>In this submission, these are referred to as “non-NPCA STAs.” </a:t>
            </a:r>
          </a:p>
          <a:p>
            <a:pPr>
              <a:buFont typeface="Arial"/>
              <a:buChar char="•"/>
              <a:defRPr/>
            </a:pPr>
            <a:r>
              <a:rPr kumimoji="1" lang="en-US" altLang="ko-KR" sz="1800" dirty="0"/>
              <a:t>If the OBSS’s TXOP is truncated on the BSS primary channel, non-NPCA STAs will attempt channel access and UL frame transmission. </a:t>
            </a:r>
          </a:p>
          <a:p>
            <a:pPr lvl="1">
              <a:buFont typeface="Arial"/>
              <a:buChar char="•"/>
              <a:defRPr/>
            </a:pPr>
            <a:r>
              <a:rPr kumimoji="1" lang="en-US" altLang="ko-KR" sz="1400" dirty="0"/>
              <a:t>However, such transmissions will fail because the AP is still operating on the NPCA primary channel while the UL frame transmission occurs on the BSS primary channel</a:t>
            </a:r>
            <a:endParaRPr kumimoji="1" lang="en-US" altLang="ko-KR" sz="1800" dirty="0"/>
          </a:p>
          <a:p>
            <a:pPr>
              <a:buFont typeface="Arial"/>
              <a:buChar char="•"/>
              <a:defRPr/>
            </a:pPr>
            <a:r>
              <a:rPr kumimoji="1" lang="en-US" altLang="ko-KR" sz="1800" dirty="0"/>
              <a:t>This problem leads to performance degradation in the BSS Primary channel</a:t>
            </a:r>
          </a:p>
          <a:p>
            <a:pPr lvl="1">
              <a:buFont typeface="Arial"/>
              <a:buChar char="•"/>
              <a:defRPr/>
            </a:pPr>
            <a:r>
              <a:rPr kumimoji="1" lang="en-US" altLang="ko-KR" sz="1400" dirty="0"/>
              <a:t>Because the main objective of NPCA operation is to improve performance, this problem should be considered.</a:t>
            </a:r>
          </a:p>
        </p:txBody>
      </p:sp>
      <p:sp>
        <p:nvSpPr>
          <p:cNvPr id="4" name="슬라이드 번호 개체 틀 3">
            <a:extLst>
              <a:ext uri="{FF2B5EF4-FFF2-40B4-BE49-F238E27FC236}">
                <a16:creationId xmlns:a16="http://schemas.microsoft.com/office/drawing/2014/main" id="{D2C90923-29BA-DA55-615A-830037C19B00}"/>
              </a:ext>
            </a:extLst>
          </p:cNvPr>
          <p:cNvSpPr>
            <a:spLocks noGrp="1"/>
          </p:cNvSpPr>
          <p:nvPr>
            <p:ph type="sldNum" idx="12"/>
          </p:nvPr>
        </p:nvSpPr>
        <p:spPr/>
        <p:txBody>
          <a:bodyPr/>
          <a:lstStyle/>
          <a:p>
            <a:pPr lvl="0">
              <a:defRPr/>
            </a:pPr>
            <a:r>
              <a:rPr lang="en-GB"/>
              <a:t>Slide </a:t>
            </a:r>
            <a:fld id="{440F5867-744E-4AA6-B0ED-4C44D2DFBB7B}" type="slidenum">
              <a:rPr lang="en-US"/>
              <a:pPr lvl="0">
                <a:defRPr/>
              </a:pPr>
              <a:t>4</a:t>
            </a:fld>
            <a:endParaRPr lang="en-US"/>
          </a:p>
        </p:txBody>
      </p:sp>
      <p:sp>
        <p:nvSpPr>
          <p:cNvPr id="6" name="날짜 개체 틀 5">
            <a:extLst>
              <a:ext uri="{FF2B5EF4-FFF2-40B4-BE49-F238E27FC236}">
                <a16:creationId xmlns:a16="http://schemas.microsoft.com/office/drawing/2014/main" id="{55ECCD57-DED9-0BE5-18B3-52C64D74D7EB}"/>
              </a:ext>
            </a:extLst>
          </p:cNvPr>
          <p:cNvSpPr>
            <a:spLocks noGrp="1"/>
          </p:cNvSpPr>
          <p:nvPr>
            <p:ph type="dt" idx="15"/>
          </p:nvPr>
        </p:nvSpPr>
        <p:spPr/>
        <p:txBody>
          <a:bodyPr/>
          <a:lstStyle/>
          <a:p>
            <a:pPr lvl="0">
              <a:defRPr/>
            </a:pPr>
            <a:r>
              <a:rPr lang="en-US" altLang="ko-KR"/>
              <a:t>August 2025</a:t>
            </a:r>
            <a:endParaRPr lang="en-GB" altLang="ko-Kore-KR"/>
          </a:p>
        </p:txBody>
      </p:sp>
      <p:pic>
        <p:nvPicPr>
          <p:cNvPr id="9" name="그림 8">
            <a:extLst>
              <a:ext uri="{FF2B5EF4-FFF2-40B4-BE49-F238E27FC236}">
                <a16:creationId xmlns:a16="http://schemas.microsoft.com/office/drawing/2014/main" id="{2A921969-CC82-575F-2113-76BB0F67990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2135560" y="4079909"/>
            <a:ext cx="8526195" cy="2284377"/>
          </a:xfrm>
          <a:prstGeom prst="rect">
            <a:avLst/>
          </a:prstGeom>
        </p:spPr>
      </p:pic>
      <p:sp>
        <p:nvSpPr>
          <p:cNvPr id="7" name="바닥글 개체 틀 4">
            <a:extLst>
              <a:ext uri="{FF2B5EF4-FFF2-40B4-BE49-F238E27FC236}">
                <a16:creationId xmlns:a16="http://schemas.microsoft.com/office/drawing/2014/main" id="{1351FA7C-4260-E495-540C-0E04744F53D8}"/>
              </a:ext>
            </a:extLst>
          </p:cNvPr>
          <p:cNvSpPr>
            <a:spLocks noGrp="1"/>
          </p:cNvSpPr>
          <p:nvPr>
            <p:ph type="ftr" idx="14"/>
          </p:nvPr>
        </p:nvSpPr>
        <p:spPr>
          <a:xfrm>
            <a:off x="7143757" y="6475414"/>
            <a:ext cx="4246027" cy="180975"/>
          </a:xfrm>
        </p:spPr>
        <p:txBody>
          <a:bodyPr/>
          <a:lstStyle/>
          <a:p>
            <a:pPr lvl="0">
              <a:defRPr/>
            </a:pPr>
            <a:r>
              <a:rPr lang="en-GB" altLang="ko-Kore-KR"/>
              <a:t>Juseong Moon et al., KNUT</a:t>
            </a:r>
            <a:endParaRPr lang="en-GB" altLang="ko-Kore-KR" dirty="0"/>
          </a:p>
        </p:txBody>
      </p:sp>
      <p:sp>
        <p:nvSpPr>
          <p:cNvPr id="8" name="TextBox 7">
            <a:extLst>
              <a:ext uri="{FF2B5EF4-FFF2-40B4-BE49-F238E27FC236}">
                <a16:creationId xmlns:a16="http://schemas.microsoft.com/office/drawing/2014/main" id="{BC7E56E4-E785-5857-D915-EEF32106E090}"/>
              </a:ext>
            </a:extLst>
          </p:cNvPr>
          <p:cNvSpPr txBox="1"/>
          <p:nvPr/>
        </p:nvSpPr>
        <p:spPr>
          <a:xfrm>
            <a:off x="8432130" y="5733256"/>
            <a:ext cx="2776438" cy="338554"/>
          </a:xfrm>
          <a:prstGeom prst="rect">
            <a:avLst/>
          </a:prstGeom>
          <a:noFill/>
        </p:spPr>
        <p:txBody>
          <a:bodyPr wrap="square" rtlCol="0">
            <a:spAutoFit/>
          </a:bodyPr>
          <a:lstStyle/>
          <a:p>
            <a:r>
              <a:rPr kumimoji="1" lang="en-US" altLang="ko-KR" sz="1600" u="sng" dirty="0">
                <a:solidFill>
                  <a:srgbClr val="FF0000"/>
                </a:solidFill>
                <a:latin typeface="Calibri" panose="020F0502020204030204" pitchFamily="34" charset="0"/>
                <a:cs typeface="Calibri" panose="020F0502020204030204" pitchFamily="34" charset="0"/>
              </a:rPr>
              <a:t>-&gt; QSRC and CW are increased!</a:t>
            </a:r>
            <a:endParaRPr kumimoji="1" lang="ko-KR" altLang="en-US" sz="1600" u="sng" dirty="0">
              <a:solidFill>
                <a:srgbClr val="FF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36779410"/>
      </p:ext>
    </p:extLst>
  </p:cSld>
  <p:clrMapOvr>
    <a:masterClrMapping/>
  </p:clrMapOvr>
  <mc:AlternateContent xmlns:mc="http://schemas.openxmlformats.org/markup-compatibility/2006" xmlns:p14="http://schemas.microsoft.com/office/powerpoint/2010/main">
    <mc:Choice Requires="p14">
      <p:transition/>
    </mc:Choice>
    <mc:Fallback xmlns:dsp="http://schemas.microsoft.com/office/drawing/2008/diagram" xmlns:dgm="http://schemas.openxmlformats.org/drawingml/2006/diagram" xmlns:c="http://schemas.openxmlformats.org/drawingml/2006/chart"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865565FC-25F9-5BE1-4656-C83A3B367833}"/>
              </a:ext>
            </a:extLst>
          </p:cNvPr>
          <p:cNvSpPr>
            <a:spLocks noGrp="1"/>
          </p:cNvSpPr>
          <p:nvPr>
            <p:ph type="title"/>
          </p:nvPr>
        </p:nvSpPr>
        <p:spPr/>
        <p:txBody>
          <a:bodyPr/>
          <a:lstStyle/>
          <a:p>
            <a:r>
              <a:rPr kumimoji="1" lang="en-US" altLang="ko-KR" dirty="0"/>
              <a:t>Possible approaches for TXOP truncation problem</a:t>
            </a:r>
            <a:endParaRPr kumimoji="1" lang="ko-KR" altLang="en-US" dirty="0"/>
          </a:p>
        </p:txBody>
      </p:sp>
      <p:sp>
        <p:nvSpPr>
          <p:cNvPr id="3" name="내용 개체 틀 2">
            <a:extLst>
              <a:ext uri="{FF2B5EF4-FFF2-40B4-BE49-F238E27FC236}">
                <a16:creationId xmlns:a16="http://schemas.microsoft.com/office/drawing/2014/main" id="{C9E78C3E-705E-A877-7B44-8127F7D7EAD4}"/>
              </a:ext>
            </a:extLst>
          </p:cNvPr>
          <p:cNvSpPr>
            <a:spLocks noGrp="1"/>
          </p:cNvSpPr>
          <p:nvPr>
            <p:ph idx="1"/>
          </p:nvPr>
        </p:nvSpPr>
        <p:spPr>
          <a:xfrm>
            <a:off x="335360" y="1751013"/>
            <a:ext cx="11521280" cy="4708223"/>
          </a:xfrm>
        </p:spPr>
        <p:txBody>
          <a:bodyPr/>
          <a:lstStyle/>
          <a:p>
            <a:pPr marL="285750" indent="-285750">
              <a:buFont typeface="Arial" panose="020B0604020202020204" pitchFamily="34" charset="0"/>
              <a:buChar char="•"/>
            </a:pPr>
            <a:r>
              <a:rPr kumimoji="1" lang="en" altLang="ko-KR" dirty="0"/>
              <a:t>Option 1: </a:t>
            </a:r>
            <a:r>
              <a:rPr kumimoji="1" lang="en-US" altLang="ko-KR" dirty="0"/>
              <a:t>TXOP of the OBSS in the BSS primary channel should not allowed to be truncated</a:t>
            </a:r>
            <a:endParaRPr kumimoji="1" lang="en" altLang="ko-KR" dirty="0"/>
          </a:p>
          <a:p>
            <a:pPr marL="285750" indent="-285750">
              <a:buFont typeface="Arial" panose="020B0604020202020204" pitchFamily="34" charset="0"/>
              <a:buChar char="•"/>
            </a:pPr>
            <a:r>
              <a:rPr kumimoji="1" lang="en" altLang="ko-KR" dirty="0"/>
              <a:t>Option 2: </a:t>
            </a:r>
            <a:r>
              <a:rPr kumimoji="1" lang="en-US" altLang="ko-KR" dirty="0"/>
              <a:t>The Non-NPCA UHR STAs should defer frame transmission even if the OBSS’s TXOP is truncated</a:t>
            </a:r>
            <a:endParaRPr kumimoji="1" lang="en" altLang="ko-KR" dirty="0"/>
          </a:p>
          <a:p>
            <a:pPr marL="685800" lvl="1">
              <a:buFont typeface="Arial" panose="020B0604020202020204" pitchFamily="34" charset="0"/>
              <a:buChar char="•"/>
            </a:pPr>
            <a:r>
              <a:rPr kumimoji="1" lang="en-US" altLang="ko-KR" sz="1800" dirty="0"/>
              <a:t>If STAs are UHR capable, the Non-NPCA STAs can know the operation of NPCA STAs (including its associated NPCA AP). For example, the STAs can know when NPCA STAs has been switched to the NPCA primary channel and has returned to the BSS primary channel.</a:t>
            </a:r>
          </a:p>
          <a:p>
            <a:pPr marL="1085850" lvl="2">
              <a:buFont typeface="Arial" panose="020B0604020202020204" pitchFamily="34" charset="0"/>
              <a:buChar char="•"/>
            </a:pPr>
            <a:r>
              <a:rPr kumimoji="1" lang="en" altLang="ko-KR" sz="1600" dirty="0"/>
              <a:t>The STAs can determine </a:t>
            </a:r>
            <a:r>
              <a:rPr kumimoji="1" lang="en-US" altLang="ko-KR" sz="1600" dirty="0"/>
              <a:t>these based on the NPCA switching conditions.</a:t>
            </a:r>
            <a:endParaRPr kumimoji="1" lang="en" altLang="ko-KR" sz="1600" dirty="0"/>
          </a:p>
          <a:p>
            <a:pPr marL="685800" lvl="1">
              <a:buFont typeface="Arial" panose="020B0604020202020204" pitchFamily="34" charset="0"/>
              <a:buChar char="•"/>
            </a:pPr>
            <a:r>
              <a:rPr kumimoji="1" lang="en" altLang="ko-KR" sz="1800" dirty="0"/>
              <a:t>Even if the OBSS’s TXOP has been truncated, the STAs can postpone its UL transmission until the NPCA STAs are </a:t>
            </a:r>
            <a:r>
              <a:rPr kumimoji="1" lang="en" altLang="ko-KR" sz="1800" dirty="0" err="1"/>
              <a:t>switc</a:t>
            </a:r>
            <a:r>
              <a:rPr kumimoji="1" lang="en-US" altLang="ko-KR" sz="1800" dirty="0"/>
              <a:t>h</a:t>
            </a:r>
            <a:r>
              <a:rPr kumimoji="1" lang="en" altLang="ko-KR" sz="1800" dirty="0"/>
              <a:t>ed back to the BSS primary channel.</a:t>
            </a:r>
          </a:p>
        </p:txBody>
      </p:sp>
      <p:sp>
        <p:nvSpPr>
          <p:cNvPr id="4" name="슬라이드 번호 개체 틀 3">
            <a:extLst>
              <a:ext uri="{FF2B5EF4-FFF2-40B4-BE49-F238E27FC236}">
                <a16:creationId xmlns:a16="http://schemas.microsoft.com/office/drawing/2014/main" id="{F677CC3A-27FB-8647-D5FF-D391214118BE}"/>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바닥글 개체 틀 4">
            <a:extLst>
              <a:ext uri="{FF2B5EF4-FFF2-40B4-BE49-F238E27FC236}">
                <a16:creationId xmlns:a16="http://schemas.microsoft.com/office/drawing/2014/main" id="{52DA5852-F009-4672-718D-37A69363CD6D}"/>
              </a:ext>
            </a:extLst>
          </p:cNvPr>
          <p:cNvSpPr>
            <a:spLocks noGrp="1"/>
          </p:cNvSpPr>
          <p:nvPr>
            <p:ph type="ftr" idx="14"/>
          </p:nvPr>
        </p:nvSpPr>
        <p:spPr/>
        <p:txBody>
          <a:bodyPr/>
          <a:lstStyle/>
          <a:p>
            <a:r>
              <a:rPr lang="en-GB" altLang="ko-Kore-KR"/>
              <a:t>Juseong Moon et al., KNUT</a:t>
            </a:r>
            <a:endParaRPr lang="en-GB" altLang="ko-Kore-KR" dirty="0"/>
          </a:p>
        </p:txBody>
      </p:sp>
      <p:sp>
        <p:nvSpPr>
          <p:cNvPr id="6" name="날짜 개체 틀 5">
            <a:extLst>
              <a:ext uri="{FF2B5EF4-FFF2-40B4-BE49-F238E27FC236}">
                <a16:creationId xmlns:a16="http://schemas.microsoft.com/office/drawing/2014/main" id="{C580A227-201A-26F7-AFE1-7262E82A1B12}"/>
              </a:ext>
            </a:extLst>
          </p:cNvPr>
          <p:cNvSpPr>
            <a:spLocks noGrp="1"/>
          </p:cNvSpPr>
          <p:nvPr>
            <p:ph type="dt" idx="15"/>
          </p:nvPr>
        </p:nvSpPr>
        <p:spPr/>
        <p:txBody>
          <a:bodyPr/>
          <a:lstStyle/>
          <a:p>
            <a:r>
              <a:rPr lang="en-US" altLang="ko-KR"/>
              <a:t>August 2025</a:t>
            </a:r>
            <a:endParaRPr lang="en-GB" altLang="ko-Kore-KR" dirty="0"/>
          </a:p>
        </p:txBody>
      </p:sp>
    </p:spTree>
    <p:extLst>
      <p:ext uri="{BB962C8B-B14F-4D97-AF65-F5344CB8AC3E}">
        <p14:creationId xmlns:p14="http://schemas.microsoft.com/office/powerpoint/2010/main" val="3847550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BCA954-2216-FD53-249E-512A8EFC01C3}"/>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E0543C9F-F9EE-CCE9-2F26-CBDB3A1B70F2}"/>
              </a:ext>
            </a:extLst>
          </p:cNvPr>
          <p:cNvSpPr>
            <a:spLocks noGrp="1"/>
          </p:cNvSpPr>
          <p:nvPr>
            <p:ph type="title"/>
          </p:nvPr>
        </p:nvSpPr>
        <p:spPr/>
        <p:txBody>
          <a:bodyPr/>
          <a:lstStyle/>
          <a:p>
            <a:r>
              <a:rPr kumimoji="1" lang="en-US" altLang="ko-KR" dirty="0"/>
              <a:t>Possible approaches for TXOP truncation problem (Cont’d)</a:t>
            </a:r>
            <a:endParaRPr kumimoji="1" lang="ko-KR" altLang="en-US" dirty="0"/>
          </a:p>
        </p:txBody>
      </p:sp>
      <p:sp>
        <p:nvSpPr>
          <p:cNvPr id="3" name="내용 개체 틀 2">
            <a:extLst>
              <a:ext uri="{FF2B5EF4-FFF2-40B4-BE49-F238E27FC236}">
                <a16:creationId xmlns:a16="http://schemas.microsoft.com/office/drawing/2014/main" id="{8688688F-D2A8-DA3E-8978-0C4353750BC9}"/>
              </a:ext>
            </a:extLst>
          </p:cNvPr>
          <p:cNvSpPr>
            <a:spLocks noGrp="1"/>
          </p:cNvSpPr>
          <p:nvPr>
            <p:ph idx="1"/>
          </p:nvPr>
        </p:nvSpPr>
        <p:spPr>
          <a:xfrm>
            <a:off x="335360" y="1751013"/>
            <a:ext cx="11521280" cy="4708223"/>
          </a:xfrm>
        </p:spPr>
        <p:txBody>
          <a:bodyPr/>
          <a:lstStyle/>
          <a:p>
            <a:pPr marL="285750">
              <a:buFont typeface="Arial" panose="020B0604020202020204" pitchFamily="34" charset="0"/>
              <a:buChar char="•"/>
            </a:pPr>
            <a:r>
              <a:rPr kumimoji="1" lang="en-US" altLang="ko-KR" sz="2000" dirty="0"/>
              <a:t>Option 1 needs coordination between APs.</a:t>
            </a:r>
            <a:endParaRPr kumimoji="1" lang="en" altLang="ko-KR" sz="2000" dirty="0"/>
          </a:p>
          <a:p>
            <a:pPr marL="685800" lvl="1">
              <a:buFont typeface="Arial" panose="020B0604020202020204" pitchFamily="34" charset="0"/>
              <a:buChar char="•"/>
            </a:pPr>
            <a:r>
              <a:rPr kumimoji="1" lang="en" altLang="ko-KR" sz="1600" dirty="0"/>
              <a:t>Using MAPC might be considered to implement Option 1. However, this will lead to complex implementation than Option 2.</a:t>
            </a:r>
          </a:p>
          <a:p>
            <a:pPr marL="685800" lvl="1">
              <a:buFont typeface="Arial" panose="020B0604020202020204" pitchFamily="34" charset="0"/>
              <a:buChar char="•"/>
            </a:pPr>
            <a:r>
              <a:rPr kumimoji="1" lang="en" altLang="ko-KR" sz="1600" dirty="0"/>
              <a:t>With Option 1, if the NPCA AP enables NPCA, the NPCA AP shall coordinate the TXOP truncation option with the other AP.</a:t>
            </a:r>
          </a:p>
          <a:p>
            <a:pPr marL="685800" lvl="1">
              <a:buFont typeface="Arial" panose="020B0604020202020204" pitchFamily="34" charset="0"/>
              <a:buChar char="•"/>
            </a:pPr>
            <a:r>
              <a:rPr kumimoji="1" lang="en" altLang="ko-KR" sz="1600" dirty="0"/>
              <a:t>After the coordination, the other AP shall notify its non-AP STAs to not truncate TXOP</a:t>
            </a:r>
          </a:p>
          <a:p>
            <a:pPr marL="1085850" lvl="2">
              <a:buFont typeface="Arial" panose="020B0604020202020204" pitchFamily="34" charset="0"/>
              <a:buChar char="•"/>
            </a:pPr>
            <a:r>
              <a:rPr kumimoji="1" lang="en" altLang="ko-KR" sz="1400" dirty="0"/>
              <a:t>However, the notifying method is not defined in the baseline nor the 11bn draft at all.</a:t>
            </a:r>
          </a:p>
          <a:p>
            <a:pPr marL="285750">
              <a:buFont typeface="Arial" panose="020B0604020202020204" pitchFamily="34" charset="0"/>
              <a:buChar char="•"/>
            </a:pPr>
            <a:r>
              <a:rPr kumimoji="1" lang="en" altLang="ko-KR" sz="2000" dirty="0"/>
              <a:t>Option 2 is a preferred option: simple implementation</a:t>
            </a:r>
          </a:p>
          <a:p>
            <a:pPr marL="685800" lvl="1">
              <a:buFont typeface="Arial" panose="020B0604020202020204" pitchFamily="34" charset="0"/>
              <a:buChar char="•"/>
            </a:pPr>
            <a:r>
              <a:rPr kumimoji="1" lang="en" altLang="ko-KR" sz="1600" dirty="0"/>
              <a:t>Non-NPCA UHR STAs can avoid EDCA parameter</a:t>
            </a:r>
            <a:r>
              <a:rPr kumimoji="1" lang="en-US" altLang="ko-KR" sz="1600" dirty="0"/>
              <a:t> increment and medium inefficiency</a:t>
            </a:r>
            <a:endParaRPr kumimoji="1" lang="en" altLang="ko-KR" sz="1800" dirty="0"/>
          </a:p>
          <a:p>
            <a:pPr marL="285750">
              <a:buFont typeface="Arial" panose="020B0604020202020204" pitchFamily="34" charset="0"/>
              <a:buChar char="•"/>
            </a:pPr>
            <a:r>
              <a:rPr kumimoji="1" lang="en" altLang="ko-KR" sz="2000" dirty="0"/>
              <a:t>Combination: Combination of Option 1 and Option 2</a:t>
            </a:r>
          </a:p>
          <a:p>
            <a:pPr marL="685800" lvl="1">
              <a:buFont typeface="Arial" panose="020B0604020202020204" pitchFamily="34" charset="0"/>
              <a:buChar char="•"/>
            </a:pPr>
            <a:r>
              <a:rPr kumimoji="1" lang="en" altLang="ko-KR" sz="1600" dirty="0"/>
              <a:t>If the STAs which </a:t>
            </a:r>
            <a:r>
              <a:rPr kumimoji="1" lang="en-US" altLang="ko-KR" sz="1600" dirty="0"/>
              <a:t>do </a:t>
            </a:r>
            <a:r>
              <a:rPr kumimoji="1" lang="en" altLang="ko-KR" sz="1600" dirty="0"/>
              <a:t>not support NPCA operation </a:t>
            </a:r>
            <a:r>
              <a:rPr kumimoji="1" lang="en-US" altLang="ko-KR" sz="1600" dirty="0"/>
              <a:t>are</a:t>
            </a:r>
            <a:r>
              <a:rPr kumimoji="1" lang="en" altLang="ko-KR" sz="1600" dirty="0"/>
              <a:t> legacy </a:t>
            </a:r>
            <a:r>
              <a:rPr kumimoji="1" lang="en-US" altLang="ko-KR" sz="1600" dirty="0"/>
              <a:t>STAs</a:t>
            </a:r>
            <a:r>
              <a:rPr kumimoji="1" lang="en" altLang="ko-KR" sz="1600" dirty="0"/>
              <a:t>, </a:t>
            </a:r>
            <a:r>
              <a:rPr kumimoji="1" lang="en-US" altLang="ko-KR" sz="1600" dirty="0"/>
              <a:t>option</a:t>
            </a:r>
            <a:r>
              <a:rPr kumimoji="1" lang="en" altLang="ko-KR" sz="1600" dirty="0"/>
              <a:t> 2 cannot be used. In this case, </a:t>
            </a:r>
            <a:r>
              <a:rPr kumimoji="1" lang="en-US" altLang="ko-KR" sz="1600" dirty="0"/>
              <a:t>option</a:t>
            </a:r>
            <a:r>
              <a:rPr kumimoji="1" lang="en" altLang="ko-KR" sz="1600" dirty="0"/>
              <a:t> 1 is needed.</a:t>
            </a:r>
          </a:p>
          <a:p>
            <a:pPr marL="685800" lvl="1">
              <a:buFont typeface="Arial" panose="020B0604020202020204" pitchFamily="34" charset="0"/>
              <a:buChar char="•"/>
            </a:pPr>
            <a:r>
              <a:rPr kumimoji="1" lang="en" altLang="ko-KR" sz="1600" dirty="0"/>
              <a:t>If the OBSS is legacy </a:t>
            </a:r>
            <a:r>
              <a:rPr kumimoji="1" lang="en-US" altLang="ko-KR" sz="1600" dirty="0"/>
              <a:t>OBSS(legacy AP)</a:t>
            </a:r>
            <a:r>
              <a:rPr kumimoji="1" lang="en" altLang="ko-KR" sz="1600" dirty="0"/>
              <a:t>, the OBSS cannot </a:t>
            </a:r>
            <a:r>
              <a:rPr kumimoji="1" lang="en-US" altLang="ko-KR" sz="1600" dirty="0"/>
              <a:t>be </a:t>
            </a:r>
            <a:r>
              <a:rPr kumimoji="1" lang="en" altLang="ko-KR" sz="1600" dirty="0"/>
              <a:t>coordinated with the BSS. In this case, </a:t>
            </a:r>
            <a:r>
              <a:rPr kumimoji="1" lang="en-US" altLang="ko-KR" sz="1600" dirty="0"/>
              <a:t>option</a:t>
            </a:r>
            <a:r>
              <a:rPr kumimoji="1" lang="en" altLang="ko-KR" sz="1600" dirty="0"/>
              <a:t> 2 is needed.</a:t>
            </a:r>
          </a:p>
        </p:txBody>
      </p:sp>
      <p:sp>
        <p:nvSpPr>
          <p:cNvPr id="4" name="슬라이드 번호 개체 틀 3">
            <a:extLst>
              <a:ext uri="{FF2B5EF4-FFF2-40B4-BE49-F238E27FC236}">
                <a16:creationId xmlns:a16="http://schemas.microsoft.com/office/drawing/2014/main" id="{03591F4A-2038-7BE9-334D-E911C14A0F17}"/>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바닥글 개체 틀 4">
            <a:extLst>
              <a:ext uri="{FF2B5EF4-FFF2-40B4-BE49-F238E27FC236}">
                <a16:creationId xmlns:a16="http://schemas.microsoft.com/office/drawing/2014/main" id="{3C36127D-7B01-148F-5CF6-4CF204A2DC10}"/>
              </a:ext>
            </a:extLst>
          </p:cNvPr>
          <p:cNvSpPr>
            <a:spLocks noGrp="1"/>
          </p:cNvSpPr>
          <p:nvPr>
            <p:ph type="ftr" idx="14"/>
          </p:nvPr>
        </p:nvSpPr>
        <p:spPr/>
        <p:txBody>
          <a:bodyPr/>
          <a:lstStyle/>
          <a:p>
            <a:r>
              <a:rPr lang="en-GB" altLang="ko-Kore-KR"/>
              <a:t>Juseong Moon et al., KNUT</a:t>
            </a:r>
            <a:endParaRPr lang="en-GB" altLang="ko-Kore-KR" dirty="0"/>
          </a:p>
        </p:txBody>
      </p:sp>
      <p:sp>
        <p:nvSpPr>
          <p:cNvPr id="6" name="날짜 개체 틀 5">
            <a:extLst>
              <a:ext uri="{FF2B5EF4-FFF2-40B4-BE49-F238E27FC236}">
                <a16:creationId xmlns:a16="http://schemas.microsoft.com/office/drawing/2014/main" id="{988F9D9F-FA93-92DD-45BB-23DDF637567B}"/>
              </a:ext>
            </a:extLst>
          </p:cNvPr>
          <p:cNvSpPr>
            <a:spLocks noGrp="1"/>
          </p:cNvSpPr>
          <p:nvPr>
            <p:ph type="dt" idx="15"/>
          </p:nvPr>
        </p:nvSpPr>
        <p:spPr/>
        <p:txBody>
          <a:bodyPr/>
          <a:lstStyle/>
          <a:p>
            <a:r>
              <a:rPr lang="en-US" altLang="ko-KR"/>
              <a:t>August 2025</a:t>
            </a:r>
            <a:endParaRPr lang="en-GB" altLang="ko-Kore-KR" dirty="0"/>
          </a:p>
        </p:txBody>
      </p:sp>
    </p:spTree>
    <p:extLst>
      <p:ext uri="{BB962C8B-B14F-4D97-AF65-F5344CB8AC3E}">
        <p14:creationId xmlns:p14="http://schemas.microsoft.com/office/powerpoint/2010/main" val="11170360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87A38AF0-BB4C-4075-42E7-E600526576BA}"/>
              </a:ext>
            </a:extLst>
          </p:cNvPr>
          <p:cNvSpPr>
            <a:spLocks noGrp="1"/>
          </p:cNvSpPr>
          <p:nvPr>
            <p:ph type="title"/>
          </p:nvPr>
        </p:nvSpPr>
        <p:spPr/>
        <p:txBody>
          <a:bodyPr/>
          <a:lstStyle/>
          <a:p>
            <a:r>
              <a:rPr kumimoji="1" lang="en-US" altLang="ko-KR" dirty="0"/>
              <a:t>Conclusion</a:t>
            </a:r>
            <a:endParaRPr kumimoji="1" lang="ko-KR" altLang="en-US" dirty="0"/>
          </a:p>
        </p:txBody>
      </p:sp>
      <p:sp>
        <p:nvSpPr>
          <p:cNvPr id="3" name="내용 개체 틀 2">
            <a:extLst>
              <a:ext uri="{FF2B5EF4-FFF2-40B4-BE49-F238E27FC236}">
                <a16:creationId xmlns:a16="http://schemas.microsoft.com/office/drawing/2014/main" id="{DDFFC004-50B9-502E-39CF-5F151DED2C7C}"/>
              </a:ext>
            </a:extLst>
          </p:cNvPr>
          <p:cNvSpPr>
            <a:spLocks noGrp="1"/>
          </p:cNvSpPr>
          <p:nvPr>
            <p:ph idx="1"/>
          </p:nvPr>
        </p:nvSpPr>
        <p:spPr/>
        <p:txBody>
          <a:bodyPr/>
          <a:lstStyle/>
          <a:p>
            <a:pPr>
              <a:buFont typeface="Arial" panose="020B0604020202020204" pitchFamily="34" charset="0"/>
              <a:buChar char="•"/>
            </a:pPr>
            <a:r>
              <a:rPr kumimoji="1" lang="en-US" altLang="ko-KR" dirty="0"/>
              <a:t>This submission explained the primary channel TXOP truncation problem in NPCA. </a:t>
            </a:r>
          </a:p>
          <a:p>
            <a:pPr lvl="1">
              <a:buFont typeface="Arial" panose="020B0604020202020204" pitchFamily="34" charset="0"/>
              <a:buChar char="•"/>
            </a:pPr>
            <a:r>
              <a:rPr kumimoji="1" lang="en-US" altLang="ko-KR" dirty="0"/>
              <a:t>The problem leads to unnecessary EDCA parameter increment and performance degradation of NPCA</a:t>
            </a:r>
          </a:p>
          <a:p>
            <a:pPr>
              <a:buFont typeface="Arial" panose="020B0604020202020204" pitchFamily="34" charset="0"/>
              <a:buChar char="•"/>
            </a:pPr>
            <a:r>
              <a:rPr kumimoji="1" lang="en-US" altLang="ko-KR" dirty="0"/>
              <a:t>This submission proposed two approaches for the problem</a:t>
            </a:r>
          </a:p>
          <a:p>
            <a:pPr lvl="1">
              <a:buFont typeface="Arial" panose="020B0604020202020204" pitchFamily="34" charset="0"/>
              <a:buChar char="•"/>
            </a:pPr>
            <a:r>
              <a:rPr kumimoji="1" lang="en-US" altLang="ko-KR" dirty="0"/>
              <a:t>Coordinating OBSS TXOP truncation prohibition (Option 1)</a:t>
            </a:r>
          </a:p>
          <a:p>
            <a:pPr lvl="1">
              <a:buFont typeface="Arial" panose="020B0604020202020204" pitchFamily="34" charset="0"/>
              <a:buChar char="•"/>
            </a:pPr>
            <a:r>
              <a:rPr kumimoji="1" lang="en-US" altLang="ko-KR" dirty="0"/>
              <a:t>Deferring transmission in the BSS Primary channel (Option 2 - preferred)</a:t>
            </a:r>
          </a:p>
        </p:txBody>
      </p:sp>
      <p:sp>
        <p:nvSpPr>
          <p:cNvPr id="4" name="슬라이드 번호 개체 틀 3">
            <a:extLst>
              <a:ext uri="{FF2B5EF4-FFF2-40B4-BE49-F238E27FC236}">
                <a16:creationId xmlns:a16="http://schemas.microsoft.com/office/drawing/2014/main" id="{99068554-2BEB-8FF7-3646-D2BE6F60856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바닥글 개체 틀 4">
            <a:extLst>
              <a:ext uri="{FF2B5EF4-FFF2-40B4-BE49-F238E27FC236}">
                <a16:creationId xmlns:a16="http://schemas.microsoft.com/office/drawing/2014/main" id="{227F00DC-9F72-8478-A4D0-68665BECC47C}"/>
              </a:ext>
            </a:extLst>
          </p:cNvPr>
          <p:cNvSpPr>
            <a:spLocks noGrp="1"/>
          </p:cNvSpPr>
          <p:nvPr>
            <p:ph type="ftr" idx="14"/>
          </p:nvPr>
        </p:nvSpPr>
        <p:spPr/>
        <p:txBody>
          <a:bodyPr/>
          <a:lstStyle/>
          <a:p>
            <a:r>
              <a:rPr lang="en-GB" altLang="ko-Kore-KR"/>
              <a:t>Juseong Moon et al., KNUT</a:t>
            </a:r>
            <a:endParaRPr lang="en-GB" altLang="ko-Kore-KR" dirty="0"/>
          </a:p>
        </p:txBody>
      </p:sp>
      <p:sp>
        <p:nvSpPr>
          <p:cNvPr id="6" name="날짜 개체 틀 5">
            <a:extLst>
              <a:ext uri="{FF2B5EF4-FFF2-40B4-BE49-F238E27FC236}">
                <a16:creationId xmlns:a16="http://schemas.microsoft.com/office/drawing/2014/main" id="{FA5C7FB4-C9F1-B7F4-060A-903E461347EB}"/>
              </a:ext>
            </a:extLst>
          </p:cNvPr>
          <p:cNvSpPr>
            <a:spLocks noGrp="1"/>
          </p:cNvSpPr>
          <p:nvPr>
            <p:ph type="dt" idx="15"/>
          </p:nvPr>
        </p:nvSpPr>
        <p:spPr/>
        <p:txBody>
          <a:bodyPr/>
          <a:lstStyle/>
          <a:p>
            <a:r>
              <a:rPr lang="en-US" altLang="ko-KR"/>
              <a:t>August 2025</a:t>
            </a:r>
            <a:endParaRPr lang="en-GB" altLang="ko-Kore-KR" dirty="0"/>
          </a:p>
        </p:txBody>
      </p:sp>
    </p:spTree>
    <p:extLst>
      <p:ext uri="{BB962C8B-B14F-4D97-AF65-F5344CB8AC3E}">
        <p14:creationId xmlns:p14="http://schemas.microsoft.com/office/powerpoint/2010/main" val="17556366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CB9AC0-8F54-776A-93B1-2A3D1A88F464}"/>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F26EA36B-7EBA-0EEA-317F-287E8AC84705}"/>
              </a:ext>
            </a:extLst>
          </p:cNvPr>
          <p:cNvSpPr>
            <a:spLocks noGrp="1"/>
          </p:cNvSpPr>
          <p:nvPr>
            <p:ph type="title"/>
          </p:nvPr>
        </p:nvSpPr>
        <p:spPr/>
        <p:txBody>
          <a:bodyPr/>
          <a:lstStyle/>
          <a:p>
            <a:r>
              <a:rPr kumimoji="1" lang="en-US" altLang="ko-KR" dirty="0"/>
              <a:t>Straw Poll</a:t>
            </a:r>
            <a:endParaRPr kumimoji="1" lang="ko-KR" altLang="en-US" dirty="0"/>
          </a:p>
        </p:txBody>
      </p:sp>
      <p:sp>
        <p:nvSpPr>
          <p:cNvPr id="3" name="내용 개체 틀 2">
            <a:extLst>
              <a:ext uri="{FF2B5EF4-FFF2-40B4-BE49-F238E27FC236}">
                <a16:creationId xmlns:a16="http://schemas.microsoft.com/office/drawing/2014/main" id="{25846353-FBD6-0E49-FE8D-4A2F3B404802}"/>
              </a:ext>
            </a:extLst>
          </p:cNvPr>
          <p:cNvSpPr>
            <a:spLocks noGrp="1"/>
          </p:cNvSpPr>
          <p:nvPr>
            <p:ph idx="1"/>
          </p:nvPr>
        </p:nvSpPr>
        <p:spPr/>
        <p:txBody>
          <a:bodyPr/>
          <a:lstStyle/>
          <a:p>
            <a:r>
              <a:rPr kumimoji="1" lang="en-US" altLang="ko-KR" dirty="0"/>
              <a:t>SP #1: Do you support to add the following text to the 11bn SFD?</a:t>
            </a:r>
          </a:p>
          <a:p>
            <a:endParaRPr kumimoji="1" lang="en-US" altLang="ko-KR" dirty="0"/>
          </a:p>
          <a:p>
            <a:r>
              <a:rPr kumimoji="1" lang="en-US" altLang="ko-KR" dirty="0"/>
              <a:t>	3.4 NPCA operation</a:t>
            </a:r>
          </a:p>
          <a:p>
            <a:r>
              <a:rPr kumimoji="1" lang="en-US" altLang="ko-KR" dirty="0"/>
              <a:t>	</a:t>
            </a:r>
            <a:r>
              <a:rPr kumimoji="1" lang="en-US" altLang="ko-KR" b="0" dirty="0"/>
              <a:t>UHR non-AP STA which does not support NPCA operation shall defer the channel access in the BSS primary channel when its associated AP is enabled the NPCA operation and the non-AP STA determined that the AP is operating in the NPCA primary channel.</a:t>
            </a:r>
          </a:p>
          <a:p>
            <a:r>
              <a:rPr kumimoji="1" lang="en-US" altLang="ko-KR" b="0" dirty="0"/>
              <a:t>	Note: The determination of the non-AP STA is based on the NPCA switching conditions.</a:t>
            </a:r>
          </a:p>
          <a:p>
            <a:endParaRPr kumimoji="1" lang="en-US" altLang="ko-KR" b="0" dirty="0"/>
          </a:p>
          <a:p>
            <a:endParaRPr kumimoji="1" lang="en-US" altLang="ko-KR" b="0" dirty="0"/>
          </a:p>
          <a:p>
            <a:endParaRPr kumimoji="1" lang="en-US" altLang="ko-KR" b="0" dirty="0"/>
          </a:p>
        </p:txBody>
      </p:sp>
      <p:sp>
        <p:nvSpPr>
          <p:cNvPr id="4" name="슬라이드 번호 개체 틀 3">
            <a:extLst>
              <a:ext uri="{FF2B5EF4-FFF2-40B4-BE49-F238E27FC236}">
                <a16:creationId xmlns:a16="http://schemas.microsoft.com/office/drawing/2014/main" id="{36BD3555-3F30-1861-F2C9-609C8755A373}"/>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바닥글 개체 틀 4">
            <a:extLst>
              <a:ext uri="{FF2B5EF4-FFF2-40B4-BE49-F238E27FC236}">
                <a16:creationId xmlns:a16="http://schemas.microsoft.com/office/drawing/2014/main" id="{94DD240B-1C66-3142-DBB4-0284CF20FD6F}"/>
              </a:ext>
            </a:extLst>
          </p:cNvPr>
          <p:cNvSpPr>
            <a:spLocks noGrp="1"/>
          </p:cNvSpPr>
          <p:nvPr>
            <p:ph type="ftr" idx="14"/>
          </p:nvPr>
        </p:nvSpPr>
        <p:spPr/>
        <p:txBody>
          <a:bodyPr/>
          <a:lstStyle/>
          <a:p>
            <a:r>
              <a:rPr lang="en-GB" altLang="ko-Kore-KR"/>
              <a:t>Juseong Moon et al., KNUT</a:t>
            </a:r>
            <a:endParaRPr lang="en-GB" altLang="ko-Kore-KR" dirty="0"/>
          </a:p>
        </p:txBody>
      </p:sp>
      <p:sp>
        <p:nvSpPr>
          <p:cNvPr id="6" name="날짜 개체 틀 5">
            <a:extLst>
              <a:ext uri="{FF2B5EF4-FFF2-40B4-BE49-F238E27FC236}">
                <a16:creationId xmlns:a16="http://schemas.microsoft.com/office/drawing/2014/main" id="{814B049B-14A2-CF19-9AD6-756BF907FDED}"/>
              </a:ext>
            </a:extLst>
          </p:cNvPr>
          <p:cNvSpPr>
            <a:spLocks noGrp="1"/>
          </p:cNvSpPr>
          <p:nvPr>
            <p:ph type="dt" idx="15"/>
          </p:nvPr>
        </p:nvSpPr>
        <p:spPr/>
        <p:txBody>
          <a:bodyPr/>
          <a:lstStyle/>
          <a:p>
            <a:r>
              <a:rPr lang="en-US" altLang="ko-KR"/>
              <a:t>August 2025</a:t>
            </a:r>
            <a:endParaRPr lang="en-GB" altLang="ko-Kore-KR" dirty="0"/>
          </a:p>
        </p:txBody>
      </p:sp>
    </p:spTree>
    <p:extLst>
      <p:ext uri="{BB962C8B-B14F-4D97-AF65-F5344CB8AC3E}">
        <p14:creationId xmlns:p14="http://schemas.microsoft.com/office/powerpoint/2010/main" val="3911371246"/>
      </p:ext>
    </p:extLst>
  </p:cSld>
  <p:clrMapOvr>
    <a:masterClrMapping/>
  </p:clrMapOvr>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테마</Template>
  <TotalTime>326</TotalTime>
  <Words>900</Words>
  <Application>Microsoft Macintosh PowerPoint</Application>
  <PresentationFormat>와이드스크린</PresentationFormat>
  <Paragraphs>94</Paragraphs>
  <Slides>8</Slides>
  <Notes>5</Notes>
  <HiddenSlides>0</HiddenSlides>
  <MMClips>0</MMClips>
  <ScaleCrop>false</ScaleCrop>
  <HeadingPairs>
    <vt:vector size="8" baseType="variant">
      <vt:variant>
        <vt:lpstr>사용한 글꼴</vt:lpstr>
      </vt:variant>
      <vt:variant>
        <vt:i4>4</vt:i4>
      </vt:variant>
      <vt:variant>
        <vt:lpstr>테마</vt:lpstr>
      </vt:variant>
      <vt:variant>
        <vt:i4>1</vt:i4>
      </vt:variant>
      <vt:variant>
        <vt:lpstr>포함된 OLE 서버</vt:lpstr>
      </vt:variant>
      <vt:variant>
        <vt:i4>1</vt:i4>
      </vt:variant>
      <vt:variant>
        <vt:lpstr>슬라이드 제목</vt:lpstr>
      </vt:variant>
      <vt:variant>
        <vt:i4>8</vt:i4>
      </vt:variant>
    </vt:vector>
  </HeadingPairs>
  <TitlesOfParts>
    <vt:vector size="14" baseType="lpstr">
      <vt:lpstr>Arial Unicode MS</vt:lpstr>
      <vt:lpstr>Arial</vt:lpstr>
      <vt:lpstr>Calibri</vt:lpstr>
      <vt:lpstr>Times New Roman</vt:lpstr>
      <vt:lpstr>Office 테마</vt:lpstr>
      <vt:lpstr>문서</vt:lpstr>
      <vt:lpstr>Considerations on STAs without NPCA Capability</vt:lpstr>
      <vt:lpstr>Abstract</vt:lpstr>
      <vt:lpstr>Background: NPCA Operation</vt:lpstr>
      <vt:lpstr>TXOP truncation problem</vt:lpstr>
      <vt:lpstr>Possible approaches for TXOP truncation problem</vt:lpstr>
      <vt:lpstr>Possible approaches for TXOP truncation problem (Cont’d)</vt:lpstr>
      <vt:lpstr>Conclusion</vt:lpstr>
      <vt:lpstr>Straw Poll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Considerations on STAs without NPCA Capability</dc:title>
  <dc:creator>주성 문</dc:creator>
  <cp:keywords/>
  <cp:lastModifiedBy>주성 문</cp:lastModifiedBy>
  <cp:revision>138</cp:revision>
  <cp:lastPrinted>1601-01-01T00:00:00Z</cp:lastPrinted>
  <dcterms:created xsi:type="dcterms:W3CDTF">2025-02-23T11:41:31Z</dcterms:created>
  <dcterms:modified xsi:type="dcterms:W3CDTF">2025-08-20T08:13:01Z</dcterms:modified>
  <cp:category>Name, Affiliation</cp:category>
</cp:coreProperties>
</file>