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147470241" r:id="rId5"/>
    <p:sldId id="2147470201" r:id="rId6"/>
    <p:sldId id="2147470243" r:id="rId7"/>
    <p:sldId id="2147470242" r:id="rId8"/>
    <p:sldId id="2147470237" r:id="rId9"/>
    <p:sldId id="2147470250" r:id="rId10"/>
    <p:sldId id="2147470244" r:id="rId11"/>
    <p:sldId id="2147470245" r:id="rId12"/>
    <p:sldId id="2147470246" r:id="rId13"/>
    <p:sldId id="2147470247" r:id="rId14"/>
    <p:sldId id="2147470249" r:id="rId15"/>
    <p:sldId id="2147470248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38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70" autoAdjust="0"/>
    <p:restoredTop sz="95039" autoAdjust="0"/>
  </p:normalViewPr>
  <p:slideViewPr>
    <p:cSldViewPr>
      <p:cViewPr varScale="1">
        <p:scale>
          <a:sx n="74" d="100"/>
          <a:sy n="74" d="100"/>
        </p:scale>
        <p:origin x="732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642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7407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7CF3EF-B3FC-8F95-0DB5-5AB92A98E8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47DFE30-0772-DDAF-9524-CC386ADB9B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0754D7E-E64B-B3A9-406C-660AEB4FDC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71527C76-0BC5-F26B-8A4D-95AD2787163F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66133B-391D-DDCD-D988-AE76622491E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AA7405-A15E-0E10-D8B3-8B0F340E9C9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D2912C-58EF-294D-1EA6-298DF4D70B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9210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10CAB5-8185-1F94-B05B-DBE560D678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235C1C1-AEA6-5A5B-3C4A-7DD4D17FD28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F5EF104-9B5E-7C68-D48B-4EC79AE9B0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F80A8EE4-DB13-870E-236A-25614B9960BC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D09A7D-7B8B-974E-BB41-7A8C52CE5E7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6E1629-F184-D689-216B-A34F893337A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4124D9-8FFD-3018-4E0A-A68BF39346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370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B34666A-6C6E-F152-4412-DF4A90AC58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6EF22AE-EADB-22F6-6E60-933F83534912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F4F0373-FC6E-C16B-C665-E069F137F3F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69F453-2338-275A-2361-DE5C1D23C17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4A98675-B4F2-A3C8-4B49-5FEAEAE1DBE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1F84A3C7-3B24-223F-0990-1E5ABF9C5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FDFCC907-1C9E-994F-3A63-97884EB849F7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948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5A55EC3-090A-32E7-BC84-88814B7A9C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72E7D11-088B-35C9-E2BF-196705D0CE76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E1E5D2B-B51A-FAAB-D691-4131C3C562EC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8B05EC-69E9-5CBA-39DE-44FE9F4090D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A8ACE5D-5AF8-F5DB-6486-CF237121477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31913EC6-6401-D67A-6730-D003E80E76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DC1900BE-D02E-1FD4-5E9C-79A4C61C41D7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991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623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5BE196-A35E-C678-34B9-5B7B2F6EC0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CA7565A-CBF1-1795-7568-279ADF2CC6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85B9007-B789-2162-E447-3A228AD07D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D2AE217F-642F-172F-0537-E327500E9D7E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8F0200-CA86-A912-F976-74D7015C84D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CD3EE8-FE7F-B725-D84D-77F80B6DFB7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F45094-CFC4-699A-8D3C-29A0B87CE8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807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2E9CC3-5857-0490-0E92-920F6CB9FC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601CF5D-3B1B-BE8F-55A2-26ECF625E7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B794037-FA7B-0BFA-F610-A9A40C3071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F75CE380-0872-E63C-A6B8-AB011B3B0543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55CD27-1FFB-AEBF-1C09-09487C5C95D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7F8A68-EAFB-F0C9-3133-C710C7A821B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3C2DEA-E07C-2504-F862-564545405C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85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1A630C-C574-78C1-122E-A01642C957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145A005-5981-4349-3538-B5EF7B039A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D4EA6FD-DE43-EEA2-5BB2-3B0308B583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62C54D9E-2BE7-37A1-A3AE-8EAF7AFBD82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FEDBF-957F-BFD8-BF0E-7DE34F231BE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EB2C8-551D-2F91-A9A4-887E3EF57E8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74E11D-463F-4F8D-6A03-5FABCAA950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684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D185FC-6206-DFFD-A160-CADE357F03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41C8BB-5486-ED9C-0CD0-717093C6A07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C5535A-8BE4-4AF9-F43B-71BCEBECCE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A215F1F5-BAF9-91ED-CF19-6EEF84CE614B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C90519-5B4A-CD92-B544-3561670A23A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D56CE5-6D1F-26FA-2698-A2724C3D9CF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35C451-276A-E9AD-AB21-47CD4A86E7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6617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742670-B06C-3DB0-E3A5-7766CF655B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1D16953-4304-2112-EB2C-B0EFB93C93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E62ED70-7FB8-4371-89AD-41BB6DD6B0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D056D1C4-1A0A-BFA3-44FB-ADC513F1A11D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094FD3-9196-0F47-3E12-3B0215B9E4A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2BC846-1152-B658-6E69-D0A535C9E7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303D62-2530-7F90-CBA5-088E0576F1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175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Times New Roman" panose="02020603050405020304" pitchFamily="18" charset="0"/>
              <a:buChar char="̶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751015"/>
            <a:ext cx="5077884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751015"/>
            <a:ext cx="508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1" y="1751015"/>
            <a:ext cx="10361084" cy="4343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802.11-25/0017r0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D22B06-7B5C-4C1E-A9B4-B9B752DC62F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19089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 2025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2CB1D576-0576-4B25-8C5D-908038286FF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120336" y="6532772"/>
            <a:ext cx="221445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Steve Arendt (CableLabs)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8" r:id="rId7"/>
    <p:sldLayoutId id="2147483659" r:id="rId8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1B9D8-9552-7CE5-E989-3799C7086E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15264EE-9C1D-5DA3-AC48-294FEDB4FF14}"/>
              </a:ext>
            </a:extLst>
          </p:cNvPr>
          <p:cNvSpPr txBox="1">
            <a:spLocks noChangeArrowheads="1"/>
          </p:cNvSpPr>
          <p:nvPr/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lnSpc>
                <a:spcPct val="120000"/>
              </a:lnSpc>
            </a:pPr>
            <a:r>
              <a:rPr lang="en-US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Mobile Wi-Fi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149C01-F93B-1975-7CF0-C6401832B91F}"/>
              </a:ext>
            </a:extLst>
          </p:cNvPr>
          <p:cNvSpPr txBox="1">
            <a:spLocks noChangeArrowheads="1"/>
          </p:cNvSpPr>
          <p:nvPr/>
        </p:nvSpPr>
        <p:spPr>
          <a:xfrm>
            <a:off x="914401" y="1556792"/>
            <a:ext cx="10361084" cy="4343400"/>
          </a:xfrm>
          <a:prstGeom prst="rect">
            <a:avLst/>
          </a:prstGeom>
          <a:noFill/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sz="2000" kern="0" dirty="0"/>
              <a:t>Date: Jan 2025</a:t>
            </a:r>
            <a:endParaRPr lang="en-US" sz="2000" b="0" kern="0" dirty="0"/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1F4845CA-A391-CE94-9189-5EEE4FFB9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260341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8" name="表格 9">
            <a:extLst>
              <a:ext uri="{FF2B5EF4-FFF2-40B4-BE49-F238E27FC236}">
                <a16:creationId xmlns:a16="http://schemas.microsoft.com/office/drawing/2014/main" id="{F499BE0A-4E4C-2521-D683-7AA025FF84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624062"/>
              </p:ext>
            </p:extLst>
          </p:nvPr>
        </p:nvGraphicFramePr>
        <p:xfrm>
          <a:off x="2495600" y="2713212"/>
          <a:ext cx="7467601" cy="88293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29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82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860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8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Steve Arendt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CableLabs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s.arendt@cablelabs.com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Lili Hervieu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l.hervieu@cablelabs.com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198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1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AF5DA7-22D8-77BD-8204-45D88D6A24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FB2E5B-32F4-D5F4-E454-DD801BB00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807302"/>
          </a:xfrm>
        </p:spPr>
        <p:txBody>
          <a:bodyPr/>
          <a:lstStyle/>
          <a:p>
            <a:r>
              <a:rPr lang="en-US" altLang="zh-CN" sz="2800" dirty="0"/>
              <a:t>How Well Does It Work?</a:t>
            </a:r>
            <a:endParaRPr lang="zh-CN" altLang="en-US" sz="280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5C8E924-B77A-FA96-7541-083DA64B74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7B99BAD-93B7-0F29-B323-98CA06951A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0110" y="4134534"/>
            <a:ext cx="194087" cy="1075571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8BCA3D2B-F5A5-407B-DEC4-EEFB992144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529" y="1975726"/>
            <a:ext cx="4190415" cy="3152865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5C8C76E2-A072-CD60-71CC-D79C8CD74B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6885" y="1975726"/>
            <a:ext cx="4517330" cy="3325144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3D34E80E-9BDA-299A-F73D-C8ED62ABC025}"/>
              </a:ext>
            </a:extLst>
          </p:cNvPr>
          <p:cNvSpPr txBox="1"/>
          <p:nvPr/>
        </p:nvSpPr>
        <p:spPr>
          <a:xfrm>
            <a:off x="521529" y="1606394"/>
            <a:ext cx="59343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Actual High-End Phone </a:t>
            </a:r>
            <a:r>
              <a:rPr lang="en-US" b="1" u="sng" dirty="0">
                <a:solidFill>
                  <a:schemeClr val="tx1"/>
                </a:solidFill>
              </a:rPr>
              <a:t>without</a:t>
            </a:r>
            <a:r>
              <a:rPr lang="en-US" dirty="0">
                <a:solidFill>
                  <a:schemeClr val="tx1"/>
                </a:solidFill>
              </a:rPr>
              <a:t> Mobile Wi-Fi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72E24FD-5910-053D-2D36-90338E2D887A}"/>
              </a:ext>
            </a:extLst>
          </p:cNvPr>
          <p:cNvSpPr txBox="1"/>
          <p:nvPr/>
        </p:nvSpPr>
        <p:spPr>
          <a:xfrm>
            <a:off x="7037853" y="1511783"/>
            <a:ext cx="55576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Actual High-End Phone </a:t>
            </a:r>
            <a:r>
              <a:rPr lang="en-US" b="1" u="sng" dirty="0">
                <a:solidFill>
                  <a:schemeClr val="tx1"/>
                </a:solidFill>
              </a:rPr>
              <a:t>with</a:t>
            </a:r>
            <a:r>
              <a:rPr lang="en-US" dirty="0">
                <a:solidFill>
                  <a:schemeClr val="tx1"/>
                </a:solidFill>
              </a:rPr>
              <a:t> Mobile Wi-Fi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6BB9F25-5CCE-0FDE-245C-DDACA026500F}"/>
              </a:ext>
            </a:extLst>
          </p:cNvPr>
          <p:cNvSpPr txBox="1"/>
          <p:nvPr/>
        </p:nvSpPr>
        <p:spPr>
          <a:xfrm>
            <a:off x="1958127" y="5123687"/>
            <a:ext cx="2560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Drop in throughput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FB90F81-0AA7-1890-96D1-3F71AAAC494E}"/>
              </a:ext>
            </a:extLst>
          </p:cNvPr>
          <p:cNvSpPr txBox="1"/>
          <p:nvPr/>
        </p:nvSpPr>
        <p:spPr>
          <a:xfrm>
            <a:off x="7672643" y="4801944"/>
            <a:ext cx="3082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NO Drop in throughput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55174A4-2C05-A7F8-D7DD-0272B1096C40}"/>
              </a:ext>
            </a:extLst>
          </p:cNvPr>
          <p:cNvSpPr/>
          <p:nvPr/>
        </p:nvSpPr>
        <p:spPr>
          <a:xfrm>
            <a:off x="4452730" y="1975726"/>
            <a:ext cx="188962" cy="1157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69CA8AD-3152-0D62-EDD9-BDCE6C3CF211}"/>
              </a:ext>
            </a:extLst>
          </p:cNvPr>
          <p:cNvSpPr/>
          <p:nvPr/>
        </p:nvSpPr>
        <p:spPr>
          <a:xfrm>
            <a:off x="10876276" y="1968901"/>
            <a:ext cx="188962" cy="1157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1E9A4BE-F2BD-DAF0-18AF-FFFFC08BB93B}"/>
              </a:ext>
            </a:extLst>
          </p:cNvPr>
          <p:cNvSpPr/>
          <p:nvPr/>
        </p:nvSpPr>
        <p:spPr>
          <a:xfrm>
            <a:off x="2308226" y="1978346"/>
            <a:ext cx="488950" cy="1202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B7C822D-47CB-92C7-35B6-6953C4FBA285}"/>
              </a:ext>
            </a:extLst>
          </p:cNvPr>
          <p:cNvSpPr/>
          <p:nvPr/>
        </p:nvSpPr>
        <p:spPr>
          <a:xfrm>
            <a:off x="8717033" y="1947806"/>
            <a:ext cx="488950" cy="1202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C5261B63-5244-2F45-C3DD-B8332FD2C3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615" y="4134535"/>
            <a:ext cx="194087" cy="1075571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507BEA16-D301-A778-7FCC-B9C37AE64EAD}"/>
              </a:ext>
            </a:extLst>
          </p:cNvPr>
          <p:cNvSpPr txBox="1"/>
          <p:nvPr/>
        </p:nvSpPr>
        <p:spPr>
          <a:xfrm>
            <a:off x="4867752" y="2147298"/>
            <a:ext cx="12538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RSSI to Red and </a:t>
            </a: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YellowAPs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322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40B503-87D8-845A-3ED3-A0F79AAFAD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5E05FF-E2FF-BAD7-54F7-387616E7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807302"/>
          </a:xfrm>
        </p:spPr>
        <p:txBody>
          <a:bodyPr/>
          <a:lstStyle/>
          <a:p>
            <a:r>
              <a:rPr lang="en-US" altLang="zh-CN" sz="2800" dirty="0"/>
              <a:t>Current State of Project</a:t>
            </a:r>
            <a:endParaRPr lang="zh-CN" altLang="en-US" sz="280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D674682-6138-B4FB-50E3-F74F4493CE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74629-F780-545B-1A75-648A3EFE9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b="0" dirty="0"/>
              <a:t>Concept developed and prototyped at </a:t>
            </a:r>
            <a:r>
              <a:rPr lang="en-US" b="0" dirty="0" err="1"/>
              <a:t>CableLabs</a:t>
            </a:r>
            <a:r>
              <a:rPr lang="en-US" b="0" dirty="0"/>
              <a:t> -- 2018</a:t>
            </a:r>
          </a:p>
          <a:p>
            <a:pPr>
              <a:spcBef>
                <a:spcPts val="1800"/>
              </a:spcBef>
            </a:pPr>
            <a:r>
              <a:rPr lang="en-US" b="0" dirty="0"/>
              <a:t>WFA </a:t>
            </a:r>
            <a:r>
              <a:rPr lang="en-US" b="0" dirty="0" err="1"/>
              <a:t>EasyMesh</a:t>
            </a:r>
            <a:r>
              <a:rPr lang="en-US" b="0" dirty="0"/>
              <a:t> R5 spec contribution for Mobile Wi-Fi submitted, approved, and released (2021 - 2022).</a:t>
            </a:r>
          </a:p>
          <a:p>
            <a:pPr>
              <a:spcBef>
                <a:spcPts val="1800"/>
              </a:spcBef>
            </a:pPr>
            <a:r>
              <a:rPr lang="en-US" b="0" dirty="0"/>
              <a:t>Mobile Wi-Fi implemented in </a:t>
            </a:r>
            <a:r>
              <a:rPr lang="en-US" b="0" dirty="0" err="1"/>
              <a:t>prplMesh</a:t>
            </a:r>
            <a:r>
              <a:rPr lang="en-US" b="0" dirty="0"/>
              <a:t> open-source </a:t>
            </a:r>
            <a:r>
              <a:rPr lang="en-US" b="0" dirty="0" err="1"/>
              <a:t>EasyMesh</a:t>
            </a:r>
            <a:r>
              <a:rPr lang="en-US" b="0" dirty="0"/>
              <a:t> codebase (2022-2023).</a:t>
            </a:r>
          </a:p>
          <a:p>
            <a:pPr>
              <a:spcBef>
                <a:spcPts val="1800"/>
              </a:spcBef>
            </a:pPr>
            <a:r>
              <a:rPr lang="en-US" b="0" dirty="0"/>
              <a:t>Currently working on RDK-B implementation (2024) – </a:t>
            </a:r>
            <a:r>
              <a:rPr lang="en-US" b="0" i="1" dirty="0">
                <a:solidFill>
                  <a:srgbClr val="707070"/>
                </a:solidFill>
                <a:effectLst/>
                <a:latin typeface="+mj-lt"/>
              </a:rPr>
              <a:t>RDK-B is an open-source software platform that standardizes core functions used in broadband home network devices.</a:t>
            </a:r>
            <a:endParaRPr lang="en-US" b="0" i="1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864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CFEF6A-AABD-02EC-72BB-71644CBFE7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CDBDE6-5B89-A9AD-7D98-3280230FA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807302"/>
          </a:xfrm>
        </p:spPr>
        <p:txBody>
          <a:bodyPr/>
          <a:lstStyle/>
          <a:p>
            <a:r>
              <a:rPr lang="en-US" altLang="zh-CN" sz="2800" dirty="0"/>
              <a:t>Automotive Possibilities</a:t>
            </a:r>
            <a:endParaRPr lang="zh-CN" altLang="en-US" sz="280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F3E318A-9A43-452D-49EF-D614F130DA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32EA8-44A7-54CB-F2DA-44C2190671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 dirty="0"/>
              <a:t>Seamless Wi-Fi connectivity for vehicles via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C</a:t>
            </a:r>
            <a:r>
              <a:rPr lang="en-US" b="0" dirty="0"/>
              <a:t>ommunity-wide Wi-Fi networks</a:t>
            </a:r>
          </a:p>
          <a:p>
            <a:pPr lvl="1">
              <a:spcAft>
                <a:spcPts val="600"/>
              </a:spcAft>
            </a:pPr>
            <a:r>
              <a:rPr lang="en-US" b="0" dirty="0"/>
              <a:t>Municipal Wi-Fi networks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A</a:t>
            </a:r>
            <a:r>
              <a:rPr lang="en-US" b="0" dirty="0"/>
              <a:t>utomotive-specific Wi-Fi networks</a:t>
            </a:r>
          </a:p>
          <a:p>
            <a:pPr lvl="1">
              <a:spcAft>
                <a:spcPts val="600"/>
              </a:spcAft>
            </a:pPr>
            <a:r>
              <a:rPr lang="en-US" b="0" dirty="0"/>
              <a:t>Campus Wi-Fi networks</a:t>
            </a:r>
          </a:p>
          <a:p>
            <a:pPr>
              <a:spcAft>
                <a:spcPts val="600"/>
              </a:spcAft>
            </a:pPr>
            <a:r>
              <a:rPr lang="en-US" b="0" dirty="0"/>
              <a:t>Automotive users: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S</a:t>
            </a:r>
            <a:r>
              <a:rPr lang="en-US" b="0" dirty="0"/>
              <a:t>ervice vehicle fleets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D</a:t>
            </a:r>
            <a:r>
              <a:rPr lang="en-US" b="0" dirty="0"/>
              <a:t>elivery vans</a:t>
            </a:r>
          </a:p>
          <a:p>
            <a:pPr lvl="1">
              <a:spcAft>
                <a:spcPts val="600"/>
              </a:spcAft>
            </a:pPr>
            <a:r>
              <a:rPr lang="en-US" b="0" dirty="0"/>
              <a:t>Public transit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495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738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11742" y="1841326"/>
            <a:ext cx="10667999" cy="363538"/>
          </a:xfrm>
          <a:ln/>
        </p:spPr>
        <p:txBody>
          <a:bodyPr anchor="ctr"/>
          <a:lstStyle/>
          <a:p>
            <a:pPr>
              <a:buFont typeface="Arial" pitchFamily="16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cs typeface="Times New Roman"/>
              </a:rPr>
              <a:t>What is Mobile Wi-Fi?   A way to do AP-AP roaming without breaking the current Wi-Fi session.</a:t>
            </a:r>
          </a:p>
          <a:p>
            <a:pPr>
              <a:buFont typeface="Arial" pitchFamily="16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>
              <a:cs typeface="Times New Roman"/>
            </a:endParaRPr>
          </a:p>
          <a:p>
            <a:pPr>
              <a:buFont typeface="Arial" pitchFamily="16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1" dirty="0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pic>
        <p:nvPicPr>
          <p:cNvPr id="2" name="Graphic 1" descr="Wi-Fi with solid fill">
            <a:extLst>
              <a:ext uri="{FF2B5EF4-FFF2-40B4-BE49-F238E27FC236}">
                <a16:creationId xmlns:a16="http://schemas.microsoft.com/office/drawing/2014/main" id="{4825E814-21FC-5D52-AAAC-6EDB8D954D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1919536" y="2060848"/>
            <a:ext cx="648072" cy="648072"/>
          </a:xfrm>
          <a:prstGeom prst="rect">
            <a:avLst/>
          </a:prstGeom>
        </p:spPr>
      </p:pic>
      <p:pic>
        <p:nvPicPr>
          <p:cNvPr id="3" name="Graphic 2" descr="Wi-Fi with solid fill">
            <a:extLst>
              <a:ext uri="{FF2B5EF4-FFF2-40B4-BE49-F238E27FC236}">
                <a16:creationId xmlns:a16="http://schemas.microsoft.com/office/drawing/2014/main" id="{E93F798E-346A-9C1D-1891-0144FDF08B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5651264" y="2060849"/>
            <a:ext cx="648072" cy="648072"/>
          </a:xfrm>
          <a:prstGeom prst="rect">
            <a:avLst/>
          </a:prstGeom>
        </p:spPr>
      </p:pic>
      <p:pic>
        <p:nvPicPr>
          <p:cNvPr id="4" name="Graphic 3" descr="Wi-Fi with solid fill">
            <a:extLst>
              <a:ext uri="{FF2B5EF4-FFF2-40B4-BE49-F238E27FC236}">
                <a16:creationId xmlns:a16="http://schemas.microsoft.com/office/drawing/2014/main" id="{13BC7F02-18FD-FEFD-0126-ED00BA56F6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9382992" y="2060848"/>
            <a:ext cx="648072" cy="648072"/>
          </a:xfrm>
          <a:prstGeom prst="rect">
            <a:avLst/>
          </a:prstGeom>
        </p:spPr>
      </p:pic>
      <p:pic>
        <p:nvPicPr>
          <p:cNvPr id="5" name="Graphic 4" descr="Walk with solid fill">
            <a:extLst>
              <a:ext uri="{FF2B5EF4-FFF2-40B4-BE49-F238E27FC236}">
                <a16:creationId xmlns:a16="http://schemas.microsoft.com/office/drawing/2014/main" id="{291903CE-1B05-39B5-02B1-1B6AD25C907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177864" y="2708920"/>
            <a:ext cx="648072" cy="648072"/>
          </a:xfrm>
          <a:prstGeom prst="rect">
            <a:avLst/>
          </a:prstGeom>
        </p:spPr>
      </p:pic>
      <p:pic>
        <p:nvPicPr>
          <p:cNvPr id="7" name="Graphic 6" descr="Smart Phone with solid fill">
            <a:extLst>
              <a:ext uri="{FF2B5EF4-FFF2-40B4-BE49-F238E27FC236}">
                <a16:creationId xmlns:a16="http://schemas.microsoft.com/office/drawing/2014/main" id="{616B5908-5F07-A21A-C33B-D15BDFA71D8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75720" y="2762570"/>
            <a:ext cx="324036" cy="324036"/>
          </a:xfrm>
          <a:prstGeom prst="rect">
            <a:avLst/>
          </a:prstGeom>
        </p:spPr>
      </p:pic>
      <p:pic>
        <p:nvPicPr>
          <p:cNvPr id="8" name="Graphic 7" descr="Wi-Fi with solid fill">
            <a:extLst>
              <a:ext uri="{FF2B5EF4-FFF2-40B4-BE49-F238E27FC236}">
                <a16:creationId xmlns:a16="http://schemas.microsoft.com/office/drawing/2014/main" id="{7174A9A9-BA1C-3A04-B18D-68103148A9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1919537" y="3429000"/>
            <a:ext cx="648072" cy="648072"/>
          </a:xfrm>
          <a:prstGeom prst="rect">
            <a:avLst/>
          </a:prstGeom>
        </p:spPr>
      </p:pic>
      <p:pic>
        <p:nvPicPr>
          <p:cNvPr id="9" name="Graphic 8" descr="Wi-Fi with solid fill">
            <a:extLst>
              <a:ext uri="{FF2B5EF4-FFF2-40B4-BE49-F238E27FC236}">
                <a16:creationId xmlns:a16="http://schemas.microsoft.com/office/drawing/2014/main" id="{BAEFF3B1-DBBF-802E-0E30-A5D56519CB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5651265" y="3429001"/>
            <a:ext cx="648072" cy="648072"/>
          </a:xfrm>
          <a:prstGeom prst="rect">
            <a:avLst/>
          </a:prstGeom>
        </p:spPr>
      </p:pic>
      <p:pic>
        <p:nvPicPr>
          <p:cNvPr id="10" name="Graphic 9" descr="Wi-Fi with solid fill">
            <a:extLst>
              <a:ext uri="{FF2B5EF4-FFF2-40B4-BE49-F238E27FC236}">
                <a16:creationId xmlns:a16="http://schemas.microsoft.com/office/drawing/2014/main" id="{AF9304B9-E599-5048-9A60-43CA3DC8F8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9382993" y="3429000"/>
            <a:ext cx="648072" cy="648072"/>
          </a:xfrm>
          <a:prstGeom prst="rect">
            <a:avLst/>
          </a:prstGeom>
        </p:spPr>
      </p:pic>
      <p:pic>
        <p:nvPicPr>
          <p:cNvPr id="11" name="Graphic 10" descr="Walk with solid fill">
            <a:extLst>
              <a:ext uri="{FF2B5EF4-FFF2-40B4-BE49-F238E27FC236}">
                <a16:creationId xmlns:a16="http://schemas.microsoft.com/office/drawing/2014/main" id="{96EA8E33-B7D5-B9F5-6A91-8D3625C7D7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511824" y="4077072"/>
            <a:ext cx="648072" cy="648072"/>
          </a:xfrm>
          <a:prstGeom prst="rect">
            <a:avLst/>
          </a:prstGeom>
        </p:spPr>
      </p:pic>
      <p:pic>
        <p:nvPicPr>
          <p:cNvPr id="12" name="Graphic 11" descr="Smart Phone with solid fill">
            <a:extLst>
              <a:ext uri="{FF2B5EF4-FFF2-40B4-BE49-F238E27FC236}">
                <a16:creationId xmlns:a16="http://schemas.microsoft.com/office/drawing/2014/main" id="{E0DAB659-B567-219A-0497-0221BE6AD11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909680" y="4130722"/>
            <a:ext cx="324036" cy="324036"/>
          </a:xfrm>
          <a:prstGeom prst="rect">
            <a:avLst/>
          </a:prstGeom>
        </p:spPr>
      </p:pic>
      <p:pic>
        <p:nvPicPr>
          <p:cNvPr id="13" name="Graphic 12" descr="Wi-Fi with solid fill">
            <a:extLst>
              <a:ext uri="{FF2B5EF4-FFF2-40B4-BE49-F238E27FC236}">
                <a16:creationId xmlns:a16="http://schemas.microsoft.com/office/drawing/2014/main" id="{700D2883-C493-5AB3-8F1F-AD11552A2D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1872904" y="4941168"/>
            <a:ext cx="648072" cy="648072"/>
          </a:xfrm>
          <a:prstGeom prst="rect">
            <a:avLst/>
          </a:prstGeom>
        </p:spPr>
      </p:pic>
      <p:pic>
        <p:nvPicPr>
          <p:cNvPr id="14" name="Graphic 13" descr="Wi-Fi with solid fill">
            <a:extLst>
              <a:ext uri="{FF2B5EF4-FFF2-40B4-BE49-F238E27FC236}">
                <a16:creationId xmlns:a16="http://schemas.microsoft.com/office/drawing/2014/main" id="{172DAF3F-F552-FAEE-C901-A68E4E60E1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5604632" y="4941169"/>
            <a:ext cx="648072" cy="648072"/>
          </a:xfrm>
          <a:prstGeom prst="rect">
            <a:avLst/>
          </a:prstGeom>
        </p:spPr>
      </p:pic>
      <p:pic>
        <p:nvPicPr>
          <p:cNvPr id="15" name="Graphic 14" descr="Wi-Fi with solid fill">
            <a:extLst>
              <a:ext uri="{FF2B5EF4-FFF2-40B4-BE49-F238E27FC236}">
                <a16:creationId xmlns:a16="http://schemas.microsoft.com/office/drawing/2014/main" id="{F4CC7410-DA5A-58EE-5798-A17F9975DD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9336360" y="4941168"/>
            <a:ext cx="648072" cy="648072"/>
          </a:xfrm>
          <a:prstGeom prst="rect">
            <a:avLst/>
          </a:prstGeom>
        </p:spPr>
      </p:pic>
      <p:pic>
        <p:nvPicPr>
          <p:cNvPr id="16" name="Graphic 15" descr="Walk with solid fill">
            <a:extLst>
              <a:ext uri="{FF2B5EF4-FFF2-40B4-BE49-F238E27FC236}">
                <a16:creationId xmlns:a16="http://schemas.microsoft.com/office/drawing/2014/main" id="{61192932-FD5D-15B3-0A40-6092FD6550B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896200" y="5589240"/>
            <a:ext cx="648072" cy="648072"/>
          </a:xfrm>
          <a:prstGeom prst="rect">
            <a:avLst/>
          </a:prstGeom>
        </p:spPr>
      </p:pic>
      <p:pic>
        <p:nvPicPr>
          <p:cNvPr id="17" name="Graphic 16" descr="Smart Phone with solid fill">
            <a:extLst>
              <a:ext uri="{FF2B5EF4-FFF2-40B4-BE49-F238E27FC236}">
                <a16:creationId xmlns:a16="http://schemas.microsoft.com/office/drawing/2014/main" id="{09506A66-C793-A0B6-1558-A940CFD5B31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294056" y="5642890"/>
            <a:ext cx="324036" cy="324036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F066720-E175-6B24-8DA9-B19079434E78}"/>
              </a:ext>
            </a:extLst>
          </p:cNvPr>
          <p:cNvCxnSpPr>
            <a:cxnSpLocks/>
          </p:cNvCxnSpPr>
          <p:nvPr/>
        </p:nvCxnSpPr>
        <p:spPr bwMode="auto">
          <a:xfrm flipV="1">
            <a:off x="1274441" y="3356992"/>
            <a:ext cx="9502079" cy="72008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00B0F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2E9AC52-951D-DC8B-49C6-3FE8E9E0FDA7}"/>
              </a:ext>
            </a:extLst>
          </p:cNvPr>
          <p:cNvCxnSpPr>
            <a:cxnSpLocks/>
          </p:cNvCxnSpPr>
          <p:nvPr/>
        </p:nvCxnSpPr>
        <p:spPr bwMode="auto">
          <a:xfrm flipV="1">
            <a:off x="1199456" y="4725144"/>
            <a:ext cx="9502079" cy="72008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00B0F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AB815E9-6A43-88FA-E534-7699A96D95AC}"/>
              </a:ext>
            </a:extLst>
          </p:cNvPr>
          <p:cNvCxnSpPr>
            <a:cxnSpLocks/>
          </p:cNvCxnSpPr>
          <p:nvPr/>
        </p:nvCxnSpPr>
        <p:spPr bwMode="auto">
          <a:xfrm>
            <a:off x="2567608" y="2492896"/>
            <a:ext cx="838038" cy="3600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1E68E1C-4069-0462-B592-B90C29EF0AEF}"/>
              </a:ext>
            </a:extLst>
          </p:cNvPr>
          <p:cNvCxnSpPr>
            <a:cxnSpLocks/>
          </p:cNvCxnSpPr>
          <p:nvPr/>
        </p:nvCxnSpPr>
        <p:spPr bwMode="auto">
          <a:xfrm flipH="1">
            <a:off x="5233716" y="3955488"/>
            <a:ext cx="717944" cy="4316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3FB8FD0-D826-2469-D8A1-F39F50183B13}"/>
              </a:ext>
            </a:extLst>
          </p:cNvPr>
          <p:cNvCxnSpPr>
            <a:cxnSpLocks/>
          </p:cNvCxnSpPr>
          <p:nvPr/>
        </p:nvCxnSpPr>
        <p:spPr bwMode="auto">
          <a:xfrm>
            <a:off x="2567608" y="3893466"/>
            <a:ext cx="1998439" cy="3992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>
                <a:alpha val="27000"/>
              </a:srgbClr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13D0CBA-FE1C-3A09-DBD5-DE04E72DFAA9}"/>
              </a:ext>
            </a:extLst>
          </p:cNvPr>
          <p:cNvCxnSpPr>
            <a:cxnSpLocks/>
          </p:cNvCxnSpPr>
          <p:nvPr/>
        </p:nvCxnSpPr>
        <p:spPr bwMode="auto">
          <a:xfrm>
            <a:off x="6193780" y="5356061"/>
            <a:ext cx="1716212" cy="3992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>
                <a:alpha val="27000"/>
              </a:srgbClr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A241AC6B-C613-A126-FDA5-3CF5BA169BAD}"/>
              </a:ext>
            </a:extLst>
          </p:cNvPr>
          <p:cNvCxnSpPr>
            <a:cxnSpLocks/>
          </p:cNvCxnSpPr>
          <p:nvPr/>
        </p:nvCxnSpPr>
        <p:spPr bwMode="auto">
          <a:xfrm flipH="1">
            <a:off x="8618092" y="5445223"/>
            <a:ext cx="792088" cy="3596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9AB4F74-1A9C-B543-1B73-2D45D8622CD5}"/>
              </a:ext>
            </a:extLst>
          </p:cNvPr>
          <p:cNvSpPr txBox="1"/>
          <p:nvPr/>
        </p:nvSpPr>
        <p:spPr>
          <a:xfrm>
            <a:off x="653386" y="252930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n>
                  <a:solidFill>
                    <a:schemeClr val="tx1"/>
                  </a:solidFill>
                </a:ln>
              </a:rPr>
              <a:t>1.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E19200E-8E7D-B799-1DAA-A3527171FCA1}"/>
              </a:ext>
            </a:extLst>
          </p:cNvPr>
          <p:cNvSpPr txBox="1"/>
          <p:nvPr/>
        </p:nvSpPr>
        <p:spPr>
          <a:xfrm>
            <a:off x="653386" y="3903439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n>
                  <a:solidFill>
                    <a:schemeClr val="tx1"/>
                  </a:solidFill>
                </a:ln>
              </a:rPr>
              <a:t>2.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8A78511-31C4-DEF4-D390-3BEC01EA7AFF}"/>
              </a:ext>
            </a:extLst>
          </p:cNvPr>
          <p:cNvSpPr txBox="1"/>
          <p:nvPr/>
        </p:nvSpPr>
        <p:spPr>
          <a:xfrm>
            <a:off x="653386" y="5415607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n>
                  <a:solidFill>
                    <a:schemeClr val="tx1"/>
                  </a:solidFill>
                </a:ln>
              </a:rPr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40273611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24CBEE-02D1-DC9F-8F36-1A1D3C667D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78526F11-ADBA-AE62-984C-C52F71FB8D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738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Same AP-AP Roaming Can Work For Vehicles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EC855-6ECF-EC7C-E18E-4E924AA770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pic>
        <p:nvPicPr>
          <p:cNvPr id="2" name="Graphic 1" descr="Wi-Fi with solid fill">
            <a:extLst>
              <a:ext uri="{FF2B5EF4-FFF2-40B4-BE49-F238E27FC236}">
                <a16:creationId xmlns:a16="http://schemas.microsoft.com/office/drawing/2014/main" id="{830C6E59-511E-5AA5-F67C-EA759FBB46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1919536" y="2060848"/>
            <a:ext cx="648072" cy="648072"/>
          </a:xfrm>
          <a:prstGeom prst="rect">
            <a:avLst/>
          </a:prstGeom>
        </p:spPr>
      </p:pic>
      <p:pic>
        <p:nvPicPr>
          <p:cNvPr id="3" name="Graphic 2" descr="Wi-Fi with solid fill">
            <a:extLst>
              <a:ext uri="{FF2B5EF4-FFF2-40B4-BE49-F238E27FC236}">
                <a16:creationId xmlns:a16="http://schemas.microsoft.com/office/drawing/2014/main" id="{BEA7B48D-67EF-70A9-40ED-3B68CA1DC6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5651264" y="2060849"/>
            <a:ext cx="648072" cy="648072"/>
          </a:xfrm>
          <a:prstGeom prst="rect">
            <a:avLst/>
          </a:prstGeom>
        </p:spPr>
      </p:pic>
      <p:pic>
        <p:nvPicPr>
          <p:cNvPr id="4" name="Graphic 3" descr="Wi-Fi with solid fill">
            <a:extLst>
              <a:ext uri="{FF2B5EF4-FFF2-40B4-BE49-F238E27FC236}">
                <a16:creationId xmlns:a16="http://schemas.microsoft.com/office/drawing/2014/main" id="{64ABC870-05AF-34AE-58EA-59770A3382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9382992" y="2060848"/>
            <a:ext cx="648072" cy="648072"/>
          </a:xfrm>
          <a:prstGeom prst="rect">
            <a:avLst/>
          </a:prstGeom>
        </p:spPr>
      </p:pic>
      <p:pic>
        <p:nvPicPr>
          <p:cNvPr id="8" name="Graphic 7" descr="Wi-Fi with solid fill">
            <a:extLst>
              <a:ext uri="{FF2B5EF4-FFF2-40B4-BE49-F238E27FC236}">
                <a16:creationId xmlns:a16="http://schemas.microsoft.com/office/drawing/2014/main" id="{20AB4162-FD8D-FF68-F3F7-1AB410B646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1919537" y="3429000"/>
            <a:ext cx="648072" cy="648072"/>
          </a:xfrm>
          <a:prstGeom prst="rect">
            <a:avLst/>
          </a:prstGeom>
        </p:spPr>
      </p:pic>
      <p:pic>
        <p:nvPicPr>
          <p:cNvPr id="9" name="Graphic 8" descr="Wi-Fi with solid fill">
            <a:extLst>
              <a:ext uri="{FF2B5EF4-FFF2-40B4-BE49-F238E27FC236}">
                <a16:creationId xmlns:a16="http://schemas.microsoft.com/office/drawing/2014/main" id="{22D0342F-FBC7-920A-2277-C328F631A5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5651265" y="3429001"/>
            <a:ext cx="648072" cy="648072"/>
          </a:xfrm>
          <a:prstGeom prst="rect">
            <a:avLst/>
          </a:prstGeom>
        </p:spPr>
      </p:pic>
      <p:pic>
        <p:nvPicPr>
          <p:cNvPr id="10" name="Graphic 9" descr="Wi-Fi with solid fill">
            <a:extLst>
              <a:ext uri="{FF2B5EF4-FFF2-40B4-BE49-F238E27FC236}">
                <a16:creationId xmlns:a16="http://schemas.microsoft.com/office/drawing/2014/main" id="{9ECFF65A-DE98-AC7B-4882-4AEDF19F69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9382993" y="3429000"/>
            <a:ext cx="648072" cy="648072"/>
          </a:xfrm>
          <a:prstGeom prst="rect">
            <a:avLst/>
          </a:prstGeom>
        </p:spPr>
      </p:pic>
      <p:pic>
        <p:nvPicPr>
          <p:cNvPr id="13" name="Graphic 12" descr="Wi-Fi with solid fill">
            <a:extLst>
              <a:ext uri="{FF2B5EF4-FFF2-40B4-BE49-F238E27FC236}">
                <a16:creationId xmlns:a16="http://schemas.microsoft.com/office/drawing/2014/main" id="{1B6019F7-3D7A-4951-F202-486383683C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1872904" y="4941168"/>
            <a:ext cx="648072" cy="648072"/>
          </a:xfrm>
          <a:prstGeom prst="rect">
            <a:avLst/>
          </a:prstGeom>
        </p:spPr>
      </p:pic>
      <p:pic>
        <p:nvPicPr>
          <p:cNvPr id="14" name="Graphic 13" descr="Wi-Fi with solid fill">
            <a:extLst>
              <a:ext uri="{FF2B5EF4-FFF2-40B4-BE49-F238E27FC236}">
                <a16:creationId xmlns:a16="http://schemas.microsoft.com/office/drawing/2014/main" id="{12934259-4DAE-27B9-C897-DAEB2D17F6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5604632" y="4941169"/>
            <a:ext cx="648072" cy="648072"/>
          </a:xfrm>
          <a:prstGeom prst="rect">
            <a:avLst/>
          </a:prstGeom>
        </p:spPr>
      </p:pic>
      <p:pic>
        <p:nvPicPr>
          <p:cNvPr id="15" name="Graphic 14" descr="Wi-Fi with solid fill">
            <a:extLst>
              <a:ext uri="{FF2B5EF4-FFF2-40B4-BE49-F238E27FC236}">
                <a16:creationId xmlns:a16="http://schemas.microsoft.com/office/drawing/2014/main" id="{F59F7E65-F991-1164-B76B-3809EAE068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9336360" y="4941168"/>
            <a:ext cx="648072" cy="648072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539A654-4693-80E8-341F-4A002ECA74E0}"/>
              </a:ext>
            </a:extLst>
          </p:cNvPr>
          <p:cNvCxnSpPr>
            <a:cxnSpLocks/>
          </p:cNvCxnSpPr>
          <p:nvPr/>
        </p:nvCxnSpPr>
        <p:spPr bwMode="auto">
          <a:xfrm flipV="1">
            <a:off x="1274441" y="3356992"/>
            <a:ext cx="9502079" cy="72008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00B0F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D367736-1BDF-2436-61BE-840ABEC18A18}"/>
              </a:ext>
            </a:extLst>
          </p:cNvPr>
          <p:cNvCxnSpPr>
            <a:cxnSpLocks/>
          </p:cNvCxnSpPr>
          <p:nvPr/>
        </p:nvCxnSpPr>
        <p:spPr bwMode="auto">
          <a:xfrm flipV="1">
            <a:off x="1199456" y="4725144"/>
            <a:ext cx="9502079" cy="72008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00B0F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DF97ECB-E4C4-B299-EFF7-7482F49B01DD}"/>
              </a:ext>
            </a:extLst>
          </p:cNvPr>
          <p:cNvCxnSpPr>
            <a:cxnSpLocks/>
          </p:cNvCxnSpPr>
          <p:nvPr/>
        </p:nvCxnSpPr>
        <p:spPr bwMode="auto">
          <a:xfrm>
            <a:off x="2567608" y="2492896"/>
            <a:ext cx="838038" cy="3600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F9D001E-8546-7126-C548-87151A727155}"/>
              </a:ext>
            </a:extLst>
          </p:cNvPr>
          <p:cNvCxnSpPr>
            <a:cxnSpLocks/>
          </p:cNvCxnSpPr>
          <p:nvPr/>
        </p:nvCxnSpPr>
        <p:spPr bwMode="auto">
          <a:xfrm flipH="1">
            <a:off x="5233716" y="3955488"/>
            <a:ext cx="717944" cy="3596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722BBE4-7479-972E-EA7D-7CCF4FF1371D}"/>
              </a:ext>
            </a:extLst>
          </p:cNvPr>
          <p:cNvCxnSpPr>
            <a:cxnSpLocks/>
          </p:cNvCxnSpPr>
          <p:nvPr/>
        </p:nvCxnSpPr>
        <p:spPr bwMode="auto">
          <a:xfrm>
            <a:off x="2567608" y="3893466"/>
            <a:ext cx="1998439" cy="3992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>
                <a:alpha val="27000"/>
              </a:srgbClr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E9008A7-1372-2109-4BE7-DECB32515E9D}"/>
              </a:ext>
            </a:extLst>
          </p:cNvPr>
          <p:cNvCxnSpPr>
            <a:cxnSpLocks/>
          </p:cNvCxnSpPr>
          <p:nvPr/>
        </p:nvCxnSpPr>
        <p:spPr bwMode="auto">
          <a:xfrm>
            <a:off x="6193780" y="5356061"/>
            <a:ext cx="1716212" cy="3992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>
                <a:alpha val="27000"/>
              </a:srgbClr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B96702F-028C-D682-06C5-EE077B64AC39}"/>
              </a:ext>
            </a:extLst>
          </p:cNvPr>
          <p:cNvCxnSpPr>
            <a:cxnSpLocks/>
          </p:cNvCxnSpPr>
          <p:nvPr/>
        </p:nvCxnSpPr>
        <p:spPr bwMode="auto">
          <a:xfrm flipH="1">
            <a:off x="8618092" y="5445223"/>
            <a:ext cx="792088" cy="3596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03D5D120-ACB8-3729-F908-B91ADBACFC3F}"/>
              </a:ext>
            </a:extLst>
          </p:cNvPr>
          <p:cNvSpPr txBox="1"/>
          <p:nvPr/>
        </p:nvSpPr>
        <p:spPr>
          <a:xfrm>
            <a:off x="653386" y="252930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n>
                  <a:solidFill>
                    <a:schemeClr val="tx1"/>
                  </a:solidFill>
                </a:ln>
              </a:rPr>
              <a:t>1.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1AA4882-3FD7-D0E3-BC7E-A7BE56859C85}"/>
              </a:ext>
            </a:extLst>
          </p:cNvPr>
          <p:cNvSpPr txBox="1"/>
          <p:nvPr/>
        </p:nvSpPr>
        <p:spPr>
          <a:xfrm>
            <a:off x="653386" y="3903439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n>
                  <a:solidFill>
                    <a:schemeClr val="tx1"/>
                  </a:solidFill>
                </a:ln>
              </a:rPr>
              <a:t>2.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77EC693-E49D-D481-E3F0-E05162F4930E}"/>
              </a:ext>
            </a:extLst>
          </p:cNvPr>
          <p:cNvSpPr txBox="1"/>
          <p:nvPr/>
        </p:nvSpPr>
        <p:spPr>
          <a:xfrm>
            <a:off x="653386" y="5415607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n>
                  <a:solidFill>
                    <a:schemeClr val="tx1"/>
                  </a:solidFill>
                </a:ln>
              </a:rPr>
              <a:t>3.</a:t>
            </a:r>
          </a:p>
        </p:txBody>
      </p:sp>
      <p:pic>
        <p:nvPicPr>
          <p:cNvPr id="18" name="Graphic 17" descr="Car with solid fill">
            <a:extLst>
              <a:ext uri="{FF2B5EF4-FFF2-40B4-BE49-F238E27FC236}">
                <a16:creationId xmlns:a16="http://schemas.microsoft.com/office/drawing/2014/main" id="{3D99EEA2-75E3-047E-2BA3-5BF5EEA4D89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03090" y="2653516"/>
            <a:ext cx="621495" cy="621495"/>
          </a:xfrm>
          <a:prstGeom prst="rect">
            <a:avLst/>
          </a:prstGeom>
        </p:spPr>
      </p:pic>
      <p:pic>
        <p:nvPicPr>
          <p:cNvPr id="20" name="Graphic 19" descr="Car with solid fill">
            <a:extLst>
              <a:ext uri="{FF2B5EF4-FFF2-40B4-BE49-F238E27FC236}">
                <a16:creationId xmlns:a16="http://schemas.microsoft.com/office/drawing/2014/main" id="{7388BB51-85B5-4608-F711-A61FCB3620B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610409" y="4077071"/>
            <a:ext cx="621495" cy="621495"/>
          </a:xfrm>
          <a:prstGeom prst="rect">
            <a:avLst/>
          </a:prstGeom>
        </p:spPr>
      </p:pic>
      <p:pic>
        <p:nvPicPr>
          <p:cNvPr id="22" name="Graphic 21" descr="Car with solid fill">
            <a:extLst>
              <a:ext uri="{FF2B5EF4-FFF2-40B4-BE49-F238E27FC236}">
                <a16:creationId xmlns:a16="http://schemas.microsoft.com/office/drawing/2014/main" id="{D2FCF930-2A7E-8B7A-9293-2824850EE6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996597" y="5550704"/>
            <a:ext cx="621495" cy="621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3254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67D2D3-791C-7ADF-6E4C-513D2A22D8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4EF9B31D-2C88-E95D-1D43-0121235E7F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738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Don’t We Already Have AP-AP Roaming? 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DECD706D-9E66-B5FF-C985-CC71D65298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11742" y="3356992"/>
            <a:ext cx="10667999" cy="2232248"/>
          </a:xfrm>
          <a:ln/>
        </p:spPr>
        <p:txBody>
          <a:bodyPr anchor="ctr"/>
          <a:lstStyle/>
          <a:p>
            <a:pPr>
              <a:buFont typeface="Arial" pitchFamily="16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>
              <a:cs typeface="Times New Roman"/>
            </a:endParaRPr>
          </a:p>
          <a:p>
            <a:pPr>
              <a:buFont typeface="Arial" pitchFamily="16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1" dirty="0">
              <a:cs typeface="Times New Roman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62235-578E-9751-3E41-CA117F1149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pic>
        <p:nvPicPr>
          <p:cNvPr id="2" name="Graphic 1" descr="Wi-Fi with solid fill">
            <a:extLst>
              <a:ext uri="{FF2B5EF4-FFF2-40B4-BE49-F238E27FC236}">
                <a16:creationId xmlns:a16="http://schemas.microsoft.com/office/drawing/2014/main" id="{AD5FD104-E4B2-5063-D61E-08D545E96A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1919536" y="1556792"/>
            <a:ext cx="648072" cy="648072"/>
          </a:xfrm>
          <a:prstGeom prst="rect">
            <a:avLst/>
          </a:prstGeom>
        </p:spPr>
      </p:pic>
      <p:pic>
        <p:nvPicPr>
          <p:cNvPr id="3" name="Graphic 2" descr="Wi-Fi with solid fill">
            <a:extLst>
              <a:ext uri="{FF2B5EF4-FFF2-40B4-BE49-F238E27FC236}">
                <a16:creationId xmlns:a16="http://schemas.microsoft.com/office/drawing/2014/main" id="{12F59D33-EC80-D9FE-3C30-2A973A7200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5651264" y="1556793"/>
            <a:ext cx="648072" cy="648072"/>
          </a:xfrm>
          <a:prstGeom prst="rect">
            <a:avLst/>
          </a:prstGeom>
        </p:spPr>
      </p:pic>
      <p:pic>
        <p:nvPicPr>
          <p:cNvPr id="4" name="Graphic 3" descr="Wi-Fi with solid fill">
            <a:extLst>
              <a:ext uri="{FF2B5EF4-FFF2-40B4-BE49-F238E27FC236}">
                <a16:creationId xmlns:a16="http://schemas.microsoft.com/office/drawing/2014/main" id="{434225C9-6315-CF67-B8B4-24497CB010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9382992" y="1556792"/>
            <a:ext cx="648072" cy="648072"/>
          </a:xfrm>
          <a:prstGeom prst="rect">
            <a:avLst/>
          </a:prstGeom>
        </p:spPr>
      </p:pic>
      <p:pic>
        <p:nvPicPr>
          <p:cNvPr id="5" name="Graphic 4" descr="Walk with solid fill">
            <a:extLst>
              <a:ext uri="{FF2B5EF4-FFF2-40B4-BE49-F238E27FC236}">
                <a16:creationId xmlns:a16="http://schemas.microsoft.com/office/drawing/2014/main" id="{DA1E4C41-91F6-F1B4-5BC6-ABF71D8AA5F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614468" y="2204864"/>
            <a:ext cx="648072" cy="648072"/>
          </a:xfrm>
          <a:prstGeom prst="rect">
            <a:avLst/>
          </a:prstGeom>
        </p:spPr>
      </p:pic>
      <p:pic>
        <p:nvPicPr>
          <p:cNvPr id="7" name="Graphic 6" descr="Smart Phone with solid fill">
            <a:extLst>
              <a:ext uri="{FF2B5EF4-FFF2-40B4-BE49-F238E27FC236}">
                <a16:creationId xmlns:a16="http://schemas.microsoft.com/office/drawing/2014/main" id="{47F3C9BA-1CB5-998C-A790-C132D17AA1D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012324" y="2258514"/>
            <a:ext cx="324036" cy="324036"/>
          </a:xfrm>
          <a:prstGeom prst="rect">
            <a:avLst/>
          </a:prstGeom>
        </p:spPr>
      </p:pic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88FEF0-01DA-7D84-D3DC-0519FAAE11A5}"/>
              </a:ext>
            </a:extLst>
          </p:cNvPr>
          <p:cNvCxnSpPr>
            <a:cxnSpLocks/>
          </p:cNvCxnSpPr>
          <p:nvPr/>
        </p:nvCxnSpPr>
        <p:spPr bwMode="auto">
          <a:xfrm>
            <a:off x="2567608" y="1988840"/>
            <a:ext cx="6120680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Content Placeholder 5">
            <a:extLst>
              <a:ext uri="{FF2B5EF4-FFF2-40B4-BE49-F238E27FC236}">
                <a16:creationId xmlns:a16="http://schemas.microsoft.com/office/drawing/2014/main" id="{135B4EEB-4092-D35D-53B9-AA40D9BA68A3}"/>
              </a:ext>
            </a:extLst>
          </p:cNvPr>
          <p:cNvSpPr txBox="1">
            <a:spLocks/>
          </p:cNvSpPr>
          <p:nvPr/>
        </p:nvSpPr>
        <p:spPr bwMode="auto">
          <a:xfrm>
            <a:off x="1041536" y="3212977"/>
            <a:ext cx="10515600" cy="29592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̶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>
                <a:solidFill>
                  <a:srgbClr val="FF0000"/>
                </a:solidFill>
              </a:rPr>
              <a:t>“Sticky Client”</a:t>
            </a:r>
            <a:r>
              <a:rPr lang="en-US" kern="0" dirty="0"/>
              <a:t>: Client stays associated to an AP even if better AP available</a:t>
            </a:r>
          </a:p>
          <a:p>
            <a:pPr marL="0" indent="0">
              <a:buNone/>
            </a:pPr>
            <a:endParaRPr lang="en-US" kern="0" dirty="0"/>
          </a:p>
          <a:p>
            <a:pPr marL="0" indent="0">
              <a:buNone/>
            </a:pPr>
            <a:endParaRPr lang="en-US" kern="0" dirty="0"/>
          </a:p>
          <a:p>
            <a:pPr marL="0" indent="0">
              <a:buNone/>
            </a:pPr>
            <a:r>
              <a:rPr lang="en-US" kern="0" dirty="0"/>
              <a:t>Other Roaming issues:</a:t>
            </a:r>
          </a:p>
          <a:p>
            <a:r>
              <a:rPr lang="en-US" kern="0" dirty="0">
                <a:solidFill>
                  <a:srgbClr val="FF0000"/>
                </a:solidFill>
              </a:rPr>
              <a:t>“Edge of Coverage”</a:t>
            </a:r>
            <a:r>
              <a:rPr lang="en-US" kern="0" dirty="0">
                <a:solidFill>
                  <a:schemeClr val="tx1"/>
                </a:solidFill>
              </a:rPr>
              <a:t>: Client stays connected to Wi-Fi even if signal strength is too low and there is a cellular network available</a:t>
            </a:r>
          </a:p>
          <a:p>
            <a:r>
              <a:rPr lang="en-US" kern="0" dirty="0">
                <a:solidFill>
                  <a:srgbClr val="FF0000"/>
                </a:solidFill>
              </a:rPr>
              <a:t>“Sub-Optimal Band”</a:t>
            </a:r>
            <a:r>
              <a:rPr lang="en-US" kern="0" dirty="0">
                <a:solidFill>
                  <a:schemeClr val="tx1"/>
                </a:solidFill>
              </a:rPr>
              <a:t>: Client stays on a particular band even when there is a more appropriate band available (e.g. </a:t>
            </a:r>
            <a:r>
              <a:rPr lang="en-US" dirty="0"/>
              <a:t>2.4 when should be on 5, or vice versa) </a:t>
            </a:r>
          </a:p>
          <a:p>
            <a:endParaRPr lang="en-US" kern="0" dirty="0">
              <a:solidFill>
                <a:srgbClr val="FF0000"/>
              </a:solidFill>
            </a:endParaRP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3653692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807302"/>
          </a:xfrm>
        </p:spPr>
        <p:txBody>
          <a:bodyPr/>
          <a:lstStyle/>
          <a:p>
            <a:r>
              <a:rPr lang="en-US" altLang="zh-CN" sz="2800" dirty="0"/>
              <a:t>This Is Not A New Problem</a:t>
            </a:r>
            <a:endParaRPr lang="zh-CN" altLang="en-US" sz="28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6C4051-77E7-3D97-DF75-317A0121D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942" y="1700808"/>
            <a:ext cx="10515600" cy="4608512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Many attempts to improve roaming over 10+ years</a:t>
            </a:r>
          </a:p>
          <a:p>
            <a:pPr lvl="1"/>
            <a:r>
              <a:rPr lang="en-US" dirty="0"/>
              <a:t>802.11r (2008) –Fast BSS Transition</a:t>
            </a:r>
          </a:p>
          <a:p>
            <a:pPr lvl="2"/>
            <a:r>
              <a:rPr lang="en-US" dirty="0"/>
              <a:t>Shorten the time to re-authenticate when moving AP</a:t>
            </a:r>
          </a:p>
          <a:p>
            <a:pPr lvl="1"/>
            <a:r>
              <a:rPr lang="en-US" dirty="0"/>
              <a:t>802.11k (2008) – Radio Resource Measurement</a:t>
            </a:r>
          </a:p>
          <a:p>
            <a:pPr lvl="2"/>
            <a:r>
              <a:rPr lang="en-US" dirty="0"/>
              <a:t>“Assisted Roaming”</a:t>
            </a:r>
          </a:p>
          <a:p>
            <a:pPr lvl="2"/>
            <a:r>
              <a:rPr lang="en-US" dirty="0"/>
              <a:t>Neighbor report to help choose next AP based on RSSI and load</a:t>
            </a:r>
          </a:p>
          <a:p>
            <a:pPr lvl="1"/>
            <a:r>
              <a:rPr lang="en-US" dirty="0"/>
              <a:t>802.11v (2011) BSS Transition</a:t>
            </a:r>
          </a:p>
          <a:p>
            <a:pPr lvl="2"/>
            <a:r>
              <a:rPr lang="en-US" dirty="0"/>
              <a:t>Unsolicited/Solicited roaming request</a:t>
            </a:r>
          </a:p>
          <a:p>
            <a:pPr lvl="1"/>
            <a:r>
              <a:rPr lang="en-US" dirty="0"/>
              <a:t>802.11ai (2016)</a:t>
            </a:r>
          </a:p>
          <a:p>
            <a:pPr lvl="2"/>
            <a:r>
              <a:rPr lang="en-US" dirty="0"/>
              <a:t>Fast Initial Link Setup</a:t>
            </a:r>
          </a:p>
          <a:p>
            <a:pPr lvl="1"/>
            <a:r>
              <a:rPr lang="en-US" dirty="0"/>
              <a:t>802.11u (2011)</a:t>
            </a:r>
          </a:p>
          <a:p>
            <a:pPr lvl="2"/>
            <a:r>
              <a:rPr lang="en-US" dirty="0"/>
              <a:t>Automatic discovery of networks (</a:t>
            </a:r>
            <a:r>
              <a:rPr lang="en-US" dirty="0" err="1"/>
              <a:t>HotSpot</a:t>
            </a:r>
            <a:r>
              <a:rPr lang="en-US" dirty="0"/>
              <a:t> 2.0/Vantage)</a:t>
            </a:r>
          </a:p>
          <a:p>
            <a:pPr lvl="1"/>
            <a:r>
              <a:rPr lang="en-US" dirty="0"/>
              <a:t>Vantage/Agile Multiband</a:t>
            </a:r>
          </a:p>
          <a:p>
            <a:pPr lvl="2"/>
            <a:r>
              <a:rPr lang="en-US" dirty="0"/>
              <a:t>802.11r/k/v/u</a:t>
            </a:r>
          </a:p>
          <a:p>
            <a:pPr lvl="1"/>
            <a:r>
              <a:rPr lang="en-US" dirty="0"/>
              <a:t>Vantage/Optimized Connectivity</a:t>
            </a:r>
          </a:p>
          <a:p>
            <a:pPr lvl="2"/>
            <a:r>
              <a:rPr lang="en-US" dirty="0"/>
              <a:t>802.11k/ai</a:t>
            </a:r>
          </a:p>
          <a:p>
            <a:pPr lvl="1"/>
            <a:r>
              <a:rPr lang="en-US" dirty="0"/>
              <a:t>802.11 bn (coming)</a:t>
            </a:r>
          </a:p>
          <a:p>
            <a:pPr lvl="2"/>
            <a:endParaRPr lang="en-US" dirty="0"/>
          </a:p>
          <a:p>
            <a:r>
              <a:rPr lang="en-US" dirty="0"/>
              <a:t>None of these fix the underlying problem: The phone struggles to maintain optimal Wi-Fi connection, and functionality varies by phone.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293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A2B968-B59A-EAE0-803E-F1AA1F8FD1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D27B86-7D23-A918-A008-148D5C286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807302"/>
          </a:xfrm>
        </p:spPr>
        <p:txBody>
          <a:bodyPr/>
          <a:lstStyle/>
          <a:p>
            <a:r>
              <a:rPr lang="en-US" altLang="zh-CN" sz="2800" dirty="0"/>
              <a:t>What’s the Real Problem?</a:t>
            </a:r>
            <a:endParaRPr lang="zh-CN" altLang="en-US" sz="280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6C579F1-53BD-9FF3-49E6-FEA681BFC6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C0285E-F747-3A7A-1CF8-952E7697F1A7}"/>
              </a:ext>
            </a:extLst>
          </p:cNvPr>
          <p:cNvSpPr txBox="1">
            <a:spLocks/>
          </p:cNvSpPr>
          <p:nvPr/>
        </p:nvSpPr>
        <p:spPr bwMode="auto">
          <a:xfrm>
            <a:off x="983432" y="1916832"/>
            <a:ext cx="10515600" cy="3600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̶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>
                <a:solidFill>
                  <a:srgbClr val="FF0000"/>
                </a:solidFill>
              </a:rPr>
              <a:t>Clients</a:t>
            </a:r>
            <a:r>
              <a:rPr lang="en-US" kern="0" dirty="0"/>
              <a:t> are responsible for choosing when to go to another AP or band </a:t>
            </a:r>
            <a:r>
              <a:rPr lang="en-US" kern="0" dirty="0">
                <a:solidFill>
                  <a:srgbClr val="FF0000"/>
                </a:solidFill>
              </a:rPr>
              <a:t>and</a:t>
            </a:r>
            <a:r>
              <a:rPr lang="en-US" kern="0" dirty="0"/>
              <a:t> </a:t>
            </a:r>
            <a:r>
              <a:rPr lang="en-US" kern="0" dirty="0">
                <a:solidFill>
                  <a:srgbClr val="FF0000"/>
                </a:solidFill>
              </a:rPr>
              <a:t>often don’t do a good job of Wi-Fi roaming.</a:t>
            </a:r>
          </a:p>
          <a:p>
            <a:r>
              <a:rPr lang="en-US" kern="0" dirty="0"/>
              <a:t>Clients often stick with what they know</a:t>
            </a:r>
          </a:p>
          <a:p>
            <a:pPr lvl="1"/>
            <a:r>
              <a:rPr lang="en-US" kern="0" dirty="0"/>
              <a:t>Connectivity is “good enough”, don’t risk switching (reassociation delay/failure = risk)</a:t>
            </a:r>
          </a:p>
          <a:p>
            <a:pPr lvl="1"/>
            <a:r>
              <a:rPr lang="en-US" kern="0" dirty="0"/>
              <a:t>Stay with what they know – don’t risk changing</a:t>
            </a:r>
          </a:p>
          <a:p>
            <a:pPr lvl="1"/>
            <a:r>
              <a:rPr lang="en-US" kern="0" dirty="0"/>
              <a:t>Clients may not have full visibility into network</a:t>
            </a:r>
          </a:p>
          <a:p>
            <a:pPr lvl="1"/>
            <a:r>
              <a:rPr lang="en-US" kern="0" dirty="0"/>
              <a:t>Phones often stick to using Wi-Fi over cellular, even when Wi-Fi is the worst choice (very low throughput)</a:t>
            </a:r>
          </a:p>
          <a:p>
            <a:r>
              <a:rPr lang="en-US" kern="0" dirty="0"/>
              <a:t>Consumer has bad experience: unresponsive phone -&gt; turn Wi-Fi off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232946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FB3B9E-F5EC-D2EC-4340-CAEEFBE147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756296-8F37-67EE-E4C7-B4A4456B0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807302"/>
          </a:xfrm>
        </p:spPr>
        <p:txBody>
          <a:bodyPr/>
          <a:lstStyle/>
          <a:p>
            <a:r>
              <a:rPr lang="en-US" altLang="zh-CN" sz="2800" dirty="0"/>
              <a:t>Mobile Wi-Fi / </a:t>
            </a:r>
            <a:r>
              <a:rPr lang="en-US" altLang="zh-CN" sz="2800" dirty="0" err="1"/>
              <a:t>vBSS</a:t>
            </a:r>
            <a:r>
              <a:rPr lang="en-US" altLang="zh-CN" sz="2800" dirty="0"/>
              <a:t> Technology</a:t>
            </a:r>
            <a:endParaRPr lang="zh-CN" altLang="en-US" sz="280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074AE45-8FD4-B6F1-3246-EA04E94446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2FD9445-15A0-DB9B-27DB-DFABBB8C4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Converts APs into a managed, virtualized Wi-Fi Radio Access Network (RAN)</a:t>
            </a:r>
          </a:p>
          <a:p>
            <a:pPr lvl="1"/>
            <a:r>
              <a:rPr lang="en-US" dirty="0"/>
              <a:t>The client associates with its own virtualized BSS</a:t>
            </a:r>
          </a:p>
          <a:p>
            <a:pPr lvl="1"/>
            <a:r>
              <a:rPr lang="en-US" dirty="0"/>
              <a:t>When a client moves, its virtualized BSS moves with it, no reassociation is needed</a:t>
            </a:r>
          </a:p>
          <a:p>
            <a:pPr lvl="1"/>
            <a:r>
              <a:rPr lang="en-US" dirty="0"/>
              <a:t>No more need for client steering to try to force a client to roam</a:t>
            </a:r>
          </a:p>
          <a:p>
            <a:pPr lvl="1"/>
            <a:r>
              <a:rPr lang="en-US" dirty="0"/>
              <a:t>Similar in spirit to cellular network</a:t>
            </a:r>
          </a:p>
          <a:p>
            <a:r>
              <a:rPr lang="en-US" dirty="0">
                <a:solidFill>
                  <a:srgbClr val="FF0000"/>
                </a:solidFill>
              </a:rPr>
              <a:t>Does not require any changes to client devices: no apps, no connection manager modifications, no VPNs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690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340A89-F48E-CCCC-6E83-6A4E680DDE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0824B5D-0E19-4201-D2FD-552A1C8825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BBC35A-FCB2-1CE5-D55D-01F9A4BF169D}"/>
              </a:ext>
            </a:extLst>
          </p:cNvPr>
          <p:cNvSpPr txBox="1">
            <a:spLocks/>
          </p:cNvSpPr>
          <p:nvPr/>
        </p:nvSpPr>
        <p:spPr bwMode="auto">
          <a:xfrm>
            <a:off x="8561766" y="6492875"/>
            <a:ext cx="27432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100" b="0" i="0" kern="1200">
                <a:solidFill>
                  <a:schemeClr val="bg2">
                    <a:lumMod val="90000"/>
                  </a:schemeClr>
                </a:solidFill>
                <a:latin typeface="Helvetica Regular"/>
                <a:ea typeface="+mn-ea"/>
                <a:cs typeface="+mn-cs"/>
              </a:defRPr>
            </a:lvl1pPr>
            <a:lvl2pPr marL="457200" indent="-2857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69467F-2263-0C40-8512-553CABB91FD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43FA343-EEE0-4033-8961-29A1E2E301A4}"/>
              </a:ext>
            </a:extLst>
          </p:cNvPr>
          <p:cNvSpPr/>
          <p:nvPr/>
        </p:nvSpPr>
        <p:spPr>
          <a:xfrm>
            <a:off x="2544582" y="5627483"/>
            <a:ext cx="1120526" cy="679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Mobile Client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1B30941-5EC9-E8FF-BB20-FF5DB449DF0A}"/>
              </a:ext>
            </a:extLst>
          </p:cNvPr>
          <p:cNvGrpSpPr/>
          <p:nvPr/>
        </p:nvGrpSpPr>
        <p:grpSpPr>
          <a:xfrm>
            <a:off x="789366" y="2384730"/>
            <a:ext cx="3836505" cy="2021305"/>
            <a:chOff x="1331843" y="2223436"/>
            <a:chExt cx="3220906" cy="2021305"/>
          </a:xfrm>
        </p:grpSpPr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3F9E8789-CDF3-A7FD-5C84-E7CF800C1307}"/>
                </a:ext>
              </a:extLst>
            </p:cNvPr>
            <p:cNvSpPr/>
            <p:nvPr/>
          </p:nvSpPr>
          <p:spPr>
            <a:xfrm>
              <a:off x="1331843" y="2223436"/>
              <a:ext cx="3220906" cy="2021305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EC8976D-296E-2658-228F-11C181C28950}"/>
                </a:ext>
              </a:extLst>
            </p:cNvPr>
            <p:cNvSpPr txBox="1"/>
            <p:nvPr/>
          </p:nvSpPr>
          <p:spPr>
            <a:xfrm>
              <a:off x="1578481" y="2290576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AP1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9E5EECD7-9BB3-B6FD-7F85-A014D80EA3E5}"/>
              </a:ext>
            </a:extLst>
          </p:cNvPr>
          <p:cNvGrpSpPr/>
          <p:nvPr/>
        </p:nvGrpSpPr>
        <p:grpSpPr>
          <a:xfrm>
            <a:off x="922059" y="3051308"/>
            <a:ext cx="1775622" cy="1296556"/>
            <a:chOff x="1684422" y="3110948"/>
            <a:chExt cx="1469258" cy="993913"/>
          </a:xfrm>
        </p:grpSpPr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9FF8DF58-B723-2F52-2C57-6589D1641989}"/>
                </a:ext>
              </a:extLst>
            </p:cNvPr>
            <p:cNvSpPr/>
            <p:nvPr/>
          </p:nvSpPr>
          <p:spPr>
            <a:xfrm>
              <a:off x="1684422" y="3110948"/>
              <a:ext cx="1469258" cy="993913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FFCCCD4-CB06-8939-C235-279E52AE9F25}"/>
                </a:ext>
              </a:extLst>
            </p:cNvPr>
            <p:cNvSpPr txBox="1"/>
            <p:nvPr/>
          </p:nvSpPr>
          <p:spPr>
            <a:xfrm>
              <a:off x="1766409" y="3110948"/>
              <a:ext cx="8867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Radio 1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4E671D7A-204F-56FB-9D1B-834F93BCBE31}"/>
              </a:ext>
            </a:extLst>
          </p:cNvPr>
          <p:cNvSpPr/>
          <p:nvPr/>
        </p:nvSpPr>
        <p:spPr>
          <a:xfrm>
            <a:off x="1040361" y="3478375"/>
            <a:ext cx="652948" cy="65107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Normal BSS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0EC9900-EBF1-5440-95D0-7B32FE2E484E}"/>
              </a:ext>
            </a:extLst>
          </p:cNvPr>
          <p:cNvSpPr/>
          <p:nvPr/>
        </p:nvSpPr>
        <p:spPr>
          <a:xfrm>
            <a:off x="1101084" y="3538958"/>
            <a:ext cx="652948" cy="65107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Normal BSS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B444ED4-3D06-7689-94FC-9800695F4DF0}"/>
              </a:ext>
            </a:extLst>
          </p:cNvPr>
          <p:cNvSpPr/>
          <p:nvPr/>
        </p:nvSpPr>
        <p:spPr>
          <a:xfrm>
            <a:off x="1153175" y="3590498"/>
            <a:ext cx="652948" cy="65107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Normal BSS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83BF7A5-EFE2-A301-8CE3-56FA73C31B4C}"/>
              </a:ext>
            </a:extLst>
          </p:cNvPr>
          <p:cNvGrpSpPr/>
          <p:nvPr/>
        </p:nvGrpSpPr>
        <p:grpSpPr>
          <a:xfrm>
            <a:off x="2750949" y="3051307"/>
            <a:ext cx="1775622" cy="1296556"/>
            <a:chOff x="1684422" y="3110948"/>
            <a:chExt cx="1469258" cy="993913"/>
          </a:xfrm>
        </p:grpSpPr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A062D238-104B-1D74-20D3-52A5D6F5CA81}"/>
                </a:ext>
              </a:extLst>
            </p:cNvPr>
            <p:cNvSpPr/>
            <p:nvPr/>
          </p:nvSpPr>
          <p:spPr>
            <a:xfrm>
              <a:off x="1684422" y="3110948"/>
              <a:ext cx="1469258" cy="993913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6BCD0B9-F7BC-CB4A-1921-57F01EC1AFA5}"/>
                </a:ext>
              </a:extLst>
            </p:cNvPr>
            <p:cNvSpPr txBox="1"/>
            <p:nvPr/>
          </p:nvSpPr>
          <p:spPr>
            <a:xfrm>
              <a:off x="1766409" y="3110948"/>
              <a:ext cx="733777" cy="2831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Radio 2</a:t>
              </a: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94F68A1B-F197-484A-6AE2-280AD1C94A22}"/>
              </a:ext>
            </a:extLst>
          </p:cNvPr>
          <p:cNvSpPr/>
          <p:nvPr/>
        </p:nvSpPr>
        <p:spPr>
          <a:xfrm>
            <a:off x="3752839" y="3532461"/>
            <a:ext cx="631320" cy="651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VBSS</a:t>
            </a:r>
          </a:p>
          <a:p>
            <a:pPr algn="ctr"/>
            <a:r>
              <a:rPr lang="en-US" sz="900" dirty="0"/>
              <a:t>(Assoc. Context)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7E8B9C6-5220-8FF8-C295-21BA88F150F4}"/>
              </a:ext>
            </a:extLst>
          </p:cNvPr>
          <p:cNvSpPr/>
          <p:nvPr/>
        </p:nvSpPr>
        <p:spPr>
          <a:xfrm>
            <a:off x="2912875" y="3532461"/>
            <a:ext cx="652948" cy="65107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Normal BSS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00CDBC0-78F7-A675-CD69-EF4923710925}"/>
              </a:ext>
            </a:extLst>
          </p:cNvPr>
          <p:cNvSpPr/>
          <p:nvPr/>
        </p:nvSpPr>
        <p:spPr>
          <a:xfrm>
            <a:off x="2966143" y="3572946"/>
            <a:ext cx="652948" cy="65107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Normal BSS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1AFAF56-DFB5-FCA6-734A-BD31CCE049B2}"/>
              </a:ext>
            </a:extLst>
          </p:cNvPr>
          <p:cNvSpPr/>
          <p:nvPr/>
        </p:nvSpPr>
        <p:spPr>
          <a:xfrm>
            <a:off x="3006383" y="3614625"/>
            <a:ext cx="652948" cy="65107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Normal BSS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75C076D-535A-4CAA-9CC8-FE49E760DD71}"/>
              </a:ext>
            </a:extLst>
          </p:cNvPr>
          <p:cNvGrpSpPr/>
          <p:nvPr/>
        </p:nvGrpSpPr>
        <p:grpSpPr>
          <a:xfrm>
            <a:off x="7468461" y="2359474"/>
            <a:ext cx="3836505" cy="2021305"/>
            <a:chOff x="1331843" y="2223436"/>
            <a:chExt cx="3220906" cy="2021305"/>
          </a:xfrm>
        </p:grpSpPr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5DDD95C9-DC9C-12C0-A94A-2CCC771C5D3E}"/>
                </a:ext>
              </a:extLst>
            </p:cNvPr>
            <p:cNvSpPr/>
            <p:nvPr/>
          </p:nvSpPr>
          <p:spPr>
            <a:xfrm>
              <a:off x="1331843" y="2223436"/>
              <a:ext cx="3220906" cy="2021305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DDAA4D6-C451-F41B-F318-3D34165EC16F}"/>
                </a:ext>
              </a:extLst>
            </p:cNvPr>
            <p:cNvSpPr txBox="1"/>
            <p:nvPr/>
          </p:nvSpPr>
          <p:spPr>
            <a:xfrm>
              <a:off x="1578481" y="2290576"/>
              <a:ext cx="4645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AP2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5D85532-1397-F42F-8404-14067C1A3D92}"/>
              </a:ext>
            </a:extLst>
          </p:cNvPr>
          <p:cNvGrpSpPr/>
          <p:nvPr/>
        </p:nvGrpSpPr>
        <p:grpSpPr>
          <a:xfrm>
            <a:off x="7601154" y="3026052"/>
            <a:ext cx="1775622" cy="1296556"/>
            <a:chOff x="1684422" y="3110948"/>
            <a:chExt cx="1469258" cy="993913"/>
          </a:xfrm>
        </p:grpSpPr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CA6498BF-F409-620D-61AB-51C98AB5FC39}"/>
                </a:ext>
              </a:extLst>
            </p:cNvPr>
            <p:cNvSpPr/>
            <p:nvPr/>
          </p:nvSpPr>
          <p:spPr>
            <a:xfrm>
              <a:off x="1684422" y="3110948"/>
              <a:ext cx="1469258" cy="993913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1121FC2-B0D4-41E8-190E-BFC6D711D5EC}"/>
                </a:ext>
              </a:extLst>
            </p:cNvPr>
            <p:cNvSpPr txBox="1"/>
            <p:nvPr/>
          </p:nvSpPr>
          <p:spPr>
            <a:xfrm>
              <a:off x="1766409" y="3110948"/>
              <a:ext cx="8867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Radio 1</a:t>
              </a:r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8AC5014A-D5C1-3D55-488A-B5718C730B68}"/>
              </a:ext>
            </a:extLst>
          </p:cNvPr>
          <p:cNvSpPr/>
          <p:nvPr/>
        </p:nvSpPr>
        <p:spPr>
          <a:xfrm>
            <a:off x="7719456" y="3453119"/>
            <a:ext cx="652948" cy="65107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Normal BSS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C49A889-7F88-EA30-7D48-F99FCF13C240}"/>
              </a:ext>
            </a:extLst>
          </p:cNvPr>
          <p:cNvSpPr/>
          <p:nvPr/>
        </p:nvSpPr>
        <p:spPr>
          <a:xfrm>
            <a:off x="7780179" y="3513702"/>
            <a:ext cx="652948" cy="65107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Normal BSS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A70A33D-48F0-0BF3-7F25-50F774421785}"/>
              </a:ext>
            </a:extLst>
          </p:cNvPr>
          <p:cNvSpPr/>
          <p:nvPr/>
        </p:nvSpPr>
        <p:spPr>
          <a:xfrm>
            <a:off x="7832270" y="3565242"/>
            <a:ext cx="652948" cy="65107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Normal BSS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1B998FF-D095-C061-4059-F9DD4C639FC1}"/>
              </a:ext>
            </a:extLst>
          </p:cNvPr>
          <p:cNvGrpSpPr/>
          <p:nvPr/>
        </p:nvGrpSpPr>
        <p:grpSpPr>
          <a:xfrm>
            <a:off x="9430044" y="3026051"/>
            <a:ext cx="1775622" cy="1296556"/>
            <a:chOff x="1684422" y="3110948"/>
            <a:chExt cx="1469258" cy="993913"/>
          </a:xfrm>
        </p:grpSpPr>
        <p:sp>
          <p:nvSpPr>
            <p:cNvPr id="33" name="Rounded Rectangle 32">
              <a:extLst>
                <a:ext uri="{FF2B5EF4-FFF2-40B4-BE49-F238E27FC236}">
                  <a16:creationId xmlns:a16="http://schemas.microsoft.com/office/drawing/2014/main" id="{A8E425CB-0124-B8EC-A0A5-FA12325ADE17}"/>
                </a:ext>
              </a:extLst>
            </p:cNvPr>
            <p:cNvSpPr/>
            <p:nvPr/>
          </p:nvSpPr>
          <p:spPr>
            <a:xfrm>
              <a:off x="1684422" y="3110948"/>
              <a:ext cx="1469258" cy="993913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B2026AB8-B4F6-6BD9-BC30-537F982F365E}"/>
                </a:ext>
              </a:extLst>
            </p:cNvPr>
            <p:cNvSpPr txBox="1"/>
            <p:nvPr/>
          </p:nvSpPr>
          <p:spPr>
            <a:xfrm>
              <a:off x="1766409" y="3110948"/>
              <a:ext cx="733777" cy="2831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Radio 2</a:t>
              </a:r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F709AF8D-A4AC-41CC-102B-7D1C66EBF897}"/>
              </a:ext>
            </a:extLst>
          </p:cNvPr>
          <p:cNvSpPr/>
          <p:nvPr/>
        </p:nvSpPr>
        <p:spPr>
          <a:xfrm>
            <a:off x="9591970" y="3507205"/>
            <a:ext cx="652948" cy="65107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Normal BSS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F8630D6-2C0E-7A7D-2F49-28D8F6158AC7}"/>
              </a:ext>
            </a:extLst>
          </p:cNvPr>
          <p:cNvSpPr/>
          <p:nvPr/>
        </p:nvSpPr>
        <p:spPr>
          <a:xfrm>
            <a:off x="9645238" y="3547690"/>
            <a:ext cx="652948" cy="65107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Normal BSS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144D038-66B9-8552-CA60-E25EBD2051B2}"/>
              </a:ext>
            </a:extLst>
          </p:cNvPr>
          <p:cNvSpPr/>
          <p:nvPr/>
        </p:nvSpPr>
        <p:spPr>
          <a:xfrm>
            <a:off x="9685478" y="3589369"/>
            <a:ext cx="652948" cy="65107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Normal BSS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26D90F9-C925-67D4-9088-66802B60D922}"/>
              </a:ext>
            </a:extLst>
          </p:cNvPr>
          <p:cNvSpPr/>
          <p:nvPr/>
        </p:nvSpPr>
        <p:spPr>
          <a:xfrm>
            <a:off x="10456386" y="3547690"/>
            <a:ext cx="631320" cy="651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VBSS</a:t>
            </a:r>
          </a:p>
          <a:p>
            <a:pPr algn="ctr"/>
            <a:r>
              <a:rPr lang="en-US" sz="900" dirty="0"/>
              <a:t>(Assoc. Context)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7981CE6-4F4D-31FF-44E7-43B3781451FB}"/>
              </a:ext>
            </a:extLst>
          </p:cNvPr>
          <p:cNvCxnSpPr>
            <a:stCxn id="6" idx="0"/>
            <a:endCxn id="19" idx="2"/>
          </p:cNvCxnSpPr>
          <p:nvPr/>
        </p:nvCxnSpPr>
        <p:spPr>
          <a:xfrm flipV="1">
            <a:off x="3104845" y="4183534"/>
            <a:ext cx="963654" cy="1443949"/>
          </a:xfrm>
          <a:prstGeom prst="straightConnector1">
            <a:avLst/>
          </a:prstGeom>
          <a:ln w="34925"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5F62088-2B2C-559E-1512-F2F77DB14339}"/>
              </a:ext>
            </a:extLst>
          </p:cNvPr>
          <p:cNvCxnSpPr>
            <a:cxnSpLocks/>
            <a:endCxn id="19" idx="2"/>
          </p:cNvCxnSpPr>
          <p:nvPr/>
        </p:nvCxnSpPr>
        <p:spPr>
          <a:xfrm flipH="1" flipV="1">
            <a:off x="4068499" y="4183534"/>
            <a:ext cx="4927925" cy="1485290"/>
          </a:xfrm>
          <a:prstGeom prst="straightConnector1">
            <a:avLst/>
          </a:prstGeom>
          <a:ln w="34925"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BA4F90D-5B6E-8357-E4E7-0806601587B8}"/>
              </a:ext>
            </a:extLst>
          </p:cNvPr>
          <p:cNvCxnSpPr>
            <a:cxnSpLocks/>
            <a:endCxn id="38" idx="2"/>
          </p:cNvCxnSpPr>
          <p:nvPr/>
        </p:nvCxnSpPr>
        <p:spPr>
          <a:xfrm flipV="1">
            <a:off x="8996424" y="4198763"/>
            <a:ext cx="1775622" cy="1485290"/>
          </a:xfrm>
          <a:prstGeom prst="straightConnector1">
            <a:avLst/>
          </a:prstGeom>
          <a:ln w="34925"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F5318178-03A7-FFF4-A69E-EFEA3255FA37}"/>
              </a:ext>
            </a:extLst>
          </p:cNvPr>
          <p:cNvGrpSpPr/>
          <p:nvPr/>
        </p:nvGrpSpPr>
        <p:grpSpPr>
          <a:xfrm>
            <a:off x="4460827" y="1112955"/>
            <a:ext cx="3007634" cy="803877"/>
            <a:chOff x="1331843" y="2223436"/>
            <a:chExt cx="3220906" cy="2021305"/>
          </a:xfrm>
        </p:grpSpPr>
        <p:sp>
          <p:nvSpPr>
            <p:cNvPr id="43" name="Rounded Rectangle 42">
              <a:extLst>
                <a:ext uri="{FF2B5EF4-FFF2-40B4-BE49-F238E27FC236}">
                  <a16:creationId xmlns:a16="http://schemas.microsoft.com/office/drawing/2014/main" id="{63B56714-CF14-600C-3BED-744696ABE3CB}"/>
                </a:ext>
              </a:extLst>
            </p:cNvPr>
            <p:cNvSpPr/>
            <p:nvPr/>
          </p:nvSpPr>
          <p:spPr>
            <a:xfrm>
              <a:off x="1331843" y="2223436"/>
              <a:ext cx="3220906" cy="2021305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8E72FE7B-3685-B38C-2B1B-5D3238D472AD}"/>
                </a:ext>
              </a:extLst>
            </p:cNvPr>
            <p:cNvSpPr txBox="1"/>
            <p:nvPr/>
          </p:nvSpPr>
          <p:spPr>
            <a:xfrm>
              <a:off x="1578481" y="2290577"/>
              <a:ext cx="994807" cy="928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Controller</a:t>
              </a:r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63F36AF0-561E-094D-7152-D7039D3CDE80}"/>
              </a:ext>
            </a:extLst>
          </p:cNvPr>
          <p:cNvSpPr/>
          <p:nvPr/>
        </p:nvSpPr>
        <p:spPr>
          <a:xfrm>
            <a:off x="3747062" y="3532460"/>
            <a:ext cx="631320" cy="651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VBSS</a:t>
            </a:r>
          </a:p>
          <a:p>
            <a:pPr algn="ctr"/>
            <a:r>
              <a:rPr lang="en-US" sz="900" dirty="0"/>
              <a:t>(Assoc. Context)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2BBC5BE-2DD7-5A68-C45A-542E6EE089EB}"/>
              </a:ext>
            </a:extLst>
          </p:cNvPr>
          <p:cNvSpPr/>
          <p:nvPr/>
        </p:nvSpPr>
        <p:spPr>
          <a:xfrm>
            <a:off x="6472792" y="1188153"/>
            <a:ext cx="631320" cy="651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VBSS</a:t>
            </a:r>
          </a:p>
          <a:p>
            <a:pPr algn="ctr"/>
            <a:r>
              <a:rPr lang="en-US" sz="900" dirty="0"/>
              <a:t>(Assoc. Context)</a:t>
            </a:r>
          </a:p>
        </p:txBody>
      </p:sp>
    </p:spTree>
    <p:extLst>
      <p:ext uri="{BB962C8B-B14F-4D97-AF65-F5344CB8AC3E}">
        <p14:creationId xmlns:p14="http://schemas.microsoft.com/office/powerpoint/2010/main" val="223015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2.96296E-6 L 0.48386 0.005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93" y="27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0 L 0.21953 -0.3423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77" y="-17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85185E-6 L 0.32682 0.35301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41" y="17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500"/>
                            </p:stCondLst>
                            <p:childTnLst>
                              <p:par>
                                <p:cTn id="42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000"/>
                            </p:stCondLst>
                            <p:childTnLst>
                              <p:par>
                                <p:cTn id="46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9" grpId="0" animBg="1"/>
      <p:bldP spid="38" grpId="0" animBg="1"/>
      <p:bldP spid="45" grpId="0" animBg="1"/>
      <p:bldP spid="45" grpId="1" animBg="1"/>
      <p:bldP spid="45" grpId="2" animBg="1"/>
      <p:bldP spid="46" grpId="0" animBg="1"/>
      <p:bldP spid="46" grpId="1" animBg="1"/>
      <p:bldP spid="46" grpId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8EF693-5F46-F1ED-43E8-E51DD64084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68CCDC-1EED-6D2D-DA19-935463C3C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807302"/>
          </a:xfrm>
        </p:spPr>
        <p:txBody>
          <a:bodyPr/>
          <a:lstStyle/>
          <a:p>
            <a:r>
              <a:rPr lang="en-US" altLang="zh-CN" sz="2800" dirty="0"/>
              <a:t>Example Throughput</a:t>
            </a:r>
            <a:endParaRPr lang="zh-CN" altLang="en-US" sz="280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01C1582-9450-990E-55A1-FC1B766803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AD3B86F-16BF-F38D-BED3-620353B1ECC1}"/>
              </a:ext>
            </a:extLst>
          </p:cNvPr>
          <p:cNvCxnSpPr/>
          <p:nvPr/>
        </p:nvCxnSpPr>
        <p:spPr>
          <a:xfrm>
            <a:off x="838200" y="2025570"/>
            <a:ext cx="0" cy="37964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FDB17DA-8773-F4A0-9575-1BEC613D73F1}"/>
              </a:ext>
            </a:extLst>
          </p:cNvPr>
          <p:cNvCxnSpPr>
            <a:cxnSpLocks/>
          </p:cNvCxnSpPr>
          <p:nvPr/>
        </p:nvCxnSpPr>
        <p:spPr>
          <a:xfrm flipH="1">
            <a:off x="838200" y="5822066"/>
            <a:ext cx="950956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A253C44-A8D4-8D10-49E9-EF9FC92786F3}"/>
              </a:ext>
            </a:extLst>
          </p:cNvPr>
          <p:cNvCxnSpPr>
            <a:cxnSpLocks/>
          </p:cNvCxnSpPr>
          <p:nvPr/>
        </p:nvCxnSpPr>
        <p:spPr>
          <a:xfrm>
            <a:off x="10347767" y="2007243"/>
            <a:ext cx="0" cy="38148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E8706D1-CBB4-8312-E17D-E7D1F82D836C}"/>
              </a:ext>
            </a:extLst>
          </p:cNvPr>
          <p:cNvSpPr txBox="1"/>
          <p:nvPr/>
        </p:nvSpPr>
        <p:spPr>
          <a:xfrm rot="16200000">
            <a:off x="9302969" y="3798791"/>
            <a:ext cx="2557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Throughput Traditional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E53CBE-CFB3-7629-1F40-7794B31AF930}"/>
              </a:ext>
            </a:extLst>
          </p:cNvPr>
          <p:cNvSpPr txBox="1"/>
          <p:nvPr/>
        </p:nvSpPr>
        <p:spPr>
          <a:xfrm>
            <a:off x="4869708" y="5880158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Position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5AA612-31AF-608E-24B9-6C434D231975}"/>
              </a:ext>
            </a:extLst>
          </p:cNvPr>
          <p:cNvCxnSpPr>
            <a:cxnSpLocks/>
          </p:cNvCxnSpPr>
          <p:nvPr/>
        </p:nvCxnSpPr>
        <p:spPr>
          <a:xfrm>
            <a:off x="838200" y="2257063"/>
            <a:ext cx="8826661" cy="3565003"/>
          </a:xfrm>
          <a:prstGeom prst="line">
            <a:avLst/>
          </a:prstGeom>
          <a:ln w="38100">
            <a:solidFill>
              <a:srgbClr val="3CBF2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0CB8E3D-E694-3A7A-E2B0-AB2DF89E2325}"/>
              </a:ext>
            </a:extLst>
          </p:cNvPr>
          <p:cNvCxnSpPr>
            <a:cxnSpLocks/>
          </p:cNvCxnSpPr>
          <p:nvPr/>
        </p:nvCxnSpPr>
        <p:spPr>
          <a:xfrm flipH="1">
            <a:off x="921753" y="2257062"/>
            <a:ext cx="9426014" cy="3565004"/>
          </a:xfrm>
          <a:prstGeom prst="line">
            <a:avLst/>
          </a:prstGeom>
          <a:ln w="38100">
            <a:solidFill>
              <a:srgbClr val="3CBF2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2A51C94-6F9D-D5B6-7308-182B4E00CAAF}"/>
              </a:ext>
            </a:extLst>
          </p:cNvPr>
          <p:cNvCxnSpPr>
            <a:cxnSpLocks/>
          </p:cNvCxnSpPr>
          <p:nvPr/>
        </p:nvCxnSpPr>
        <p:spPr>
          <a:xfrm>
            <a:off x="887322" y="2361235"/>
            <a:ext cx="8418724" cy="3379808"/>
          </a:xfrm>
          <a:prstGeom prst="line">
            <a:avLst/>
          </a:prstGeom>
          <a:ln w="38100">
            <a:solidFill>
              <a:srgbClr val="00B0F0"/>
            </a:solidFill>
            <a:prstDash val="solid"/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5B5B16F-E787-B8E4-A100-5BD885CC02AE}"/>
              </a:ext>
            </a:extLst>
          </p:cNvPr>
          <p:cNvCxnSpPr>
            <a:cxnSpLocks/>
          </p:cNvCxnSpPr>
          <p:nvPr/>
        </p:nvCxnSpPr>
        <p:spPr>
          <a:xfrm flipV="1">
            <a:off x="9306046" y="2784642"/>
            <a:ext cx="34431" cy="2956401"/>
          </a:xfrm>
          <a:prstGeom prst="line">
            <a:avLst/>
          </a:prstGeom>
          <a:ln w="38100">
            <a:solidFill>
              <a:srgbClr val="00B0F0"/>
            </a:solidFill>
            <a:prstDash val="solid"/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2EB53C8-2210-23B0-C758-D367A336656F}"/>
              </a:ext>
            </a:extLst>
          </p:cNvPr>
          <p:cNvCxnSpPr>
            <a:cxnSpLocks/>
          </p:cNvCxnSpPr>
          <p:nvPr/>
        </p:nvCxnSpPr>
        <p:spPr>
          <a:xfrm flipV="1">
            <a:off x="9306046" y="2425826"/>
            <a:ext cx="992600" cy="395402"/>
          </a:xfrm>
          <a:prstGeom prst="line">
            <a:avLst/>
          </a:prstGeom>
          <a:ln w="38100">
            <a:solidFill>
              <a:srgbClr val="00B0F0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D99E105-4294-936E-6347-19F6302B2AB7}"/>
              </a:ext>
            </a:extLst>
          </p:cNvPr>
          <p:cNvCxnSpPr>
            <a:stCxn id="8" idx="3"/>
          </p:cNvCxnSpPr>
          <p:nvPr/>
        </p:nvCxnSpPr>
        <p:spPr>
          <a:xfrm>
            <a:off x="5875111" y="6064824"/>
            <a:ext cx="140536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E182BBF-6089-6752-52D2-D0E2F7779787}"/>
              </a:ext>
            </a:extLst>
          </p:cNvPr>
          <p:cNvCxnSpPr>
            <a:cxnSpLocks/>
          </p:cNvCxnSpPr>
          <p:nvPr/>
        </p:nvCxnSpPr>
        <p:spPr>
          <a:xfrm flipV="1">
            <a:off x="9462744" y="2802935"/>
            <a:ext cx="34431" cy="2956401"/>
          </a:xfrm>
          <a:prstGeom prst="line">
            <a:avLst/>
          </a:prstGeom>
          <a:ln w="38100">
            <a:solidFill>
              <a:srgbClr val="00B0F0"/>
            </a:solidFill>
            <a:prstDash val="sysDash"/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A358C19-16D2-C67D-AB6B-120BC519A106}"/>
              </a:ext>
            </a:extLst>
          </p:cNvPr>
          <p:cNvCxnSpPr>
            <a:cxnSpLocks/>
          </p:cNvCxnSpPr>
          <p:nvPr/>
        </p:nvCxnSpPr>
        <p:spPr>
          <a:xfrm flipV="1">
            <a:off x="9638655" y="2784642"/>
            <a:ext cx="34431" cy="2956401"/>
          </a:xfrm>
          <a:prstGeom prst="line">
            <a:avLst/>
          </a:prstGeom>
          <a:ln w="38100">
            <a:solidFill>
              <a:srgbClr val="00B0F0"/>
            </a:solidFill>
            <a:prstDash val="sysDash"/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BC02430-0305-6861-9EA1-FCB848DEF308}"/>
              </a:ext>
            </a:extLst>
          </p:cNvPr>
          <p:cNvSpPr txBox="1"/>
          <p:nvPr/>
        </p:nvSpPr>
        <p:spPr>
          <a:xfrm rot="16200000">
            <a:off x="9490510" y="3798790"/>
            <a:ext cx="2710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Throughput Mobile Wi-Fi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CA35E25-C75B-F85F-F58F-B8774DD8C9EB}"/>
              </a:ext>
            </a:extLst>
          </p:cNvPr>
          <p:cNvCxnSpPr>
            <a:cxnSpLocks/>
          </p:cNvCxnSpPr>
          <p:nvPr/>
        </p:nvCxnSpPr>
        <p:spPr>
          <a:xfrm>
            <a:off x="911795" y="2425826"/>
            <a:ext cx="4494509" cy="1792257"/>
          </a:xfrm>
          <a:prstGeom prst="line">
            <a:avLst/>
          </a:prstGeom>
          <a:ln w="38100">
            <a:solidFill>
              <a:srgbClr val="7030A0"/>
            </a:solidFill>
            <a:prstDash val="solid"/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520CC0B-6994-576F-E5B4-27D486EA0AA5}"/>
              </a:ext>
            </a:extLst>
          </p:cNvPr>
          <p:cNvCxnSpPr>
            <a:cxnSpLocks/>
          </p:cNvCxnSpPr>
          <p:nvPr/>
        </p:nvCxnSpPr>
        <p:spPr>
          <a:xfrm flipV="1">
            <a:off x="5406305" y="2367736"/>
            <a:ext cx="4857909" cy="1843846"/>
          </a:xfrm>
          <a:prstGeom prst="line">
            <a:avLst/>
          </a:prstGeom>
          <a:ln w="38100">
            <a:solidFill>
              <a:srgbClr val="7030A0"/>
            </a:solidFill>
            <a:prstDash val="solid"/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0721C0A2-0567-F60E-6B23-4D67A1D4AD03}"/>
              </a:ext>
            </a:extLst>
          </p:cNvPr>
          <p:cNvSpPr/>
          <p:nvPr/>
        </p:nvSpPr>
        <p:spPr>
          <a:xfrm>
            <a:off x="5739620" y="4036773"/>
            <a:ext cx="4189693" cy="2028051"/>
          </a:xfrm>
          <a:prstGeom prst="ellipse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8513172-9A25-862D-8F33-BAC113059CB8}"/>
              </a:ext>
            </a:extLst>
          </p:cNvPr>
          <p:cNvSpPr txBox="1"/>
          <p:nvPr/>
        </p:nvSpPr>
        <p:spPr>
          <a:xfrm>
            <a:off x="7382065" y="4462826"/>
            <a:ext cx="1782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“Bad Wi-Fi”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364C59B-919A-E011-D013-A84C55C87755}"/>
              </a:ext>
            </a:extLst>
          </p:cNvPr>
          <p:cNvSpPr txBox="1"/>
          <p:nvPr/>
        </p:nvSpPr>
        <p:spPr>
          <a:xfrm>
            <a:off x="2333187" y="2583937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CBF29"/>
                </a:solidFill>
              </a:rPr>
              <a:t>AP1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50DBC5B-B060-3E41-BA94-567AA2C15952}"/>
              </a:ext>
            </a:extLst>
          </p:cNvPr>
          <p:cNvSpPr txBox="1"/>
          <p:nvPr/>
        </p:nvSpPr>
        <p:spPr>
          <a:xfrm>
            <a:off x="7835259" y="2599976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CBF29"/>
                </a:solidFill>
              </a:rPr>
              <a:t>AP2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44CB061B-B8DA-5300-38C0-5403919B120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1142" y="1609841"/>
            <a:ext cx="411026" cy="78369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1FD7160C-6BCD-0574-1F2A-BE0A11674F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1100" y="1616348"/>
            <a:ext cx="411026" cy="770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391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8 0.00069 L 0.6487 0.47546 " pathEditMode="relative" ptsTypes="AA">
                                      <p:cBhvr>
                                        <p:cTn id="8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487 0.47546 L 0.6487 0.0618 " pathEditMode="relative" ptsTypes="AA">
                                      <p:cBhvr>
                                        <p:cTn id="1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69 0.00069 L 0.33971 0.24907 " pathEditMode="relative" ptsTypes="AA">
                                      <p:cBhvr>
                                        <p:cTn id="3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971 0.24537 L 0.64791 0.05324 " pathEditMode="relative" ptsTypes="AA">
                                      <p:cBhvr>
                                        <p:cTn id="3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 animBg="1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683FB32D30F54282F53E9F340B8A84" ma:contentTypeVersion="19" ma:contentTypeDescription="Create a new document." ma:contentTypeScope="" ma:versionID="f9756ce44ff5ae82025816e08c777d74">
  <xsd:schema xmlns:xsd="http://www.w3.org/2001/XMLSchema" xmlns:xs="http://www.w3.org/2001/XMLSchema" xmlns:p="http://schemas.microsoft.com/office/2006/metadata/properties" xmlns:ns2="a413b839-e4ad-47c3-8c1b-401179c59e65" xmlns:ns3="0b1b00fa-d123-46c4-9f21-72b5da4cfab8" targetNamespace="http://schemas.microsoft.com/office/2006/metadata/properties" ma:root="true" ma:fieldsID="3a256064eaa82e40c8cff69ef4040ca3" ns2:_="" ns3:_="">
    <xsd:import namespace="a413b839-e4ad-47c3-8c1b-401179c59e65"/>
    <xsd:import namespace="0b1b00fa-d123-46c4-9f21-72b5da4cfa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Time" minOccurs="0"/>
                <xsd:element ref="ns2:L4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13b839-e4ad-47c3-8c1b-401179c59e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74191f8-41f6-4416-89b6-a38029911b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Time" ma:index="25" nillable="true" ma:displayName="Time" ma:default="[today]" ma:format="DateTime" ma:internalName="Time">
      <xsd:simpleType>
        <xsd:restriction base="dms:DateTime"/>
      </xsd:simpleType>
    </xsd:element>
    <xsd:element name="L4S" ma:index="26" nillable="true" ma:displayName="L4S" ma:format="DateTime" ma:internalName="L4S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1b00fa-d123-46c4-9f21-72b5da4cfab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7ddf7a3a-22a4-480a-bb40-00f2bdcd2afd}" ma:internalName="TaxCatchAll" ma:showField="CatchAllData" ma:web="0b1b00fa-d123-46c4-9f21-72b5da4cfab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b1b00fa-d123-46c4-9f21-72b5da4cfab8" xsi:nil="true"/>
    <lcf76f155ced4ddcb4097134ff3c332f xmlns="a413b839-e4ad-47c3-8c1b-401179c59e65">
      <Terms xmlns="http://schemas.microsoft.com/office/infopath/2007/PartnerControls"/>
    </lcf76f155ced4ddcb4097134ff3c332f>
    <Time xmlns="a413b839-e4ad-47c3-8c1b-401179c59e65">2024-03-08T16:46:55+00:00</Time>
    <L4S xmlns="a413b839-e4ad-47c3-8c1b-401179c59e6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20D80D-C92B-4084-9A00-F5A0D69C1C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13b839-e4ad-47c3-8c1b-401179c59e65"/>
    <ds:schemaRef ds:uri="0b1b00fa-d123-46c4-9f21-72b5da4cfa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89A50B9-F81E-4C5E-A703-B3A815EC4651}">
  <ds:schemaRefs>
    <ds:schemaRef ds:uri="e3424205-c870-41b8-8c6f-b833c5b04d9f"/>
    <ds:schemaRef ds:uri="http://purl.org/dc/dcmitype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9dae37dc-1963-4192-976e-711db4d08a86"/>
    <ds:schemaRef ds:uri="http://purl.org/dc/terms/"/>
    <ds:schemaRef ds:uri="0b1b00fa-d123-46c4-9f21-72b5da4cfab8"/>
    <ds:schemaRef ds:uri="a413b839-e4ad-47c3-8c1b-401179c59e65"/>
  </ds:schemaRefs>
</ds:datastoreItem>
</file>

<file path=customXml/itemProps3.xml><?xml version="1.0" encoding="utf-8"?>
<ds:datastoreItem xmlns:ds="http://schemas.openxmlformats.org/officeDocument/2006/customXml" ds:itemID="{BA77E55D-D0AE-4F08-9090-3A3B25BD06B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852</Words>
  <Application>Microsoft Office PowerPoint</Application>
  <PresentationFormat>Widescreen</PresentationFormat>
  <Paragraphs>181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Office Theme</vt:lpstr>
      <vt:lpstr>PowerPoint Presentation</vt:lpstr>
      <vt:lpstr>Introduction </vt:lpstr>
      <vt:lpstr>Same AP-AP Roaming Can Work For Vehicles </vt:lpstr>
      <vt:lpstr>Don’t We Already Have AP-AP Roaming? </vt:lpstr>
      <vt:lpstr>This Is Not A New Problem</vt:lpstr>
      <vt:lpstr>What’s the Real Problem?</vt:lpstr>
      <vt:lpstr>Mobile Wi-Fi / vBSS Technology</vt:lpstr>
      <vt:lpstr>PowerPoint Presentation</vt:lpstr>
      <vt:lpstr>Example Throughput</vt:lpstr>
      <vt:lpstr>How Well Does It Work?</vt:lpstr>
      <vt:lpstr>Current State of Project</vt:lpstr>
      <vt:lpstr>Automotive Possibilities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Discussions on CSI Feedback Reduction in UHR</dc:title>
  <dc:creator/>
  <cp:lastModifiedBy/>
  <cp:revision>164</cp:revision>
  <cp:lastPrinted>2023-05-30T21:57:29Z</cp:lastPrinted>
  <dcterms:created xsi:type="dcterms:W3CDTF">2020-08-27T19:32:30Z</dcterms:created>
  <dcterms:modified xsi:type="dcterms:W3CDTF">2025-01-13T00:19:55Z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0x01010033683FB32D30F54282F53E9F340B8A84</vt:lpwstr>
  </property>
  <property fmtid="{D5CDD505-2E9C-101B-9397-08002B2CF9AE}" pid="3" name="MediaServiceImageTags">
    <vt:lpwstr/>
  </property>
</Properties>
</file>