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85" r:id="rId4"/>
    <p:sldId id="287" r:id="rId5"/>
    <p:sldId id="26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4641" autoAdjust="0"/>
  </p:normalViewPr>
  <p:slideViewPr>
    <p:cSldViewPr>
      <p:cViewPr varScale="1">
        <p:scale>
          <a:sx n="106" d="100"/>
          <a:sy n="106" d="100"/>
        </p:scale>
        <p:origin x="660" y="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47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802.11-25/0016r0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gilb@ieee.org" TargetMode="External"/><Relationship Id="rId3" Type="http://schemas.openxmlformats.org/officeDocument/2006/relationships/hyperlink" Target="mailto:mrhantel@ra.rockwell.com" TargetMode="External"/><Relationship Id="rId7" Type="http://schemas.openxmlformats.org/officeDocument/2006/relationships/hyperlink" Target="https://www.ieee802.org/1/files/private/802-REVc-drafts/" TargetMode="External"/><Relationship Id="rId2" Type="http://schemas.openxmlformats.org/officeDocument/2006/relationships/hyperlink" Target="https://development.standards.ieee.org/myproject-web/app#viewpar/12800/92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ee802.org/1/files/private/802-REVc-drafts" TargetMode="External"/><Relationship Id="rId5" Type="http://schemas.openxmlformats.org/officeDocument/2006/relationships/hyperlink" Target="https://1.ieee802.org/maintenance/802-revc/" TargetMode="External"/><Relationship Id="rId4" Type="http://schemas.openxmlformats.org/officeDocument/2006/relationships/hyperlink" Target="mailto:glenn.parsons@ericsson.com" TargetMode="External"/><Relationship Id="rId9" Type="http://schemas.openxmlformats.org/officeDocument/2006/relationships/hyperlink" Target="https://www.ieee802.org/1/files/private/802-REVc-drafts/d2/P802-REVc-d2-2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/dcn/24/1-24-0034-00-Mntg-proposal-to-revise-bit-ordering-material-in-p802revc-d2-0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802REVc Status January 2025 Update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486171"/>
              </p:ext>
            </p:extLst>
          </p:nvPr>
        </p:nvGraphicFramePr>
        <p:xfrm>
          <a:off x="995363" y="2411413"/>
          <a:ext cx="10279062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8783" imgH="2543776" progId="Word.Document.8">
                  <p:embed/>
                </p:oleObj>
              </mc:Choice>
              <mc:Fallback>
                <p:oleObj name="Document" r:id="rId3" imgW="10438783" imgH="254377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279062" cy="2503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intended to be a status report for the 802.11 WG and the 802.11 ARC SC.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78A41-8ADB-9D62-74EB-77ECEBAD5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10361613" cy="439737"/>
          </a:xfrm>
        </p:spPr>
        <p:txBody>
          <a:bodyPr/>
          <a:lstStyle/>
          <a:p>
            <a:r>
              <a:rPr lang="en-US" altLang="en-US" dirty="0"/>
              <a:t>IEEE Std 802-REVc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B5F-C1A7-B851-3CEB-7F883AE0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060450"/>
            <a:ext cx="11161713" cy="5522913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b="0" dirty="0">
                <a:solidFill>
                  <a:srgbClr val="2487D7"/>
                </a:solidFill>
                <a:latin typeface="+mj-lt"/>
                <a:hlinkClick r:id="rId2"/>
              </a:rPr>
              <a:t>PAR</a:t>
            </a:r>
            <a:r>
              <a:rPr lang="en-GB" altLang="tr-TR" sz="2000" b="0" dirty="0">
                <a:latin typeface="+mj-lt"/>
              </a:rPr>
              <a:t> </a:t>
            </a:r>
            <a:r>
              <a:rPr lang="en-US" sz="2000" b="0" dirty="0">
                <a:solidFill>
                  <a:srgbClr val="333333"/>
                </a:solidFill>
                <a:latin typeface="+mj-lt"/>
              </a:rPr>
              <a:t>was approved </a:t>
            </a:r>
            <a:r>
              <a:rPr lang="en-GB" altLang="tr-TR" sz="2000" b="0" dirty="0">
                <a:latin typeface="+mj-lt"/>
              </a:rPr>
              <a:t>on 24 March 2022 </a:t>
            </a:r>
            <a:r>
              <a:rPr lang="en-US" sz="2000" b="0" dirty="0">
                <a:solidFill>
                  <a:srgbClr val="333333"/>
                </a:solidFill>
                <a:latin typeface="+mj-lt"/>
              </a:rPr>
              <a:t>to create:</a:t>
            </a:r>
            <a:br>
              <a:rPr lang="en-US" sz="2000" b="0" dirty="0">
                <a:solidFill>
                  <a:srgbClr val="333333"/>
                </a:solidFill>
                <a:latin typeface="+mj-lt"/>
              </a:rPr>
            </a:br>
            <a:r>
              <a:rPr lang="en-US" sz="1600" b="0" dirty="0">
                <a:solidFill>
                  <a:srgbClr val="333333"/>
                </a:solidFill>
                <a:latin typeface="+mj-lt"/>
              </a:rPr>
              <a:t>802-REVc - “Standard for Local and Metropolitan Area Networks: Overview and Architecture”</a:t>
            </a:r>
            <a:br>
              <a:rPr lang="en-US" sz="1600" b="0" dirty="0">
                <a:solidFill>
                  <a:srgbClr val="333333"/>
                </a:solidFill>
                <a:latin typeface="+mj-lt"/>
              </a:rPr>
            </a:br>
            <a:r>
              <a:rPr lang="en-US" sz="1600" b="0" i="1" dirty="0">
                <a:solidFill>
                  <a:srgbClr val="333333"/>
                </a:solidFill>
                <a:latin typeface="+mj-lt"/>
              </a:rPr>
              <a:t>A maintenance roll up of the outstanding amendments of IEEE std 802-2014 – 802.c, 802d, 802f </a:t>
            </a:r>
            <a:endParaRPr lang="en-GB" altLang="tr-TR" sz="1800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400" dirty="0"/>
              <a:t>Assigned to 802.1 Maintenance – </a:t>
            </a:r>
            <a:r>
              <a:rPr lang="en-US" sz="11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3"/>
              </a:rPr>
              <a:t>Mark Hantel </a:t>
            </a:r>
            <a:r>
              <a:rPr lang="en-GB" altLang="tr-TR" sz="1200" dirty="0"/>
              <a:t>Maintenance TG Chair, </a:t>
            </a:r>
            <a:r>
              <a:rPr lang="en-US" sz="1200" dirty="0">
                <a:solidFill>
                  <a:srgbClr val="23527C"/>
                </a:solidFill>
                <a:hlinkClick r:id="rId4"/>
              </a:rPr>
              <a:t>Glenn Parsons</a:t>
            </a:r>
            <a:r>
              <a:rPr lang="en-US" sz="1200" dirty="0">
                <a:solidFill>
                  <a:srgbClr val="23527C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802.1 </a:t>
            </a:r>
            <a:r>
              <a:rPr lang="en-US" sz="1400" dirty="0">
                <a:solidFill>
                  <a:schemeClr val="tx1"/>
                </a:solidFill>
              </a:rPr>
              <a:t>Chair</a:t>
            </a:r>
            <a:endParaRPr lang="en-GB" altLang="tr-TR" sz="1400" dirty="0">
              <a:solidFill>
                <a:schemeClr val="tx1"/>
              </a:solidFill>
            </a:endParaRP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400" dirty="0"/>
              <a:t>Status/documents/comments are available: </a:t>
            </a:r>
            <a:r>
              <a:rPr lang="en-GB" altLang="tr-TR" sz="14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https://1.ieee802.org/maintenance/802-revc/</a:t>
            </a:r>
            <a:r>
              <a:rPr lang="en-GB" altLang="tr-TR" sz="1400" dirty="0"/>
              <a:t> 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400" dirty="0"/>
              <a:t>Files available</a:t>
            </a:r>
            <a:r>
              <a:rPr lang="en-GB" altLang="tr-TR" sz="1200" dirty="0">
                <a:solidFill>
                  <a:srgbClr val="23527C"/>
                </a:solidFill>
              </a:rPr>
              <a:t>: </a:t>
            </a:r>
            <a:r>
              <a:rPr lang="en-GB" altLang="tr-TR" sz="1400" dirty="0">
                <a:solidFill>
                  <a:srgbClr val="23527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https://www.ieee802.org/1/files/private/802-REVc-drafts</a:t>
            </a:r>
            <a:r>
              <a:rPr lang="en-GB" altLang="tr-TR" sz="1400" dirty="0">
                <a:hlinkClick r:id="rId7"/>
              </a:rPr>
              <a:t>/</a:t>
            </a:r>
            <a:r>
              <a:rPr lang="en-GB" altLang="tr-TR" sz="1400" dirty="0"/>
              <a:t> (members only, .11 members)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400" dirty="0"/>
              <a:t>Editor: </a:t>
            </a:r>
            <a:r>
              <a:rPr lang="en-US" sz="1400" dirty="0">
                <a:solidFill>
                  <a:srgbClr val="0000E5"/>
                </a:solidFill>
                <a:hlinkClick r:id="rId8"/>
              </a:rPr>
              <a:t>James Gilb</a:t>
            </a:r>
            <a:r>
              <a:rPr lang="en-US" sz="1400" dirty="0">
                <a:solidFill>
                  <a:srgbClr val="0000E5"/>
                </a:solidFill>
              </a:rPr>
              <a:t> </a:t>
            </a:r>
            <a:endParaRPr lang="en-US" sz="1600" dirty="0">
              <a:solidFill>
                <a:srgbClr val="333333"/>
              </a:solidFill>
              <a:latin typeface="+mj-lt"/>
            </a:endParaRPr>
          </a:p>
          <a:p>
            <a:pPr marL="0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800" dirty="0">
                <a:solidFill>
                  <a:srgbClr val="333333"/>
                </a:solidFill>
                <a:latin typeface="+mj-lt"/>
              </a:rPr>
              <a:t>Draft Status Overview: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>
                <a:solidFill>
                  <a:srgbClr val="333333"/>
                </a:solidFill>
                <a:latin typeface="+mj-lt"/>
              </a:rPr>
              <a:t>WG ballot phase has completed.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>
                <a:solidFill>
                  <a:srgbClr val="333333"/>
                </a:solidFill>
                <a:latin typeface="+mj-lt"/>
              </a:rPr>
              <a:t>SA ballot phase has completed.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400" b="1" dirty="0"/>
              <a:t>RevCom recommended and SASB approved publication December 2024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400" b="1" dirty="0"/>
              <a:t>Final draft of IEEE Std 802-REVc is available </a:t>
            </a:r>
            <a:r>
              <a:rPr lang="en-GB" altLang="tr-TR" sz="2400" b="1" dirty="0">
                <a:hlinkClick r:id="rId9"/>
              </a:rPr>
              <a:t>IEEE Std 802-REVc-d2.2 </a:t>
            </a:r>
            <a:endParaRPr lang="en-GB" altLang="tr-TR" sz="2400" b="1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400" b="1" dirty="0">
                <a:solidFill>
                  <a:srgbClr val="333333"/>
                </a:solidFill>
                <a:latin typeface="+mj-lt"/>
              </a:rPr>
              <a:t>IEEE Std 802-REVc will be published as IEEE Std 802-2024 in Q1 of 2025</a:t>
            </a:r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70684B51-627A-A090-61FC-ED5F2CC4CE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8688" y="333375"/>
            <a:ext cx="25003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/>
              <a:t>January 2025</a:t>
            </a:r>
            <a:endParaRPr lang="en-GB" altLang="en-US" sz="18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D673F190-A96A-4979-7EA2-28BE3E646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GB" dirty="0"/>
              <a:t>Joseph Levy, InterDigital</a:t>
            </a:r>
            <a:endParaRPr lang="en-GB" altLang="en-US" sz="12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B6336C71-AD21-9A7A-9DC4-9A521252E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tr-TR" sz="1200" dirty="0">
                <a:solidFill>
                  <a:srgbClr val="000000"/>
                </a:solidFill>
              </a:rPr>
              <a:t>Slide </a:t>
            </a:r>
            <a:fld id="{1215A011-153C-4C2C-86E8-3A9AA292002A}" type="slidenum">
              <a:rPr lang="en-GB" altLang="tr-TR" sz="1200" smtClean="0">
                <a:solidFill>
                  <a:srgbClr val="000000"/>
                </a:solidFill>
              </a:rPr>
              <a:pPr/>
              <a:t>3</a:t>
            </a:fld>
            <a:endParaRPr lang="en-GB" altLang="tr-TR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12CB9-4289-9006-0F14-DB4E7EA6B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38199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806D8-EC48-A516-1A4C-2BB3257E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667" y="1600200"/>
            <a:ext cx="11048999" cy="487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Awaiting IEEE publication of IEEE Std 802-2024</a:t>
            </a:r>
            <a:endParaRPr lang="en-US" altLang="tr-TR" dirty="0">
              <a:solidFill>
                <a:srgbClr val="333333"/>
              </a:solidFill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tr-TR" dirty="0">
                <a:solidFill>
                  <a:srgbClr val="333333"/>
                </a:solidFill>
                <a:latin typeface="+mj-lt"/>
              </a:rPr>
              <a:t>802.11 next steps: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tr-TR" dirty="0">
                <a:solidFill>
                  <a:srgbClr val="333333"/>
                </a:solidFill>
                <a:latin typeface="+mj-lt"/>
              </a:rPr>
              <a:t>Align 802.11 to be consistent with the updated IEEE Std 802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tr-TR" dirty="0">
                <a:solidFill>
                  <a:srgbClr val="333333"/>
                </a:solidFill>
                <a:latin typeface="+mj-lt"/>
              </a:rPr>
              <a:t>It is anticipated work will be done in 802.11 ARC SC and implemented in 802.11 TGmf.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tr-TR" dirty="0">
                <a:solidFill>
                  <a:srgbClr val="333333"/>
                </a:solidFill>
                <a:latin typeface="+mj-lt"/>
              </a:rPr>
              <a:t>802.11 ARC SC has identified the following potential topics to be addressed:</a:t>
            </a:r>
          </a:p>
          <a:p>
            <a:pPr marL="1257300" lvl="5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kern="0" dirty="0"/>
              <a:t>EPD and LPD terms are going away – we need to update 802.11 to align</a:t>
            </a:r>
          </a:p>
          <a:p>
            <a:pPr marL="1257300" lvl="5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Review MAC address ordering discussion, and 802.11 assumptions (</a:t>
            </a:r>
            <a:r>
              <a:rPr lang="en-US" sz="1400" i="0" u="sng" dirty="0">
                <a:solidFill>
                  <a:srgbClr val="64B4FA"/>
                </a:solidFill>
                <a:effectLst/>
                <a:latin typeface="Segoe UI" panose="020B0502040204020203" pitchFamily="34" charset="0"/>
                <a:hlinkClick r:id="rId2"/>
              </a:rPr>
              <a:t>1-24/0034r0</a:t>
            </a:r>
            <a:r>
              <a:rPr lang="en-US" sz="1400" i="0" u="sng" dirty="0">
                <a:solidFill>
                  <a:srgbClr val="64B4FA"/>
                </a:solidFill>
                <a:effectLst/>
                <a:latin typeface="Segoe UI" panose="020B0502040204020203" pitchFamily="34" charset="0"/>
              </a:rPr>
              <a:t>)</a:t>
            </a:r>
            <a:endParaRPr lang="en-US" sz="1200" dirty="0">
              <a:latin typeface="Times New Roman" panose="02020603050405020304" pitchFamily="18" charset="0"/>
              <a:cs typeface="+mn-cs"/>
            </a:endParaRPr>
          </a:p>
          <a:p>
            <a:pPr marL="1257300" lvl="5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Review 802.1AC mapping from ISS to 802.11 MAC SAP interface</a:t>
            </a:r>
          </a:p>
          <a:p>
            <a:pPr marL="1257300" lvl="5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Consider any changes to remove 802.2/LLC terms?</a:t>
            </a:r>
          </a:p>
          <a:p>
            <a:pPr marL="1257300" lvl="5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802.11’s “Portal”, and mapping to/usage of IEEE Std 802 terminology</a:t>
            </a:r>
          </a:p>
          <a:p>
            <a:pPr marL="1257300" lvl="5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Access Domains: “802 Access Domains”?</a:t>
            </a:r>
          </a:p>
          <a:p>
            <a:pPr marL="1257300" lvl="5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What if we make the DS a bridge (small ‘b’)?</a:t>
            </a:r>
          </a:p>
          <a:p>
            <a:pPr marL="1257300" lvl="5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Adding something about VLANs (just informational?) into 802.11?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306D85-7DBB-D3A9-E8AD-FED527A45B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E9C4C-524F-7E77-EA6A-4F4179A470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73062C-C533-8A4F-A16B-CD66E1FE6F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92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2975</TotalTime>
  <Words>428</Words>
  <Application>Microsoft Office PowerPoint</Application>
  <PresentationFormat>Widescreen</PresentationFormat>
  <Paragraphs>59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Unicode MS</vt:lpstr>
      <vt:lpstr>Segoe UI</vt:lpstr>
      <vt:lpstr>Times New Roman</vt:lpstr>
      <vt:lpstr>Office Theme</vt:lpstr>
      <vt:lpstr>Document</vt:lpstr>
      <vt:lpstr>802REVc Status January 2025 Update</vt:lpstr>
      <vt:lpstr>Abstract</vt:lpstr>
      <vt:lpstr>IEEE Std 802-REVc Overview</vt:lpstr>
      <vt:lpstr>Next Steps</vt:lpstr>
      <vt:lpstr>References</vt:lpstr>
    </vt:vector>
  </TitlesOfParts>
  <Company>InterDigital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11-25-0016r0</dc:title>
  <dc:creator>Joseph Levy</dc:creator>
  <cp:lastModifiedBy>Joseph Levy</cp:lastModifiedBy>
  <cp:revision>9</cp:revision>
  <cp:lastPrinted>1601-01-01T00:00:00Z</cp:lastPrinted>
  <dcterms:created xsi:type="dcterms:W3CDTF">2023-05-08T15:19:58Z</dcterms:created>
  <dcterms:modified xsi:type="dcterms:W3CDTF">2025-01-02T20:10:59Z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2024-07-17T15:28:58Z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f73372dd-e2c0-4599-ab94-21aa1dcc6505</vt:lpwstr>
  </property>
  <property fmtid="{D5CDD505-2E9C-101B-9397-08002B2CF9AE}" pid="8" name="MSIP_Label_4d2f777e-4347-4fc6-823a-b44ab313546a_ContentBits">
    <vt:lpwstr>0</vt:lpwstr>
  </property>
</Properties>
</file>