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7" r:id="rId2"/>
    <p:sldId id="257" r:id="rId3"/>
    <p:sldId id="262" r:id="rId4"/>
    <p:sldId id="269" r:id="rId5"/>
    <p:sldId id="272" r:id="rId6"/>
    <p:sldId id="273" r:id="rId7"/>
    <p:sldId id="274" r:id="rId8"/>
    <p:sldId id="276" r:id="rId9"/>
    <p:sldId id="275" r:id="rId10"/>
    <p:sldId id="268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4C5D21-B519-8E08-526E-160379DC807E}" name="Vytas Kezys" initials="VK" userId="29c664c7308aec26" providerId="Windows Live"/>
  <p188:author id="{C9C51389-7736-ADEB-5A93-36D5E34FFA9B}" name="Kamran Nishat" initials="KN" userId="ba803181c71cc101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6010" autoAdjust="0"/>
  </p:normalViewPr>
  <p:slideViewPr>
    <p:cSldViewPr>
      <p:cViewPr varScale="1">
        <p:scale>
          <a:sx n="74" d="100"/>
          <a:sy n="74" d="100"/>
        </p:scale>
        <p:origin x="8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802.11-25/0015r0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520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582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76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198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639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66081C-A68A-68D3-F45F-7DF99D61A7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2D0EE3A-C2E7-59B2-2843-26DA8388D35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486C7F2-73B5-7812-7518-78068A75F9F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F5293-DA5B-D1A5-9F9C-87ACFD8BBA4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2266CF4-D991-E6AC-64E1-4781781920B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F5D02F6A-709A-A9F8-74C2-5289FD40ED1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82507E9-A5ED-EE3E-8031-A63BAF05F3F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694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13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Kamran Nishat (HaiLa Technologies)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91784" y="689769"/>
            <a:ext cx="10579595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CA" sz="3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Leveraging EBCS and WUR to design MAC for 802.11bp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0763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FC1127C7-6418-AD42-0C19-E1BF0E9A96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9013" y="2419350"/>
          <a:ext cx="9975850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4610" imgH="2533057" progId="Word.Document.8">
                  <p:embed/>
                </p:oleObj>
              </mc:Choice>
              <mc:Fallback>
                <p:oleObj name="Document" r:id="rId3" imgW="10454610" imgH="2533057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FC1127C7-6418-AD42-0C19-E1BF0E9A96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9350"/>
                        <a:ext cx="9975850" cy="2419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Conclusions</a:t>
            </a:r>
            <a:b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7679" y="1700808"/>
            <a:ext cx="10361084" cy="4113213"/>
          </a:xfrm>
          <a:ln/>
        </p:spPr>
        <p:txBody>
          <a:bodyPr/>
          <a:lstStyle/>
          <a:p>
            <a:pPr indent="-342900" rtl="0">
              <a:spcBef>
                <a:spcPts val="0"/>
              </a:spcBef>
              <a:spcAft>
                <a:spcPts val="0"/>
              </a:spcAft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 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dirty="0">
                <a:latin typeface="Times New Roman" panose="02020603050405020304" pitchFamily="18" charset="0"/>
              </a:rPr>
              <a:t>L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everage WUR and extend its frame format to carry EBCS data for AMP.</a:t>
            </a:r>
          </a:p>
          <a:p>
            <a:pPr marL="0" indent="0" rtl="0" fontAlgn="base">
              <a:spcBef>
                <a:spcPts val="0"/>
              </a:spcBef>
              <a:spcAft>
                <a:spcPts val="6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We can design a MAC protocol that can work without association and beacon overheads for AMP</a:t>
            </a: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0" dirty="0"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One DL sequence can trigger UL from multiple AMP STAs.</a:t>
            </a: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0" dirty="0">
              <a:latin typeface="Times New Roman" panose="02020603050405020304" pitchFamily="18" charset="0"/>
            </a:endParaRPr>
          </a:p>
          <a:p>
            <a:pPr marL="0" indent="0" rtl="0" fontAlgn="base">
              <a:spcBef>
                <a:spcPts val="0"/>
              </a:spcBef>
              <a:spcAft>
                <a:spcPts val="6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472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US" sz="1800" b="0" dirty="0"/>
              <a:t>IEEE 802.11-23/0774r0: WUR Applicability for AMP Downlink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US" sz="1800" b="0" dirty="0"/>
              <a:t>IEEE 11-24/1163r0: WUR for Integrated Energizer Case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US" sz="1800" b="0" dirty="0"/>
              <a:t>IEEE 802.11-24/1210r0: 802.11 re-use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GB" sz="1800" b="0" dirty="0"/>
              <a:t>P802.11bc D6.0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GB" sz="1800" b="0" dirty="0"/>
              <a:t>P802.11ba-2021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 this contribution, we discuss the </a:t>
            </a:r>
            <a:r>
              <a:rPr lang="en-US" dirty="0">
                <a:latin typeface="Times New Roman" panose="02020603050405020304" pitchFamily="18" charset="0"/>
              </a:rPr>
              <a:t>how can modify WUR frames to do EBCS (.11bc) communication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in 802.11bp.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Background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WUR are suggested for DL [</a:t>
            </a:r>
            <a:r>
              <a:rPr lang="en-US" b="0" dirty="0">
                <a:latin typeface="Times New Roman" panose="02020603050405020304" pitchFamily="18" charset="0"/>
              </a:rPr>
              <a:t>1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 and for UL [2]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 [3] emphasized on the applicability of 802.11bc EBCS for 802.11bp</a:t>
            </a: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It is likely that WUR will be availa</a:t>
            </a:r>
            <a:r>
              <a:rPr lang="en-US" b="0" dirty="0">
                <a:latin typeface="Times New Roman" panose="02020603050405020304" pitchFamily="18" charset="0"/>
              </a:rPr>
              <a:t>ble in AMP device </a:t>
            </a: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Also, EBCS will be available in the 802.11 infrastructure </a:t>
            </a:r>
            <a:r>
              <a:rPr lang="en-US" b="0" dirty="0">
                <a:latin typeface="Times New Roman" panose="02020603050405020304" pitchFamily="18" charset="0"/>
              </a:rPr>
              <a:t>of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near future.  </a:t>
            </a: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We can extend WUR frame format to enable AMP devices to work as WUR without any requiring association.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Advantages of WUR (802.11ba)  for AMP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WUR is defined in IEEE 802.11ba-2021 to enable low-power communication (active power consumption of less than 1mW) [5]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Work in the </a:t>
            </a:r>
            <a:r>
              <a:rPr lang="en-IL" b="0" dirty="0"/>
              <a:t>2.4GHz</a:t>
            </a:r>
            <a:r>
              <a:rPr lang="en-CA" b="0" dirty="0"/>
              <a:t> band and </a:t>
            </a:r>
            <a:r>
              <a:rPr lang="en-US" b="0" dirty="0"/>
              <a:t>WUR frame format is already specified in the standard to be transmitted over an OOK waveform.</a:t>
            </a:r>
          </a:p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dirty="0"/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Each WUR frame, except the WUR Short Wake-up frame, has a 32-bit header.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2523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Advantages of EBCS(802.11bc)  for AMP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802.11bc Enhanced Broadcast Service (EBCS) can be used on both up- and down-link [4]</a:t>
            </a:r>
            <a:endParaRPr lang="en-US" b="0" dirty="0">
              <a:effectLst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It avoids the overhead of association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Remove the overhead of the beacons.</a:t>
            </a: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Easy and flexibility of deployment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9732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Combining  of EBCS and WUR  for AMP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Communicate with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WUR capable devices without any changes to the PHY layer of the WUR radio</a:t>
            </a:r>
            <a:endParaRPr lang="en-US" b="0" dirty="0">
              <a:effectLst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It will enable the AMP device to </a:t>
            </a:r>
            <a:r>
              <a:rPr lang="en-US" b="0" dirty="0">
                <a:latin typeface="Times New Roman" panose="02020603050405020304" pitchFamily="18" charset="0"/>
              </a:rPr>
              <a:t>communication on ultra low energy OOK waveform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UL or DL can start without any association overhead.</a:t>
            </a: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Both can coexist with infrastructure operation</a:t>
            </a: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0330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WUR frame format </a:t>
            </a:r>
            <a:r>
              <a:rPr lang="en-US" sz="3200" b="0" dirty="0">
                <a:latin typeface="Times New Roman" panose="02020603050405020304" pitchFamily="18" charset="0"/>
              </a:rPr>
              <a:t>[5]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WUR frames have a 6-octet MAC header instead of a minimum 10-octet 802.11 frame header [5]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effectLst/>
                <a:latin typeface="Times New Roman" panose="02020603050405020304" pitchFamily="18" charset="0"/>
              </a:rPr>
              <a:t>Type fiel</a:t>
            </a:r>
            <a:r>
              <a:rPr lang="en-US" b="0" dirty="0">
                <a:latin typeface="Times New Roman" panose="02020603050405020304" pitchFamily="18" charset="0"/>
              </a:rPr>
              <a:t>d has reserved values to extend the WUR format. </a:t>
            </a:r>
            <a:endParaRPr lang="en-US" b="0" dirty="0">
              <a:effectLst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Frame Body is of variable size can accommodate additional header fields.</a:t>
            </a: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D825CC0-2271-CEEB-091B-CF593D363E91}"/>
              </a:ext>
            </a:extLst>
          </p:cNvPr>
          <p:cNvGrpSpPr/>
          <p:nvPr/>
        </p:nvGrpSpPr>
        <p:grpSpPr>
          <a:xfrm>
            <a:off x="1847528" y="4095991"/>
            <a:ext cx="7344816" cy="2254991"/>
            <a:chOff x="1057515" y="2817900"/>
            <a:chExt cx="6475635" cy="1704277"/>
          </a:xfrm>
        </p:grpSpPr>
        <p:sp>
          <p:nvSpPr>
            <p:cNvPr id="7" name="Google Shape;277;p29">
              <a:extLst>
                <a:ext uri="{FF2B5EF4-FFF2-40B4-BE49-F238E27FC236}">
                  <a16:creationId xmlns:a16="http://schemas.microsoft.com/office/drawing/2014/main" id="{62A482B8-8449-C2FB-98AF-99EB2F6809FC}"/>
                </a:ext>
              </a:extLst>
            </p:cNvPr>
            <p:cNvSpPr txBox="1"/>
            <p:nvPr/>
          </p:nvSpPr>
          <p:spPr>
            <a:xfrm>
              <a:off x="1386750" y="3079625"/>
              <a:ext cx="61464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dk2"/>
                </a:solidFill>
              </a:endParaRPr>
            </a:p>
          </p:txBody>
        </p:sp>
        <p:pic>
          <p:nvPicPr>
            <p:cNvPr id="8" name="Google Shape;279;p29">
              <a:extLst>
                <a:ext uri="{FF2B5EF4-FFF2-40B4-BE49-F238E27FC236}">
                  <a16:creationId xmlns:a16="http://schemas.microsoft.com/office/drawing/2014/main" id="{558BA9E9-B945-BFA9-34EA-8A779B418484}"/>
                </a:ext>
              </a:extLst>
            </p:cNvPr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180294" y="2817900"/>
              <a:ext cx="3585705" cy="572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Google Shape;280;p29">
              <a:extLst>
                <a:ext uri="{FF2B5EF4-FFF2-40B4-BE49-F238E27FC236}">
                  <a16:creationId xmlns:a16="http://schemas.microsoft.com/office/drawing/2014/main" id="{92D7D6C2-B04C-476C-C4FE-4E2F045B868A}"/>
                </a:ext>
              </a:extLst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180300" y="3520650"/>
              <a:ext cx="2321902" cy="4769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0" name="Google Shape;281;p29">
              <a:extLst>
                <a:ext uri="{FF2B5EF4-FFF2-40B4-BE49-F238E27FC236}">
                  <a16:creationId xmlns:a16="http://schemas.microsoft.com/office/drawing/2014/main" id="{A27D33F4-0A72-6BF2-2040-63C915CB9919}"/>
                </a:ext>
              </a:extLst>
            </p:cNvPr>
            <p:cNvCxnSpPr/>
            <p:nvPr/>
          </p:nvCxnSpPr>
          <p:spPr>
            <a:xfrm rot="10800000" flipH="1">
              <a:off x="2578950" y="3259825"/>
              <a:ext cx="135300" cy="36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282;p29">
              <a:extLst>
                <a:ext uri="{FF2B5EF4-FFF2-40B4-BE49-F238E27FC236}">
                  <a16:creationId xmlns:a16="http://schemas.microsoft.com/office/drawing/2014/main" id="{D93C3625-CA32-96BB-2FA3-8F9C53C06E40}"/>
                </a:ext>
              </a:extLst>
            </p:cNvPr>
            <p:cNvCxnSpPr/>
            <p:nvPr/>
          </p:nvCxnSpPr>
          <p:spPr>
            <a:xfrm rot="10800000">
              <a:off x="3960175" y="3266725"/>
              <a:ext cx="337500" cy="352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pic>
          <p:nvPicPr>
            <p:cNvPr id="12" name="Google Shape;283;p29">
              <a:extLst>
                <a:ext uri="{FF2B5EF4-FFF2-40B4-BE49-F238E27FC236}">
                  <a16:creationId xmlns:a16="http://schemas.microsoft.com/office/drawing/2014/main" id="{6E4A6BB8-8283-3D9A-E36C-6174FF6982AA}"/>
                </a:ext>
              </a:extLst>
            </p:cNvPr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057515" y="4080252"/>
              <a:ext cx="2077036" cy="4419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3" name="Google Shape;284;p29">
              <a:extLst>
                <a:ext uri="{FF2B5EF4-FFF2-40B4-BE49-F238E27FC236}">
                  <a16:creationId xmlns:a16="http://schemas.microsoft.com/office/drawing/2014/main" id="{F953C1EC-A51D-FD56-5874-B442D9CC2858}"/>
                </a:ext>
              </a:extLst>
            </p:cNvPr>
            <p:cNvCxnSpPr/>
            <p:nvPr/>
          </p:nvCxnSpPr>
          <p:spPr>
            <a:xfrm rot="10800000" flipH="1">
              <a:off x="1362875" y="3871450"/>
              <a:ext cx="1187700" cy="309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285;p29">
              <a:extLst>
                <a:ext uri="{FF2B5EF4-FFF2-40B4-BE49-F238E27FC236}">
                  <a16:creationId xmlns:a16="http://schemas.microsoft.com/office/drawing/2014/main" id="{53B72B86-F7D6-D907-22C0-F5AA5B5749F6}"/>
                </a:ext>
              </a:extLst>
            </p:cNvPr>
            <p:cNvCxnSpPr/>
            <p:nvPr/>
          </p:nvCxnSpPr>
          <p:spPr>
            <a:xfrm rot="10800000" flipH="1">
              <a:off x="3120225" y="3885850"/>
              <a:ext cx="4800" cy="294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5" name="Google Shape;286;p29">
              <a:extLst>
                <a:ext uri="{FF2B5EF4-FFF2-40B4-BE49-F238E27FC236}">
                  <a16:creationId xmlns:a16="http://schemas.microsoft.com/office/drawing/2014/main" id="{63129516-77B4-FC47-DF86-B590F6F3B12C}"/>
                </a:ext>
              </a:extLst>
            </p:cNvPr>
            <p:cNvSpPr/>
            <p:nvPr/>
          </p:nvSpPr>
          <p:spPr>
            <a:xfrm>
              <a:off x="4845175" y="37717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Length</a:t>
              </a:r>
              <a:endParaRPr sz="200" dirty="0"/>
            </a:p>
          </p:txBody>
        </p:sp>
        <p:sp>
          <p:nvSpPr>
            <p:cNvPr id="16" name="Google Shape;287;p29">
              <a:extLst>
                <a:ext uri="{FF2B5EF4-FFF2-40B4-BE49-F238E27FC236}">
                  <a16:creationId xmlns:a16="http://schemas.microsoft.com/office/drawing/2014/main" id="{0EC35384-3A4D-2831-376D-FE2ABFB79482}"/>
                </a:ext>
              </a:extLst>
            </p:cNvPr>
            <p:cNvSpPr/>
            <p:nvPr/>
          </p:nvSpPr>
          <p:spPr>
            <a:xfrm>
              <a:off x="5426650" y="37717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/>
                <a:t>SN/FN</a:t>
              </a:r>
              <a:endParaRPr sz="300" dirty="0"/>
            </a:p>
          </p:txBody>
        </p:sp>
        <p:sp>
          <p:nvSpPr>
            <p:cNvPr id="17" name="Google Shape;288;p29">
              <a:extLst>
                <a:ext uri="{FF2B5EF4-FFF2-40B4-BE49-F238E27FC236}">
                  <a16:creationId xmlns:a16="http://schemas.microsoft.com/office/drawing/2014/main" id="{0B4CC240-1FEC-9D4D-DD3A-E8365405067C}"/>
                </a:ext>
              </a:extLst>
            </p:cNvPr>
            <p:cNvSpPr/>
            <p:nvPr/>
          </p:nvSpPr>
          <p:spPr>
            <a:xfrm>
              <a:off x="5972575" y="37717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Payload</a:t>
              </a:r>
              <a:endParaRPr sz="200" dirty="0"/>
            </a:p>
          </p:txBody>
        </p:sp>
        <p:cxnSp>
          <p:nvCxnSpPr>
            <p:cNvPr id="18" name="Google Shape;289;p29">
              <a:extLst>
                <a:ext uri="{FF2B5EF4-FFF2-40B4-BE49-F238E27FC236}">
                  <a16:creationId xmlns:a16="http://schemas.microsoft.com/office/drawing/2014/main" id="{D358E10C-477D-73BA-E8BA-567B7F672EA4}"/>
                </a:ext>
              </a:extLst>
            </p:cNvPr>
            <p:cNvCxnSpPr/>
            <p:nvPr/>
          </p:nvCxnSpPr>
          <p:spPr>
            <a:xfrm>
              <a:off x="3960172" y="3266725"/>
              <a:ext cx="817800" cy="4818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290;p29">
              <a:extLst>
                <a:ext uri="{FF2B5EF4-FFF2-40B4-BE49-F238E27FC236}">
                  <a16:creationId xmlns:a16="http://schemas.microsoft.com/office/drawing/2014/main" id="{0F77499D-6A25-A1A1-5AE5-F167AFEA8591}"/>
                </a:ext>
              </a:extLst>
            </p:cNvPr>
            <p:cNvCxnSpPr/>
            <p:nvPr/>
          </p:nvCxnSpPr>
          <p:spPr>
            <a:xfrm>
              <a:off x="4777975" y="3280250"/>
              <a:ext cx="1839600" cy="448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0" name="Google Shape;291;p29">
              <a:extLst>
                <a:ext uri="{FF2B5EF4-FFF2-40B4-BE49-F238E27FC236}">
                  <a16:creationId xmlns:a16="http://schemas.microsoft.com/office/drawing/2014/main" id="{9875B6BB-A673-E5CF-1235-7E92C78DBBBC}"/>
                </a:ext>
              </a:extLst>
            </p:cNvPr>
            <p:cNvSpPr txBox="1"/>
            <p:nvPr/>
          </p:nvSpPr>
          <p:spPr>
            <a:xfrm>
              <a:off x="5045550" y="3885850"/>
              <a:ext cx="2811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chemeClr val="dk2"/>
                  </a:solidFill>
                </a:rPr>
                <a:t>8</a:t>
              </a:r>
              <a:endParaRPr sz="100" dirty="0">
                <a:solidFill>
                  <a:schemeClr val="dk2"/>
                </a:solidFill>
              </a:endParaRPr>
            </a:p>
          </p:txBody>
        </p:sp>
        <p:sp>
          <p:nvSpPr>
            <p:cNvPr id="21" name="Google Shape;292;p29">
              <a:extLst>
                <a:ext uri="{FF2B5EF4-FFF2-40B4-BE49-F238E27FC236}">
                  <a16:creationId xmlns:a16="http://schemas.microsoft.com/office/drawing/2014/main" id="{D1642ABC-6C20-A663-EE95-32B01CD74B98}"/>
                </a:ext>
              </a:extLst>
            </p:cNvPr>
            <p:cNvSpPr txBox="1"/>
            <p:nvPr/>
          </p:nvSpPr>
          <p:spPr>
            <a:xfrm>
              <a:off x="5587000" y="3888175"/>
              <a:ext cx="2811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chemeClr val="dk2"/>
                  </a:solidFill>
                </a:rPr>
                <a:t>8</a:t>
              </a:r>
              <a:endParaRPr sz="100" dirty="0">
                <a:solidFill>
                  <a:schemeClr val="dk2"/>
                </a:solidFill>
              </a:endParaRPr>
            </a:p>
          </p:txBody>
        </p:sp>
        <p:sp>
          <p:nvSpPr>
            <p:cNvPr id="22" name="Google Shape;293;p29">
              <a:extLst>
                <a:ext uri="{FF2B5EF4-FFF2-40B4-BE49-F238E27FC236}">
                  <a16:creationId xmlns:a16="http://schemas.microsoft.com/office/drawing/2014/main" id="{8EC41422-9F67-3C8A-0195-A8CD3EED2720}"/>
                </a:ext>
              </a:extLst>
            </p:cNvPr>
            <p:cNvSpPr txBox="1"/>
            <p:nvPr/>
          </p:nvSpPr>
          <p:spPr>
            <a:xfrm>
              <a:off x="5990875" y="3885850"/>
              <a:ext cx="6018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SzPts val="935"/>
                <a:buNone/>
              </a:pPr>
              <a:r>
                <a:rPr lang="en" sz="780">
                  <a:solidFill>
                    <a:schemeClr val="dk2"/>
                  </a:solidFill>
                </a:rPr>
                <a:t>Variable</a:t>
              </a:r>
              <a:endParaRPr sz="185" dirty="0">
                <a:solidFill>
                  <a:schemeClr val="dk2"/>
                </a:solidFill>
              </a:endParaRPr>
            </a:p>
          </p:txBody>
        </p:sp>
        <p:sp>
          <p:nvSpPr>
            <p:cNvPr id="23" name="Google Shape;294;p29">
              <a:extLst>
                <a:ext uri="{FF2B5EF4-FFF2-40B4-BE49-F238E27FC236}">
                  <a16:creationId xmlns:a16="http://schemas.microsoft.com/office/drawing/2014/main" id="{2F74F5D6-D4C2-38CE-397A-C77F82659E5D}"/>
                </a:ext>
              </a:extLst>
            </p:cNvPr>
            <p:cNvSpPr txBox="1"/>
            <p:nvPr/>
          </p:nvSpPr>
          <p:spPr>
            <a:xfrm>
              <a:off x="4521275" y="3744325"/>
              <a:ext cx="394800" cy="24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600" dirty="0">
                <a:solidFill>
                  <a:schemeClr val="dk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8023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703599-81D1-B99F-92F2-1CBFD2026D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1A4AE-5282-BEAB-34BB-E9C7BB39A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WUR data frame format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61504EE2-3DBC-DCE9-E69D-AED7106775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92419" y="1623203"/>
            <a:ext cx="10361084" cy="4113213"/>
          </a:xfrm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400" b="0" dirty="0">
                <a:effectLst/>
                <a:latin typeface="Times New Roman" panose="02020603050405020304" pitchFamily="18" charset="0"/>
              </a:rPr>
              <a:t>In MAC Header</a:t>
            </a:r>
          </a:p>
          <a:p>
            <a:pPr marL="800100" lvl="1" indent="-3429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400" b="0" dirty="0">
                <a:effectLst/>
                <a:latin typeface="Times New Roman" panose="02020603050405020304" pitchFamily="18" charset="0"/>
              </a:rPr>
              <a:t>Reserve Type=6  and Frame Body Present field =1 .</a:t>
            </a:r>
          </a:p>
          <a:p>
            <a:pPr marL="800100" lvl="1" indent="-3429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400" b="0" dirty="0">
                <a:latin typeface="Times New Roman" panose="02020603050405020304" pitchFamily="18" charset="0"/>
              </a:rPr>
              <a:t>The Length/Miscellaneous field could be used to indicate Fragmentation bit or Long/short address (8- or 12-bit addresses)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400" b="0" dirty="0">
                <a:latin typeface="Times New Roman" panose="02020603050405020304" pitchFamily="18" charset="0"/>
              </a:rPr>
              <a:t>ID field: the 8- or 12-bit receiver address = If ID contains all 1s, the frame is broadcast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400" b="0" dirty="0">
                <a:latin typeface="Times New Roman" panose="02020603050405020304" pitchFamily="18" charset="0"/>
              </a:rPr>
              <a:t>Proposed Frame data: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400" b="0" dirty="0">
                <a:latin typeface="Times New Roman" panose="02020603050405020304" pitchFamily="18" charset="0"/>
              </a:rPr>
              <a:t> Frame body will start with  length of the frame body in and/or sequence counter/frag number 	 	</a:t>
            </a:r>
            <a:endParaRPr lang="en-US" sz="1400" b="0" dirty="0">
              <a:effectLst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97605-89A7-2077-D478-AE530A5C97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9EE06-ABFD-610B-32DE-ED82AC2589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4AFB9-B354-7C74-0ABD-FC771D2624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0DF3B82-3681-9885-06AA-51CE452BB214}"/>
              </a:ext>
            </a:extLst>
          </p:cNvPr>
          <p:cNvGrpSpPr/>
          <p:nvPr/>
        </p:nvGrpSpPr>
        <p:grpSpPr>
          <a:xfrm>
            <a:off x="5735960" y="4157595"/>
            <a:ext cx="5976664" cy="1898783"/>
            <a:chOff x="1057515" y="2817900"/>
            <a:chExt cx="6475635" cy="1704277"/>
          </a:xfrm>
        </p:grpSpPr>
        <p:sp>
          <p:nvSpPr>
            <p:cNvPr id="7" name="Google Shape;277;p29">
              <a:extLst>
                <a:ext uri="{FF2B5EF4-FFF2-40B4-BE49-F238E27FC236}">
                  <a16:creationId xmlns:a16="http://schemas.microsoft.com/office/drawing/2014/main" id="{ACD75498-441C-7A9C-8D6C-0BC5A2FEA3E7}"/>
                </a:ext>
              </a:extLst>
            </p:cNvPr>
            <p:cNvSpPr txBox="1"/>
            <p:nvPr/>
          </p:nvSpPr>
          <p:spPr>
            <a:xfrm>
              <a:off x="1386750" y="3079625"/>
              <a:ext cx="61464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dk2"/>
                </a:solidFill>
              </a:endParaRPr>
            </a:p>
          </p:txBody>
        </p:sp>
        <p:pic>
          <p:nvPicPr>
            <p:cNvPr id="8" name="Google Shape;279;p29">
              <a:extLst>
                <a:ext uri="{FF2B5EF4-FFF2-40B4-BE49-F238E27FC236}">
                  <a16:creationId xmlns:a16="http://schemas.microsoft.com/office/drawing/2014/main" id="{7809E02A-7841-524E-0612-C3FCD2E91FB9}"/>
                </a:ext>
              </a:extLst>
            </p:cNvPr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180294" y="2817900"/>
              <a:ext cx="3585705" cy="572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Google Shape;280;p29">
              <a:extLst>
                <a:ext uri="{FF2B5EF4-FFF2-40B4-BE49-F238E27FC236}">
                  <a16:creationId xmlns:a16="http://schemas.microsoft.com/office/drawing/2014/main" id="{30D56343-AC64-6822-E3CE-91B87051FD83}"/>
                </a:ext>
              </a:extLst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180300" y="3520650"/>
              <a:ext cx="2321902" cy="4769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0" name="Google Shape;281;p29">
              <a:extLst>
                <a:ext uri="{FF2B5EF4-FFF2-40B4-BE49-F238E27FC236}">
                  <a16:creationId xmlns:a16="http://schemas.microsoft.com/office/drawing/2014/main" id="{40D0B280-6383-A5AD-0119-901AFDDAC9B6}"/>
                </a:ext>
              </a:extLst>
            </p:cNvPr>
            <p:cNvCxnSpPr/>
            <p:nvPr/>
          </p:nvCxnSpPr>
          <p:spPr>
            <a:xfrm rot="10800000" flipH="1">
              <a:off x="2578950" y="3259825"/>
              <a:ext cx="135300" cy="36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282;p29">
              <a:extLst>
                <a:ext uri="{FF2B5EF4-FFF2-40B4-BE49-F238E27FC236}">
                  <a16:creationId xmlns:a16="http://schemas.microsoft.com/office/drawing/2014/main" id="{C7DAA907-C509-B132-BC1A-6B5606F62945}"/>
                </a:ext>
              </a:extLst>
            </p:cNvPr>
            <p:cNvCxnSpPr/>
            <p:nvPr/>
          </p:nvCxnSpPr>
          <p:spPr>
            <a:xfrm rot="10800000">
              <a:off x="3960175" y="3266725"/>
              <a:ext cx="337500" cy="352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pic>
          <p:nvPicPr>
            <p:cNvPr id="12" name="Google Shape;283;p29">
              <a:extLst>
                <a:ext uri="{FF2B5EF4-FFF2-40B4-BE49-F238E27FC236}">
                  <a16:creationId xmlns:a16="http://schemas.microsoft.com/office/drawing/2014/main" id="{06D2A398-6778-3BF7-CFA1-1919FA4EE5CB}"/>
                </a:ext>
              </a:extLst>
            </p:cNvPr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057515" y="4080252"/>
              <a:ext cx="2077036" cy="4419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3" name="Google Shape;284;p29">
              <a:extLst>
                <a:ext uri="{FF2B5EF4-FFF2-40B4-BE49-F238E27FC236}">
                  <a16:creationId xmlns:a16="http://schemas.microsoft.com/office/drawing/2014/main" id="{3E3193EA-EB45-46E0-E021-EF65C44C54A2}"/>
                </a:ext>
              </a:extLst>
            </p:cNvPr>
            <p:cNvCxnSpPr/>
            <p:nvPr/>
          </p:nvCxnSpPr>
          <p:spPr>
            <a:xfrm rot="10800000" flipH="1">
              <a:off x="1362875" y="3871450"/>
              <a:ext cx="1187700" cy="309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285;p29">
              <a:extLst>
                <a:ext uri="{FF2B5EF4-FFF2-40B4-BE49-F238E27FC236}">
                  <a16:creationId xmlns:a16="http://schemas.microsoft.com/office/drawing/2014/main" id="{1456C2B0-FC32-903C-86DF-DAB24BB25E37}"/>
                </a:ext>
              </a:extLst>
            </p:cNvPr>
            <p:cNvCxnSpPr/>
            <p:nvPr/>
          </p:nvCxnSpPr>
          <p:spPr>
            <a:xfrm rot="10800000" flipH="1">
              <a:off x="3120225" y="3885850"/>
              <a:ext cx="4800" cy="294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5" name="Google Shape;286;p29">
              <a:extLst>
                <a:ext uri="{FF2B5EF4-FFF2-40B4-BE49-F238E27FC236}">
                  <a16:creationId xmlns:a16="http://schemas.microsoft.com/office/drawing/2014/main" id="{51E57A34-E57B-C09E-9547-BE7122A18B10}"/>
                </a:ext>
              </a:extLst>
            </p:cNvPr>
            <p:cNvSpPr/>
            <p:nvPr/>
          </p:nvSpPr>
          <p:spPr>
            <a:xfrm>
              <a:off x="4845175" y="37717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Length</a:t>
              </a:r>
              <a:endParaRPr sz="200" dirty="0"/>
            </a:p>
          </p:txBody>
        </p:sp>
        <p:sp>
          <p:nvSpPr>
            <p:cNvPr id="16" name="Google Shape;287;p29">
              <a:extLst>
                <a:ext uri="{FF2B5EF4-FFF2-40B4-BE49-F238E27FC236}">
                  <a16:creationId xmlns:a16="http://schemas.microsoft.com/office/drawing/2014/main" id="{B4A745A8-BA44-AC37-0639-5C988DF338FB}"/>
                </a:ext>
              </a:extLst>
            </p:cNvPr>
            <p:cNvSpPr/>
            <p:nvPr/>
          </p:nvSpPr>
          <p:spPr>
            <a:xfrm>
              <a:off x="5426650" y="37717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/>
                <a:t>SN/FN</a:t>
              </a:r>
              <a:endParaRPr sz="300" dirty="0"/>
            </a:p>
          </p:txBody>
        </p:sp>
        <p:sp>
          <p:nvSpPr>
            <p:cNvPr id="17" name="Google Shape;288;p29">
              <a:extLst>
                <a:ext uri="{FF2B5EF4-FFF2-40B4-BE49-F238E27FC236}">
                  <a16:creationId xmlns:a16="http://schemas.microsoft.com/office/drawing/2014/main" id="{24062C0D-87F9-41A6-CA62-FF903505C3FA}"/>
                </a:ext>
              </a:extLst>
            </p:cNvPr>
            <p:cNvSpPr/>
            <p:nvPr/>
          </p:nvSpPr>
          <p:spPr>
            <a:xfrm>
              <a:off x="5972575" y="37717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Payload</a:t>
              </a:r>
              <a:endParaRPr sz="200" dirty="0"/>
            </a:p>
          </p:txBody>
        </p:sp>
        <p:cxnSp>
          <p:nvCxnSpPr>
            <p:cNvPr id="18" name="Google Shape;289;p29">
              <a:extLst>
                <a:ext uri="{FF2B5EF4-FFF2-40B4-BE49-F238E27FC236}">
                  <a16:creationId xmlns:a16="http://schemas.microsoft.com/office/drawing/2014/main" id="{06F3502C-FC98-2AFD-8E7A-8803790BEA64}"/>
                </a:ext>
              </a:extLst>
            </p:cNvPr>
            <p:cNvCxnSpPr/>
            <p:nvPr/>
          </p:nvCxnSpPr>
          <p:spPr>
            <a:xfrm>
              <a:off x="3960172" y="3266725"/>
              <a:ext cx="817800" cy="4818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290;p29">
              <a:extLst>
                <a:ext uri="{FF2B5EF4-FFF2-40B4-BE49-F238E27FC236}">
                  <a16:creationId xmlns:a16="http://schemas.microsoft.com/office/drawing/2014/main" id="{DC1D6148-5272-F764-102D-1F3B3EFBD789}"/>
                </a:ext>
              </a:extLst>
            </p:cNvPr>
            <p:cNvCxnSpPr/>
            <p:nvPr/>
          </p:nvCxnSpPr>
          <p:spPr>
            <a:xfrm>
              <a:off x="4777975" y="3280250"/>
              <a:ext cx="1839600" cy="448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0" name="Google Shape;291;p29">
              <a:extLst>
                <a:ext uri="{FF2B5EF4-FFF2-40B4-BE49-F238E27FC236}">
                  <a16:creationId xmlns:a16="http://schemas.microsoft.com/office/drawing/2014/main" id="{DD2E7092-3D87-A225-642F-13316B09DFA3}"/>
                </a:ext>
              </a:extLst>
            </p:cNvPr>
            <p:cNvSpPr txBox="1"/>
            <p:nvPr/>
          </p:nvSpPr>
          <p:spPr>
            <a:xfrm>
              <a:off x="5045550" y="3885850"/>
              <a:ext cx="2811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chemeClr val="dk2"/>
                  </a:solidFill>
                </a:rPr>
                <a:t>8</a:t>
              </a:r>
              <a:endParaRPr sz="100" dirty="0">
                <a:solidFill>
                  <a:schemeClr val="dk2"/>
                </a:solidFill>
              </a:endParaRPr>
            </a:p>
          </p:txBody>
        </p:sp>
        <p:sp>
          <p:nvSpPr>
            <p:cNvPr id="21" name="Google Shape;292;p29">
              <a:extLst>
                <a:ext uri="{FF2B5EF4-FFF2-40B4-BE49-F238E27FC236}">
                  <a16:creationId xmlns:a16="http://schemas.microsoft.com/office/drawing/2014/main" id="{9ABF2444-F1BB-E5EA-683C-EFE705C1F166}"/>
                </a:ext>
              </a:extLst>
            </p:cNvPr>
            <p:cNvSpPr txBox="1"/>
            <p:nvPr/>
          </p:nvSpPr>
          <p:spPr>
            <a:xfrm>
              <a:off x="5587000" y="3888175"/>
              <a:ext cx="2811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chemeClr val="dk2"/>
                  </a:solidFill>
                </a:rPr>
                <a:t>8</a:t>
              </a:r>
              <a:endParaRPr sz="100" dirty="0">
                <a:solidFill>
                  <a:schemeClr val="dk2"/>
                </a:solidFill>
              </a:endParaRPr>
            </a:p>
          </p:txBody>
        </p:sp>
        <p:sp>
          <p:nvSpPr>
            <p:cNvPr id="22" name="Google Shape;293;p29">
              <a:extLst>
                <a:ext uri="{FF2B5EF4-FFF2-40B4-BE49-F238E27FC236}">
                  <a16:creationId xmlns:a16="http://schemas.microsoft.com/office/drawing/2014/main" id="{D627933A-A06B-F869-3019-0A41F6CC9F3D}"/>
                </a:ext>
              </a:extLst>
            </p:cNvPr>
            <p:cNvSpPr txBox="1"/>
            <p:nvPr/>
          </p:nvSpPr>
          <p:spPr>
            <a:xfrm>
              <a:off x="5990875" y="3885850"/>
              <a:ext cx="6018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SzPts val="935"/>
                <a:buNone/>
              </a:pPr>
              <a:r>
                <a:rPr lang="en" sz="780">
                  <a:solidFill>
                    <a:schemeClr val="dk2"/>
                  </a:solidFill>
                </a:rPr>
                <a:t>Variable</a:t>
              </a:r>
              <a:endParaRPr sz="185" dirty="0">
                <a:solidFill>
                  <a:schemeClr val="dk2"/>
                </a:solidFill>
              </a:endParaRPr>
            </a:p>
          </p:txBody>
        </p:sp>
        <p:sp>
          <p:nvSpPr>
            <p:cNvPr id="23" name="Google Shape;294;p29">
              <a:extLst>
                <a:ext uri="{FF2B5EF4-FFF2-40B4-BE49-F238E27FC236}">
                  <a16:creationId xmlns:a16="http://schemas.microsoft.com/office/drawing/2014/main" id="{8D6AB2E5-CDF3-EF6D-8A4B-11BE3B76D10C}"/>
                </a:ext>
              </a:extLst>
            </p:cNvPr>
            <p:cNvSpPr txBox="1"/>
            <p:nvPr/>
          </p:nvSpPr>
          <p:spPr>
            <a:xfrm>
              <a:off x="4521275" y="3744325"/>
              <a:ext cx="394800" cy="24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600" dirty="0">
                <a:solidFill>
                  <a:schemeClr val="dk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2504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EF99E7AF-5E29-7211-6C86-49E88429D4EB}"/>
              </a:ext>
            </a:extLst>
          </p:cNvPr>
          <p:cNvGrpSpPr/>
          <p:nvPr/>
        </p:nvGrpSpPr>
        <p:grpSpPr>
          <a:xfrm>
            <a:off x="5447928" y="3861049"/>
            <a:ext cx="7200799" cy="2614366"/>
            <a:chOff x="1057515" y="3046500"/>
            <a:chExt cx="6475635" cy="1780477"/>
          </a:xfrm>
        </p:grpSpPr>
        <p:sp>
          <p:nvSpPr>
            <p:cNvPr id="25" name="Google Shape;300;p30">
              <a:extLst>
                <a:ext uri="{FF2B5EF4-FFF2-40B4-BE49-F238E27FC236}">
                  <a16:creationId xmlns:a16="http://schemas.microsoft.com/office/drawing/2014/main" id="{D771DE10-BB8E-EBEA-F195-E679419470FC}"/>
                </a:ext>
              </a:extLst>
            </p:cNvPr>
            <p:cNvSpPr txBox="1"/>
            <p:nvPr/>
          </p:nvSpPr>
          <p:spPr>
            <a:xfrm>
              <a:off x="1386750" y="3308225"/>
              <a:ext cx="61464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dk2"/>
                </a:solidFill>
              </a:endParaRPr>
            </a:p>
          </p:txBody>
        </p:sp>
        <p:pic>
          <p:nvPicPr>
            <p:cNvPr id="26" name="Google Shape;302;p30">
              <a:extLst>
                <a:ext uri="{FF2B5EF4-FFF2-40B4-BE49-F238E27FC236}">
                  <a16:creationId xmlns:a16="http://schemas.microsoft.com/office/drawing/2014/main" id="{975AE5EB-590C-A0E4-50D0-B0464C6D9AF5}"/>
                </a:ext>
              </a:extLst>
            </p:cNvPr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180294" y="3046500"/>
              <a:ext cx="3585705" cy="572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" name="Google Shape;303;p30">
              <a:extLst>
                <a:ext uri="{FF2B5EF4-FFF2-40B4-BE49-F238E27FC236}">
                  <a16:creationId xmlns:a16="http://schemas.microsoft.com/office/drawing/2014/main" id="{FB2D9705-BD59-3C26-4FA1-C71681D4BE44}"/>
                </a:ext>
              </a:extLst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180300" y="3749250"/>
              <a:ext cx="2321902" cy="4769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8" name="Google Shape;304;p30">
              <a:extLst>
                <a:ext uri="{FF2B5EF4-FFF2-40B4-BE49-F238E27FC236}">
                  <a16:creationId xmlns:a16="http://schemas.microsoft.com/office/drawing/2014/main" id="{ED8EAE62-1E4E-2465-99ED-D38F5F35E13B}"/>
                </a:ext>
              </a:extLst>
            </p:cNvPr>
            <p:cNvCxnSpPr/>
            <p:nvPr/>
          </p:nvCxnSpPr>
          <p:spPr>
            <a:xfrm rot="10800000" flipH="1">
              <a:off x="2578950" y="3488425"/>
              <a:ext cx="135300" cy="36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305;p30">
              <a:extLst>
                <a:ext uri="{FF2B5EF4-FFF2-40B4-BE49-F238E27FC236}">
                  <a16:creationId xmlns:a16="http://schemas.microsoft.com/office/drawing/2014/main" id="{7CCC44B6-66C3-1934-7EBB-B56C299422A7}"/>
                </a:ext>
              </a:extLst>
            </p:cNvPr>
            <p:cNvCxnSpPr/>
            <p:nvPr/>
          </p:nvCxnSpPr>
          <p:spPr>
            <a:xfrm rot="10800000">
              <a:off x="3960175" y="3495325"/>
              <a:ext cx="337500" cy="352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pic>
          <p:nvPicPr>
            <p:cNvPr id="30" name="Google Shape;306;p30">
              <a:extLst>
                <a:ext uri="{FF2B5EF4-FFF2-40B4-BE49-F238E27FC236}">
                  <a16:creationId xmlns:a16="http://schemas.microsoft.com/office/drawing/2014/main" id="{D933903F-120C-CE21-3C83-47E822085012}"/>
                </a:ext>
              </a:extLst>
            </p:cNvPr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057515" y="4385052"/>
              <a:ext cx="2077036" cy="4419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1" name="Google Shape;307;p30">
              <a:extLst>
                <a:ext uri="{FF2B5EF4-FFF2-40B4-BE49-F238E27FC236}">
                  <a16:creationId xmlns:a16="http://schemas.microsoft.com/office/drawing/2014/main" id="{3327B6A7-73D5-0201-8BFB-205C690FC6BA}"/>
                </a:ext>
              </a:extLst>
            </p:cNvPr>
            <p:cNvCxnSpPr/>
            <p:nvPr/>
          </p:nvCxnSpPr>
          <p:spPr>
            <a:xfrm rot="10800000" flipH="1">
              <a:off x="1362875" y="4100050"/>
              <a:ext cx="1187700" cy="309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" name="Google Shape;308;p30">
              <a:extLst>
                <a:ext uri="{FF2B5EF4-FFF2-40B4-BE49-F238E27FC236}">
                  <a16:creationId xmlns:a16="http://schemas.microsoft.com/office/drawing/2014/main" id="{8592C9AD-2F33-C431-E4E9-5CD71B90CCA9}"/>
                </a:ext>
              </a:extLst>
            </p:cNvPr>
            <p:cNvCxnSpPr/>
            <p:nvPr/>
          </p:nvCxnSpPr>
          <p:spPr>
            <a:xfrm rot="10800000" flipH="1">
              <a:off x="3120225" y="4114450"/>
              <a:ext cx="4800" cy="294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3" name="Google Shape;309;p30">
              <a:extLst>
                <a:ext uri="{FF2B5EF4-FFF2-40B4-BE49-F238E27FC236}">
                  <a16:creationId xmlns:a16="http://schemas.microsoft.com/office/drawing/2014/main" id="{CF78A5B7-85A6-9174-F1F9-78F325ED02E1}"/>
                </a:ext>
              </a:extLst>
            </p:cNvPr>
            <p:cNvSpPr/>
            <p:nvPr/>
          </p:nvSpPr>
          <p:spPr>
            <a:xfrm>
              <a:off x="4845175" y="40003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 dirty="0"/>
                <a:t>Length</a:t>
              </a:r>
              <a:endParaRPr sz="200" dirty="0"/>
            </a:p>
          </p:txBody>
        </p:sp>
        <p:sp>
          <p:nvSpPr>
            <p:cNvPr id="34" name="Google Shape;310;p30">
              <a:extLst>
                <a:ext uri="{FF2B5EF4-FFF2-40B4-BE49-F238E27FC236}">
                  <a16:creationId xmlns:a16="http://schemas.microsoft.com/office/drawing/2014/main" id="{66B18EBA-20C8-D4E3-F0BC-EECE7B60DB4F}"/>
                </a:ext>
              </a:extLst>
            </p:cNvPr>
            <p:cNvSpPr/>
            <p:nvPr/>
          </p:nvSpPr>
          <p:spPr>
            <a:xfrm>
              <a:off x="5446975" y="40003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500"/>
                <a:t>ADDR/SN/FN</a:t>
              </a:r>
              <a:endParaRPr sz="100" dirty="0"/>
            </a:p>
          </p:txBody>
        </p:sp>
        <p:sp>
          <p:nvSpPr>
            <p:cNvPr id="35" name="Google Shape;311;p30">
              <a:extLst>
                <a:ext uri="{FF2B5EF4-FFF2-40B4-BE49-F238E27FC236}">
                  <a16:creationId xmlns:a16="http://schemas.microsoft.com/office/drawing/2014/main" id="{FAFA3CB0-12E7-EDF8-6A10-5A6C92C551B4}"/>
                </a:ext>
              </a:extLst>
            </p:cNvPr>
            <p:cNvSpPr/>
            <p:nvPr/>
          </p:nvSpPr>
          <p:spPr>
            <a:xfrm>
              <a:off x="6048775" y="40003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Payload</a:t>
              </a:r>
              <a:endParaRPr sz="200" dirty="0"/>
            </a:p>
          </p:txBody>
        </p:sp>
        <p:cxnSp>
          <p:nvCxnSpPr>
            <p:cNvPr id="36" name="Google Shape;312;p30">
              <a:extLst>
                <a:ext uri="{FF2B5EF4-FFF2-40B4-BE49-F238E27FC236}">
                  <a16:creationId xmlns:a16="http://schemas.microsoft.com/office/drawing/2014/main" id="{78A651DA-1D18-3E16-F623-251A0E669ADE}"/>
                </a:ext>
              </a:extLst>
            </p:cNvPr>
            <p:cNvCxnSpPr/>
            <p:nvPr/>
          </p:nvCxnSpPr>
          <p:spPr>
            <a:xfrm>
              <a:off x="3960172" y="3495325"/>
              <a:ext cx="817800" cy="4818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Google Shape;313;p30">
              <a:extLst>
                <a:ext uri="{FF2B5EF4-FFF2-40B4-BE49-F238E27FC236}">
                  <a16:creationId xmlns:a16="http://schemas.microsoft.com/office/drawing/2014/main" id="{71F57FD9-1FE1-818A-062C-64CB36799FD3}"/>
                </a:ext>
              </a:extLst>
            </p:cNvPr>
            <p:cNvCxnSpPr/>
            <p:nvPr/>
          </p:nvCxnSpPr>
          <p:spPr>
            <a:xfrm>
              <a:off x="4777975" y="3508850"/>
              <a:ext cx="1839600" cy="448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8" name="Google Shape;314;p30">
              <a:extLst>
                <a:ext uri="{FF2B5EF4-FFF2-40B4-BE49-F238E27FC236}">
                  <a16:creationId xmlns:a16="http://schemas.microsoft.com/office/drawing/2014/main" id="{4A6ABC33-D97F-4A92-CF28-AB1AEB0DB4C9}"/>
                </a:ext>
              </a:extLst>
            </p:cNvPr>
            <p:cNvSpPr txBox="1"/>
            <p:nvPr/>
          </p:nvSpPr>
          <p:spPr>
            <a:xfrm>
              <a:off x="5045550" y="4114450"/>
              <a:ext cx="2811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chemeClr val="dk2"/>
                  </a:solidFill>
                </a:rPr>
                <a:t>8</a:t>
              </a:r>
              <a:endParaRPr sz="100" dirty="0">
                <a:solidFill>
                  <a:schemeClr val="dk2"/>
                </a:solidFill>
              </a:endParaRPr>
            </a:p>
          </p:txBody>
        </p:sp>
        <p:sp>
          <p:nvSpPr>
            <p:cNvPr id="39" name="Google Shape;315;p30">
              <a:extLst>
                <a:ext uri="{FF2B5EF4-FFF2-40B4-BE49-F238E27FC236}">
                  <a16:creationId xmlns:a16="http://schemas.microsoft.com/office/drawing/2014/main" id="{61B74F11-61F4-4D8E-AD3B-1DE986CB5539}"/>
                </a:ext>
              </a:extLst>
            </p:cNvPr>
            <p:cNvSpPr txBox="1"/>
            <p:nvPr/>
          </p:nvSpPr>
          <p:spPr>
            <a:xfrm>
              <a:off x="5649825" y="4107250"/>
              <a:ext cx="2811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chemeClr val="dk2"/>
                  </a:solidFill>
                </a:rPr>
                <a:t>8</a:t>
              </a:r>
              <a:endParaRPr sz="100" dirty="0">
                <a:solidFill>
                  <a:schemeClr val="dk2"/>
                </a:solidFill>
              </a:endParaRPr>
            </a:p>
          </p:txBody>
        </p:sp>
        <p:sp>
          <p:nvSpPr>
            <p:cNvPr id="40" name="Google Shape;316;p30">
              <a:extLst>
                <a:ext uri="{FF2B5EF4-FFF2-40B4-BE49-F238E27FC236}">
                  <a16:creationId xmlns:a16="http://schemas.microsoft.com/office/drawing/2014/main" id="{D4BF9C2E-C8C7-38CD-977F-A8406CCAE0B8}"/>
                </a:ext>
              </a:extLst>
            </p:cNvPr>
            <p:cNvSpPr txBox="1"/>
            <p:nvPr/>
          </p:nvSpPr>
          <p:spPr>
            <a:xfrm>
              <a:off x="6067075" y="4114450"/>
              <a:ext cx="6018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SzPts val="935"/>
                <a:buNone/>
              </a:pPr>
              <a:r>
                <a:rPr lang="en" sz="780">
                  <a:solidFill>
                    <a:schemeClr val="dk2"/>
                  </a:solidFill>
                </a:rPr>
                <a:t>Variable</a:t>
              </a:r>
              <a:endParaRPr sz="185" dirty="0">
                <a:solidFill>
                  <a:schemeClr val="dk2"/>
                </a:solidFill>
              </a:endParaRPr>
            </a:p>
          </p:txBody>
        </p:sp>
        <p:sp>
          <p:nvSpPr>
            <p:cNvPr id="41" name="Google Shape;317;p30">
              <a:extLst>
                <a:ext uri="{FF2B5EF4-FFF2-40B4-BE49-F238E27FC236}">
                  <a16:creationId xmlns:a16="http://schemas.microsoft.com/office/drawing/2014/main" id="{AF63C0C4-8A76-E98E-B87A-5371376FFA20}"/>
                </a:ext>
              </a:extLst>
            </p:cNvPr>
            <p:cNvSpPr/>
            <p:nvPr/>
          </p:nvSpPr>
          <p:spPr>
            <a:xfrm>
              <a:off x="4845175" y="43813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 dirty="0"/>
                <a:t>Length</a:t>
              </a:r>
              <a:endParaRPr sz="200" dirty="0"/>
            </a:p>
          </p:txBody>
        </p:sp>
        <p:sp>
          <p:nvSpPr>
            <p:cNvPr id="42" name="Google Shape;318;p30">
              <a:extLst>
                <a:ext uri="{FF2B5EF4-FFF2-40B4-BE49-F238E27FC236}">
                  <a16:creationId xmlns:a16="http://schemas.microsoft.com/office/drawing/2014/main" id="{0668A8A6-EB0B-6124-41B5-13AF2E2849B5}"/>
                </a:ext>
              </a:extLst>
            </p:cNvPr>
            <p:cNvSpPr txBox="1"/>
            <p:nvPr/>
          </p:nvSpPr>
          <p:spPr>
            <a:xfrm>
              <a:off x="5045550" y="4495450"/>
              <a:ext cx="2811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rm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chemeClr val="dk2"/>
                  </a:solidFill>
                </a:rPr>
                <a:t>8</a:t>
              </a:r>
              <a:endParaRPr sz="100" dirty="0">
                <a:solidFill>
                  <a:schemeClr val="dk2"/>
                </a:solidFill>
              </a:endParaRPr>
            </a:p>
          </p:txBody>
        </p:sp>
        <p:sp>
          <p:nvSpPr>
            <p:cNvPr id="43" name="Google Shape;319;p30">
              <a:extLst>
                <a:ext uri="{FF2B5EF4-FFF2-40B4-BE49-F238E27FC236}">
                  <a16:creationId xmlns:a16="http://schemas.microsoft.com/office/drawing/2014/main" id="{88D252BE-40A1-BD3E-01D7-C874BD687B7A}"/>
                </a:ext>
              </a:extLst>
            </p:cNvPr>
            <p:cNvSpPr/>
            <p:nvPr/>
          </p:nvSpPr>
          <p:spPr>
            <a:xfrm>
              <a:off x="5456125" y="4381375"/>
              <a:ext cx="601800" cy="192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Payload</a:t>
              </a:r>
              <a:endParaRPr sz="200" dirty="0"/>
            </a:p>
          </p:txBody>
        </p:sp>
        <p:sp>
          <p:nvSpPr>
            <p:cNvPr id="44" name="Google Shape;320;p30">
              <a:extLst>
                <a:ext uri="{FF2B5EF4-FFF2-40B4-BE49-F238E27FC236}">
                  <a16:creationId xmlns:a16="http://schemas.microsoft.com/office/drawing/2014/main" id="{7001E999-9CE0-59DD-7BA6-55EF54DFBA2E}"/>
                </a:ext>
              </a:extLst>
            </p:cNvPr>
            <p:cNvSpPr txBox="1"/>
            <p:nvPr/>
          </p:nvSpPr>
          <p:spPr>
            <a:xfrm>
              <a:off x="5437575" y="4495450"/>
              <a:ext cx="553200" cy="29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SzPts val="935"/>
                <a:buNone/>
              </a:pPr>
              <a:r>
                <a:rPr lang="en" sz="780">
                  <a:solidFill>
                    <a:schemeClr val="dk2"/>
                  </a:solidFill>
                </a:rPr>
                <a:t>Variable</a:t>
              </a:r>
              <a:endParaRPr sz="185" dirty="0">
                <a:solidFill>
                  <a:schemeClr val="dk2"/>
                </a:solidFill>
              </a:endParaRPr>
            </a:p>
          </p:txBody>
        </p:sp>
        <p:sp>
          <p:nvSpPr>
            <p:cNvPr id="45" name="Google Shape;321;p30">
              <a:extLst>
                <a:ext uri="{FF2B5EF4-FFF2-40B4-BE49-F238E27FC236}">
                  <a16:creationId xmlns:a16="http://schemas.microsoft.com/office/drawing/2014/main" id="{B4411A91-CDA9-530F-1F9E-12DF585596B1}"/>
                </a:ext>
              </a:extLst>
            </p:cNvPr>
            <p:cNvSpPr txBox="1"/>
            <p:nvPr/>
          </p:nvSpPr>
          <p:spPr>
            <a:xfrm>
              <a:off x="4521275" y="4326475"/>
              <a:ext cx="394800" cy="24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2"/>
                  </a:solidFill>
                </a:rPr>
                <a:t>DL:</a:t>
              </a:r>
              <a:endParaRPr sz="600" dirty="0">
                <a:solidFill>
                  <a:schemeClr val="dk2"/>
                </a:solidFill>
              </a:endParaRPr>
            </a:p>
          </p:txBody>
        </p:sp>
        <p:sp>
          <p:nvSpPr>
            <p:cNvPr id="46" name="Google Shape;322;p30">
              <a:extLst>
                <a:ext uri="{FF2B5EF4-FFF2-40B4-BE49-F238E27FC236}">
                  <a16:creationId xmlns:a16="http://schemas.microsoft.com/office/drawing/2014/main" id="{1AC633A3-8EE0-FF7D-EA33-ED747E9C7E20}"/>
                </a:ext>
              </a:extLst>
            </p:cNvPr>
            <p:cNvSpPr txBox="1"/>
            <p:nvPr/>
          </p:nvSpPr>
          <p:spPr>
            <a:xfrm>
              <a:off x="4521275" y="3972925"/>
              <a:ext cx="394800" cy="24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 dirty="0">
                  <a:solidFill>
                    <a:schemeClr val="dk2"/>
                  </a:solidFill>
                </a:rPr>
                <a:t>UL:</a:t>
              </a:r>
              <a:endParaRPr sz="600" dirty="0">
                <a:solidFill>
                  <a:schemeClr val="dk2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699" y="578407"/>
            <a:ext cx="10361084" cy="1065213"/>
          </a:xfrm>
        </p:spPr>
        <p:txBody>
          <a:bodyPr/>
          <a:lstStyle/>
          <a:p>
            <a:r>
              <a:rPr lang="en-GB" dirty="0"/>
              <a:t>WUR EBCS frame format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9136" y="1396170"/>
            <a:ext cx="10361084" cy="4113213"/>
          </a:xfrm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</a:rPr>
              <a:t>We propose to extend this WUR data frame to perform multicast for AMP STA.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</a:rPr>
              <a:t>Higher 3 octets of EBCS address are fixed ([01-0F-AC]). WUR EBCS frames only use the lower 3 octets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</a:rPr>
              <a:t>ID field (tied to the 3 octets that represent the EBCS stream) - first 12 bits of EBCS traffic stream identifier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</a:rPr>
              <a:t>Type Dependent Control - remaining 12 bits of EBCS traffic stream identifier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Kamran Nishat (HaiLa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92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7E0E30DC-E3D8-463D-8AEB-0D2E2B28A760}" vid="{4E55A898-9E20-4929-B2E8-D67CC8E102D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2584</TotalTime>
  <Words>860</Words>
  <Application>Microsoft Office PowerPoint</Application>
  <PresentationFormat>Widescreen</PresentationFormat>
  <Paragraphs>156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Unicode MS</vt:lpstr>
      <vt:lpstr>Times New Roman</vt:lpstr>
      <vt:lpstr>Wingdings</vt:lpstr>
      <vt:lpstr>Office Theme</vt:lpstr>
      <vt:lpstr>Document</vt:lpstr>
      <vt:lpstr>Leveraging EBCS and WUR to design MAC for 802.11bp</vt:lpstr>
      <vt:lpstr>Abstract</vt:lpstr>
      <vt:lpstr>Background</vt:lpstr>
      <vt:lpstr>Advantages of WUR (802.11ba)  for AMP</vt:lpstr>
      <vt:lpstr>Advantages of EBCS(802.11bc)  for AMP</vt:lpstr>
      <vt:lpstr>Combining  of EBCS and WUR  for AMP</vt:lpstr>
      <vt:lpstr>WUR frame format [5]</vt:lpstr>
      <vt:lpstr>WUR data frame format</vt:lpstr>
      <vt:lpstr>WUR EBCS frame format</vt:lpstr>
      <vt:lpstr> Conclusions 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Vytas Kezys</dc:creator>
  <cp:keywords/>
  <cp:lastModifiedBy>Nelson Costa</cp:lastModifiedBy>
  <cp:revision>22</cp:revision>
  <cp:lastPrinted>1601-01-01T00:00:00Z</cp:lastPrinted>
  <dcterms:created xsi:type="dcterms:W3CDTF">2024-07-12T14:31:05Z</dcterms:created>
  <dcterms:modified xsi:type="dcterms:W3CDTF">2025-01-14T20:21:56Z</dcterms:modified>
  <cp:category>Name, Affiliation</cp:category>
</cp:coreProperties>
</file>