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2" r:id="rId4"/>
    <p:sldId id="263" r:id="rId5"/>
    <p:sldId id="265" r:id="rId6"/>
    <p:sldId id="268" r:id="rId7"/>
    <p:sldId id="267" r:id="rId8"/>
    <p:sldId id="264"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8FD41E-43E0-A943-81FC-8F36C8BD13C3}" v="12" dt="2025-01-08T07:22:48.9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94660"/>
  </p:normalViewPr>
  <p:slideViewPr>
    <p:cSldViewPr>
      <p:cViewPr varScale="1">
        <p:scale>
          <a:sx n="127" d="100"/>
          <a:sy n="127" d="100"/>
        </p:scale>
        <p:origin x="256"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802.11-25/0012r0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Amichai Sanderovich, Wiliot</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802.11-25/0012r0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Amichai Sanderovich, Wiliot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802.11-25/0012r0</a:t>
            </a:r>
          </a:p>
        </p:txBody>
      </p:sp>
      <p:sp>
        <p:nvSpPr>
          <p:cNvPr id="5" name="Rectangle 3"/>
          <p:cNvSpPr>
            <a:spLocks noGrp="1" noChangeArrowheads="1"/>
          </p:cNvSpPr>
          <p:nvPr>
            <p:ph type="dt"/>
          </p:nvPr>
        </p:nvSpPr>
        <p:spPr>
          <a:ln/>
        </p:spPr>
        <p:txBody>
          <a:bodyPr/>
          <a:lstStyle/>
          <a:p>
            <a:r>
              <a:rPr lang="en-US"/>
              <a:t>January 2025</a:t>
            </a:r>
          </a:p>
        </p:txBody>
      </p:sp>
      <p:sp>
        <p:nvSpPr>
          <p:cNvPr id="6" name="Rectangle 6"/>
          <p:cNvSpPr>
            <a:spLocks noGrp="1" noChangeArrowheads="1"/>
          </p:cNvSpPr>
          <p:nvPr>
            <p:ph type="ftr"/>
          </p:nvPr>
        </p:nvSpPr>
        <p:spPr>
          <a:ln/>
        </p:spPr>
        <p:txBody>
          <a:bodyPr/>
          <a:lstStyle/>
          <a:p>
            <a:r>
              <a:rPr lang="en-US"/>
              <a:t>Amichai Sanderovich, Wiliot</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802.11-25/0012r0</a:t>
            </a:r>
          </a:p>
        </p:txBody>
      </p:sp>
      <p:sp>
        <p:nvSpPr>
          <p:cNvPr id="5" name="Rectangle 3"/>
          <p:cNvSpPr>
            <a:spLocks noGrp="1" noChangeArrowheads="1"/>
          </p:cNvSpPr>
          <p:nvPr>
            <p:ph type="dt"/>
          </p:nvPr>
        </p:nvSpPr>
        <p:spPr>
          <a:ln/>
        </p:spPr>
        <p:txBody>
          <a:bodyPr/>
          <a:lstStyle/>
          <a:p>
            <a:r>
              <a:rPr lang="en-US"/>
              <a:t>January 2025</a:t>
            </a:r>
          </a:p>
        </p:txBody>
      </p:sp>
      <p:sp>
        <p:nvSpPr>
          <p:cNvPr id="6" name="Rectangle 6"/>
          <p:cNvSpPr>
            <a:spLocks noGrp="1" noChangeArrowheads="1"/>
          </p:cNvSpPr>
          <p:nvPr>
            <p:ph type="ftr"/>
          </p:nvPr>
        </p:nvSpPr>
        <p:spPr>
          <a:ln/>
        </p:spPr>
        <p:txBody>
          <a:bodyPr/>
          <a:lstStyle/>
          <a:p>
            <a:r>
              <a:rPr lang="en-US"/>
              <a:t>Amichai Sanderovich, Wiliot</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802.11-25/0012r0</a:t>
            </a:r>
          </a:p>
        </p:txBody>
      </p:sp>
      <p:sp>
        <p:nvSpPr>
          <p:cNvPr id="5" name="Rectangle 3"/>
          <p:cNvSpPr>
            <a:spLocks noGrp="1" noChangeArrowheads="1"/>
          </p:cNvSpPr>
          <p:nvPr>
            <p:ph type="dt"/>
          </p:nvPr>
        </p:nvSpPr>
        <p:spPr>
          <a:ln/>
        </p:spPr>
        <p:txBody>
          <a:bodyPr/>
          <a:lstStyle/>
          <a:p>
            <a:r>
              <a:rPr lang="en-US"/>
              <a:t>January 2025</a:t>
            </a:r>
          </a:p>
        </p:txBody>
      </p:sp>
      <p:sp>
        <p:nvSpPr>
          <p:cNvPr id="6" name="Rectangle 6"/>
          <p:cNvSpPr>
            <a:spLocks noGrp="1" noChangeArrowheads="1"/>
          </p:cNvSpPr>
          <p:nvPr>
            <p:ph type="ftr"/>
          </p:nvPr>
        </p:nvSpPr>
        <p:spPr>
          <a:ln/>
        </p:spPr>
        <p:txBody>
          <a:bodyPr/>
          <a:lstStyle/>
          <a:p>
            <a:r>
              <a:rPr lang="en-US"/>
              <a:t>Amichai Sanderovich, Wiliot</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802.11-25/0012r0</a:t>
            </a:r>
          </a:p>
        </p:txBody>
      </p:sp>
      <p:sp>
        <p:nvSpPr>
          <p:cNvPr id="5" name="Rectangle 3"/>
          <p:cNvSpPr>
            <a:spLocks noGrp="1" noChangeArrowheads="1"/>
          </p:cNvSpPr>
          <p:nvPr>
            <p:ph type="dt"/>
          </p:nvPr>
        </p:nvSpPr>
        <p:spPr>
          <a:ln/>
        </p:spPr>
        <p:txBody>
          <a:bodyPr/>
          <a:lstStyle/>
          <a:p>
            <a:r>
              <a:rPr lang="en-US"/>
              <a:t>January 2025</a:t>
            </a:r>
          </a:p>
        </p:txBody>
      </p:sp>
      <p:sp>
        <p:nvSpPr>
          <p:cNvPr id="6" name="Rectangle 6"/>
          <p:cNvSpPr>
            <a:spLocks noGrp="1" noChangeArrowheads="1"/>
          </p:cNvSpPr>
          <p:nvPr>
            <p:ph type="ftr"/>
          </p:nvPr>
        </p:nvSpPr>
        <p:spPr>
          <a:ln/>
        </p:spPr>
        <p:txBody>
          <a:bodyPr/>
          <a:lstStyle/>
          <a:p>
            <a:r>
              <a:rPr lang="en-US"/>
              <a:t>Amichai Sanderovich, Wiliot</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802.11-25/0012r0</a:t>
            </a:r>
          </a:p>
        </p:txBody>
      </p:sp>
      <p:sp>
        <p:nvSpPr>
          <p:cNvPr id="5" name="Rectangle 3"/>
          <p:cNvSpPr>
            <a:spLocks noGrp="1" noChangeArrowheads="1"/>
          </p:cNvSpPr>
          <p:nvPr>
            <p:ph type="dt"/>
          </p:nvPr>
        </p:nvSpPr>
        <p:spPr>
          <a:ln/>
        </p:spPr>
        <p:txBody>
          <a:bodyPr/>
          <a:lstStyle/>
          <a:p>
            <a:r>
              <a:rPr lang="en-US"/>
              <a:t>January 2025</a:t>
            </a:r>
          </a:p>
        </p:txBody>
      </p:sp>
      <p:sp>
        <p:nvSpPr>
          <p:cNvPr id="6" name="Rectangle 6"/>
          <p:cNvSpPr>
            <a:spLocks noGrp="1" noChangeArrowheads="1"/>
          </p:cNvSpPr>
          <p:nvPr>
            <p:ph type="ftr"/>
          </p:nvPr>
        </p:nvSpPr>
        <p:spPr>
          <a:ln/>
        </p:spPr>
        <p:txBody>
          <a:bodyPr/>
          <a:lstStyle/>
          <a:p>
            <a:r>
              <a:rPr lang="en-US"/>
              <a:t>Amichai Sanderovich, Wiliot</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Amichai Sanderovich, Wiliot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Amichai Sanderovich, Wiliot</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Amichai Sanderovich, Wiliot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2025</a:t>
            </a:r>
            <a:endParaRPr lang="en-GB"/>
          </a:p>
        </p:txBody>
      </p:sp>
      <p:sp>
        <p:nvSpPr>
          <p:cNvPr id="6" name="Footer Placeholder 5"/>
          <p:cNvSpPr>
            <a:spLocks noGrp="1"/>
          </p:cNvSpPr>
          <p:nvPr>
            <p:ph type="ftr" idx="11"/>
          </p:nvPr>
        </p:nvSpPr>
        <p:spPr/>
        <p:txBody>
          <a:bodyPr/>
          <a:lstStyle>
            <a:lvl1pPr>
              <a:defRPr/>
            </a:lvl1pPr>
          </a:lstStyle>
          <a:p>
            <a:r>
              <a:rPr lang="en-GB"/>
              <a:t>Amichai Sanderovich, Wiliot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Amichai Sanderovich, Wiliot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2025</a:t>
            </a:r>
            <a:endParaRPr lang="en-GB"/>
          </a:p>
        </p:txBody>
      </p:sp>
      <p:sp>
        <p:nvSpPr>
          <p:cNvPr id="4" name="Footer Placeholder 3"/>
          <p:cNvSpPr>
            <a:spLocks noGrp="1"/>
          </p:cNvSpPr>
          <p:nvPr>
            <p:ph type="ftr" idx="11"/>
          </p:nvPr>
        </p:nvSpPr>
        <p:spPr/>
        <p:txBody>
          <a:bodyPr/>
          <a:lstStyle>
            <a:lvl1pPr>
              <a:defRPr/>
            </a:lvl1pPr>
          </a:lstStyle>
          <a:p>
            <a:r>
              <a:rPr lang="en-GB"/>
              <a:t>Amichai Sanderovich, Wiliot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2025</a:t>
            </a:r>
            <a:endParaRPr lang="en-GB"/>
          </a:p>
        </p:txBody>
      </p:sp>
      <p:sp>
        <p:nvSpPr>
          <p:cNvPr id="3" name="Footer Placeholder 2"/>
          <p:cNvSpPr>
            <a:spLocks noGrp="1"/>
          </p:cNvSpPr>
          <p:nvPr>
            <p:ph type="ftr" idx="11"/>
          </p:nvPr>
        </p:nvSpPr>
        <p:spPr/>
        <p:txBody>
          <a:bodyPr/>
          <a:lstStyle>
            <a:lvl1pPr>
              <a:defRPr/>
            </a:lvl1pPr>
          </a:lstStyle>
          <a:p>
            <a:r>
              <a:rPr lang="en-GB"/>
              <a:t>Amichai Sanderovich, Wiliot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Amichai Sanderovich, Wiliot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Amichai Sanderovich, Wiliot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Amichai Sanderovich, Wiliot</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802.11-25/0012r0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4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WPT Waveform Comparison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2025-01-13</a:t>
            </a:r>
          </a:p>
        </p:txBody>
      </p:sp>
      <p:sp>
        <p:nvSpPr>
          <p:cNvPr id="6" name="Date Placeholder 3"/>
          <p:cNvSpPr>
            <a:spLocks noGrp="1"/>
          </p:cNvSpPr>
          <p:nvPr>
            <p:ph type="dt" idx="10"/>
          </p:nvPr>
        </p:nvSpPr>
        <p:spPr/>
        <p:txBody>
          <a:bodyPr/>
          <a:lstStyle/>
          <a:p>
            <a:r>
              <a:rPr lang="en-US"/>
              <a:t>January 2025</a:t>
            </a:r>
            <a:endParaRPr lang="en-GB" dirty="0"/>
          </a:p>
        </p:txBody>
      </p:sp>
      <p:sp>
        <p:nvSpPr>
          <p:cNvPr id="7" name="Footer Placeholder 4"/>
          <p:cNvSpPr>
            <a:spLocks noGrp="1"/>
          </p:cNvSpPr>
          <p:nvPr>
            <p:ph type="ftr" idx="11"/>
          </p:nvPr>
        </p:nvSpPr>
        <p:spPr/>
        <p:txBody>
          <a:bodyPr/>
          <a:lstStyle/>
          <a:p>
            <a:r>
              <a:rPr lang="en-GB"/>
              <a:t>Amichai Sanderovich, Wiliot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 name="Object 3">
            <a:extLst>
              <a:ext uri="{FF2B5EF4-FFF2-40B4-BE49-F238E27FC236}">
                <a16:creationId xmlns:a16="http://schemas.microsoft.com/office/drawing/2014/main" id="{0560BF9A-4176-B0A8-BC96-74E59865F207}"/>
              </a:ext>
            </a:extLst>
          </p:cNvPr>
          <p:cNvGraphicFramePr>
            <a:graphicFrameLocks noChangeAspect="1"/>
          </p:cNvGraphicFramePr>
          <p:nvPr>
            <p:extLst>
              <p:ext uri="{D42A27DB-BD31-4B8C-83A1-F6EECF244321}">
                <p14:modId xmlns:p14="http://schemas.microsoft.com/office/powerpoint/2010/main" val="3697918106"/>
              </p:ext>
            </p:extLst>
          </p:nvPr>
        </p:nvGraphicFramePr>
        <p:xfrm>
          <a:off x="993775" y="2300288"/>
          <a:ext cx="10272713" cy="2717800"/>
        </p:xfrm>
        <a:graphic>
          <a:graphicData uri="http://schemas.openxmlformats.org/presentationml/2006/ole">
            <mc:AlternateContent xmlns:mc="http://schemas.openxmlformats.org/markup-compatibility/2006">
              <mc:Choice xmlns:v="urn:schemas-microsoft-com:vml" Requires="v">
                <p:oleObj name="Document" r:id="rId3" imgW="10439400" imgH="2781300" progId="Word.Document.8">
                  <p:embed/>
                </p:oleObj>
              </mc:Choice>
              <mc:Fallback>
                <p:oleObj name="Document" r:id="rId3" imgW="10439400" imgH="2781300" progId="Word.Document.8">
                  <p:embed/>
                  <p:pic>
                    <p:nvPicPr>
                      <p:cNvPr id="3" name="Object 3">
                        <a:extLst>
                          <a:ext uri="{FF2B5EF4-FFF2-40B4-BE49-F238E27FC236}">
                            <a16:creationId xmlns:a16="http://schemas.microsoft.com/office/drawing/2014/main" id="{0560BF9A-4176-B0A8-BC96-74E59865F207}"/>
                          </a:ext>
                        </a:extLst>
                      </p:cNvPr>
                      <p:cNvPicPr>
                        <a:picLocks noChangeAspect="1" noChangeArrowheads="1"/>
                      </p:cNvPicPr>
                      <p:nvPr/>
                    </p:nvPicPr>
                    <p:blipFill>
                      <a:blip r:embed="rId4"/>
                      <a:srcRect/>
                      <a:stretch>
                        <a:fillRect/>
                      </a:stretch>
                    </p:blipFill>
                    <p:spPr bwMode="auto">
                      <a:xfrm>
                        <a:off x="993775" y="2300288"/>
                        <a:ext cx="10272713" cy="271780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Times New Roman" pitchFamily="16" charset="0"/>
              <a:buChar char="•"/>
            </a:pPr>
            <a:r>
              <a:rPr lang="en-GB" dirty="0"/>
              <a:t>In previous contributions [1], a WPT (Wireless Power Transfer) comparison was made between OFDM and single carrier waveforms for the sake of getting the best RF harvesting efficiency for a given output EIRP.</a:t>
            </a:r>
          </a:p>
          <a:p>
            <a:pPr>
              <a:buFont typeface="Times New Roman" pitchFamily="16" charset="0"/>
              <a:buChar char="•"/>
            </a:pPr>
            <a:r>
              <a:rPr lang="en-GB" dirty="0"/>
              <a:t>In this contribution we add to [1] with an analysis of implemented harvester and also with a PPM (Pulse Position Modulation) waveform.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Amichai Sanderovich, Wiliot</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400" y="469900"/>
            <a:ext cx="11089232" cy="1065213"/>
          </a:xfrm>
        </p:spPr>
        <p:txBody>
          <a:bodyPr/>
          <a:lstStyle/>
          <a:p>
            <a:r>
              <a:rPr lang="en-GB" dirty="0"/>
              <a:t>WPT Considerations In Terms of RF Harvesting Efficiency</a:t>
            </a:r>
          </a:p>
        </p:txBody>
      </p:sp>
      <p:sp>
        <p:nvSpPr>
          <p:cNvPr id="9218" name="Rectangle 2"/>
          <p:cNvSpPr>
            <a:spLocks noGrp="1" noChangeArrowheads="1"/>
          </p:cNvSpPr>
          <p:nvPr>
            <p:ph idx="1"/>
          </p:nvPr>
        </p:nvSpPr>
        <p:spPr>
          <a:xfrm>
            <a:off x="362776" y="1433513"/>
            <a:ext cx="11754479" cy="4113213"/>
          </a:xfrm>
          <a:ln/>
        </p:spPr>
        <p:txBody>
          <a:bodyPr/>
          <a:lstStyle/>
          <a:p>
            <a:pPr>
              <a:buFont typeface="Times New Roman" pitchFamily="16" charset="0"/>
              <a:buChar char="•"/>
            </a:pPr>
            <a:r>
              <a:rPr lang="en-GB" dirty="0"/>
              <a:t>Other important considerations that were </a:t>
            </a:r>
            <a:r>
              <a:rPr lang="en-GB" i="1" dirty="0"/>
              <a:t>not </a:t>
            </a:r>
            <a:r>
              <a:rPr lang="en-GB" dirty="0"/>
              <a:t>covered in this contribution:</a:t>
            </a:r>
          </a:p>
          <a:p>
            <a:pPr marL="457200" indent="-457200">
              <a:buFont typeface="+mj-lt"/>
              <a:buAutoNum type="arabicPeriod"/>
            </a:pPr>
            <a:r>
              <a:rPr lang="en-GB" dirty="0"/>
              <a:t>Impact of regulations on EIRP and duty cycle in S1G and 2.4 ISM bands</a:t>
            </a:r>
          </a:p>
          <a:p>
            <a:pPr marL="857250" lvl="1" indent="-457200">
              <a:buFont typeface="Arial" panose="020B0604020202020204" pitchFamily="34" charset="0"/>
              <a:buChar char="•"/>
            </a:pPr>
            <a:r>
              <a:rPr lang="en-GB" dirty="0"/>
              <a:t>There are multiple regulatory limitations depending on geographic location that change the preferences, range, channels, etc. of the possible WPT waveforms 802.11bp should consider.</a:t>
            </a:r>
          </a:p>
          <a:p>
            <a:pPr marL="457200" indent="-457200">
              <a:buFont typeface="+mj-lt"/>
              <a:buAutoNum type="arabicPeriod"/>
            </a:pPr>
            <a:r>
              <a:rPr lang="en-GB" dirty="0"/>
              <a:t>Impact of transmitter efficiency</a:t>
            </a:r>
          </a:p>
          <a:p>
            <a:pPr marL="857250" lvl="1" indent="-457200">
              <a:buFont typeface="Arial" panose="020B0604020202020204" pitchFamily="34" charset="0"/>
              <a:buChar char="•"/>
            </a:pPr>
            <a:r>
              <a:rPr lang="en-GB" dirty="0"/>
              <a:t>Since all the system energy is eventually coming out of the WPT transmitter, it is of importance that it can operate in an efficient way so to save electricity bill or battery life.</a:t>
            </a:r>
          </a:p>
          <a:p>
            <a:pPr marL="457200" indent="-457200">
              <a:buFont typeface="+mj-lt"/>
              <a:buAutoNum type="arabicPeriod"/>
            </a:pPr>
            <a:r>
              <a:rPr lang="en-GB" dirty="0"/>
              <a:t>Impact of transmitter implementation complexity (incl. thermal issues)</a:t>
            </a:r>
          </a:p>
          <a:p>
            <a:pPr marL="857250" lvl="1" indent="-457200">
              <a:buFont typeface="Arial" panose="020B0604020202020204" pitchFamily="34" charset="0"/>
              <a:buChar char="•"/>
            </a:pPr>
            <a:r>
              <a:rPr lang="en-GB" dirty="0"/>
              <a:t>There are TX power levels that require higher complexity transmitters compared to lower levels. For example, transmitter with 30dBm transmit power is much more complex compared to one with 10dBm.</a:t>
            </a:r>
          </a:p>
          <a:p>
            <a:pPr marL="457200" indent="-457200">
              <a:buFont typeface="+mj-lt"/>
              <a:buAutoNum type="arabicPeriod"/>
            </a:pPr>
            <a:r>
              <a:rPr lang="en-GB" dirty="0"/>
              <a:t>Impact of interference to communication in nearby or same band</a:t>
            </a:r>
          </a:p>
          <a:p>
            <a:pPr marL="857250" lvl="1" indent="-457200">
              <a:buFont typeface="Arial" panose="020B0604020202020204" pitchFamily="34" charset="0"/>
              <a:buChar char="•"/>
            </a:pPr>
            <a:r>
              <a:rPr lang="en-GB" dirty="0"/>
              <a:t>There may be waveforms that are more prone to cause interference to neighbouring channels/bands or within the same channel.</a:t>
            </a:r>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Amichai Sanderovich, Wiliot</a:t>
            </a:r>
            <a:endParaRPr lang="en-GB" dirty="0"/>
          </a:p>
        </p:txBody>
      </p:sp>
      <p:sp>
        <p:nvSpPr>
          <p:cNvPr id="4" name="Date Placeholder 3"/>
          <p:cNvSpPr>
            <a:spLocks noGrp="1"/>
          </p:cNvSpPr>
          <p:nvPr>
            <p:ph type="dt" idx="15"/>
          </p:nvPr>
        </p:nvSpPr>
        <p:spPr/>
        <p:txBody>
          <a:bodyPr/>
          <a:lstStyle/>
          <a:p>
            <a:r>
              <a:rPr lang="en-US"/>
              <a:t>January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538637"/>
            <a:ext cx="10361084" cy="1065213"/>
          </a:xfrm>
        </p:spPr>
        <p:txBody>
          <a:bodyPr/>
          <a:lstStyle/>
          <a:p>
            <a:r>
              <a:rPr lang="en-GB" dirty="0"/>
              <a:t>RF Harvesting Efficiency</a:t>
            </a:r>
          </a:p>
        </p:txBody>
      </p:sp>
      <p:sp>
        <p:nvSpPr>
          <p:cNvPr id="3" name="Content Placeholder 2"/>
          <p:cNvSpPr>
            <a:spLocks noGrp="1"/>
          </p:cNvSpPr>
          <p:nvPr>
            <p:ph idx="1"/>
          </p:nvPr>
        </p:nvSpPr>
        <p:spPr>
          <a:xfrm>
            <a:off x="612776" y="1372393"/>
            <a:ext cx="10361084" cy="4113213"/>
          </a:xfrm>
        </p:spPr>
        <p:txBody>
          <a:bodyPr/>
          <a:lstStyle/>
          <a:p>
            <a:pPr>
              <a:buFont typeface="Arial" panose="020B0604020202020204" pitchFamily="34" charset="0"/>
              <a:buChar char="•"/>
            </a:pPr>
            <a:r>
              <a:rPr lang="en-GB" dirty="0"/>
              <a:t>Most RF harvesters are optimized to certain input power level. As the input power level is different </a:t>
            </a:r>
            <a:r>
              <a:rPr lang="en-GB" dirty="0">
                <a:sym typeface="Wingdings" pitchFamily="2" charset="2"/>
              </a:rPr>
              <a:t> the resulting efficiency will be reduced </a:t>
            </a:r>
            <a:r>
              <a:rPr lang="en-GB" dirty="0"/>
              <a:t> </a:t>
            </a:r>
          </a:p>
          <a:p>
            <a:pPr>
              <a:buFont typeface="Arial" panose="020B0604020202020204" pitchFamily="34" charset="0"/>
              <a:buChar char="•"/>
            </a:pPr>
            <a:r>
              <a:rPr lang="en-GB" dirty="0"/>
              <a:t>For example, a harvester optimized for energy </a:t>
            </a:r>
            <a:br>
              <a:rPr lang="en-GB" dirty="0"/>
            </a:br>
            <a:r>
              <a:rPr lang="en-GB" dirty="0"/>
              <a:t>collection efficiency over some arbitrary </a:t>
            </a:r>
            <a:br>
              <a:rPr lang="en-GB" dirty="0"/>
            </a:br>
            <a:r>
              <a:rPr lang="en-GB" dirty="0"/>
              <a:t>input power can look like this:</a:t>
            </a:r>
          </a:p>
          <a:p>
            <a:pPr>
              <a:buFont typeface="Arial" panose="020B0604020202020204" pitchFamily="34" charset="0"/>
              <a:buChar char="•"/>
            </a:pPr>
            <a:r>
              <a:rPr lang="en-GB" dirty="0"/>
              <a:t>Notice that even though efficiency is not monotonic in </a:t>
            </a:r>
            <a:br>
              <a:rPr lang="en-GB" dirty="0"/>
            </a:br>
            <a:r>
              <a:rPr lang="en-GB" dirty="0"/>
              <a:t>Pin, the collected power is still monotonic</a:t>
            </a:r>
          </a:p>
          <a:p>
            <a:pPr>
              <a:buFont typeface="Arial" panose="020B0604020202020204" pitchFamily="34" charset="0"/>
              <a:buChar char="•"/>
            </a:pPr>
            <a:r>
              <a:rPr lang="en-GB" dirty="0"/>
              <a:t>Trade-off: optimizing for long range (sensitivity) </a:t>
            </a:r>
            <a:r>
              <a:rPr lang="en-GB" dirty="0">
                <a:sym typeface="Wingdings" pitchFamily="2" charset="2"/>
              </a:rPr>
              <a:t> </a:t>
            </a:r>
            <a:br>
              <a:rPr lang="en-GB" dirty="0">
                <a:sym typeface="Wingdings" pitchFamily="2" charset="2"/>
              </a:rPr>
            </a:br>
            <a:r>
              <a:rPr lang="en-GB" dirty="0">
                <a:sym typeface="Wingdings" pitchFamily="2" charset="2"/>
              </a:rPr>
              <a:t>the shorter range is slower relative to the power increase</a:t>
            </a:r>
          </a:p>
          <a:p>
            <a:pPr>
              <a:buFont typeface="Arial" panose="020B0604020202020204" pitchFamily="34" charset="0"/>
              <a:buChar char="•"/>
            </a:pPr>
            <a:r>
              <a:rPr lang="en-GB" dirty="0">
                <a:sym typeface="Wingdings" pitchFamily="2" charset="2"/>
              </a:rPr>
              <a:t>Design consideration: optimizing for maximum harvested and </a:t>
            </a:r>
            <a:br>
              <a:rPr lang="en-GB" dirty="0">
                <a:sym typeface="Wingdings" pitchFamily="2" charset="2"/>
              </a:rPr>
            </a:br>
            <a:r>
              <a:rPr lang="en-GB" dirty="0">
                <a:sym typeface="Wingdings" pitchFamily="2" charset="2"/>
              </a:rPr>
              <a:t>stored energy vs. maximum output power [most academic reports] </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dirty="0"/>
              <a:t>Amichai </a:t>
            </a:r>
            <a:r>
              <a:rPr lang="en-GB" dirty="0" err="1"/>
              <a:t>Sanderovich</a:t>
            </a:r>
            <a:r>
              <a:rPr lang="en-GB" dirty="0"/>
              <a:t>, </a:t>
            </a:r>
            <a:r>
              <a:rPr lang="en-GB" dirty="0" err="1"/>
              <a:t>Wiliot</a:t>
            </a:r>
            <a:endParaRPr lang="en-GB" dirty="0"/>
          </a:p>
        </p:txBody>
      </p:sp>
      <p:sp>
        <p:nvSpPr>
          <p:cNvPr id="4" name="Date Placeholder 3"/>
          <p:cNvSpPr>
            <a:spLocks noGrp="1"/>
          </p:cNvSpPr>
          <p:nvPr>
            <p:ph type="dt" idx="15"/>
          </p:nvPr>
        </p:nvSpPr>
        <p:spPr/>
        <p:txBody>
          <a:bodyPr/>
          <a:lstStyle/>
          <a:p>
            <a:r>
              <a:rPr lang="en-US"/>
              <a:t>January 2025</a:t>
            </a:r>
            <a:endParaRPr lang="en-GB"/>
          </a:p>
        </p:txBody>
      </p:sp>
      <p:pic>
        <p:nvPicPr>
          <p:cNvPr id="8" name="Picture 7">
            <a:extLst>
              <a:ext uri="{FF2B5EF4-FFF2-40B4-BE49-F238E27FC236}">
                <a16:creationId xmlns:a16="http://schemas.microsoft.com/office/drawing/2014/main" id="{FD14ECE3-7B2A-749F-AEBF-84A8726E8976}"/>
              </a:ext>
            </a:extLst>
          </p:cNvPr>
          <p:cNvPicPr>
            <a:picLocks noChangeAspect="1"/>
          </p:cNvPicPr>
          <p:nvPr/>
        </p:nvPicPr>
        <p:blipFill>
          <a:blip r:embed="rId3"/>
          <a:stretch>
            <a:fillRect/>
          </a:stretch>
        </p:blipFill>
        <p:spPr>
          <a:xfrm>
            <a:off x="8112224" y="1988839"/>
            <a:ext cx="3991509" cy="2880320"/>
          </a:xfrm>
          <a:prstGeom prst="rect">
            <a:avLst/>
          </a:prstGeom>
        </p:spPr>
      </p:pic>
      <p:pic>
        <p:nvPicPr>
          <p:cNvPr id="9" name="Picture 8">
            <a:extLst>
              <a:ext uri="{FF2B5EF4-FFF2-40B4-BE49-F238E27FC236}">
                <a16:creationId xmlns:a16="http://schemas.microsoft.com/office/drawing/2014/main" id="{C9E294B5-5B65-C9BC-643E-57C6D902EAAF}"/>
              </a:ext>
            </a:extLst>
          </p:cNvPr>
          <p:cNvPicPr>
            <a:picLocks noChangeAspect="1"/>
          </p:cNvPicPr>
          <p:nvPr/>
        </p:nvPicPr>
        <p:blipFill>
          <a:blip r:embed="rId4"/>
          <a:stretch>
            <a:fillRect/>
          </a:stretch>
        </p:blipFill>
        <p:spPr>
          <a:xfrm>
            <a:off x="9716185" y="4818948"/>
            <a:ext cx="2222715" cy="1648774"/>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1AF9681-FA9C-3F17-105B-DA8CB7B7FB62}"/>
              </a:ext>
            </a:extLst>
          </p:cNvPr>
          <p:cNvPicPr>
            <a:picLocks noChangeAspect="1"/>
          </p:cNvPicPr>
          <p:nvPr/>
        </p:nvPicPr>
        <p:blipFill>
          <a:blip r:embed="rId2"/>
          <a:srcRect b="24355"/>
          <a:stretch/>
        </p:blipFill>
        <p:spPr>
          <a:xfrm>
            <a:off x="7536160" y="4530267"/>
            <a:ext cx="4523854" cy="1296144"/>
          </a:xfrm>
          <a:prstGeom prst="rect">
            <a:avLst/>
          </a:prstGeom>
        </p:spPr>
      </p:pic>
      <p:sp>
        <p:nvSpPr>
          <p:cNvPr id="2" name="Title 1">
            <a:extLst>
              <a:ext uri="{FF2B5EF4-FFF2-40B4-BE49-F238E27FC236}">
                <a16:creationId xmlns:a16="http://schemas.microsoft.com/office/drawing/2014/main" id="{6B5EF7F3-5B96-52D8-81B6-7BE1C9BF6B0A}"/>
              </a:ext>
            </a:extLst>
          </p:cNvPr>
          <p:cNvSpPr>
            <a:spLocks noGrp="1"/>
          </p:cNvSpPr>
          <p:nvPr>
            <p:ph type="title"/>
          </p:nvPr>
        </p:nvSpPr>
        <p:spPr>
          <a:xfrm>
            <a:off x="916403" y="438152"/>
            <a:ext cx="10361084" cy="1065213"/>
          </a:xfrm>
        </p:spPr>
        <p:txBody>
          <a:bodyPr/>
          <a:lstStyle/>
          <a:p>
            <a:r>
              <a:rPr lang="en-IL" dirty="0"/>
              <a:t>Considered WPT Waveform for Comparison</a:t>
            </a:r>
          </a:p>
        </p:txBody>
      </p:sp>
      <p:sp>
        <p:nvSpPr>
          <p:cNvPr id="3" name="Content Placeholder 2">
            <a:extLst>
              <a:ext uri="{FF2B5EF4-FFF2-40B4-BE49-F238E27FC236}">
                <a16:creationId xmlns:a16="http://schemas.microsoft.com/office/drawing/2014/main" id="{1D3B1DD2-7097-3613-F2C9-F87346BF5266}"/>
              </a:ext>
            </a:extLst>
          </p:cNvPr>
          <p:cNvSpPr>
            <a:spLocks noGrp="1"/>
          </p:cNvSpPr>
          <p:nvPr>
            <p:ph idx="1"/>
          </p:nvPr>
        </p:nvSpPr>
        <p:spPr>
          <a:xfrm>
            <a:off x="322198" y="1124744"/>
            <a:ext cx="10942239" cy="4113213"/>
          </a:xfrm>
        </p:spPr>
        <p:txBody>
          <a:bodyPr/>
          <a:lstStyle/>
          <a:p>
            <a:pPr>
              <a:buFont typeface="Arial" panose="020B0604020202020204" pitchFamily="34" charset="0"/>
              <a:buChar char="•"/>
            </a:pPr>
            <a:r>
              <a:rPr lang="en-IL" dirty="0"/>
              <a:t>OFDM (high PAPR):</a:t>
            </a:r>
          </a:p>
          <a:p>
            <a:pPr lvl="1">
              <a:buFont typeface="Arial" panose="020B0604020202020204" pitchFamily="34" charset="0"/>
              <a:buChar char="•"/>
            </a:pPr>
            <a:r>
              <a:rPr lang="en-IL" dirty="0"/>
              <a:t>Very common in multiple communication standards, e.g. 802.11ax, 5G-NR,…</a:t>
            </a:r>
          </a:p>
          <a:p>
            <a:pPr lvl="1">
              <a:buFont typeface="Arial" panose="020B0604020202020204" pitchFamily="34" charset="0"/>
              <a:buChar char="•"/>
            </a:pPr>
            <a:r>
              <a:rPr lang="en-IL" dirty="0"/>
              <a:t>Provides very good protection for frequency selective channels</a:t>
            </a:r>
          </a:p>
          <a:p>
            <a:pPr lvl="1">
              <a:buFont typeface="Arial" panose="020B0604020202020204" pitchFamily="34" charset="0"/>
              <a:buChar char="•"/>
            </a:pPr>
            <a:r>
              <a:rPr lang="en-IL" dirty="0"/>
              <a:t>Transmitters usually operate at 20-25% efficiency</a:t>
            </a:r>
          </a:p>
          <a:p>
            <a:pPr lvl="1">
              <a:buFont typeface="Arial" panose="020B0604020202020204" pitchFamily="34" charset="0"/>
              <a:buChar char="•"/>
            </a:pPr>
            <a:r>
              <a:rPr lang="en-IL" dirty="0"/>
              <a:t>Keeping low out of band emissions require more complex devices, especially </a:t>
            </a:r>
            <a:br>
              <a:rPr lang="en-IL" dirty="0"/>
            </a:br>
            <a:r>
              <a:rPr lang="en-IL" dirty="0"/>
              <a:t>for higher power</a:t>
            </a:r>
          </a:p>
          <a:p>
            <a:pPr>
              <a:buFont typeface="Arial" panose="020B0604020202020204" pitchFamily="34" charset="0"/>
              <a:buChar char="•"/>
            </a:pPr>
            <a:r>
              <a:rPr lang="en-IL" dirty="0"/>
              <a:t>Constant Envelope (low PAPR): </a:t>
            </a:r>
          </a:p>
          <a:p>
            <a:pPr lvl="1">
              <a:buFont typeface="Arial" panose="020B0604020202020204" pitchFamily="34" charset="0"/>
              <a:buChar char="•"/>
            </a:pPr>
            <a:r>
              <a:rPr lang="en-IL" dirty="0"/>
              <a:t>Very common in multiple communication standards, e.g. 802.11b, LTE,…</a:t>
            </a:r>
          </a:p>
          <a:p>
            <a:pPr lvl="1">
              <a:buFont typeface="Arial" panose="020B0604020202020204" pitchFamily="34" charset="0"/>
              <a:buChar char="•"/>
            </a:pPr>
            <a:r>
              <a:rPr lang="en-IL" dirty="0"/>
              <a:t>Transmitters usually operate at &gt;50% efficiency</a:t>
            </a:r>
          </a:p>
          <a:p>
            <a:pPr>
              <a:buFont typeface="Arial" panose="020B0604020202020204" pitchFamily="34" charset="0"/>
              <a:buChar char="•"/>
            </a:pPr>
            <a:r>
              <a:rPr lang="en-IL" dirty="0"/>
              <a:t>PPM (Pulse Position Modulation, very high PAPR):</a:t>
            </a:r>
          </a:p>
          <a:p>
            <a:pPr lvl="1">
              <a:buFont typeface="Arial" panose="020B0604020202020204" pitchFamily="34" charset="0"/>
              <a:buChar char="•"/>
            </a:pPr>
            <a:r>
              <a:rPr lang="en-IL" dirty="0"/>
              <a:t>Several communication standards, e.g. UWB (</a:t>
            </a:r>
            <a:r>
              <a:rPr lang="en-US" dirty="0"/>
              <a:t>802.15.4)</a:t>
            </a:r>
          </a:p>
          <a:p>
            <a:pPr lvl="1">
              <a:buFont typeface="Arial" panose="020B0604020202020204" pitchFamily="34" charset="0"/>
              <a:buChar char="•"/>
            </a:pPr>
            <a:r>
              <a:rPr lang="en-US" dirty="0"/>
              <a:t>Lower interference impact due to lower duty cycles</a:t>
            </a:r>
          </a:p>
          <a:p>
            <a:pPr lvl="1">
              <a:buFont typeface="Arial" panose="020B0604020202020204" pitchFamily="34" charset="0"/>
              <a:buChar char="•"/>
            </a:pPr>
            <a:r>
              <a:rPr lang="en-IL" dirty="0"/>
              <a:t>Transmitters usually operate at &gt;50% efficiency</a:t>
            </a:r>
            <a:endParaRPr lang="en-US" dirty="0"/>
          </a:p>
          <a:p>
            <a:pPr lvl="1">
              <a:buFont typeface="Arial" panose="020B0604020202020204" pitchFamily="34" charset="0"/>
              <a:buChar char="•"/>
            </a:pPr>
            <a:r>
              <a:rPr lang="en-US" dirty="0"/>
              <a:t>Transmit in high power requires higher power PAs or higher duty cycles</a:t>
            </a:r>
            <a:endParaRPr lang="en-IL" dirty="0"/>
          </a:p>
        </p:txBody>
      </p:sp>
      <p:sp>
        <p:nvSpPr>
          <p:cNvPr id="4" name="Slide Number Placeholder 3">
            <a:extLst>
              <a:ext uri="{FF2B5EF4-FFF2-40B4-BE49-F238E27FC236}">
                <a16:creationId xmlns:a16="http://schemas.microsoft.com/office/drawing/2014/main" id="{2E2965B8-A4CA-019D-AB64-B0B4C1CA94C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7D93E2-33B2-A19D-528B-B91CC07D70BC}"/>
              </a:ext>
            </a:extLst>
          </p:cNvPr>
          <p:cNvSpPr>
            <a:spLocks noGrp="1"/>
          </p:cNvSpPr>
          <p:nvPr>
            <p:ph type="ftr" idx="14"/>
          </p:nvPr>
        </p:nvSpPr>
        <p:spPr/>
        <p:txBody>
          <a:bodyPr/>
          <a:lstStyle/>
          <a:p>
            <a:r>
              <a:rPr lang="en-GB"/>
              <a:t>Amichai Sanderovich, Wiliot</a:t>
            </a:r>
            <a:endParaRPr lang="en-GB" dirty="0"/>
          </a:p>
        </p:txBody>
      </p:sp>
      <p:sp>
        <p:nvSpPr>
          <p:cNvPr id="6" name="Date Placeholder 5">
            <a:extLst>
              <a:ext uri="{FF2B5EF4-FFF2-40B4-BE49-F238E27FC236}">
                <a16:creationId xmlns:a16="http://schemas.microsoft.com/office/drawing/2014/main" id="{CAEF6626-E15A-7A91-49E8-CD18F3DB5C6B}"/>
              </a:ext>
            </a:extLst>
          </p:cNvPr>
          <p:cNvSpPr>
            <a:spLocks noGrp="1"/>
          </p:cNvSpPr>
          <p:nvPr>
            <p:ph type="dt" idx="15"/>
          </p:nvPr>
        </p:nvSpPr>
        <p:spPr/>
        <p:txBody>
          <a:bodyPr/>
          <a:lstStyle/>
          <a:p>
            <a:r>
              <a:rPr lang="en-US"/>
              <a:t>January 2025</a:t>
            </a:r>
            <a:endParaRPr lang="en-GB" dirty="0"/>
          </a:p>
        </p:txBody>
      </p:sp>
      <p:pic>
        <p:nvPicPr>
          <p:cNvPr id="8" name="Picture 7">
            <a:extLst>
              <a:ext uri="{FF2B5EF4-FFF2-40B4-BE49-F238E27FC236}">
                <a16:creationId xmlns:a16="http://schemas.microsoft.com/office/drawing/2014/main" id="{0734C7A5-B5D7-EE74-6760-4A1AB4F50467}"/>
              </a:ext>
            </a:extLst>
          </p:cNvPr>
          <p:cNvPicPr>
            <a:picLocks noChangeAspect="1"/>
          </p:cNvPicPr>
          <p:nvPr/>
        </p:nvPicPr>
        <p:blipFill>
          <a:blip r:embed="rId3"/>
          <a:stretch>
            <a:fillRect/>
          </a:stretch>
        </p:blipFill>
        <p:spPr>
          <a:xfrm>
            <a:off x="8976320" y="1902622"/>
            <a:ext cx="3467100" cy="1676400"/>
          </a:xfrm>
          <a:prstGeom prst="rect">
            <a:avLst/>
          </a:prstGeom>
        </p:spPr>
      </p:pic>
    </p:spTree>
    <p:extLst>
      <p:ext uri="{BB962C8B-B14F-4D97-AF65-F5344CB8AC3E}">
        <p14:creationId xmlns:p14="http://schemas.microsoft.com/office/powerpoint/2010/main" val="2374447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EE2C3-D0EE-62F9-D78E-0E5DC1236B65}"/>
              </a:ext>
            </a:extLst>
          </p:cNvPr>
          <p:cNvSpPr>
            <a:spLocks noGrp="1"/>
          </p:cNvSpPr>
          <p:nvPr>
            <p:ph type="title"/>
          </p:nvPr>
        </p:nvSpPr>
        <p:spPr>
          <a:xfrm>
            <a:off x="479376" y="635595"/>
            <a:ext cx="10361084" cy="1065213"/>
          </a:xfrm>
        </p:spPr>
        <p:txBody>
          <a:bodyPr/>
          <a:lstStyle/>
          <a:p>
            <a:pPr algn="l"/>
            <a:r>
              <a:rPr lang="en-IL" dirty="0"/>
              <a:t>WPT Waveform Comparison</a:t>
            </a:r>
          </a:p>
        </p:txBody>
      </p:sp>
      <p:sp>
        <p:nvSpPr>
          <p:cNvPr id="3" name="Content Placeholder 2">
            <a:extLst>
              <a:ext uri="{FF2B5EF4-FFF2-40B4-BE49-F238E27FC236}">
                <a16:creationId xmlns:a16="http://schemas.microsoft.com/office/drawing/2014/main" id="{7B19003E-4C4E-427D-1C80-BA387A3F6ED1}"/>
              </a:ext>
            </a:extLst>
          </p:cNvPr>
          <p:cNvSpPr>
            <a:spLocks noGrp="1"/>
          </p:cNvSpPr>
          <p:nvPr>
            <p:ph idx="1"/>
          </p:nvPr>
        </p:nvSpPr>
        <p:spPr>
          <a:xfrm>
            <a:off x="479376" y="1548035"/>
            <a:ext cx="7724518" cy="4113213"/>
          </a:xfrm>
        </p:spPr>
        <p:txBody>
          <a:bodyPr/>
          <a:lstStyle/>
          <a:p>
            <a:pPr>
              <a:buFont typeface="Arial" panose="020B0604020202020204" pitchFamily="34" charset="0"/>
              <a:buChar char="•"/>
            </a:pPr>
            <a:r>
              <a:rPr lang="en-IL" dirty="0"/>
              <a:t>We compared the wavefroms </a:t>
            </a:r>
            <a:r>
              <a:rPr lang="en-US" dirty="0"/>
              <a:t>using the </a:t>
            </a:r>
            <a:r>
              <a:rPr lang="en-IL" dirty="0"/>
              <a:t>same average input power: </a:t>
            </a:r>
            <a:r>
              <a:rPr lang="en-US" dirty="0"/>
              <a:t>metric is time to first packet (TTFP)</a:t>
            </a:r>
          </a:p>
          <a:p>
            <a:pPr>
              <a:buFont typeface="Arial" panose="020B0604020202020204" pitchFamily="34" charset="0"/>
              <a:buChar char="•"/>
            </a:pPr>
            <a:r>
              <a:rPr lang="en-US" dirty="0"/>
              <a:t>Assumptions made for: Pin, triggering frequency (50ms) and wakeup, receive and transmit energies</a:t>
            </a:r>
            <a:endParaRPr lang="en-IL" dirty="0"/>
          </a:p>
          <a:p>
            <a:pPr>
              <a:buFont typeface="Arial" panose="020B0604020202020204" pitchFamily="34" charset="0"/>
              <a:buChar char="•"/>
            </a:pPr>
            <a:r>
              <a:rPr lang="en-IL" dirty="0"/>
              <a:t>For device sensitivity point, PPM provides almost x10 improv</a:t>
            </a:r>
            <a:r>
              <a:rPr lang="en-US" dirty="0"/>
              <a:t>e</a:t>
            </a:r>
            <a:r>
              <a:rPr lang="en-IL" dirty="0"/>
              <a:t>ment over OFDM/CE in terms of TTFP</a:t>
            </a:r>
          </a:p>
          <a:p>
            <a:pPr>
              <a:buFont typeface="Arial" panose="020B0604020202020204" pitchFamily="34" charset="0"/>
              <a:buChar char="•"/>
            </a:pPr>
            <a:r>
              <a:rPr lang="en-IL" dirty="0"/>
              <a:t>We did not observe OFDM advantage </a:t>
            </a:r>
          </a:p>
          <a:p>
            <a:pPr>
              <a:buFont typeface="Arial" panose="020B0604020202020204" pitchFamily="34" charset="0"/>
              <a:buChar char="•"/>
            </a:pPr>
            <a:r>
              <a:rPr lang="en-IL" dirty="0"/>
              <a:t>PPM duty cycle of </a:t>
            </a:r>
            <a:r>
              <a:rPr lang="en-US" dirty="0"/>
              <a:t>50%,10%</a:t>
            </a:r>
            <a:r>
              <a:rPr lang="en-IL" dirty="0"/>
              <a:t>,5%,1% means PAPR of PPM TX of 3dB/10dB/13dB/20dB resp </a:t>
            </a:r>
          </a:p>
          <a:p>
            <a:pPr>
              <a:buFont typeface="Arial" panose="020B0604020202020204" pitchFamily="34" charset="0"/>
              <a:buChar char="•"/>
            </a:pPr>
            <a:r>
              <a:rPr lang="en-IL" dirty="0"/>
              <a:t>PPM provides flexibility to reach each efficiency point within every Pin [under HW and regulation limits]</a:t>
            </a:r>
          </a:p>
        </p:txBody>
      </p:sp>
      <p:sp>
        <p:nvSpPr>
          <p:cNvPr id="4" name="Slide Number Placeholder 3">
            <a:extLst>
              <a:ext uri="{FF2B5EF4-FFF2-40B4-BE49-F238E27FC236}">
                <a16:creationId xmlns:a16="http://schemas.microsoft.com/office/drawing/2014/main" id="{FBCA9ABA-5973-812C-805F-8A5585C4934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E51238A-1FCB-CC72-F075-939955F3D7A7}"/>
              </a:ext>
            </a:extLst>
          </p:cNvPr>
          <p:cNvSpPr>
            <a:spLocks noGrp="1"/>
          </p:cNvSpPr>
          <p:nvPr>
            <p:ph type="ftr" idx="14"/>
          </p:nvPr>
        </p:nvSpPr>
        <p:spPr/>
        <p:txBody>
          <a:bodyPr/>
          <a:lstStyle/>
          <a:p>
            <a:r>
              <a:rPr lang="en-GB"/>
              <a:t>Amichai Sanderovich, Wiliot</a:t>
            </a:r>
            <a:endParaRPr lang="en-GB" dirty="0"/>
          </a:p>
        </p:txBody>
      </p:sp>
      <p:sp>
        <p:nvSpPr>
          <p:cNvPr id="6" name="Date Placeholder 5">
            <a:extLst>
              <a:ext uri="{FF2B5EF4-FFF2-40B4-BE49-F238E27FC236}">
                <a16:creationId xmlns:a16="http://schemas.microsoft.com/office/drawing/2014/main" id="{FE9054D2-FCB6-B1A9-7447-329533170D5B}"/>
              </a:ext>
            </a:extLst>
          </p:cNvPr>
          <p:cNvSpPr>
            <a:spLocks noGrp="1"/>
          </p:cNvSpPr>
          <p:nvPr>
            <p:ph type="dt" idx="15"/>
          </p:nvPr>
        </p:nvSpPr>
        <p:spPr/>
        <p:txBody>
          <a:bodyPr/>
          <a:lstStyle/>
          <a:p>
            <a:r>
              <a:rPr lang="en-US"/>
              <a:t>January 2025</a:t>
            </a:r>
            <a:endParaRPr lang="en-GB" dirty="0"/>
          </a:p>
        </p:txBody>
      </p:sp>
      <p:pic>
        <p:nvPicPr>
          <p:cNvPr id="8" name="Picture 7">
            <a:extLst>
              <a:ext uri="{FF2B5EF4-FFF2-40B4-BE49-F238E27FC236}">
                <a16:creationId xmlns:a16="http://schemas.microsoft.com/office/drawing/2014/main" id="{450B5A5F-983E-33D9-D79E-74B38E977AFD}"/>
              </a:ext>
            </a:extLst>
          </p:cNvPr>
          <p:cNvPicPr>
            <a:picLocks noChangeAspect="1"/>
          </p:cNvPicPr>
          <p:nvPr/>
        </p:nvPicPr>
        <p:blipFill>
          <a:blip r:embed="rId2"/>
          <a:stretch>
            <a:fillRect/>
          </a:stretch>
        </p:blipFill>
        <p:spPr>
          <a:xfrm>
            <a:off x="7824192" y="499281"/>
            <a:ext cx="4711700" cy="3797300"/>
          </a:xfrm>
          <a:prstGeom prst="rect">
            <a:avLst/>
          </a:prstGeom>
        </p:spPr>
      </p:pic>
      <p:pic>
        <p:nvPicPr>
          <p:cNvPr id="9" name="Picture 8">
            <a:extLst>
              <a:ext uri="{FF2B5EF4-FFF2-40B4-BE49-F238E27FC236}">
                <a16:creationId xmlns:a16="http://schemas.microsoft.com/office/drawing/2014/main" id="{9B5ED2ED-D069-DA3D-7C5A-0AB4269D0B4B}"/>
              </a:ext>
            </a:extLst>
          </p:cNvPr>
          <p:cNvPicPr>
            <a:picLocks noChangeAspect="1"/>
          </p:cNvPicPr>
          <p:nvPr/>
        </p:nvPicPr>
        <p:blipFill>
          <a:blip r:embed="rId3"/>
          <a:stretch>
            <a:fillRect/>
          </a:stretch>
        </p:blipFill>
        <p:spPr>
          <a:xfrm>
            <a:off x="8905816" y="4277241"/>
            <a:ext cx="3044108" cy="2145257"/>
          </a:xfrm>
          <a:prstGeom prst="rect">
            <a:avLst/>
          </a:prstGeom>
        </p:spPr>
      </p:pic>
    </p:spTree>
    <p:extLst>
      <p:ext uri="{BB962C8B-B14F-4D97-AF65-F5344CB8AC3E}">
        <p14:creationId xmlns:p14="http://schemas.microsoft.com/office/powerpoint/2010/main" val="191398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7E3C4-DF96-F88B-DCA5-5CA0454BD6F5}"/>
              </a:ext>
            </a:extLst>
          </p:cNvPr>
          <p:cNvSpPr>
            <a:spLocks noGrp="1"/>
          </p:cNvSpPr>
          <p:nvPr>
            <p:ph type="title"/>
          </p:nvPr>
        </p:nvSpPr>
        <p:spPr>
          <a:xfrm>
            <a:off x="695400" y="563587"/>
            <a:ext cx="10361084" cy="1065213"/>
          </a:xfrm>
        </p:spPr>
        <p:txBody>
          <a:bodyPr/>
          <a:lstStyle/>
          <a:p>
            <a:r>
              <a:rPr lang="en-IL" dirty="0"/>
              <a:t>Summary</a:t>
            </a:r>
          </a:p>
        </p:txBody>
      </p:sp>
      <p:sp>
        <p:nvSpPr>
          <p:cNvPr id="3" name="Content Placeholder 2">
            <a:extLst>
              <a:ext uri="{FF2B5EF4-FFF2-40B4-BE49-F238E27FC236}">
                <a16:creationId xmlns:a16="http://schemas.microsoft.com/office/drawing/2014/main" id="{68B88BA4-E590-CCE1-B605-F5A3C55FD5B4}"/>
              </a:ext>
            </a:extLst>
          </p:cNvPr>
          <p:cNvSpPr>
            <a:spLocks noGrp="1"/>
          </p:cNvSpPr>
          <p:nvPr>
            <p:ph idx="1"/>
          </p:nvPr>
        </p:nvSpPr>
        <p:spPr>
          <a:xfrm>
            <a:off x="767408" y="1476027"/>
            <a:ext cx="10869174" cy="4113213"/>
          </a:xfrm>
        </p:spPr>
        <p:txBody>
          <a:bodyPr/>
          <a:lstStyle/>
          <a:p>
            <a:pPr>
              <a:buFont typeface="Arial" panose="020B0604020202020204" pitchFamily="34" charset="0"/>
              <a:buChar char="•"/>
            </a:pPr>
            <a:r>
              <a:rPr lang="en-IL" dirty="0"/>
              <a:t>We presented RF harvesting efficiency over an examplary harvester</a:t>
            </a:r>
          </a:p>
          <a:p>
            <a:pPr>
              <a:buFont typeface="Arial" panose="020B0604020202020204" pitchFamily="34" charset="0"/>
              <a:buChar char="•"/>
            </a:pPr>
            <a:r>
              <a:rPr lang="en-IL" dirty="0"/>
              <a:t>Main chall</a:t>
            </a:r>
            <a:r>
              <a:rPr lang="en-US" dirty="0"/>
              <a:t>e</a:t>
            </a:r>
            <a:r>
              <a:rPr lang="en-IL" dirty="0"/>
              <a:t>nge is collecting enough energy from lower input power</a:t>
            </a:r>
          </a:p>
          <a:p>
            <a:pPr>
              <a:buFont typeface="Arial" panose="020B0604020202020204" pitchFamily="34" charset="0"/>
              <a:buChar char="•"/>
            </a:pPr>
            <a:r>
              <a:rPr lang="en-IL" dirty="0"/>
              <a:t>We noticed that PPM modulation provided ~x10 advantage over OFDM or CE when comparing the same average power</a:t>
            </a:r>
            <a:r>
              <a:rPr lang="en-US" dirty="0"/>
              <a:t> at the device </a:t>
            </a:r>
            <a:r>
              <a:rPr lang="en-IL" dirty="0"/>
              <a:t>sensitivity point.</a:t>
            </a:r>
          </a:p>
          <a:p>
            <a:pPr>
              <a:buFont typeface="Arial" panose="020B0604020202020204" pitchFamily="34" charset="0"/>
              <a:buChar char="•"/>
            </a:pPr>
            <a:r>
              <a:rPr lang="en-IL" dirty="0"/>
              <a:t>We notice that PPM can be transmitted using efficient transmitters.</a:t>
            </a:r>
          </a:p>
          <a:p>
            <a:pPr>
              <a:buFont typeface="Arial" panose="020B0604020202020204" pitchFamily="34" charset="0"/>
              <a:buChar char="•"/>
            </a:pPr>
            <a:r>
              <a:rPr lang="en-IL" dirty="0"/>
              <a:t>For very short cycles of few us, the impact of PPM to existing OFDM/MSK/CSS devices in S1G is very limited </a:t>
            </a:r>
          </a:p>
          <a:p>
            <a:pPr>
              <a:buFont typeface="Arial" panose="020B0604020202020204" pitchFamily="34" charset="0"/>
              <a:buChar char="•"/>
            </a:pPr>
            <a:r>
              <a:rPr lang="en-IL" dirty="0"/>
              <a:t>Amendment recommends specific 1-2 S1G channels for energizing </a:t>
            </a:r>
            <a:r>
              <a:rPr lang="en-IL" dirty="0">
                <a:sym typeface="Wingdings" pitchFamily="2" charset="2"/>
              </a:rPr>
              <a:t> An advantage</a:t>
            </a:r>
            <a:endParaRPr lang="en-IL" dirty="0"/>
          </a:p>
          <a:p>
            <a:pPr>
              <a:buFont typeface="Arial" panose="020B0604020202020204" pitchFamily="34" charset="0"/>
              <a:buChar char="•"/>
            </a:pPr>
            <a:r>
              <a:rPr lang="en-IL" dirty="0"/>
              <a:t>More work is needed to encompass regulatory status, tx complexity and efficiency, frequency selective channels and also interference to other devices.</a:t>
            </a:r>
          </a:p>
        </p:txBody>
      </p:sp>
      <p:sp>
        <p:nvSpPr>
          <p:cNvPr id="4" name="Slide Number Placeholder 3">
            <a:extLst>
              <a:ext uri="{FF2B5EF4-FFF2-40B4-BE49-F238E27FC236}">
                <a16:creationId xmlns:a16="http://schemas.microsoft.com/office/drawing/2014/main" id="{E258DADD-7803-6B41-EE52-2FA237B5392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A8D00DB-53B8-E902-5130-C1DBF6953E11}"/>
              </a:ext>
            </a:extLst>
          </p:cNvPr>
          <p:cNvSpPr>
            <a:spLocks noGrp="1"/>
          </p:cNvSpPr>
          <p:nvPr>
            <p:ph type="ftr" idx="14"/>
          </p:nvPr>
        </p:nvSpPr>
        <p:spPr/>
        <p:txBody>
          <a:bodyPr/>
          <a:lstStyle/>
          <a:p>
            <a:r>
              <a:rPr lang="en-GB"/>
              <a:t>Amichai Sanderovich, Wiliot</a:t>
            </a:r>
            <a:endParaRPr lang="en-GB" dirty="0"/>
          </a:p>
        </p:txBody>
      </p:sp>
      <p:sp>
        <p:nvSpPr>
          <p:cNvPr id="6" name="Date Placeholder 5">
            <a:extLst>
              <a:ext uri="{FF2B5EF4-FFF2-40B4-BE49-F238E27FC236}">
                <a16:creationId xmlns:a16="http://schemas.microsoft.com/office/drawing/2014/main" id="{F594B3E9-2A0D-CD61-D770-349C8AC493DE}"/>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648388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[1] 11-24-1808-00-00bp-ofdm-based-wpt-waveform, </a:t>
            </a:r>
            <a:r>
              <a:rPr lang="en-GB" dirty="0" err="1"/>
              <a:t>Panpan</a:t>
            </a:r>
            <a:r>
              <a:rPr lang="en-GB" dirty="0"/>
              <a:t> Li (Huawei)</a:t>
            </a:r>
            <a:endParaRPr lang="en-US" dirty="0"/>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a:t>Amichai Sanderovich, Wiliot</a:t>
            </a:r>
            <a:endParaRPr lang="en-GB" dirty="0"/>
          </a:p>
        </p:txBody>
      </p:sp>
      <p:sp>
        <p:nvSpPr>
          <p:cNvPr id="4" name="Date Placeholder 3"/>
          <p:cNvSpPr>
            <a:spLocks noGrp="1"/>
          </p:cNvSpPr>
          <p:nvPr>
            <p:ph type="dt" idx="15"/>
          </p:nvPr>
        </p:nvSpPr>
        <p:spPr/>
        <p:txBody>
          <a:bodyPr/>
          <a:lstStyle/>
          <a:p>
            <a:r>
              <a:rPr lang="en-US"/>
              <a:t>January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18087</TotalTime>
  <Words>861</Words>
  <Application>Microsoft Macintosh PowerPoint</Application>
  <PresentationFormat>Widescreen</PresentationFormat>
  <Paragraphs>97</Paragraphs>
  <Slides>8</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 Unicode MS</vt:lpstr>
      <vt:lpstr>Arial</vt:lpstr>
      <vt:lpstr>Times New Roman</vt:lpstr>
      <vt:lpstr>Wingdings</vt:lpstr>
      <vt:lpstr>Office Theme</vt:lpstr>
      <vt:lpstr>Microsoft Word 97 - 2004 Document</vt:lpstr>
      <vt:lpstr>WPT Waveform Comparison</vt:lpstr>
      <vt:lpstr>Abstract</vt:lpstr>
      <vt:lpstr>WPT Considerations In Terms of RF Harvesting Efficiency</vt:lpstr>
      <vt:lpstr>RF Harvesting Efficiency</vt:lpstr>
      <vt:lpstr>Considered WPT Waveform for Comparison</vt:lpstr>
      <vt:lpstr>WPT Waveform Comparison</vt:lpstr>
      <vt:lpstr>Summary</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WPT Waveform Comparison</dc:title>
  <dc:subject/>
  <dc:creator>Amichai Senderovich</dc:creator>
  <cp:keywords/>
  <dc:description/>
  <cp:lastModifiedBy>Amichai Senderovich</cp:lastModifiedBy>
  <cp:revision>1</cp:revision>
  <cp:lastPrinted>1601-01-01T00:00:00Z</cp:lastPrinted>
  <dcterms:created xsi:type="dcterms:W3CDTF">2025-01-02T09:34:58Z</dcterms:created>
  <dcterms:modified xsi:type="dcterms:W3CDTF">2025-01-14T23:02:55Z</dcterms:modified>
  <cp:category/>
</cp:coreProperties>
</file>